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98" r:id="rId2"/>
    <p:sldId id="299" r:id="rId3"/>
    <p:sldId id="260" r:id="rId4"/>
    <p:sldId id="300" r:id="rId5"/>
    <p:sldId id="301" r:id="rId6"/>
    <p:sldId id="302" r:id="rId7"/>
    <p:sldId id="303" r:id="rId8"/>
    <p:sldId id="304" r:id="rId9"/>
    <p:sldId id="308" r:id="rId10"/>
    <p:sldId id="305" r:id="rId11"/>
    <p:sldId id="306" r:id="rId12"/>
    <p:sldId id="30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99FF66"/>
    <a:srgbClr val="FFC000"/>
    <a:srgbClr val="FFD85B"/>
    <a:srgbClr val="B8E08C"/>
    <a:srgbClr val="A9DA74"/>
    <a:srgbClr val="FF6600"/>
    <a:srgbClr val="FFCC00"/>
    <a:srgbClr val="FFE31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03" autoAdjust="0"/>
    <p:restoredTop sz="98757" autoAdjust="0"/>
  </p:normalViewPr>
  <p:slideViewPr>
    <p:cSldViewPr snapToGrid="0">
      <p:cViewPr varScale="1">
        <p:scale>
          <a:sx n="69" d="100"/>
          <a:sy n="69" d="100"/>
        </p:scale>
        <p:origin x="-86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8BCCF1-302F-4656-95E7-6FBD83B436FE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C2863-A690-4E69-854D-E49BB6E597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246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Teks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“BUDAYA DAN BAHASA BANJAR” </a:t>
            </a:r>
            <a:r>
              <a:rPr lang="en-US" dirty="0" err="1" smtClean="0"/>
              <a:t>diubah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sesuai</a:t>
            </a:r>
            <a:r>
              <a:rPr lang="en-US" baseline="0" dirty="0" smtClean="0"/>
              <a:t> cover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tingkat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kelas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38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cantumkan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dgn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font 10pt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39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6042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1098AB81-6EEE-44B4-9BD4-5C2410C80411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CE446B57-EB3C-4CC6-809F-E0CA2D0195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0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817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0732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Media Pembelajaran\KURIKULUM MERDEKA\Template Buku Regular SD Kur. Merdeka\Template Buku Regular SD\banner matematika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1033"/>
            <a:ext cx="12192000" cy="70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712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9" r:id="rId3"/>
    <p:sldLayoutId id="2147483680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3" cy="6858000"/>
          </a:xfrm>
          <a:prstGeom prst="rect">
            <a:avLst/>
          </a:prstGeom>
        </p:spPr>
      </p:pic>
      <p:cxnSp>
        <p:nvCxnSpPr>
          <p:cNvPr id="9" name="直線コネクタ 9"/>
          <p:cNvCxnSpPr/>
          <p:nvPr/>
        </p:nvCxnSpPr>
        <p:spPr>
          <a:xfrm>
            <a:off x="6096000" y="3835400"/>
            <a:ext cx="4978400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10" name="タイトル 1"/>
          <p:cNvSpPr txBox="1">
            <a:spLocks/>
          </p:cNvSpPr>
          <p:nvPr/>
        </p:nvSpPr>
        <p:spPr>
          <a:xfrm>
            <a:off x="5080000" y="1782462"/>
            <a:ext cx="6765157" cy="625359"/>
          </a:xfrm>
          <a:prstGeom prst="rect">
            <a:avLst/>
          </a:prstGeom>
        </p:spPr>
        <p:txBody>
          <a:bodyPr lIns="91438" tIns="45719" rIns="91438" bIns="45719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2176896">
              <a:defRPr/>
            </a:pPr>
            <a:r>
              <a:rPr kumimoji="1" lang="en-US" altLang="ja-JP" sz="4300" b="1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MEDIA MENGAJAR</a:t>
            </a:r>
            <a:endParaRPr kumimoji="1" lang="ja-JP" altLang="en-US" sz="4300" b="1" spc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03874" y="4024373"/>
            <a:ext cx="2717408" cy="415496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pPr algn="ctr"/>
            <a:r>
              <a:rPr lang="en-US" sz="2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UNTUK SD/MI KELAS </a:t>
            </a:r>
            <a:r>
              <a:rPr lang="en-US" sz="2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r>
            <a:endParaRPr lang="id-ID" sz="2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ube 12"/>
          <p:cNvSpPr/>
          <p:nvPr/>
        </p:nvSpPr>
        <p:spPr>
          <a:xfrm>
            <a:off x="2379933" y="1193800"/>
            <a:ext cx="3106468" cy="4383581"/>
          </a:xfrm>
          <a:prstGeom prst="cube">
            <a:avLst>
              <a:gd name="adj" fmla="val 3711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15" name="テキスト プレースホルダー 11"/>
          <p:cNvSpPr txBox="1">
            <a:spLocks/>
          </p:cNvSpPr>
          <p:nvPr/>
        </p:nvSpPr>
        <p:spPr>
          <a:xfrm>
            <a:off x="6345240" y="2615519"/>
            <a:ext cx="4017927" cy="957620"/>
          </a:xfrm>
          <a:prstGeom prst="rect">
            <a:avLst/>
          </a:prstGeom>
        </p:spPr>
        <p:txBody>
          <a:bodyPr lIns="121917" tIns="60958" rIns="121917" bIns="60958"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300" b="1" dirty="0" err="1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Matematika</a:t>
            </a:r>
            <a:endParaRPr lang="en-US" sz="4300" b="1" dirty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933" y="1329285"/>
            <a:ext cx="2986025" cy="425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72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6080" y="219057"/>
            <a:ext cx="8898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Menyelesaikan</a:t>
            </a:r>
            <a:r>
              <a:rPr lang="en-US" sz="3600" b="1" dirty="0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Masalah</a:t>
            </a:r>
            <a:r>
              <a:rPr lang="en-US" sz="3600" b="1" dirty="0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tentang</a:t>
            </a:r>
            <a:r>
              <a:rPr lang="en-US" sz="3600" b="1" dirty="0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 KPK </a:t>
            </a:r>
            <a:r>
              <a:rPr lang="en-US" sz="3600" b="1" dirty="0" err="1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dan</a:t>
            </a:r>
            <a:r>
              <a:rPr lang="en-US" sz="3600" b="1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 FPB</a:t>
            </a:r>
            <a:endParaRPr lang="en-US" sz="3600" b="1" dirty="0">
              <a:solidFill>
                <a:srgbClr val="FF660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13242" y="219051"/>
            <a:ext cx="638939" cy="638938"/>
            <a:chOff x="394825" y="307207"/>
            <a:chExt cx="638939" cy="638939"/>
          </a:xfrm>
        </p:grpSpPr>
        <p:sp>
          <p:nvSpPr>
            <p:cNvPr id="4" name="Oval 3"/>
            <p:cNvSpPr/>
            <p:nvPr/>
          </p:nvSpPr>
          <p:spPr>
            <a:xfrm>
              <a:off x="394825" y="307207"/>
              <a:ext cx="638939" cy="638939"/>
            </a:xfrm>
            <a:prstGeom prst="ellipse">
              <a:avLst/>
            </a:prstGeom>
            <a:solidFill>
              <a:srgbClr val="FF6600">
                <a:alpha val="95000"/>
              </a:srgbClr>
            </a:solidFill>
            <a:ln w="7620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07389" y="327184"/>
              <a:ext cx="402674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C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925806" y="882332"/>
            <a:ext cx="1195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Contoh</a:t>
            </a:r>
            <a:r>
              <a:rPr lang="en-US" sz="2400" b="1" dirty="0" smtClean="0"/>
              <a:t>: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37998" y="1321619"/>
            <a:ext cx="1076632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Ayah </a:t>
            </a:r>
            <a:r>
              <a:rPr lang="en-US" sz="2200" dirty="0" err="1" smtClean="0"/>
              <a:t>memiliki</a:t>
            </a:r>
            <a:r>
              <a:rPr lang="en-US" sz="2200" dirty="0" smtClean="0"/>
              <a:t> 10 </a:t>
            </a:r>
            <a:r>
              <a:rPr lang="en-US" sz="2200" dirty="0" err="1" smtClean="0"/>
              <a:t>kue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20 </a:t>
            </a:r>
            <a:r>
              <a:rPr lang="en-US" sz="2200" dirty="0" err="1" smtClean="0"/>
              <a:t>apel</a:t>
            </a:r>
            <a:r>
              <a:rPr lang="en-US" sz="2200" dirty="0" smtClean="0"/>
              <a:t>. Ayah </a:t>
            </a:r>
            <a:r>
              <a:rPr lang="en-US" sz="2200" dirty="0" err="1" smtClean="0"/>
              <a:t>akan</a:t>
            </a:r>
            <a:r>
              <a:rPr lang="en-US" sz="2200" dirty="0" smtClean="0"/>
              <a:t> </a:t>
            </a:r>
            <a:r>
              <a:rPr lang="en-US" sz="2200" dirty="0" err="1" smtClean="0"/>
              <a:t>membagikan</a:t>
            </a:r>
            <a:r>
              <a:rPr lang="en-US" sz="2200" dirty="0" smtClean="0"/>
              <a:t> </a:t>
            </a:r>
            <a:r>
              <a:rPr lang="en-US" sz="2200" dirty="0" err="1" smtClean="0"/>
              <a:t>semua</a:t>
            </a:r>
            <a:r>
              <a:rPr lang="en-US" sz="2200" dirty="0" smtClean="0"/>
              <a:t> </a:t>
            </a:r>
            <a:r>
              <a:rPr lang="en-US" sz="2200" dirty="0" err="1" smtClean="0"/>
              <a:t>kue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jeruk</a:t>
            </a:r>
            <a:r>
              <a:rPr lang="en-US" sz="2200" dirty="0" smtClean="0"/>
              <a:t> </a:t>
            </a:r>
            <a:r>
              <a:rPr lang="en-US" sz="2200" dirty="0" err="1" smtClean="0"/>
              <a:t>ke</a:t>
            </a:r>
            <a:r>
              <a:rPr lang="en-US" sz="2200" dirty="0" smtClean="0"/>
              <a:t> </a:t>
            </a:r>
            <a:r>
              <a:rPr lang="en-US" sz="2200" dirty="0" err="1" smtClean="0"/>
              <a:t>tetangga</a:t>
            </a:r>
            <a:r>
              <a:rPr lang="en-US" sz="2200" dirty="0" smtClean="0"/>
              <a:t> </a:t>
            </a:r>
            <a:r>
              <a:rPr lang="en-US" sz="2200" dirty="0" err="1" smtClean="0"/>
              <a:t>sehingga</a:t>
            </a:r>
            <a:r>
              <a:rPr lang="en-US" sz="2200" dirty="0" smtClean="0"/>
              <a:t> </a:t>
            </a:r>
            <a:r>
              <a:rPr lang="en-US" sz="2200" dirty="0" err="1" smtClean="0"/>
              <a:t>setiap</a:t>
            </a:r>
            <a:r>
              <a:rPr lang="en-US" sz="2200" dirty="0" smtClean="0"/>
              <a:t> </a:t>
            </a:r>
            <a:r>
              <a:rPr lang="en-US" sz="2200" dirty="0" err="1" smtClean="0"/>
              <a:t>tetangga</a:t>
            </a:r>
            <a:r>
              <a:rPr lang="en-US" sz="2200" dirty="0" smtClean="0"/>
              <a:t> </a:t>
            </a:r>
            <a:r>
              <a:rPr lang="en-US" sz="2200" dirty="0" err="1" smtClean="0"/>
              <a:t>menerima</a:t>
            </a:r>
            <a:r>
              <a:rPr lang="en-US" sz="2200" dirty="0" smtClean="0"/>
              <a:t> </a:t>
            </a:r>
            <a:r>
              <a:rPr lang="en-US" sz="2200" dirty="0" err="1" smtClean="0"/>
              <a:t>kue</a:t>
            </a:r>
            <a:r>
              <a:rPr lang="en-US" sz="2200" dirty="0" smtClean="0"/>
              <a:t> </a:t>
            </a:r>
            <a:r>
              <a:rPr lang="en-US" sz="2200" dirty="0" err="1" smtClean="0"/>
              <a:t>sama</a:t>
            </a:r>
            <a:r>
              <a:rPr lang="en-US" sz="2200" dirty="0" smtClean="0"/>
              <a:t> </a:t>
            </a:r>
            <a:r>
              <a:rPr lang="en-US" sz="2200" dirty="0" err="1" smtClean="0"/>
              <a:t>banyak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apel</a:t>
            </a:r>
            <a:r>
              <a:rPr lang="en-US" sz="2200" dirty="0" smtClean="0"/>
              <a:t> </a:t>
            </a:r>
            <a:r>
              <a:rPr lang="en-US" sz="2200" dirty="0" err="1" smtClean="0"/>
              <a:t>sama</a:t>
            </a:r>
            <a:r>
              <a:rPr lang="en-US" sz="2200" dirty="0" smtClean="0"/>
              <a:t> </a:t>
            </a:r>
            <a:r>
              <a:rPr lang="en-US" sz="2200" dirty="0" err="1" smtClean="0"/>
              <a:t>banyak</a:t>
            </a:r>
            <a:r>
              <a:rPr lang="en-US" sz="2200" dirty="0" smtClean="0"/>
              <a:t>.</a:t>
            </a:r>
          </a:p>
          <a:p>
            <a:r>
              <a:rPr lang="en-US" sz="2200" dirty="0" smtClean="0"/>
              <a:t>a. </a:t>
            </a:r>
            <a:r>
              <a:rPr lang="en-US" sz="2200" dirty="0" err="1" smtClean="0"/>
              <a:t>Berapa</a:t>
            </a:r>
            <a:r>
              <a:rPr lang="en-US" sz="2200" dirty="0" smtClean="0"/>
              <a:t> </a:t>
            </a:r>
            <a:r>
              <a:rPr lang="en-US" sz="2200" dirty="0" err="1" smtClean="0"/>
              <a:t>kemungkinan</a:t>
            </a:r>
            <a:r>
              <a:rPr lang="en-US" sz="2200" dirty="0" smtClean="0"/>
              <a:t> </a:t>
            </a:r>
            <a:r>
              <a:rPr lang="en-US" sz="2200" dirty="0" err="1" smtClean="0"/>
              <a:t>banyak</a:t>
            </a:r>
            <a:r>
              <a:rPr lang="en-US" sz="2200" dirty="0" smtClean="0"/>
              <a:t> </a:t>
            </a:r>
            <a:r>
              <a:rPr lang="en-US" sz="2200" dirty="0" err="1" smtClean="0"/>
              <a:t>tetangga</a:t>
            </a:r>
            <a:r>
              <a:rPr lang="en-US" sz="2200" dirty="0" smtClean="0"/>
              <a:t> yang </a:t>
            </a:r>
            <a:r>
              <a:rPr lang="en-US" sz="2200" dirty="0" err="1" smtClean="0"/>
              <a:t>dapat</a:t>
            </a:r>
            <a:r>
              <a:rPr lang="en-US" sz="2200" dirty="0" smtClean="0"/>
              <a:t> </a:t>
            </a:r>
            <a:r>
              <a:rPr lang="en-US" sz="2200" dirty="0" err="1" smtClean="0"/>
              <a:t>dibagi</a:t>
            </a:r>
            <a:r>
              <a:rPr lang="en-US" sz="2200" dirty="0" smtClean="0"/>
              <a:t> agar </a:t>
            </a:r>
            <a:r>
              <a:rPr lang="en-US" sz="2200" dirty="0" err="1" smtClean="0"/>
              <a:t>setiap</a:t>
            </a:r>
            <a:r>
              <a:rPr lang="en-US" sz="2200" dirty="0" smtClean="0"/>
              <a:t> </a:t>
            </a:r>
            <a:r>
              <a:rPr lang="en-US" sz="2200" dirty="0" err="1" smtClean="0"/>
              <a:t>tetangga</a:t>
            </a:r>
            <a:r>
              <a:rPr lang="en-US" sz="2200" dirty="0" smtClean="0"/>
              <a:t> </a:t>
            </a:r>
            <a:r>
              <a:rPr lang="en-US" sz="2200" dirty="0" err="1" smtClean="0"/>
              <a:t>menerima</a:t>
            </a:r>
            <a:r>
              <a:rPr lang="en-US" sz="2200" dirty="0" smtClean="0"/>
              <a:t>  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   </a:t>
            </a:r>
            <a:r>
              <a:rPr lang="en-US" sz="2200" dirty="0" err="1" smtClean="0"/>
              <a:t>kue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apel</a:t>
            </a:r>
            <a:r>
              <a:rPr lang="en-US" sz="2200" dirty="0" smtClean="0"/>
              <a:t> </a:t>
            </a:r>
            <a:r>
              <a:rPr lang="en-US" sz="2200" dirty="0" err="1" smtClean="0"/>
              <a:t>sama</a:t>
            </a:r>
            <a:r>
              <a:rPr lang="en-US" sz="2200" dirty="0" smtClean="0"/>
              <a:t> </a:t>
            </a:r>
            <a:r>
              <a:rPr lang="en-US" sz="2200" dirty="0" err="1" smtClean="0"/>
              <a:t>banyak</a:t>
            </a:r>
            <a:r>
              <a:rPr lang="en-US" sz="2200" dirty="0" smtClean="0"/>
              <a:t>?</a:t>
            </a:r>
          </a:p>
          <a:p>
            <a:r>
              <a:rPr lang="en-US" sz="2200" dirty="0" smtClean="0"/>
              <a:t>b. </a:t>
            </a:r>
            <a:r>
              <a:rPr lang="en-US" sz="2200" dirty="0" err="1" smtClean="0"/>
              <a:t>Berapa</a:t>
            </a:r>
            <a:r>
              <a:rPr lang="en-US" sz="2200" dirty="0" smtClean="0"/>
              <a:t> </a:t>
            </a:r>
            <a:r>
              <a:rPr lang="en-US" sz="2200" dirty="0" err="1" smtClean="0"/>
              <a:t>tetangga</a:t>
            </a:r>
            <a:r>
              <a:rPr lang="en-US" sz="2200" dirty="0" smtClean="0"/>
              <a:t> </a:t>
            </a:r>
            <a:r>
              <a:rPr lang="en-US" sz="2200" dirty="0" err="1" smtClean="0"/>
              <a:t>terbanyak</a:t>
            </a:r>
            <a:r>
              <a:rPr lang="en-US" sz="2200" dirty="0" smtClean="0"/>
              <a:t> yang </a:t>
            </a:r>
            <a:r>
              <a:rPr lang="en-US" sz="2200" dirty="0" err="1" smtClean="0"/>
              <a:t>dapat</a:t>
            </a:r>
            <a:r>
              <a:rPr lang="en-US" sz="2200" dirty="0" smtClean="0"/>
              <a:t> </a:t>
            </a:r>
            <a:r>
              <a:rPr lang="en-US" sz="2200" dirty="0" err="1" smtClean="0"/>
              <a:t>dibagi</a:t>
            </a:r>
            <a:r>
              <a:rPr lang="en-US" sz="2200" dirty="0" smtClean="0"/>
              <a:t> agar </a:t>
            </a:r>
            <a:r>
              <a:rPr lang="en-US" sz="2200" dirty="0" err="1" smtClean="0"/>
              <a:t>setiap</a:t>
            </a:r>
            <a:r>
              <a:rPr lang="en-US" sz="2200" dirty="0" smtClean="0"/>
              <a:t> </a:t>
            </a:r>
            <a:r>
              <a:rPr lang="en-US" sz="2200" dirty="0" err="1" smtClean="0"/>
              <a:t>tetangga</a:t>
            </a:r>
            <a:r>
              <a:rPr lang="en-US" sz="2200" dirty="0" smtClean="0"/>
              <a:t> </a:t>
            </a:r>
            <a:r>
              <a:rPr lang="en-US" sz="2200" dirty="0" err="1" smtClean="0"/>
              <a:t>menerima</a:t>
            </a:r>
            <a:r>
              <a:rPr lang="en-US" sz="2200" dirty="0" smtClean="0"/>
              <a:t> </a:t>
            </a:r>
            <a:r>
              <a:rPr lang="en-US" sz="2200" dirty="0" err="1" smtClean="0"/>
              <a:t>kue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apel</a:t>
            </a:r>
            <a:r>
              <a:rPr lang="en-US" sz="2200" dirty="0" smtClean="0"/>
              <a:t> 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    </a:t>
            </a:r>
            <a:r>
              <a:rPr lang="en-US" sz="2200" dirty="0" err="1" smtClean="0"/>
              <a:t>sama</a:t>
            </a:r>
            <a:r>
              <a:rPr lang="en-US" sz="2200" dirty="0" smtClean="0"/>
              <a:t> </a:t>
            </a:r>
            <a:r>
              <a:rPr lang="en-US" sz="2200" dirty="0" err="1" smtClean="0"/>
              <a:t>banyak</a:t>
            </a:r>
            <a:r>
              <a:rPr lang="en-US" sz="2200" dirty="0" smtClean="0"/>
              <a:t>? </a:t>
            </a:r>
            <a:r>
              <a:rPr lang="en-US" sz="2200" dirty="0" err="1" smtClean="0"/>
              <a:t>Berapa</a:t>
            </a:r>
            <a:r>
              <a:rPr lang="en-US" sz="2200" dirty="0" smtClean="0"/>
              <a:t> </a:t>
            </a:r>
            <a:r>
              <a:rPr lang="en-US" sz="2200" dirty="0" err="1" smtClean="0"/>
              <a:t>banyak</a:t>
            </a:r>
            <a:r>
              <a:rPr lang="en-US" sz="2200" dirty="0" smtClean="0"/>
              <a:t> </a:t>
            </a:r>
            <a:r>
              <a:rPr lang="en-US" sz="2200" dirty="0" err="1" smtClean="0"/>
              <a:t>kue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apel</a:t>
            </a:r>
            <a:r>
              <a:rPr lang="en-US" sz="2200" dirty="0" smtClean="0"/>
              <a:t> yang </a:t>
            </a:r>
            <a:r>
              <a:rPr lang="en-US" sz="2200" dirty="0" err="1" smtClean="0"/>
              <a:t>diterima</a:t>
            </a:r>
            <a:r>
              <a:rPr lang="en-US" sz="2200" dirty="0" smtClean="0"/>
              <a:t> </a:t>
            </a:r>
            <a:r>
              <a:rPr lang="en-US" sz="2200" dirty="0" err="1" smtClean="0"/>
              <a:t>setiap</a:t>
            </a:r>
            <a:r>
              <a:rPr lang="en-US" sz="2200" dirty="0" smtClean="0"/>
              <a:t> </a:t>
            </a:r>
            <a:r>
              <a:rPr lang="en-US" sz="2200" dirty="0" err="1" smtClean="0"/>
              <a:t>tetangga</a:t>
            </a:r>
            <a:r>
              <a:rPr lang="en-US" sz="2200" dirty="0" smtClean="0"/>
              <a:t>?</a:t>
            </a:r>
            <a:endParaRPr lang="en-US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925806" y="3373612"/>
            <a:ext cx="17400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err="1" smtClean="0"/>
              <a:t>Penyelesaian</a:t>
            </a:r>
            <a:r>
              <a:rPr lang="en-US" sz="2200" dirty="0" smtClean="0"/>
              <a:t>:</a:t>
            </a:r>
            <a:endParaRPr lang="en-US" sz="22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925806" y="3785914"/>
            <a:ext cx="1076632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a. </a:t>
            </a:r>
            <a:r>
              <a:rPr lang="en-US" sz="2200" dirty="0" err="1" smtClean="0"/>
              <a:t>Untuk</a:t>
            </a:r>
            <a:r>
              <a:rPr lang="en-US" sz="2200" dirty="0" smtClean="0"/>
              <a:t> </a:t>
            </a:r>
            <a:r>
              <a:rPr lang="en-US" sz="2200" dirty="0" err="1" smtClean="0"/>
              <a:t>menentukan</a:t>
            </a:r>
            <a:r>
              <a:rPr lang="en-US" sz="2200" dirty="0" smtClean="0"/>
              <a:t> </a:t>
            </a:r>
            <a:r>
              <a:rPr lang="en-US" sz="2200" dirty="0" err="1" smtClean="0"/>
              <a:t>kemungkinan</a:t>
            </a:r>
            <a:r>
              <a:rPr lang="en-US" sz="2200" dirty="0" smtClean="0"/>
              <a:t> </a:t>
            </a:r>
            <a:r>
              <a:rPr lang="en-US" sz="2200" dirty="0" err="1" smtClean="0"/>
              <a:t>banyak</a:t>
            </a:r>
            <a:r>
              <a:rPr lang="en-US" sz="2200" dirty="0" smtClean="0"/>
              <a:t> </a:t>
            </a:r>
            <a:r>
              <a:rPr lang="en-US" sz="2200" dirty="0" err="1" smtClean="0"/>
              <a:t>tetangga</a:t>
            </a:r>
            <a:r>
              <a:rPr lang="en-US" sz="2200" dirty="0" smtClean="0"/>
              <a:t> yang </a:t>
            </a:r>
            <a:r>
              <a:rPr lang="en-US" sz="2200" dirty="0" err="1" smtClean="0"/>
              <a:t>dapat</a:t>
            </a:r>
            <a:r>
              <a:rPr lang="en-US" sz="2200" dirty="0" smtClean="0"/>
              <a:t> </a:t>
            </a:r>
            <a:r>
              <a:rPr lang="en-US" sz="2200" dirty="0" err="1" smtClean="0"/>
              <a:t>dibagi</a:t>
            </a:r>
            <a:r>
              <a:rPr lang="en-US" sz="2200" dirty="0" smtClean="0"/>
              <a:t> agar </a:t>
            </a:r>
            <a:r>
              <a:rPr lang="en-US" sz="2200" dirty="0" err="1" smtClean="0"/>
              <a:t>setiap</a:t>
            </a:r>
            <a:r>
              <a:rPr lang="en-US" sz="2200" dirty="0" smtClean="0"/>
              <a:t> </a:t>
            </a:r>
            <a:r>
              <a:rPr lang="en-US" sz="2200" dirty="0" err="1" smtClean="0"/>
              <a:t>tetangga</a:t>
            </a:r>
            <a:r>
              <a:rPr lang="en-US" sz="2200" dirty="0" smtClean="0"/>
              <a:t> </a:t>
            </a:r>
          </a:p>
          <a:p>
            <a:r>
              <a:rPr lang="en-US" sz="2200" dirty="0" smtClean="0"/>
              <a:t>    </a:t>
            </a:r>
            <a:r>
              <a:rPr lang="en-US" sz="2200" dirty="0" err="1" smtClean="0"/>
              <a:t>menerima</a:t>
            </a:r>
            <a:r>
              <a:rPr lang="en-US" sz="2200" dirty="0" smtClean="0"/>
              <a:t> </a:t>
            </a:r>
            <a:r>
              <a:rPr lang="en-US" sz="2200" dirty="0" err="1" smtClean="0"/>
              <a:t>kue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apel</a:t>
            </a:r>
            <a:r>
              <a:rPr lang="en-US" sz="2200" dirty="0" smtClean="0"/>
              <a:t> </a:t>
            </a:r>
            <a:r>
              <a:rPr lang="en-US" sz="2200" dirty="0" err="1" smtClean="0"/>
              <a:t>sama</a:t>
            </a:r>
            <a:r>
              <a:rPr lang="en-US" sz="2200" dirty="0" smtClean="0"/>
              <a:t> </a:t>
            </a:r>
            <a:r>
              <a:rPr lang="en-US" sz="2200" dirty="0" err="1" smtClean="0"/>
              <a:t>banyak</a:t>
            </a:r>
            <a:r>
              <a:rPr lang="en-US" sz="2200" dirty="0"/>
              <a:t> </a:t>
            </a:r>
            <a:r>
              <a:rPr lang="en-US" sz="2200" dirty="0" err="1" smtClean="0"/>
              <a:t>dengan</a:t>
            </a:r>
            <a:r>
              <a:rPr lang="en-US" sz="2200" dirty="0" smtClean="0"/>
              <a:t> </a:t>
            </a:r>
            <a:r>
              <a:rPr lang="en-US" sz="2200" dirty="0" err="1" smtClean="0"/>
              <a:t>cara</a:t>
            </a:r>
            <a:r>
              <a:rPr lang="en-US" sz="2200" dirty="0" smtClean="0"/>
              <a:t> </a:t>
            </a:r>
            <a:r>
              <a:rPr lang="en-US" sz="2200" dirty="0" err="1" smtClean="0"/>
              <a:t>menentukan</a:t>
            </a:r>
            <a:r>
              <a:rPr lang="en-US" sz="2200" dirty="0" smtClean="0"/>
              <a:t> </a:t>
            </a:r>
            <a:r>
              <a:rPr lang="en-US" sz="2200" b="1" dirty="0" err="1" smtClean="0"/>
              <a:t>faktor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persekutuan</a:t>
            </a:r>
            <a:r>
              <a:rPr lang="en-US" sz="2200" dirty="0" smtClean="0"/>
              <a:t>.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   </a:t>
            </a:r>
            <a:r>
              <a:rPr lang="en-US" sz="2200" dirty="0" err="1" smtClean="0"/>
              <a:t>Faktor</a:t>
            </a:r>
            <a:r>
              <a:rPr lang="en-US" sz="2200" dirty="0" smtClean="0"/>
              <a:t> </a:t>
            </a:r>
            <a:r>
              <a:rPr lang="en-US" sz="2200" dirty="0" err="1" smtClean="0"/>
              <a:t>dari</a:t>
            </a:r>
            <a:r>
              <a:rPr lang="en-US" sz="2200" dirty="0" smtClean="0"/>
              <a:t> 10 </a:t>
            </a:r>
            <a:r>
              <a:rPr lang="en-US" sz="2200" dirty="0" err="1" smtClean="0"/>
              <a:t>adalah</a:t>
            </a:r>
            <a:r>
              <a:rPr lang="en-US" sz="2200" dirty="0" smtClean="0"/>
              <a:t> 1, 2, 5, 10</a:t>
            </a:r>
          </a:p>
          <a:p>
            <a:r>
              <a:rPr lang="en-US" sz="2200" dirty="0" smtClean="0"/>
              <a:t>    </a:t>
            </a:r>
            <a:r>
              <a:rPr lang="en-US" sz="2200" dirty="0" err="1" smtClean="0"/>
              <a:t>Faktor</a:t>
            </a:r>
            <a:r>
              <a:rPr lang="en-US" sz="2200" dirty="0" smtClean="0"/>
              <a:t> </a:t>
            </a:r>
            <a:r>
              <a:rPr lang="en-US" sz="2200" dirty="0" err="1" smtClean="0"/>
              <a:t>dari</a:t>
            </a:r>
            <a:r>
              <a:rPr lang="en-US" sz="2200" dirty="0" smtClean="0"/>
              <a:t> 20 </a:t>
            </a:r>
            <a:r>
              <a:rPr lang="en-US" sz="2200" dirty="0" err="1" smtClean="0"/>
              <a:t>adalah</a:t>
            </a:r>
            <a:r>
              <a:rPr lang="en-US" sz="2200" dirty="0" smtClean="0"/>
              <a:t> 1, 2, 4, 5, 10, 20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   </a:t>
            </a:r>
            <a:r>
              <a:rPr lang="en-US" sz="2200" dirty="0" err="1" smtClean="0"/>
              <a:t>Faktor</a:t>
            </a:r>
            <a:r>
              <a:rPr lang="en-US" sz="2200" dirty="0" smtClean="0"/>
              <a:t> </a:t>
            </a:r>
            <a:r>
              <a:rPr lang="en-US" sz="2200" dirty="0" err="1" smtClean="0"/>
              <a:t>persekutuan</a:t>
            </a:r>
            <a:r>
              <a:rPr lang="en-US" sz="2200" dirty="0" smtClean="0"/>
              <a:t> </a:t>
            </a:r>
            <a:r>
              <a:rPr lang="en-US" sz="2200" dirty="0" err="1" smtClean="0"/>
              <a:t>dari</a:t>
            </a:r>
            <a:r>
              <a:rPr lang="en-US" sz="2200" dirty="0" smtClean="0"/>
              <a:t> 10 </a:t>
            </a:r>
            <a:r>
              <a:rPr lang="en-US" sz="2200" dirty="0" err="1" smtClean="0"/>
              <a:t>dan</a:t>
            </a:r>
            <a:r>
              <a:rPr lang="en-US" sz="2200" dirty="0" smtClean="0"/>
              <a:t> 20 </a:t>
            </a:r>
            <a:r>
              <a:rPr lang="en-US" sz="2200" dirty="0" err="1" smtClean="0"/>
              <a:t>adalah</a:t>
            </a:r>
            <a:r>
              <a:rPr lang="en-US" sz="2200" dirty="0" smtClean="0"/>
              <a:t> 1, 2, 5, </a:t>
            </a:r>
            <a:r>
              <a:rPr lang="en-US" sz="2200" dirty="0" err="1" smtClean="0"/>
              <a:t>dan</a:t>
            </a:r>
            <a:r>
              <a:rPr lang="en-US" sz="2200" dirty="0" smtClean="0"/>
              <a:t> 10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   </a:t>
            </a:r>
            <a:r>
              <a:rPr lang="en-US" sz="2200" dirty="0" err="1" smtClean="0"/>
              <a:t>Jadi</a:t>
            </a:r>
            <a:r>
              <a:rPr lang="en-US" sz="2200" dirty="0" smtClean="0"/>
              <a:t>, </a:t>
            </a:r>
            <a:r>
              <a:rPr lang="en-US" sz="2200" dirty="0" err="1"/>
              <a:t>kemungkinan</a:t>
            </a:r>
            <a:r>
              <a:rPr lang="en-US" sz="2200" dirty="0"/>
              <a:t> </a:t>
            </a:r>
            <a:r>
              <a:rPr lang="en-US" sz="2200" dirty="0" err="1"/>
              <a:t>banyak</a:t>
            </a:r>
            <a:r>
              <a:rPr lang="en-US" sz="2200" dirty="0"/>
              <a:t> </a:t>
            </a:r>
            <a:r>
              <a:rPr lang="en-US" sz="2200" dirty="0" err="1"/>
              <a:t>tetangga</a:t>
            </a:r>
            <a:r>
              <a:rPr lang="en-US" sz="2200" dirty="0"/>
              <a:t> yang </a:t>
            </a:r>
            <a:r>
              <a:rPr lang="en-US" sz="2200" dirty="0" err="1"/>
              <a:t>dapat</a:t>
            </a:r>
            <a:r>
              <a:rPr lang="en-US" sz="2200" dirty="0"/>
              <a:t> </a:t>
            </a:r>
            <a:r>
              <a:rPr lang="en-US" sz="2200" dirty="0" err="1"/>
              <a:t>dibagi</a:t>
            </a:r>
            <a:r>
              <a:rPr lang="en-US" sz="2200" dirty="0"/>
              <a:t> agar </a:t>
            </a:r>
            <a:r>
              <a:rPr lang="en-US" sz="2200" dirty="0" err="1"/>
              <a:t>setiap</a:t>
            </a:r>
            <a:r>
              <a:rPr lang="en-US" sz="2200" dirty="0"/>
              <a:t> </a:t>
            </a:r>
            <a:r>
              <a:rPr lang="en-US" sz="2200" dirty="0" err="1"/>
              <a:t>tetangga</a:t>
            </a:r>
            <a:r>
              <a:rPr lang="en-US" sz="2200" dirty="0"/>
              <a:t> </a:t>
            </a:r>
          </a:p>
          <a:p>
            <a:r>
              <a:rPr lang="en-US" sz="2200" dirty="0"/>
              <a:t>    </a:t>
            </a:r>
            <a:r>
              <a:rPr lang="en-US" sz="2200" dirty="0" err="1"/>
              <a:t>menerima</a:t>
            </a:r>
            <a:r>
              <a:rPr lang="en-US" sz="2200" dirty="0"/>
              <a:t> </a:t>
            </a:r>
            <a:r>
              <a:rPr lang="en-US" sz="2200" dirty="0" err="1"/>
              <a:t>kue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apel</a:t>
            </a:r>
            <a:r>
              <a:rPr lang="en-US" sz="2200" dirty="0"/>
              <a:t> </a:t>
            </a:r>
            <a:r>
              <a:rPr lang="en-US" sz="2200" dirty="0" err="1"/>
              <a:t>sama</a:t>
            </a:r>
            <a:r>
              <a:rPr lang="en-US" sz="2200" dirty="0"/>
              <a:t> </a:t>
            </a:r>
            <a:r>
              <a:rPr lang="en-US" sz="2200" dirty="0" err="1" smtClean="0"/>
              <a:t>banyak</a:t>
            </a:r>
            <a:r>
              <a:rPr lang="en-US" sz="2200" dirty="0" smtClean="0"/>
              <a:t> </a:t>
            </a:r>
            <a:r>
              <a:rPr lang="en-US" sz="2200" dirty="0" err="1" smtClean="0"/>
              <a:t>ada</a:t>
            </a:r>
            <a:r>
              <a:rPr lang="en-US" sz="2200" dirty="0" smtClean="0"/>
              <a:t> 1, 2, 5, </a:t>
            </a:r>
            <a:r>
              <a:rPr lang="en-US" sz="2200" dirty="0" err="1" smtClean="0"/>
              <a:t>dan</a:t>
            </a:r>
            <a:r>
              <a:rPr lang="en-US" sz="2200" dirty="0" smtClean="0"/>
              <a:t> 10 orang.</a:t>
            </a:r>
          </a:p>
        </p:txBody>
      </p:sp>
    </p:spTree>
    <p:extLst>
      <p:ext uri="{BB962C8B-B14F-4D97-AF65-F5344CB8AC3E}">
        <p14:creationId xmlns:p14="http://schemas.microsoft.com/office/powerpoint/2010/main" val="138883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5806" y="299002"/>
            <a:ext cx="1076632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b. </a:t>
            </a:r>
            <a:r>
              <a:rPr lang="en-US" sz="2200" dirty="0" err="1" smtClean="0"/>
              <a:t>Untuk</a:t>
            </a:r>
            <a:r>
              <a:rPr lang="en-US" sz="2200" dirty="0" smtClean="0"/>
              <a:t> </a:t>
            </a:r>
            <a:r>
              <a:rPr lang="en-US" sz="2200" dirty="0" err="1" smtClean="0"/>
              <a:t>menentukan</a:t>
            </a:r>
            <a:r>
              <a:rPr lang="en-US" sz="2200" dirty="0" smtClean="0"/>
              <a:t> </a:t>
            </a:r>
            <a:r>
              <a:rPr lang="en-US" sz="2200" dirty="0" err="1"/>
              <a:t>tetangga</a:t>
            </a:r>
            <a:r>
              <a:rPr lang="en-US" sz="2200" dirty="0"/>
              <a:t> </a:t>
            </a:r>
            <a:r>
              <a:rPr lang="en-US" sz="2200" dirty="0" err="1"/>
              <a:t>terbanyak</a:t>
            </a:r>
            <a:r>
              <a:rPr lang="en-US" sz="2200" dirty="0"/>
              <a:t> yang </a:t>
            </a:r>
            <a:r>
              <a:rPr lang="en-US" sz="2200" dirty="0" err="1"/>
              <a:t>dapat</a:t>
            </a:r>
            <a:r>
              <a:rPr lang="en-US" sz="2200" dirty="0"/>
              <a:t> </a:t>
            </a:r>
            <a:r>
              <a:rPr lang="en-US" sz="2200" dirty="0" err="1"/>
              <a:t>dibagi</a:t>
            </a:r>
            <a:r>
              <a:rPr lang="en-US" sz="2200" dirty="0"/>
              <a:t> agar </a:t>
            </a:r>
            <a:r>
              <a:rPr lang="en-US" sz="2200" dirty="0" err="1"/>
              <a:t>setiap</a:t>
            </a:r>
            <a:r>
              <a:rPr lang="en-US" sz="2200" dirty="0"/>
              <a:t> </a:t>
            </a:r>
            <a:r>
              <a:rPr lang="en-US" sz="2200" dirty="0" err="1"/>
              <a:t>tetangga</a:t>
            </a:r>
            <a:r>
              <a:rPr lang="en-US" sz="2200" dirty="0"/>
              <a:t> </a:t>
            </a:r>
            <a:r>
              <a:rPr lang="en-US" sz="2200" dirty="0" err="1"/>
              <a:t>menerima</a:t>
            </a:r>
            <a:r>
              <a:rPr lang="en-US" sz="2200" dirty="0"/>
              <a:t> </a:t>
            </a:r>
            <a:endParaRPr lang="en-US" sz="2200" dirty="0" smtClean="0"/>
          </a:p>
          <a:p>
            <a:r>
              <a:rPr lang="en-US" sz="2200" dirty="0"/>
              <a:t> </a:t>
            </a:r>
            <a:r>
              <a:rPr lang="en-US" sz="2200" dirty="0" smtClean="0"/>
              <a:t>   </a:t>
            </a:r>
            <a:r>
              <a:rPr lang="en-US" sz="2200" dirty="0" err="1" smtClean="0"/>
              <a:t>kue</a:t>
            </a:r>
            <a:r>
              <a:rPr lang="en-US" sz="2200" dirty="0" smtClean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apel</a:t>
            </a:r>
            <a:r>
              <a:rPr lang="en-US" sz="2200" dirty="0"/>
              <a:t> </a:t>
            </a:r>
            <a:r>
              <a:rPr lang="en-US" sz="2200" dirty="0" err="1" smtClean="0"/>
              <a:t>dengan</a:t>
            </a:r>
            <a:r>
              <a:rPr lang="en-US" sz="2200" dirty="0" smtClean="0"/>
              <a:t> </a:t>
            </a:r>
            <a:r>
              <a:rPr lang="en-US" sz="2200" dirty="0" err="1" smtClean="0"/>
              <a:t>cara</a:t>
            </a:r>
            <a:r>
              <a:rPr lang="en-US" sz="2200" dirty="0" smtClean="0"/>
              <a:t> </a:t>
            </a:r>
            <a:r>
              <a:rPr lang="en-US" sz="2200" b="1" dirty="0" err="1" smtClean="0"/>
              <a:t>faktor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persekutuan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terbesar</a:t>
            </a:r>
            <a:r>
              <a:rPr lang="en-US" sz="2200" b="1" dirty="0" smtClean="0"/>
              <a:t> (FPB)</a:t>
            </a:r>
            <a:r>
              <a:rPr lang="en-US" sz="2200" dirty="0" smtClean="0"/>
              <a:t>.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   </a:t>
            </a:r>
            <a:r>
              <a:rPr lang="en-US" sz="2200" dirty="0" err="1" smtClean="0"/>
              <a:t>Faktor</a:t>
            </a:r>
            <a:r>
              <a:rPr lang="en-US" sz="2200" dirty="0" smtClean="0"/>
              <a:t> </a:t>
            </a:r>
            <a:r>
              <a:rPr lang="en-US" sz="2200" dirty="0" err="1" smtClean="0"/>
              <a:t>dari</a:t>
            </a:r>
            <a:r>
              <a:rPr lang="en-US" sz="2200" dirty="0" smtClean="0"/>
              <a:t> 10 </a:t>
            </a:r>
            <a:r>
              <a:rPr lang="en-US" sz="2200" dirty="0" err="1" smtClean="0"/>
              <a:t>adalah</a:t>
            </a:r>
            <a:r>
              <a:rPr lang="en-US" sz="2200" dirty="0" smtClean="0"/>
              <a:t> 1, 2, 5, 10</a:t>
            </a:r>
          </a:p>
          <a:p>
            <a:r>
              <a:rPr lang="en-US" sz="2200" dirty="0" smtClean="0"/>
              <a:t>    </a:t>
            </a:r>
            <a:r>
              <a:rPr lang="en-US" sz="2200" dirty="0" err="1" smtClean="0"/>
              <a:t>Faktor</a:t>
            </a:r>
            <a:r>
              <a:rPr lang="en-US" sz="2200" dirty="0" smtClean="0"/>
              <a:t> </a:t>
            </a:r>
            <a:r>
              <a:rPr lang="en-US" sz="2200" dirty="0" err="1" smtClean="0"/>
              <a:t>dari</a:t>
            </a:r>
            <a:r>
              <a:rPr lang="en-US" sz="2200" dirty="0" smtClean="0"/>
              <a:t> 20 </a:t>
            </a:r>
            <a:r>
              <a:rPr lang="en-US" sz="2200" dirty="0" err="1" smtClean="0"/>
              <a:t>adalah</a:t>
            </a:r>
            <a:r>
              <a:rPr lang="en-US" sz="2200" dirty="0" smtClean="0"/>
              <a:t> 1, 2, 4, 5, 10, 20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   </a:t>
            </a:r>
            <a:r>
              <a:rPr lang="en-US" sz="2200" dirty="0" err="1" smtClean="0"/>
              <a:t>Faktor</a:t>
            </a:r>
            <a:r>
              <a:rPr lang="en-US" sz="2200" dirty="0" smtClean="0"/>
              <a:t> </a:t>
            </a:r>
            <a:r>
              <a:rPr lang="en-US" sz="2200" dirty="0" err="1" smtClean="0"/>
              <a:t>persekutuan</a:t>
            </a:r>
            <a:r>
              <a:rPr lang="en-US" sz="2200" dirty="0" smtClean="0"/>
              <a:t> </a:t>
            </a:r>
            <a:r>
              <a:rPr lang="en-US" sz="2200" dirty="0" err="1" smtClean="0"/>
              <a:t>terbesar</a:t>
            </a:r>
            <a:r>
              <a:rPr lang="en-US" sz="2200" dirty="0" smtClean="0"/>
              <a:t> </a:t>
            </a:r>
            <a:r>
              <a:rPr lang="en-US" sz="2200" dirty="0" err="1" smtClean="0"/>
              <a:t>dari</a:t>
            </a:r>
            <a:r>
              <a:rPr lang="en-US" sz="2200" dirty="0" smtClean="0"/>
              <a:t> 10 </a:t>
            </a:r>
            <a:r>
              <a:rPr lang="en-US" sz="2200" dirty="0" err="1" smtClean="0"/>
              <a:t>dan</a:t>
            </a:r>
            <a:r>
              <a:rPr lang="en-US" sz="2200" dirty="0" smtClean="0"/>
              <a:t> 20 </a:t>
            </a:r>
            <a:r>
              <a:rPr lang="en-US" sz="2200" dirty="0" err="1" smtClean="0"/>
              <a:t>adalah</a:t>
            </a:r>
            <a:r>
              <a:rPr lang="en-US" sz="2200" dirty="0" smtClean="0"/>
              <a:t> 10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   </a:t>
            </a:r>
            <a:r>
              <a:rPr lang="en-US" sz="2200" dirty="0" err="1" smtClean="0"/>
              <a:t>Jadi</a:t>
            </a:r>
            <a:r>
              <a:rPr lang="en-US" sz="2200" dirty="0" smtClean="0"/>
              <a:t>, </a:t>
            </a:r>
            <a:r>
              <a:rPr lang="en-US" sz="2200" dirty="0" err="1" smtClean="0"/>
              <a:t>tetangga</a:t>
            </a:r>
            <a:r>
              <a:rPr lang="en-US" sz="2200" dirty="0" smtClean="0"/>
              <a:t> </a:t>
            </a:r>
            <a:r>
              <a:rPr lang="en-US" sz="2200" dirty="0" err="1" smtClean="0"/>
              <a:t>terbanyak</a:t>
            </a:r>
            <a:r>
              <a:rPr lang="en-US" sz="2200" dirty="0" smtClean="0"/>
              <a:t> yang </a:t>
            </a:r>
            <a:r>
              <a:rPr lang="en-US" sz="2200" dirty="0" err="1"/>
              <a:t>dapat</a:t>
            </a:r>
            <a:r>
              <a:rPr lang="en-US" sz="2200" dirty="0"/>
              <a:t> </a:t>
            </a:r>
            <a:r>
              <a:rPr lang="en-US" sz="2200" dirty="0" err="1"/>
              <a:t>dibagi</a:t>
            </a:r>
            <a:r>
              <a:rPr lang="en-US" sz="2200" dirty="0"/>
              <a:t> agar </a:t>
            </a:r>
            <a:r>
              <a:rPr lang="en-US" sz="2200" dirty="0" err="1"/>
              <a:t>setiap</a:t>
            </a:r>
            <a:r>
              <a:rPr lang="en-US" sz="2200" dirty="0"/>
              <a:t> </a:t>
            </a:r>
            <a:r>
              <a:rPr lang="en-US" sz="2200" dirty="0" err="1"/>
              <a:t>tetangga</a:t>
            </a:r>
            <a:r>
              <a:rPr lang="en-US" sz="2200" dirty="0"/>
              <a:t> </a:t>
            </a:r>
            <a:r>
              <a:rPr lang="en-US" sz="2200" dirty="0" err="1" smtClean="0"/>
              <a:t>menerima</a:t>
            </a:r>
            <a:r>
              <a:rPr lang="en-US" sz="2200" dirty="0" smtClean="0"/>
              <a:t> </a:t>
            </a:r>
            <a:r>
              <a:rPr lang="en-US" sz="2200" dirty="0" err="1"/>
              <a:t>kue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apel</a:t>
            </a:r>
            <a:r>
              <a:rPr lang="en-US" sz="2200" dirty="0"/>
              <a:t> </a:t>
            </a:r>
            <a:endParaRPr lang="en-US" sz="2200" dirty="0" smtClean="0"/>
          </a:p>
          <a:p>
            <a:r>
              <a:rPr lang="en-US" sz="2200" dirty="0"/>
              <a:t> </a:t>
            </a:r>
            <a:r>
              <a:rPr lang="en-US" sz="2200" dirty="0" smtClean="0"/>
              <a:t>   </a:t>
            </a:r>
            <a:r>
              <a:rPr lang="en-US" sz="2200" dirty="0" err="1" smtClean="0"/>
              <a:t>sama</a:t>
            </a:r>
            <a:r>
              <a:rPr lang="en-US" sz="2200" dirty="0" smtClean="0"/>
              <a:t> </a:t>
            </a:r>
            <a:r>
              <a:rPr lang="en-US" sz="2200" dirty="0" err="1" smtClean="0"/>
              <a:t>banyak</a:t>
            </a:r>
            <a:r>
              <a:rPr lang="en-US" sz="2200" dirty="0" smtClean="0"/>
              <a:t> </a:t>
            </a:r>
            <a:r>
              <a:rPr lang="en-US" sz="2200" dirty="0" err="1" smtClean="0"/>
              <a:t>ada</a:t>
            </a:r>
            <a:r>
              <a:rPr lang="en-US" sz="2200" dirty="0" smtClean="0"/>
              <a:t> 10 orang.</a:t>
            </a:r>
          </a:p>
          <a:p>
            <a:endParaRPr lang="en-US" sz="2200" dirty="0"/>
          </a:p>
          <a:p>
            <a:r>
              <a:rPr lang="en-US" sz="2200" dirty="0" smtClean="0"/>
              <a:t>    </a:t>
            </a:r>
            <a:r>
              <a:rPr lang="en-US" sz="2200" dirty="0" err="1" smtClean="0"/>
              <a:t>Banyak</a:t>
            </a:r>
            <a:r>
              <a:rPr lang="en-US" sz="2200" dirty="0" smtClean="0"/>
              <a:t> </a:t>
            </a:r>
            <a:r>
              <a:rPr lang="en-US" sz="2200" dirty="0" err="1" smtClean="0"/>
              <a:t>kue</a:t>
            </a:r>
            <a:r>
              <a:rPr lang="en-US" sz="2200" dirty="0" smtClean="0"/>
              <a:t> yang </a:t>
            </a:r>
            <a:r>
              <a:rPr lang="en-US" sz="2200" dirty="0" err="1" smtClean="0"/>
              <a:t>diterima</a:t>
            </a:r>
            <a:r>
              <a:rPr lang="en-US" sz="2200" dirty="0" smtClean="0"/>
              <a:t> </a:t>
            </a:r>
            <a:r>
              <a:rPr lang="en-US" sz="2200" dirty="0" err="1" smtClean="0"/>
              <a:t>oleh</a:t>
            </a:r>
            <a:r>
              <a:rPr lang="en-US" sz="2200" dirty="0" smtClean="0"/>
              <a:t> </a:t>
            </a:r>
            <a:r>
              <a:rPr lang="en-US" sz="2200" dirty="0" err="1" smtClean="0"/>
              <a:t>tiap</a:t>
            </a:r>
            <a:r>
              <a:rPr lang="en-US" sz="2200" dirty="0" smtClean="0"/>
              <a:t> orang = 10 </a:t>
            </a:r>
            <a:r>
              <a:rPr lang="en-US" sz="2200" dirty="0" err="1" smtClean="0"/>
              <a:t>kue</a:t>
            </a:r>
            <a:r>
              <a:rPr lang="en-US" sz="2200" dirty="0" smtClean="0"/>
              <a:t> : 10 = 1 </a:t>
            </a:r>
            <a:r>
              <a:rPr lang="en-US" sz="2200" dirty="0" err="1" smtClean="0"/>
              <a:t>kue</a:t>
            </a:r>
            <a:endParaRPr lang="en-US" sz="2200" dirty="0" smtClean="0"/>
          </a:p>
          <a:p>
            <a:r>
              <a:rPr lang="en-US" sz="2200" dirty="0"/>
              <a:t> </a:t>
            </a:r>
            <a:r>
              <a:rPr lang="en-US" sz="2200" dirty="0" smtClean="0"/>
              <a:t>   </a:t>
            </a:r>
            <a:r>
              <a:rPr lang="en-US" sz="2200" dirty="0" err="1" smtClean="0"/>
              <a:t>Banyak</a:t>
            </a:r>
            <a:r>
              <a:rPr lang="en-US" sz="2200" dirty="0" smtClean="0"/>
              <a:t> </a:t>
            </a:r>
            <a:r>
              <a:rPr lang="en-US" sz="2200" dirty="0" err="1" smtClean="0"/>
              <a:t>apel</a:t>
            </a:r>
            <a:r>
              <a:rPr lang="en-US" sz="2200" dirty="0" smtClean="0"/>
              <a:t> yang </a:t>
            </a:r>
            <a:r>
              <a:rPr lang="en-US" sz="2200" dirty="0" err="1" smtClean="0"/>
              <a:t>diterima</a:t>
            </a:r>
            <a:r>
              <a:rPr lang="en-US" sz="2200" dirty="0" smtClean="0"/>
              <a:t> </a:t>
            </a:r>
            <a:r>
              <a:rPr lang="en-US" sz="2200" dirty="0" err="1" smtClean="0"/>
              <a:t>oleh</a:t>
            </a:r>
            <a:r>
              <a:rPr lang="en-US" sz="2200" dirty="0" smtClean="0"/>
              <a:t> </a:t>
            </a:r>
            <a:r>
              <a:rPr lang="en-US" sz="2200" dirty="0" err="1" smtClean="0"/>
              <a:t>tiap</a:t>
            </a:r>
            <a:r>
              <a:rPr lang="en-US" sz="2200" dirty="0" smtClean="0"/>
              <a:t> orang = 20 </a:t>
            </a:r>
            <a:r>
              <a:rPr lang="en-US" sz="2200" dirty="0" err="1" smtClean="0"/>
              <a:t>apel</a:t>
            </a:r>
            <a:r>
              <a:rPr lang="en-US" sz="2200" dirty="0" smtClean="0"/>
              <a:t> : 10 = 2 </a:t>
            </a:r>
            <a:r>
              <a:rPr lang="en-US" sz="2200" dirty="0" err="1" smtClean="0"/>
              <a:t>apel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262135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5806" y="248348"/>
            <a:ext cx="1195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Contoh</a:t>
            </a:r>
            <a:r>
              <a:rPr lang="en-US" sz="2400" b="1" dirty="0" smtClean="0"/>
              <a:t>: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37998" y="687635"/>
            <a:ext cx="107663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Rani </a:t>
            </a:r>
            <a:r>
              <a:rPr lang="en-US" sz="2200" dirty="0" err="1" smtClean="0"/>
              <a:t>berbelanja</a:t>
            </a:r>
            <a:r>
              <a:rPr lang="en-US" sz="2200" dirty="0" smtClean="0"/>
              <a:t> 3 </a:t>
            </a:r>
            <a:r>
              <a:rPr lang="en-US" sz="2200" dirty="0" err="1" smtClean="0"/>
              <a:t>hari</a:t>
            </a:r>
            <a:r>
              <a:rPr lang="en-US" sz="2200" dirty="0" smtClean="0"/>
              <a:t> </a:t>
            </a:r>
            <a:r>
              <a:rPr lang="en-US" sz="2200" dirty="0" err="1" smtClean="0"/>
              <a:t>sekali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Reni </a:t>
            </a:r>
            <a:r>
              <a:rPr lang="en-US" sz="2200" dirty="0" err="1" smtClean="0"/>
              <a:t>berbelanja</a:t>
            </a:r>
            <a:r>
              <a:rPr lang="en-US" sz="2200" dirty="0" smtClean="0"/>
              <a:t> 6 </a:t>
            </a:r>
            <a:r>
              <a:rPr lang="en-US" sz="2200" dirty="0" err="1" smtClean="0"/>
              <a:t>hari</a:t>
            </a:r>
            <a:r>
              <a:rPr lang="en-US" sz="2200" dirty="0" smtClean="0"/>
              <a:t> </a:t>
            </a:r>
            <a:r>
              <a:rPr lang="en-US" sz="2200" dirty="0" err="1" smtClean="0"/>
              <a:t>sekali</a:t>
            </a:r>
            <a:r>
              <a:rPr lang="en-US" sz="2200" dirty="0" smtClean="0"/>
              <a:t>. </a:t>
            </a:r>
            <a:r>
              <a:rPr lang="en-US" sz="2200" dirty="0" err="1" smtClean="0"/>
              <a:t>Pada</a:t>
            </a:r>
            <a:r>
              <a:rPr lang="en-US" sz="2200" dirty="0" smtClean="0"/>
              <a:t> </a:t>
            </a:r>
            <a:r>
              <a:rPr lang="en-US" sz="2200" dirty="0" err="1" smtClean="0"/>
              <a:t>tanggal</a:t>
            </a:r>
            <a:r>
              <a:rPr lang="en-US" sz="2200" dirty="0" smtClean="0"/>
              <a:t> 10 </a:t>
            </a:r>
            <a:r>
              <a:rPr lang="en-US" sz="2200" dirty="0" err="1" smtClean="0"/>
              <a:t>Oktober</a:t>
            </a:r>
            <a:r>
              <a:rPr lang="en-US" sz="2200" dirty="0" smtClean="0"/>
              <a:t> </a:t>
            </a:r>
            <a:r>
              <a:rPr lang="en-US" sz="2200" dirty="0" err="1" smtClean="0"/>
              <a:t>mereka</a:t>
            </a:r>
            <a:r>
              <a:rPr lang="en-US" sz="2200" dirty="0" smtClean="0"/>
              <a:t> </a:t>
            </a:r>
            <a:r>
              <a:rPr lang="en-US" sz="2200" dirty="0" err="1" smtClean="0"/>
              <a:t>bertiga</a:t>
            </a:r>
            <a:r>
              <a:rPr lang="en-US" sz="2200" dirty="0" smtClean="0"/>
              <a:t> </a:t>
            </a:r>
            <a:r>
              <a:rPr lang="en-US" sz="2200" dirty="0" err="1" smtClean="0"/>
              <a:t>berbelanja</a:t>
            </a:r>
            <a:r>
              <a:rPr lang="en-US" sz="2200" dirty="0" smtClean="0"/>
              <a:t> </a:t>
            </a:r>
            <a:r>
              <a:rPr lang="en-US" sz="2200" dirty="0" err="1" smtClean="0"/>
              <a:t>bersama</a:t>
            </a:r>
            <a:r>
              <a:rPr lang="en-US" sz="2200" dirty="0" smtClean="0"/>
              <a:t>.</a:t>
            </a:r>
          </a:p>
          <a:p>
            <a:pPr marL="457200" indent="-457200">
              <a:buAutoNum type="alphaLcPeriod"/>
            </a:pPr>
            <a:r>
              <a:rPr lang="en-US" sz="2200" dirty="0" err="1" smtClean="0"/>
              <a:t>Setiap</a:t>
            </a:r>
            <a:r>
              <a:rPr lang="en-US" sz="2200" dirty="0" smtClean="0"/>
              <a:t> </a:t>
            </a:r>
            <a:r>
              <a:rPr lang="en-US" sz="2200" dirty="0" err="1" smtClean="0"/>
              <a:t>berapa</a:t>
            </a:r>
            <a:r>
              <a:rPr lang="en-US" sz="2200" dirty="0" smtClean="0"/>
              <a:t> </a:t>
            </a:r>
            <a:r>
              <a:rPr lang="en-US" sz="2200" dirty="0" err="1" smtClean="0"/>
              <a:t>hari</a:t>
            </a:r>
            <a:r>
              <a:rPr lang="en-US" sz="2200" dirty="0" smtClean="0"/>
              <a:t> </a:t>
            </a:r>
            <a:r>
              <a:rPr lang="en-US" sz="2200" dirty="0" err="1" smtClean="0"/>
              <a:t>sekali</a:t>
            </a:r>
            <a:r>
              <a:rPr lang="en-US" sz="2200" dirty="0" smtClean="0"/>
              <a:t> </a:t>
            </a:r>
            <a:r>
              <a:rPr lang="en-US" sz="2200" dirty="0" err="1" smtClean="0"/>
              <a:t>mereka</a:t>
            </a:r>
            <a:r>
              <a:rPr lang="en-US" sz="2200" dirty="0" smtClean="0"/>
              <a:t> </a:t>
            </a:r>
            <a:r>
              <a:rPr lang="en-US" sz="2200" dirty="0" err="1" smtClean="0"/>
              <a:t>berdua</a:t>
            </a:r>
            <a:r>
              <a:rPr lang="en-US" sz="2200" dirty="0" smtClean="0"/>
              <a:t> </a:t>
            </a:r>
            <a:r>
              <a:rPr lang="en-US" sz="2200" dirty="0" err="1" smtClean="0"/>
              <a:t>berbelanja</a:t>
            </a:r>
            <a:r>
              <a:rPr lang="en-US" sz="2200" dirty="0" smtClean="0"/>
              <a:t> </a:t>
            </a:r>
            <a:r>
              <a:rPr lang="en-US" sz="2200" dirty="0" err="1" smtClean="0"/>
              <a:t>bersama</a:t>
            </a:r>
            <a:r>
              <a:rPr lang="en-US" sz="2200" dirty="0" smtClean="0"/>
              <a:t>?</a:t>
            </a:r>
          </a:p>
          <a:p>
            <a:pPr marL="457200" indent="-457200">
              <a:buAutoNum type="alphaLcPeriod"/>
            </a:pPr>
            <a:r>
              <a:rPr lang="en-US" sz="2200" dirty="0" err="1" smtClean="0"/>
              <a:t>Pada</a:t>
            </a:r>
            <a:r>
              <a:rPr lang="en-US" sz="2200" dirty="0" smtClean="0"/>
              <a:t> </a:t>
            </a:r>
            <a:r>
              <a:rPr lang="en-US" sz="2200" dirty="0" err="1" smtClean="0"/>
              <a:t>tanggal</a:t>
            </a:r>
            <a:r>
              <a:rPr lang="en-US" sz="2200" dirty="0" smtClean="0"/>
              <a:t> </a:t>
            </a:r>
            <a:r>
              <a:rPr lang="en-US" sz="2200" dirty="0" err="1" smtClean="0"/>
              <a:t>berapa</a:t>
            </a:r>
            <a:r>
              <a:rPr lang="en-US" sz="2200" dirty="0" smtClean="0"/>
              <a:t> </a:t>
            </a:r>
            <a:r>
              <a:rPr lang="en-US" sz="2200" dirty="0" err="1" smtClean="0"/>
              <a:t>mereka</a:t>
            </a:r>
            <a:r>
              <a:rPr lang="en-US" sz="2200" dirty="0" smtClean="0"/>
              <a:t> </a:t>
            </a:r>
            <a:r>
              <a:rPr lang="en-US" sz="2200" dirty="0" err="1" smtClean="0"/>
              <a:t>belanja</a:t>
            </a:r>
            <a:r>
              <a:rPr lang="en-US" sz="2200" dirty="0" smtClean="0"/>
              <a:t> </a:t>
            </a:r>
            <a:r>
              <a:rPr lang="en-US" sz="2200" dirty="0" err="1" smtClean="0"/>
              <a:t>bersama</a:t>
            </a:r>
            <a:r>
              <a:rPr lang="en-US" sz="2200" dirty="0" smtClean="0"/>
              <a:t> </a:t>
            </a:r>
            <a:r>
              <a:rPr lang="en-US" sz="2200" dirty="0" err="1" smtClean="0"/>
              <a:t>lagi</a:t>
            </a:r>
            <a:r>
              <a:rPr lang="en-US" sz="2200" dirty="0" smtClean="0"/>
              <a:t>?</a:t>
            </a:r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937998" y="2159164"/>
            <a:ext cx="17400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err="1" smtClean="0"/>
              <a:t>Penyelesaian</a:t>
            </a:r>
            <a:r>
              <a:rPr lang="en-US" sz="2200" dirty="0" smtClean="0"/>
              <a:t>:</a:t>
            </a:r>
            <a:endParaRPr lang="en-US" sz="22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925806" y="2554522"/>
            <a:ext cx="1076632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eriod"/>
            </a:pPr>
            <a:r>
              <a:rPr lang="en-US" sz="2200" dirty="0" err="1" smtClean="0"/>
              <a:t>Untuk</a:t>
            </a:r>
            <a:r>
              <a:rPr lang="en-US" sz="2200" dirty="0" smtClean="0"/>
              <a:t> </a:t>
            </a:r>
            <a:r>
              <a:rPr lang="en-US" sz="2200" dirty="0" err="1" smtClean="0"/>
              <a:t>menentukan</a:t>
            </a:r>
            <a:r>
              <a:rPr lang="en-US" sz="2200" dirty="0" smtClean="0"/>
              <a:t> lama </a:t>
            </a:r>
            <a:r>
              <a:rPr lang="en-US" sz="2200" dirty="0" err="1" smtClean="0"/>
              <a:t>mereka</a:t>
            </a:r>
            <a:r>
              <a:rPr lang="en-US" sz="2200" dirty="0" smtClean="0"/>
              <a:t> </a:t>
            </a:r>
            <a:r>
              <a:rPr lang="en-US" sz="2200" dirty="0" err="1" smtClean="0"/>
              <a:t>berbelanja</a:t>
            </a:r>
            <a:r>
              <a:rPr lang="en-US" sz="2200" dirty="0" smtClean="0"/>
              <a:t> </a:t>
            </a:r>
            <a:r>
              <a:rPr lang="en-US" sz="2200" dirty="0" err="1" smtClean="0"/>
              <a:t>bersama</a:t>
            </a:r>
            <a:r>
              <a:rPr lang="en-US" sz="2200" dirty="0" smtClean="0"/>
              <a:t> </a:t>
            </a:r>
            <a:r>
              <a:rPr lang="en-US" sz="2200" dirty="0" err="1" smtClean="0"/>
              <a:t>dengan</a:t>
            </a:r>
            <a:r>
              <a:rPr lang="en-US" sz="2200" dirty="0" smtClean="0"/>
              <a:t> </a:t>
            </a:r>
            <a:r>
              <a:rPr lang="en-US" sz="2200" dirty="0" err="1" smtClean="0"/>
              <a:t>cara</a:t>
            </a:r>
            <a:r>
              <a:rPr lang="en-US" sz="2200" dirty="0" smtClean="0"/>
              <a:t> </a:t>
            </a:r>
            <a:r>
              <a:rPr lang="en-US" sz="2200" b="1" dirty="0" err="1" smtClean="0"/>
              <a:t>kelipatan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persekutuan</a:t>
            </a:r>
            <a:r>
              <a:rPr lang="en-US" sz="2200" b="1" dirty="0" smtClean="0"/>
              <a:t> </a:t>
            </a:r>
          </a:p>
          <a:p>
            <a:r>
              <a:rPr lang="en-US" sz="2200" b="1" dirty="0"/>
              <a:t> </a:t>
            </a:r>
            <a:r>
              <a:rPr lang="en-US" sz="2200" b="1" dirty="0" smtClean="0"/>
              <a:t>      </a:t>
            </a:r>
            <a:r>
              <a:rPr lang="en-US" sz="2200" b="1" dirty="0" err="1" smtClean="0"/>
              <a:t>terkecil</a:t>
            </a:r>
            <a:r>
              <a:rPr lang="en-US" sz="2200" b="1" dirty="0" smtClean="0"/>
              <a:t> (KPK)</a:t>
            </a:r>
          </a:p>
          <a:p>
            <a:r>
              <a:rPr lang="en-US" sz="2200" b="1" dirty="0"/>
              <a:t> </a:t>
            </a:r>
            <a:r>
              <a:rPr lang="en-US" sz="2200" b="1" dirty="0" smtClean="0"/>
              <a:t>      </a:t>
            </a:r>
            <a:r>
              <a:rPr lang="en-US" sz="2200" dirty="0" err="1" smtClean="0"/>
              <a:t>Kelipatan</a:t>
            </a:r>
            <a:r>
              <a:rPr lang="en-US" sz="2200" dirty="0" smtClean="0"/>
              <a:t> </a:t>
            </a:r>
            <a:r>
              <a:rPr lang="en-US" sz="2200" dirty="0" err="1" smtClean="0"/>
              <a:t>dari</a:t>
            </a:r>
            <a:r>
              <a:rPr lang="en-US" sz="2200" dirty="0" smtClean="0"/>
              <a:t> 3 </a:t>
            </a:r>
            <a:r>
              <a:rPr lang="en-US" sz="2200" dirty="0" err="1" smtClean="0"/>
              <a:t>adalah</a:t>
            </a:r>
            <a:r>
              <a:rPr lang="en-US" sz="2200" dirty="0" smtClean="0"/>
              <a:t> 3, 6, 9, 12, 15, . . . .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      </a:t>
            </a:r>
            <a:r>
              <a:rPr lang="en-US" sz="2200" dirty="0" err="1" smtClean="0"/>
              <a:t>Kelipatan</a:t>
            </a:r>
            <a:r>
              <a:rPr lang="en-US" sz="2200" dirty="0" smtClean="0"/>
              <a:t> </a:t>
            </a:r>
            <a:r>
              <a:rPr lang="en-US" sz="2200" dirty="0" err="1" smtClean="0"/>
              <a:t>dari</a:t>
            </a:r>
            <a:r>
              <a:rPr lang="en-US" sz="2200" dirty="0" smtClean="0"/>
              <a:t> 6 </a:t>
            </a:r>
            <a:r>
              <a:rPr lang="en-US" sz="2200" dirty="0" err="1" smtClean="0"/>
              <a:t>adalah</a:t>
            </a:r>
            <a:r>
              <a:rPr lang="en-US" sz="2200" dirty="0" smtClean="0"/>
              <a:t> 6, 12, 18, 24, . . . .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      KPK </a:t>
            </a:r>
            <a:r>
              <a:rPr lang="en-US" sz="2200" dirty="0" err="1" smtClean="0"/>
              <a:t>dari</a:t>
            </a:r>
            <a:r>
              <a:rPr lang="en-US" sz="2200" dirty="0" smtClean="0"/>
              <a:t> 3 </a:t>
            </a:r>
            <a:r>
              <a:rPr lang="en-US" sz="2200" dirty="0" err="1" smtClean="0"/>
              <a:t>dan</a:t>
            </a:r>
            <a:r>
              <a:rPr lang="en-US" sz="2200" dirty="0" smtClean="0"/>
              <a:t> 6 </a:t>
            </a:r>
            <a:r>
              <a:rPr lang="en-US" sz="2200" dirty="0" err="1" smtClean="0"/>
              <a:t>adalah</a:t>
            </a:r>
            <a:r>
              <a:rPr lang="en-US" sz="2200" dirty="0" smtClean="0"/>
              <a:t> 6.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      </a:t>
            </a:r>
            <a:r>
              <a:rPr lang="en-US" sz="2200" dirty="0" err="1" smtClean="0"/>
              <a:t>Jadi</a:t>
            </a:r>
            <a:r>
              <a:rPr lang="en-US" sz="2200" dirty="0" smtClean="0"/>
              <a:t>, </a:t>
            </a:r>
            <a:r>
              <a:rPr lang="en-US" sz="2200" dirty="0" err="1" smtClean="0"/>
              <a:t>mereka</a:t>
            </a:r>
            <a:r>
              <a:rPr lang="en-US" sz="2200" dirty="0" smtClean="0"/>
              <a:t> </a:t>
            </a:r>
            <a:r>
              <a:rPr lang="en-US" sz="2200" dirty="0" err="1" smtClean="0"/>
              <a:t>berdua</a:t>
            </a:r>
            <a:r>
              <a:rPr lang="en-US" sz="2200" dirty="0" smtClean="0"/>
              <a:t> </a:t>
            </a:r>
            <a:r>
              <a:rPr lang="en-US" sz="2200" dirty="0" err="1" smtClean="0"/>
              <a:t>berbelanja</a:t>
            </a:r>
            <a:r>
              <a:rPr lang="en-US" sz="2200" dirty="0" smtClean="0"/>
              <a:t> </a:t>
            </a:r>
            <a:r>
              <a:rPr lang="en-US" sz="2200" dirty="0" err="1" smtClean="0"/>
              <a:t>bersama</a:t>
            </a:r>
            <a:r>
              <a:rPr lang="en-US" sz="2200" dirty="0" smtClean="0"/>
              <a:t> </a:t>
            </a:r>
            <a:r>
              <a:rPr lang="en-US" sz="2200" dirty="0" err="1" smtClean="0"/>
              <a:t>setiap</a:t>
            </a:r>
            <a:r>
              <a:rPr lang="en-US" sz="2200" dirty="0" smtClean="0"/>
              <a:t> 6 </a:t>
            </a:r>
            <a:r>
              <a:rPr lang="en-US" sz="2200" dirty="0" err="1" smtClean="0"/>
              <a:t>hari</a:t>
            </a:r>
            <a:r>
              <a:rPr lang="en-US" sz="2200" dirty="0" smtClean="0"/>
              <a:t> </a:t>
            </a:r>
            <a:r>
              <a:rPr lang="en-US" sz="2200" dirty="0" err="1" smtClean="0"/>
              <a:t>sekali</a:t>
            </a:r>
            <a:endParaRPr lang="en-US" sz="2200" dirty="0" smtClean="0"/>
          </a:p>
          <a:p>
            <a:endParaRPr lang="en-US" sz="2200" dirty="0"/>
          </a:p>
          <a:p>
            <a:pPr marL="457200" indent="-457200">
              <a:buAutoNum type="alphaLcPeriod" startAt="2"/>
            </a:pPr>
            <a:r>
              <a:rPr lang="en-US" sz="2200" dirty="0" err="1" smtClean="0"/>
              <a:t>Enam</a:t>
            </a:r>
            <a:r>
              <a:rPr lang="en-US" sz="2200" dirty="0" smtClean="0"/>
              <a:t> </a:t>
            </a:r>
            <a:r>
              <a:rPr lang="en-US" sz="2200" dirty="0" err="1" smtClean="0"/>
              <a:t>hari</a:t>
            </a:r>
            <a:r>
              <a:rPr lang="en-US" sz="2200" dirty="0" smtClean="0"/>
              <a:t> </a:t>
            </a:r>
            <a:r>
              <a:rPr lang="en-US" sz="2200" dirty="0" err="1" smtClean="0"/>
              <a:t>setelah</a:t>
            </a:r>
            <a:r>
              <a:rPr lang="en-US" sz="2200" dirty="0" smtClean="0"/>
              <a:t> </a:t>
            </a:r>
            <a:r>
              <a:rPr lang="en-US" sz="2200" dirty="0" err="1" smtClean="0"/>
              <a:t>tanggal</a:t>
            </a:r>
            <a:r>
              <a:rPr lang="en-US" sz="2200" dirty="0" smtClean="0"/>
              <a:t> 10 </a:t>
            </a:r>
            <a:r>
              <a:rPr lang="en-US" sz="2200" dirty="0" err="1" smtClean="0"/>
              <a:t>Oktober</a:t>
            </a:r>
            <a:r>
              <a:rPr lang="en-US" sz="2200" dirty="0" smtClean="0"/>
              <a:t> </a:t>
            </a:r>
            <a:r>
              <a:rPr lang="en-US" sz="2200" dirty="0" err="1" smtClean="0"/>
              <a:t>adalah</a:t>
            </a:r>
            <a:r>
              <a:rPr lang="en-US" sz="2200" dirty="0" smtClean="0"/>
              <a:t> 16 </a:t>
            </a:r>
            <a:r>
              <a:rPr lang="en-US" sz="2200" dirty="0" err="1" smtClean="0"/>
              <a:t>Oktober</a:t>
            </a:r>
            <a:r>
              <a:rPr lang="en-US" sz="2200" dirty="0" smtClean="0"/>
              <a:t>. 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      </a:t>
            </a:r>
            <a:r>
              <a:rPr lang="en-US" sz="2200" dirty="0" err="1" smtClean="0"/>
              <a:t>Jadi</a:t>
            </a:r>
            <a:r>
              <a:rPr lang="en-US" sz="2200" dirty="0" smtClean="0"/>
              <a:t>, Rani </a:t>
            </a:r>
            <a:r>
              <a:rPr lang="en-US" sz="2200" dirty="0" err="1" smtClean="0"/>
              <a:t>dan</a:t>
            </a:r>
            <a:r>
              <a:rPr lang="en-US" sz="2200" dirty="0" smtClean="0"/>
              <a:t> Reni </a:t>
            </a:r>
            <a:r>
              <a:rPr lang="en-US" sz="2200" dirty="0" err="1" smtClean="0"/>
              <a:t>akan</a:t>
            </a:r>
            <a:r>
              <a:rPr lang="en-US" sz="2200" dirty="0" smtClean="0"/>
              <a:t> </a:t>
            </a:r>
            <a:r>
              <a:rPr lang="en-US" sz="2200" dirty="0" err="1" smtClean="0"/>
              <a:t>berbelanja</a:t>
            </a:r>
            <a:r>
              <a:rPr lang="en-US" sz="2200" dirty="0" smtClean="0"/>
              <a:t> </a:t>
            </a:r>
            <a:r>
              <a:rPr lang="en-US" sz="2200" dirty="0" err="1" smtClean="0"/>
              <a:t>bersama</a:t>
            </a:r>
            <a:r>
              <a:rPr lang="en-US" sz="2200" dirty="0" smtClean="0"/>
              <a:t> </a:t>
            </a:r>
            <a:r>
              <a:rPr lang="en-US" sz="2200" dirty="0" err="1" smtClean="0"/>
              <a:t>tanggal</a:t>
            </a:r>
            <a:r>
              <a:rPr lang="en-US" sz="2200" dirty="0" smtClean="0"/>
              <a:t> 16 </a:t>
            </a:r>
            <a:r>
              <a:rPr lang="en-US" sz="2200" dirty="0" err="1" smtClean="0"/>
              <a:t>Oktober</a:t>
            </a:r>
            <a:r>
              <a:rPr lang="en-US" sz="2200" dirty="0"/>
              <a:t>.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134590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502189" y="663008"/>
            <a:ext cx="8432927" cy="1081057"/>
            <a:chOff x="1611544" y="3352296"/>
            <a:chExt cx="5883878" cy="625617"/>
          </a:xfrm>
        </p:grpSpPr>
        <p:sp>
          <p:nvSpPr>
            <p:cNvPr id="17" name="Parallelogram 16"/>
            <p:cNvSpPr/>
            <p:nvPr/>
          </p:nvSpPr>
          <p:spPr>
            <a:xfrm>
              <a:off x="1611544" y="3352296"/>
              <a:ext cx="5883878" cy="609244"/>
            </a:xfrm>
            <a:prstGeom prst="parallelogram">
              <a:avLst>
                <a:gd name="adj" fmla="val 45313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0"/>
            </a:p>
          </p:txBody>
        </p:sp>
        <p:sp>
          <p:nvSpPr>
            <p:cNvPr id="18" name="テキスト プレースホルダー 17"/>
            <p:cNvSpPr txBox="1">
              <a:spLocks/>
            </p:cNvSpPr>
            <p:nvPr/>
          </p:nvSpPr>
          <p:spPr>
            <a:xfrm>
              <a:off x="2534568" y="3368313"/>
              <a:ext cx="4415612" cy="609600"/>
            </a:xfrm>
            <a:prstGeom prst="rect">
              <a:avLst/>
            </a:prstGeom>
          </p:spPr>
          <p:txBody>
            <a:bodyPr vert="horz" lIns="36000" tIns="36000" rIns="36000" bIns="36000" rtlCol="0" anchor="ctr">
              <a:noAutofit/>
            </a:bodyPr>
            <a:lstStyle>
              <a:lvl1pPr marL="342900" indent="-342900" algn="l" defTabSz="1632753" rtl="0" eaLnBrk="1" latinLnBrk="0" hangingPunct="1">
                <a:lnSpc>
                  <a:spcPct val="120000"/>
                </a:lnSpc>
                <a:spcBef>
                  <a:spcPts val="1200"/>
                </a:spcBef>
                <a:buClr>
                  <a:schemeClr val="accent5"/>
                </a:buClr>
                <a:buFont typeface="Wingdings" panose="05000000000000000000" pitchFamily="2" charset="2"/>
                <a:buChar char="l"/>
                <a:defRPr kumimoji="1" sz="2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326612" indent="-510235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5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40941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857317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73693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490070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306446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122822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939199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Clr>
                  <a:srgbClr val="FFA513"/>
                </a:buClr>
                <a:buNone/>
                <a:defRPr/>
              </a:pPr>
              <a:r>
                <a:rPr lang="fi-FI" sz="3200" b="1" dirty="0" smtClean="0">
                  <a:solidFill>
                    <a:schemeClr val="tx1"/>
                  </a:solidFill>
                </a:rPr>
                <a:t>KPK dan FPB</a:t>
              </a:r>
              <a:endParaRPr lang="nn-NO" sz="3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直角三角形 28"/>
          <p:cNvSpPr/>
          <p:nvPr/>
        </p:nvSpPr>
        <p:spPr>
          <a:xfrm rot="2700000">
            <a:off x="421352" y="447737"/>
            <a:ext cx="1543896" cy="1543896"/>
          </a:xfrm>
          <a:prstGeom prst="rtTriangle">
            <a:avLst/>
          </a:prstGeom>
          <a:solidFill>
            <a:schemeClr val="accent4">
              <a:lumMod val="75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62552" tIns="81275" rIns="162552" bIns="812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25519">
              <a:defRPr/>
            </a:pPr>
            <a:endParaRPr kumimoji="1" lang="ja-JP" altLang="en-US" kern="0" dirty="0">
              <a:solidFill>
                <a:srgbClr val="5BB8D1"/>
              </a:solidFill>
              <a:latin typeface="Open Sans"/>
            </a:endParaRPr>
          </a:p>
        </p:txBody>
      </p:sp>
      <p:sp>
        <p:nvSpPr>
          <p:cNvPr id="20" name="直角三角形 8"/>
          <p:cNvSpPr/>
          <p:nvPr/>
        </p:nvSpPr>
        <p:spPr>
          <a:xfrm rot="2700000">
            <a:off x="718392" y="447752"/>
            <a:ext cx="1543896" cy="1543896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62552" tIns="81275" rIns="162552" bIns="812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25519">
              <a:defRPr/>
            </a:pPr>
            <a:endParaRPr kumimoji="1" lang="ja-JP" altLang="en-US" kern="0" dirty="0">
              <a:solidFill>
                <a:srgbClr val="5BB8D1"/>
              </a:solidFill>
              <a:latin typeface="Open Sans"/>
            </a:endParaRPr>
          </a:p>
        </p:txBody>
      </p:sp>
      <p:sp>
        <p:nvSpPr>
          <p:cNvPr id="21" name="直角三角形 4"/>
          <p:cNvSpPr/>
          <p:nvPr/>
        </p:nvSpPr>
        <p:spPr>
          <a:xfrm rot="13500000">
            <a:off x="718392" y="447751"/>
            <a:ext cx="1543896" cy="1543896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62552" tIns="81275" rIns="162552" bIns="812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25519">
              <a:defRPr/>
            </a:pPr>
            <a:endParaRPr kumimoji="1" lang="ja-JP" altLang="en-US" kern="0">
              <a:solidFill>
                <a:srgbClr val="5BB8D1"/>
              </a:solidFill>
              <a:latin typeface="Open San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821730" y="599236"/>
            <a:ext cx="1337223" cy="1337224"/>
            <a:chOff x="2895601" y="-542991"/>
            <a:chExt cx="960519" cy="960519"/>
          </a:xfrm>
        </p:grpSpPr>
        <p:grpSp>
          <p:nvGrpSpPr>
            <p:cNvPr id="23" name="Group 22"/>
            <p:cNvGrpSpPr/>
            <p:nvPr/>
          </p:nvGrpSpPr>
          <p:grpSpPr>
            <a:xfrm>
              <a:off x="2895601" y="-542991"/>
              <a:ext cx="960519" cy="960519"/>
              <a:chOff x="2895601" y="-542991"/>
              <a:chExt cx="960519" cy="960519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2895601" y="-542991"/>
                <a:ext cx="960519" cy="9605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500" dirty="0">
                  <a:solidFill>
                    <a:srgbClr val="4F81BD"/>
                  </a:solidFill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926336" y="-512255"/>
                <a:ext cx="898264" cy="898263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500" dirty="0"/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3010234" y="-488577"/>
              <a:ext cx="730466" cy="525050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43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Bab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234455" y="-119089"/>
              <a:ext cx="299832" cy="525050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43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989376" y="-1402329"/>
            <a:ext cx="7699022" cy="7699023"/>
            <a:chOff x="-6348355" y="-810047"/>
            <a:chExt cx="6457369" cy="6457369"/>
          </a:xfrm>
        </p:grpSpPr>
        <p:grpSp>
          <p:nvGrpSpPr>
            <p:cNvPr id="15" name="Group 14"/>
            <p:cNvGrpSpPr/>
            <p:nvPr/>
          </p:nvGrpSpPr>
          <p:grpSpPr>
            <a:xfrm>
              <a:off x="-6348355" y="-810047"/>
              <a:ext cx="6457369" cy="6457369"/>
              <a:chOff x="-8747562" y="446509"/>
              <a:chExt cx="7067550" cy="7067550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-8747562" y="446509"/>
                <a:ext cx="7067550" cy="7067550"/>
              </a:xfrm>
              <a:prstGeom prst="ellipse">
                <a:avLst/>
              </a:prstGeom>
              <a:solidFill>
                <a:srgbClr val="FFFFFF">
                  <a:alpha val="21961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-8328462" y="842301"/>
                <a:ext cx="6229350" cy="6229350"/>
              </a:xfrm>
              <a:prstGeom prst="ellipse">
                <a:avLst/>
              </a:prstGeom>
              <a:noFill/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551" t="-1059" r="592" b="1059"/>
            <a:stretch/>
          </p:blipFill>
          <p:spPr>
            <a:xfrm>
              <a:off x="-6037338" y="-448426"/>
              <a:ext cx="5691536" cy="5691535"/>
            </a:xfrm>
            <a:prstGeom prst="ellipse">
              <a:avLst/>
            </a:prstGeom>
            <a:ln w="190500" cap="rnd">
              <a:noFill/>
              <a:prstDash val="solid"/>
            </a:ln>
            <a:effectLst>
              <a:outerShdw blurRad="127000" algn="bl" rotWithShape="0">
                <a:srgbClr val="000000"/>
              </a:outerShdw>
            </a:effectLst>
          </p:spPr>
        </p:pic>
      </p:grpSp>
      <p:grpSp>
        <p:nvGrpSpPr>
          <p:cNvPr id="3" name="Group 2"/>
          <p:cNvGrpSpPr/>
          <p:nvPr/>
        </p:nvGrpSpPr>
        <p:grpSpPr>
          <a:xfrm>
            <a:off x="821730" y="3412561"/>
            <a:ext cx="3971943" cy="1881992"/>
            <a:chOff x="836416" y="2426714"/>
            <a:chExt cx="3971943" cy="1881992"/>
          </a:xfrm>
        </p:grpSpPr>
        <p:grpSp>
          <p:nvGrpSpPr>
            <p:cNvPr id="2" name="Group 1"/>
            <p:cNvGrpSpPr/>
            <p:nvPr/>
          </p:nvGrpSpPr>
          <p:grpSpPr>
            <a:xfrm>
              <a:off x="836416" y="2426714"/>
              <a:ext cx="3971943" cy="1881992"/>
              <a:chOff x="836416" y="2426714"/>
              <a:chExt cx="3971943" cy="1881992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836416" y="2985267"/>
                <a:ext cx="3971943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6075" indent="-346075">
                  <a:buAutoNum type="arabicPeriod"/>
                </a:pP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Menentukan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Kelipatan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Persekutuan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Terkecil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(KPK)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dan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Faktor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Persekutuan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Terbesar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(FPB)</a:t>
                </a:r>
                <a:endParaRPr lang="en-US" sz="1600" dirty="0">
                  <a:latin typeface="+mj-lt"/>
                  <a:cs typeface="Arial" panose="020B0604020202020204" pitchFamily="34" charset="0"/>
                </a:endParaRPr>
              </a:p>
              <a:p>
                <a:pPr marL="346075" indent="-346075">
                  <a:buAutoNum type="arabicPeriod"/>
                </a:pP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Menyelesaikan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masalah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sehari-hari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yang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berkaitan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dengan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KPK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dan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FPB</a:t>
                </a:r>
                <a:endParaRPr lang="en-US" sz="1600" dirty="0"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836416" y="2426714"/>
                <a:ext cx="2819132" cy="457200"/>
              </a:xfrm>
              <a:prstGeom prst="rect">
                <a:avLst/>
              </a:prstGeom>
              <a:solidFill>
                <a:srgbClr val="8EB4E3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923144" y="2455258"/>
              <a:ext cx="24316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latin typeface="+mj-lt"/>
                </a:rPr>
                <a:t>Tujuan</a:t>
              </a:r>
              <a:r>
                <a:rPr lang="en-US" sz="2000" b="1" dirty="0">
                  <a:latin typeface="+mj-lt"/>
                </a:rPr>
                <a:t> </a:t>
              </a:r>
              <a:r>
                <a:rPr lang="en-US" sz="2000" b="1" dirty="0" err="1">
                  <a:latin typeface="+mj-lt"/>
                </a:rPr>
                <a:t>Pembelajaran</a:t>
              </a:r>
              <a:endParaRPr lang="en-US" sz="2000" b="1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65979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1910023" y="4731396"/>
            <a:ext cx="62601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/>
              <a:t>Kelipatan</a:t>
            </a:r>
            <a:r>
              <a:rPr lang="en-US" sz="2200" dirty="0" smtClean="0"/>
              <a:t> </a:t>
            </a:r>
            <a:r>
              <a:rPr lang="en-US" sz="2200" dirty="0" err="1" smtClean="0"/>
              <a:t>dari</a:t>
            </a:r>
            <a:r>
              <a:rPr lang="en-US" sz="2200" dirty="0" smtClean="0"/>
              <a:t> 6 </a:t>
            </a:r>
            <a:r>
              <a:rPr lang="en-US" sz="2200" dirty="0" err="1" smtClean="0"/>
              <a:t>adalah</a:t>
            </a:r>
            <a:r>
              <a:rPr lang="en-US" sz="2200" dirty="0" smtClean="0"/>
              <a:t> 6, 12, 18, 24, 30, 36, 42, . . . .</a:t>
            </a:r>
            <a:endParaRPr lang="en-US" sz="2200" dirty="0"/>
          </a:p>
        </p:txBody>
      </p:sp>
      <p:sp>
        <p:nvSpPr>
          <p:cNvPr id="46" name="TextBox 45"/>
          <p:cNvSpPr txBox="1"/>
          <p:nvPr/>
        </p:nvSpPr>
        <p:spPr>
          <a:xfrm>
            <a:off x="1910023" y="4259727"/>
            <a:ext cx="68227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/>
              <a:t>Kelipatan</a:t>
            </a:r>
            <a:r>
              <a:rPr lang="en-US" sz="2200" dirty="0" smtClean="0"/>
              <a:t> </a:t>
            </a:r>
            <a:r>
              <a:rPr lang="en-US" sz="2200" dirty="0" err="1" smtClean="0"/>
              <a:t>dari</a:t>
            </a:r>
            <a:r>
              <a:rPr lang="en-US" sz="2200" dirty="0" smtClean="0"/>
              <a:t> 4 </a:t>
            </a:r>
            <a:r>
              <a:rPr lang="en-US" sz="2200" dirty="0" err="1" smtClean="0"/>
              <a:t>adalah</a:t>
            </a:r>
            <a:r>
              <a:rPr lang="en-US" sz="2200" dirty="0" smtClean="0"/>
              <a:t> 4, 8, 12, 16, 20, 24, 28, 32, 36, . . . .</a:t>
            </a:r>
            <a:endParaRPr lang="en-US" sz="2200" dirty="0"/>
          </a:p>
        </p:txBody>
      </p:sp>
      <p:sp>
        <p:nvSpPr>
          <p:cNvPr id="39" name="TextBox 38"/>
          <p:cNvSpPr txBox="1"/>
          <p:nvPr/>
        </p:nvSpPr>
        <p:spPr>
          <a:xfrm>
            <a:off x="1576080" y="219057"/>
            <a:ext cx="5141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Menjelaskan</a:t>
            </a:r>
            <a:r>
              <a:rPr lang="en-US" sz="3600" b="1" dirty="0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 KPK </a:t>
            </a:r>
            <a:r>
              <a:rPr lang="en-US" sz="3600" b="1" dirty="0" err="1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dan</a:t>
            </a:r>
            <a:r>
              <a:rPr lang="en-US" sz="3600" b="1" dirty="0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 FPB</a:t>
            </a:r>
            <a:endParaRPr lang="en-US" sz="3600" b="1" dirty="0">
              <a:solidFill>
                <a:srgbClr val="FF660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813242" y="219051"/>
            <a:ext cx="638939" cy="638938"/>
            <a:chOff x="394825" y="307207"/>
            <a:chExt cx="638939" cy="638939"/>
          </a:xfrm>
        </p:grpSpPr>
        <p:sp>
          <p:nvSpPr>
            <p:cNvPr id="41" name="Oval 40"/>
            <p:cNvSpPr/>
            <p:nvPr/>
          </p:nvSpPr>
          <p:spPr>
            <a:xfrm>
              <a:off x="394825" y="307207"/>
              <a:ext cx="638939" cy="638939"/>
            </a:xfrm>
            <a:prstGeom prst="ellipse">
              <a:avLst/>
            </a:prstGeom>
            <a:solidFill>
              <a:srgbClr val="FF6600">
                <a:alpha val="95000"/>
              </a:srgbClr>
            </a:solidFill>
            <a:ln w="7620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07389" y="327184"/>
              <a:ext cx="433132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A</a:t>
              </a: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949567" y="859520"/>
            <a:ext cx="70407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32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1.  	</a:t>
            </a:r>
            <a:r>
              <a:rPr lang="en-US" sz="3200" b="1" dirty="0" err="1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Kelipatan</a:t>
            </a:r>
            <a:r>
              <a:rPr lang="en-US" sz="3200" b="1" dirty="0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 Persekutuan </a:t>
            </a:r>
            <a:r>
              <a:rPr lang="en-US" sz="3200" b="1" dirty="0" err="1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Terkecil</a:t>
            </a:r>
            <a:r>
              <a:rPr lang="en-US" sz="3200" b="1" dirty="0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 (KPK)</a:t>
            </a:r>
            <a:endParaRPr lang="en-US" sz="3200" b="1" dirty="0">
              <a:solidFill>
                <a:srgbClr val="FF66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76080" y="1719071"/>
            <a:ext cx="9928808" cy="461665"/>
          </a:xfrm>
          <a:prstGeom prst="rect">
            <a:avLst/>
          </a:prstGeom>
          <a:solidFill>
            <a:srgbClr val="99FF66"/>
          </a:solidFill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Kelipatan</a:t>
            </a:r>
            <a:r>
              <a:rPr lang="en-US" sz="2400" b="1" dirty="0" smtClean="0"/>
              <a:t> Persekutuan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kelipatan</a:t>
            </a:r>
            <a:r>
              <a:rPr lang="en-US" sz="2400" dirty="0" smtClean="0"/>
              <a:t> </a:t>
            </a:r>
            <a:r>
              <a:rPr lang="en-US" sz="2400" dirty="0" err="1" smtClean="0"/>
              <a:t>bersama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dua</a:t>
            </a:r>
            <a:r>
              <a:rPr lang="en-US" sz="2400" dirty="0" smtClean="0"/>
              <a:t> </a:t>
            </a:r>
            <a:r>
              <a:rPr lang="en-US" sz="2400" dirty="0" err="1" smtClean="0"/>
              <a:t>bilangan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.</a:t>
            </a:r>
            <a:endParaRPr lang="en-US" sz="24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1576080" y="2450591"/>
            <a:ext cx="9928808" cy="830997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Kelipatan</a:t>
            </a:r>
            <a:r>
              <a:rPr lang="en-US" sz="2400" b="1" dirty="0" smtClean="0"/>
              <a:t> Persekutuan </a:t>
            </a:r>
            <a:r>
              <a:rPr lang="en-US" sz="2400" b="1" dirty="0" err="1" smtClean="0"/>
              <a:t>Terkecil</a:t>
            </a:r>
            <a:r>
              <a:rPr lang="en-US" sz="2400" b="1" dirty="0" smtClean="0"/>
              <a:t> (KPK)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bilangan</a:t>
            </a:r>
            <a:r>
              <a:rPr lang="en-US" sz="2400" dirty="0" smtClean="0"/>
              <a:t> </a:t>
            </a:r>
            <a:r>
              <a:rPr lang="en-US" sz="2400" dirty="0" err="1" smtClean="0"/>
              <a:t>terkecil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kumpulan</a:t>
            </a:r>
            <a:r>
              <a:rPr lang="en-US" sz="2400" dirty="0" smtClean="0"/>
              <a:t> </a:t>
            </a:r>
            <a:r>
              <a:rPr lang="en-US" sz="2400" dirty="0" err="1" smtClean="0"/>
              <a:t>bilangan</a:t>
            </a:r>
            <a:r>
              <a:rPr lang="en-US" sz="2400" dirty="0" smtClean="0"/>
              <a:t> </a:t>
            </a:r>
            <a:r>
              <a:rPr lang="en-US" sz="2400" dirty="0" err="1" smtClean="0"/>
              <a:t>kelipatan</a:t>
            </a:r>
            <a:r>
              <a:rPr lang="en-US" sz="2400" dirty="0" smtClean="0"/>
              <a:t> </a:t>
            </a:r>
            <a:r>
              <a:rPr lang="en-US" sz="2400" dirty="0" err="1" smtClean="0"/>
              <a:t>persekutuan</a:t>
            </a:r>
            <a:r>
              <a:rPr lang="en-US" sz="2400" dirty="0" smtClean="0"/>
              <a:t>.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53706" y="3369501"/>
            <a:ext cx="1195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Contoh</a:t>
            </a:r>
            <a:r>
              <a:rPr lang="en-US" sz="2400" b="1" dirty="0" smtClean="0"/>
              <a:t>: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935075" y="3808789"/>
            <a:ext cx="340349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KPK </a:t>
            </a:r>
            <a:r>
              <a:rPr lang="en-US" sz="2200" dirty="0" err="1" smtClean="0"/>
              <a:t>dari</a:t>
            </a:r>
            <a:r>
              <a:rPr lang="en-US" sz="2200" dirty="0" smtClean="0"/>
              <a:t> 4 </a:t>
            </a:r>
            <a:r>
              <a:rPr lang="en-US" sz="2200" dirty="0" err="1" smtClean="0"/>
              <a:t>dan</a:t>
            </a:r>
            <a:r>
              <a:rPr lang="en-US" sz="2200" dirty="0" smtClean="0"/>
              <a:t> 6 </a:t>
            </a:r>
            <a:r>
              <a:rPr lang="en-US" sz="2200" dirty="0" err="1" smtClean="0"/>
              <a:t>adalah</a:t>
            </a:r>
            <a:r>
              <a:rPr lang="en-US" sz="2200" dirty="0" smtClean="0"/>
              <a:t> . . . .</a:t>
            </a:r>
            <a:endParaRPr lang="en-US" sz="2200" dirty="0"/>
          </a:p>
        </p:txBody>
      </p:sp>
      <p:sp>
        <p:nvSpPr>
          <p:cNvPr id="15" name="Rectangle 14"/>
          <p:cNvSpPr/>
          <p:nvPr/>
        </p:nvSpPr>
        <p:spPr>
          <a:xfrm>
            <a:off x="5181517" y="4259727"/>
            <a:ext cx="338202" cy="4308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4901785" y="4734601"/>
            <a:ext cx="338202" cy="4308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404908" y="4259727"/>
            <a:ext cx="338202" cy="4308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5728676" y="4734486"/>
            <a:ext cx="338202" cy="4308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6574009" y="4742985"/>
            <a:ext cx="338202" cy="4308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7663773" y="4259727"/>
            <a:ext cx="338202" cy="4308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1910023" y="5233046"/>
            <a:ext cx="67991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/>
              <a:t>Kelipatan</a:t>
            </a:r>
            <a:r>
              <a:rPr lang="en-US" sz="2200" dirty="0" smtClean="0"/>
              <a:t> Persekutuan </a:t>
            </a:r>
            <a:r>
              <a:rPr lang="en-US" sz="2200" dirty="0" err="1" smtClean="0"/>
              <a:t>dari</a:t>
            </a:r>
            <a:r>
              <a:rPr lang="en-US" sz="2200" dirty="0" smtClean="0"/>
              <a:t> 4 </a:t>
            </a:r>
            <a:r>
              <a:rPr lang="en-US" sz="2200" dirty="0" err="1" smtClean="0"/>
              <a:t>dan</a:t>
            </a:r>
            <a:r>
              <a:rPr lang="en-US" sz="2200" dirty="0" smtClean="0"/>
              <a:t> 6 </a:t>
            </a:r>
            <a:r>
              <a:rPr lang="en-US" sz="2200" dirty="0" err="1" smtClean="0"/>
              <a:t>adalah</a:t>
            </a:r>
            <a:r>
              <a:rPr lang="en-US" sz="2200" dirty="0" smtClean="0"/>
              <a:t> </a:t>
            </a:r>
            <a:r>
              <a:rPr lang="en-US" sz="2200" b="1" dirty="0" smtClean="0"/>
              <a:t>12, 24, 36, . . . .</a:t>
            </a:r>
            <a:endParaRPr lang="en-US" sz="2200" dirty="0"/>
          </a:p>
        </p:txBody>
      </p:sp>
      <p:sp>
        <p:nvSpPr>
          <p:cNvPr id="16" name="TextBox 15"/>
          <p:cNvSpPr txBox="1"/>
          <p:nvPr/>
        </p:nvSpPr>
        <p:spPr>
          <a:xfrm>
            <a:off x="9797177" y="4475171"/>
            <a:ext cx="2008156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KPK </a:t>
            </a:r>
            <a:r>
              <a:rPr lang="en-US" sz="2000" b="1" dirty="0" err="1" smtClean="0"/>
              <a:t>dari</a:t>
            </a:r>
            <a:r>
              <a:rPr lang="en-US" sz="2000" b="1" dirty="0" smtClean="0"/>
              <a:t> 4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6 </a:t>
            </a:r>
            <a:r>
              <a:rPr lang="en-US" sz="2000" b="1" dirty="0" err="1" smtClean="0"/>
              <a:t>adalah</a:t>
            </a:r>
            <a:r>
              <a:rPr lang="en-US" sz="2000" b="1" dirty="0" smtClean="0"/>
              <a:t> 12</a:t>
            </a:r>
            <a:endParaRPr lang="en-US" sz="2000" b="1" dirty="0"/>
          </a:p>
        </p:txBody>
      </p:sp>
      <p:sp>
        <p:nvSpPr>
          <p:cNvPr id="80" name="Rectangle 79"/>
          <p:cNvSpPr/>
          <p:nvPr/>
        </p:nvSpPr>
        <p:spPr>
          <a:xfrm>
            <a:off x="6787735" y="5233046"/>
            <a:ext cx="338202" cy="43088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9058321" y="4552163"/>
            <a:ext cx="438411" cy="60364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465313" y="5688985"/>
            <a:ext cx="3090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Kelipatan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persekutuan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terkecil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1041359" y="3831166"/>
            <a:ext cx="520262" cy="599089"/>
          </a:xfrm>
          <a:prstGeom prst="rect">
            <a:avLst/>
          </a:prstGeom>
          <a:solidFill>
            <a:srgbClr val="FFFF0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1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931346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8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1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3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4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6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7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6" grpId="0"/>
      <p:bldP spid="43" grpId="0"/>
      <p:bldP spid="2" grpId="0" animBg="1"/>
      <p:bldP spid="44" grpId="0" animBg="1"/>
      <p:bldP spid="3" grpId="0"/>
      <p:bldP spid="14" grpId="0"/>
      <p:bldP spid="15" grpId="0" animBg="1"/>
      <p:bldP spid="49" grpId="0" animBg="1"/>
      <p:bldP spid="50" grpId="0" animBg="1"/>
      <p:bldP spid="51" grpId="0" animBg="1"/>
      <p:bldP spid="77" grpId="0" animBg="1"/>
      <p:bldP spid="78" grpId="0" animBg="1"/>
      <p:bldP spid="79" grpId="0"/>
      <p:bldP spid="16" grpId="0" animBg="1"/>
      <p:bldP spid="80" grpId="0" animBg="1"/>
      <p:bldP spid="17" grpId="0" animBg="1"/>
      <p:bldP spid="18" grpId="0"/>
      <p:bldP spid="8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1531" y="1354212"/>
            <a:ext cx="48013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/>
              <a:t>Kelipatan</a:t>
            </a:r>
            <a:r>
              <a:rPr lang="en-US" sz="2200" dirty="0" smtClean="0"/>
              <a:t> </a:t>
            </a:r>
            <a:r>
              <a:rPr lang="en-US" sz="2200" dirty="0" err="1" smtClean="0"/>
              <a:t>dari</a:t>
            </a:r>
            <a:r>
              <a:rPr lang="en-US" sz="2200" dirty="0" smtClean="0"/>
              <a:t> 10 </a:t>
            </a:r>
            <a:r>
              <a:rPr lang="en-US" sz="2200" dirty="0" err="1" smtClean="0"/>
              <a:t>adalah</a:t>
            </a:r>
            <a:r>
              <a:rPr lang="en-US" sz="2200" dirty="0" smtClean="0"/>
              <a:t> 10, 20, 30, . . . .</a:t>
            </a:r>
            <a:endParaRPr lang="en-US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1611531" y="882543"/>
            <a:ext cx="61254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/>
              <a:t>Kelipatan</a:t>
            </a:r>
            <a:r>
              <a:rPr lang="en-US" sz="2200" dirty="0" smtClean="0"/>
              <a:t> </a:t>
            </a:r>
            <a:r>
              <a:rPr lang="en-US" sz="2200" dirty="0" err="1" smtClean="0"/>
              <a:t>dari</a:t>
            </a:r>
            <a:r>
              <a:rPr lang="en-US" sz="2200" dirty="0" smtClean="0"/>
              <a:t> 5 </a:t>
            </a:r>
            <a:r>
              <a:rPr lang="en-US" sz="2200" dirty="0" err="1" smtClean="0"/>
              <a:t>adalah</a:t>
            </a:r>
            <a:r>
              <a:rPr lang="en-US" sz="2200" dirty="0" smtClean="0"/>
              <a:t> 5, 10, 15, 20, 25, 30, 35, . . . .</a:t>
            </a:r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1636583" y="431605"/>
            <a:ext cx="35461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KPK </a:t>
            </a:r>
            <a:r>
              <a:rPr lang="en-US" sz="2200" dirty="0" err="1" smtClean="0"/>
              <a:t>dari</a:t>
            </a:r>
            <a:r>
              <a:rPr lang="en-US" sz="2200" dirty="0" smtClean="0"/>
              <a:t> 5 </a:t>
            </a:r>
            <a:r>
              <a:rPr lang="en-US" sz="2200" dirty="0" err="1" smtClean="0"/>
              <a:t>dan</a:t>
            </a:r>
            <a:r>
              <a:rPr lang="en-US" sz="2200" dirty="0" smtClean="0"/>
              <a:t> 10 </a:t>
            </a:r>
            <a:r>
              <a:rPr lang="en-US" sz="2200" dirty="0" err="1" smtClean="0"/>
              <a:t>adalah</a:t>
            </a:r>
            <a:r>
              <a:rPr lang="en-US" sz="2200" dirty="0" smtClean="0"/>
              <a:t> . . . .</a:t>
            </a:r>
            <a:endParaRPr lang="en-US" sz="2200" dirty="0"/>
          </a:p>
        </p:txBody>
      </p:sp>
      <p:sp>
        <p:nvSpPr>
          <p:cNvPr id="5" name="Rectangle 4"/>
          <p:cNvSpPr/>
          <p:nvPr/>
        </p:nvSpPr>
        <p:spPr>
          <a:xfrm>
            <a:off x="4602609" y="882543"/>
            <a:ext cx="338202" cy="4308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56989" y="1357417"/>
            <a:ext cx="338202" cy="4308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435856" y="882543"/>
            <a:ext cx="338202" cy="4308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81544" y="1357302"/>
            <a:ext cx="338202" cy="4308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287965" y="1365801"/>
            <a:ext cx="338202" cy="4308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268001" y="882543"/>
            <a:ext cx="338202" cy="4308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611531" y="1855862"/>
            <a:ext cx="69417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/>
              <a:t>Kelipatan</a:t>
            </a:r>
            <a:r>
              <a:rPr lang="en-US" sz="2200" dirty="0" smtClean="0"/>
              <a:t> Persekutuan </a:t>
            </a:r>
            <a:r>
              <a:rPr lang="en-US" sz="2200" dirty="0" err="1" smtClean="0"/>
              <a:t>dari</a:t>
            </a:r>
            <a:r>
              <a:rPr lang="en-US" sz="2200" dirty="0" smtClean="0"/>
              <a:t> 5 </a:t>
            </a:r>
            <a:r>
              <a:rPr lang="en-US" sz="2200" dirty="0" err="1" smtClean="0"/>
              <a:t>dan</a:t>
            </a:r>
            <a:r>
              <a:rPr lang="en-US" sz="2200" dirty="0" smtClean="0"/>
              <a:t> 10 </a:t>
            </a:r>
            <a:r>
              <a:rPr lang="en-US" sz="2200" dirty="0" err="1" smtClean="0"/>
              <a:t>adalah</a:t>
            </a:r>
            <a:r>
              <a:rPr lang="en-US" sz="2200" dirty="0" smtClean="0"/>
              <a:t> </a:t>
            </a:r>
            <a:r>
              <a:rPr lang="en-US" sz="2200" b="1" dirty="0" smtClean="0"/>
              <a:t>10, 20, 30, . . . .</a:t>
            </a:r>
            <a:endParaRPr lang="en-US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9498684" y="1097987"/>
            <a:ext cx="2108099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KPK </a:t>
            </a:r>
            <a:r>
              <a:rPr lang="en-US" sz="2000" b="1" dirty="0" err="1" smtClean="0"/>
              <a:t>dari</a:t>
            </a:r>
            <a:r>
              <a:rPr lang="en-US" sz="2000" b="1" dirty="0" smtClean="0"/>
              <a:t> 5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10 </a:t>
            </a:r>
            <a:r>
              <a:rPr lang="en-US" sz="2000" b="1" dirty="0" err="1" smtClean="0"/>
              <a:t>adalah</a:t>
            </a:r>
            <a:r>
              <a:rPr lang="en-US" sz="2000" b="1" dirty="0" smtClean="0"/>
              <a:t> 10</a:t>
            </a:r>
            <a:endParaRPr lang="en-US" sz="2000" b="1" dirty="0"/>
          </a:p>
        </p:txBody>
      </p:sp>
      <p:sp>
        <p:nvSpPr>
          <p:cNvPr id="13" name="Rectangle 12"/>
          <p:cNvSpPr/>
          <p:nvPr/>
        </p:nvSpPr>
        <p:spPr>
          <a:xfrm>
            <a:off x="6635547" y="1855862"/>
            <a:ext cx="338202" cy="43088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8759829" y="1174979"/>
            <a:ext cx="438411" cy="60364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166821" y="2311801"/>
            <a:ext cx="3090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Kelipatan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persekutuan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terkecil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42867" y="453982"/>
            <a:ext cx="520262" cy="599089"/>
          </a:xfrm>
          <a:prstGeom prst="rect">
            <a:avLst/>
          </a:prstGeom>
          <a:solidFill>
            <a:srgbClr val="FFFF0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2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11531" y="4505844"/>
            <a:ext cx="45801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/>
              <a:t>Kelipatan</a:t>
            </a:r>
            <a:r>
              <a:rPr lang="en-US" sz="2200" dirty="0" smtClean="0"/>
              <a:t> </a:t>
            </a:r>
            <a:r>
              <a:rPr lang="en-US" sz="2200" dirty="0" err="1" smtClean="0"/>
              <a:t>dari</a:t>
            </a:r>
            <a:r>
              <a:rPr lang="en-US" sz="2200" dirty="0" smtClean="0"/>
              <a:t> 6 </a:t>
            </a:r>
            <a:r>
              <a:rPr lang="en-US" sz="2200" dirty="0" err="1" smtClean="0"/>
              <a:t>adalah</a:t>
            </a:r>
            <a:r>
              <a:rPr lang="en-US" sz="2200" dirty="0" smtClean="0"/>
              <a:t> 6, 12, 18, . . . .</a:t>
            </a:r>
            <a:endParaRPr lang="en-US" sz="2200" dirty="0"/>
          </a:p>
        </p:txBody>
      </p:sp>
      <p:sp>
        <p:nvSpPr>
          <p:cNvPr id="18" name="TextBox 17"/>
          <p:cNvSpPr txBox="1"/>
          <p:nvPr/>
        </p:nvSpPr>
        <p:spPr>
          <a:xfrm>
            <a:off x="1611531" y="4034175"/>
            <a:ext cx="59042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/>
              <a:t>Kelipatan</a:t>
            </a:r>
            <a:r>
              <a:rPr lang="en-US" sz="2200" dirty="0" smtClean="0"/>
              <a:t> </a:t>
            </a:r>
            <a:r>
              <a:rPr lang="en-US" sz="2200" dirty="0" err="1" smtClean="0"/>
              <a:t>dari</a:t>
            </a:r>
            <a:r>
              <a:rPr lang="en-US" sz="2200" dirty="0" smtClean="0"/>
              <a:t> 3 </a:t>
            </a:r>
            <a:r>
              <a:rPr lang="en-US" sz="2200" dirty="0" err="1" smtClean="0"/>
              <a:t>adalah</a:t>
            </a:r>
            <a:r>
              <a:rPr lang="en-US" sz="2200" dirty="0" smtClean="0"/>
              <a:t> 3, 6, 9, 12, 15, 18, 21, . . . .</a:t>
            </a:r>
            <a:endParaRPr lang="en-US" sz="2200" dirty="0"/>
          </a:p>
        </p:txBody>
      </p:sp>
      <p:sp>
        <p:nvSpPr>
          <p:cNvPr id="19" name="TextBox 18"/>
          <p:cNvSpPr txBox="1"/>
          <p:nvPr/>
        </p:nvSpPr>
        <p:spPr>
          <a:xfrm>
            <a:off x="1636583" y="3583237"/>
            <a:ext cx="340349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KPK </a:t>
            </a:r>
            <a:r>
              <a:rPr lang="en-US" sz="2200" dirty="0" err="1" smtClean="0"/>
              <a:t>dari</a:t>
            </a:r>
            <a:r>
              <a:rPr lang="en-US" sz="2200" dirty="0" smtClean="0"/>
              <a:t> 3 </a:t>
            </a:r>
            <a:r>
              <a:rPr lang="en-US" sz="2200" dirty="0" err="1" smtClean="0"/>
              <a:t>dan</a:t>
            </a:r>
            <a:r>
              <a:rPr lang="en-US" sz="2200" dirty="0" smtClean="0"/>
              <a:t> 6 </a:t>
            </a:r>
            <a:r>
              <a:rPr lang="en-US" sz="2200" dirty="0" err="1" smtClean="0"/>
              <a:t>adalah</a:t>
            </a:r>
            <a:r>
              <a:rPr lang="en-US" sz="2200" dirty="0" smtClean="0"/>
              <a:t> . . . .</a:t>
            </a:r>
            <a:endParaRPr lang="en-US" sz="2200" dirty="0"/>
          </a:p>
        </p:txBody>
      </p:sp>
      <p:sp>
        <p:nvSpPr>
          <p:cNvPr id="20" name="Rectangle 19"/>
          <p:cNvSpPr/>
          <p:nvPr/>
        </p:nvSpPr>
        <p:spPr>
          <a:xfrm>
            <a:off x="4529457" y="4034175"/>
            <a:ext cx="338202" cy="4308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286301" y="4509049"/>
            <a:ext cx="338202" cy="4308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155440" y="4034175"/>
            <a:ext cx="338202" cy="4308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625512" y="4508934"/>
            <a:ext cx="338202" cy="4308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019741" y="4517433"/>
            <a:ext cx="338202" cy="4308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999777" y="4034175"/>
            <a:ext cx="338202" cy="4308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611531" y="5007494"/>
            <a:ext cx="66564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/>
              <a:t>Kelipatan</a:t>
            </a:r>
            <a:r>
              <a:rPr lang="en-US" sz="2200" dirty="0" smtClean="0"/>
              <a:t> Persekutuan </a:t>
            </a:r>
            <a:r>
              <a:rPr lang="en-US" sz="2200" dirty="0" err="1" smtClean="0"/>
              <a:t>dari</a:t>
            </a:r>
            <a:r>
              <a:rPr lang="en-US" sz="2200" dirty="0" smtClean="0"/>
              <a:t> 3 </a:t>
            </a:r>
            <a:r>
              <a:rPr lang="en-US" sz="2200" dirty="0" err="1" smtClean="0"/>
              <a:t>dan</a:t>
            </a:r>
            <a:r>
              <a:rPr lang="en-US" sz="2200" dirty="0" smtClean="0"/>
              <a:t> 6 </a:t>
            </a:r>
            <a:r>
              <a:rPr lang="en-US" sz="2200" dirty="0" err="1" smtClean="0"/>
              <a:t>adalah</a:t>
            </a:r>
            <a:r>
              <a:rPr lang="en-US" sz="2200" dirty="0" smtClean="0"/>
              <a:t> </a:t>
            </a:r>
            <a:r>
              <a:rPr lang="en-US" sz="2200" b="1" dirty="0" smtClean="0"/>
              <a:t>6, 12, 18, . . . .</a:t>
            </a:r>
            <a:endParaRPr lang="en-US" sz="2200" dirty="0"/>
          </a:p>
        </p:txBody>
      </p:sp>
      <p:sp>
        <p:nvSpPr>
          <p:cNvPr id="27" name="TextBox 26"/>
          <p:cNvSpPr txBox="1"/>
          <p:nvPr/>
        </p:nvSpPr>
        <p:spPr>
          <a:xfrm>
            <a:off x="9498684" y="4249619"/>
            <a:ext cx="2108099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KPK </a:t>
            </a:r>
            <a:r>
              <a:rPr lang="en-US" sz="2000" b="1" dirty="0" err="1" smtClean="0"/>
              <a:t>dari</a:t>
            </a:r>
            <a:r>
              <a:rPr lang="en-US" sz="2000" b="1" dirty="0" smtClean="0"/>
              <a:t> 3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6 </a:t>
            </a:r>
            <a:r>
              <a:rPr lang="en-US" sz="2000" b="1" dirty="0" err="1" smtClean="0"/>
              <a:t>adalah</a:t>
            </a:r>
            <a:r>
              <a:rPr lang="en-US" sz="2000" b="1" dirty="0" smtClean="0"/>
              <a:t> 6</a:t>
            </a:r>
            <a:endParaRPr lang="en-US" sz="2000" b="1" dirty="0"/>
          </a:p>
        </p:txBody>
      </p:sp>
      <p:sp>
        <p:nvSpPr>
          <p:cNvPr id="28" name="Rectangle 27"/>
          <p:cNvSpPr/>
          <p:nvPr/>
        </p:nvSpPr>
        <p:spPr>
          <a:xfrm>
            <a:off x="6440475" y="5007494"/>
            <a:ext cx="338202" cy="43088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8759829" y="4326611"/>
            <a:ext cx="438411" cy="60364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166821" y="5463433"/>
            <a:ext cx="3090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Kelipatan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persekutuan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terkecil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42867" y="3605614"/>
            <a:ext cx="520262" cy="599089"/>
          </a:xfrm>
          <a:prstGeom prst="rect">
            <a:avLst/>
          </a:prstGeom>
          <a:solidFill>
            <a:srgbClr val="FFFF0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3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3036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8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1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3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8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9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1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2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8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 animBg="1"/>
      <p:bldP spid="13" grpId="0" animBg="1"/>
      <p:bldP spid="14" grpId="0" animBg="1"/>
      <p:bldP spid="15" grpId="0"/>
      <p:bldP spid="16" grpId="0" animBg="1"/>
      <p:bldP spid="17" grpId="0"/>
      <p:bldP spid="18" grpId="0"/>
      <p:bldP spid="19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 animBg="1"/>
      <p:bldP spid="28" grpId="0" animBg="1"/>
      <p:bldP spid="29" grpId="0" animBg="1"/>
      <p:bldP spid="30" grpId="0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9567" y="384252"/>
            <a:ext cx="66604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3200" b="1" dirty="0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2.  </a:t>
            </a:r>
            <a:r>
              <a:rPr lang="en-US" sz="32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3200" b="1" dirty="0" err="1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Faktor</a:t>
            </a:r>
            <a:r>
              <a:rPr lang="en-US" sz="3200" b="1" dirty="0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 Persekutuan </a:t>
            </a:r>
            <a:r>
              <a:rPr lang="en-US" sz="3200" b="1" dirty="0" err="1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Terbesar</a:t>
            </a:r>
            <a:r>
              <a:rPr lang="en-US" sz="3200" b="1" dirty="0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 (FPB)</a:t>
            </a:r>
            <a:endParaRPr lang="en-US" sz="3200" b="1" dirty="0">
              <a:solidFill>
                <a:srgbClr val="FF66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76080" y="1097279"/>
            <a:ext cx="9067867" cy="461665"/>
          </a:xfrm>
          <a:prstGeom prst="rect">
            <a:avLst/>
          </a:prstGeom>
          <a:solidFill>
            <a:srgbClr val="99FF66"/>
          </a:solidFill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Faktor</a:t>
            </a:r>
            <a:r>
              <a:rPr lang="en-US" sz="2400" b="1" dirty="0" smtClean="0"/>
              <a:t> Persekutuan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faktor</a:t>
            </a:r>
            <a:r>
              <a:rPr lang="en-US" sz="2400" dirty="0" smtClean="0"/>
              <a:t> </a:t>
            </a:r>
            <a:r>
              <a:rPr lang="en-US" sz="2400" dirty="0" err="1" smtClean="0"/>
              <a:t>bersama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dua</a:t>
            </a:r>
            <a:r>
              <a:rPr lang="en-US" sz="2400" dirty="0" smtClean="0"/>
              <a:t> </a:t>
            </a:r>
            <a:r>
              <a:rPr lang="en-US" sz="2400" dirty="0" err="1" smtClean="0"/>
              <a:t>bilangan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.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76080" y="1828799"/>
            <a:ext cx="9928808" cy="830997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Faktor</a:t>
            </a:r>
            <a:r>
              <a:rPr lang="en-US" sz="2400" b="1" dirty="0" smtClean="0"/>
              <a:t> Persekutuan </a:t>
            </a:r>
            <a:r>
              <a:rPr lang="en-US" sz="2400" b="1" dirty="0" err="1" smtClean="0"/>
              <a:t>Terbesar</a:t>
            </a:r>
            <a:r>
              <a:rPr lang="en-US" sz="2400" b="1" dirty="0" smtClean="0"/>
              <a:t> (FPB)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bilangan</a:t>
            </a:r>
            <a:r>
              <a:rPr lang="en-US" sz="2400" dirty="0" smtClean="0"/>
              <a:t> </a:t>
            </a:r>
            <a:r>
              <a:rPr lang="en-US" sz="2400" dirty="0" err="1" smtClean="0"/>
              <a:t>terbesar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kumpulan</a:t>
            </a:r>
            <a:r>
              <a:rPr lang="en-US" sz="2400" dirty="0" smtClean="0"/>
              <a:t> </a:t>
            </a:r>
            <a:r>
              <a:rPr lang="en-US" sz="2400" dirty="0" err="1" smtClean="0"/>
              <a:t>bilangan</a:t>
            </a:r>
            <a:r>
              <a:rPr lang="en-US" sz="2400" dirty="0" smtClean="0"/>
              <a:t> </a:t>
            </a:r>
            <a:r>
              <a:rPr lang="en-US" sz="2400" dirty="0" err="1" smtClean="0"/>
              <a:t>faktor</a:t>
            </a:r>
            <a:r>
              <a:rPr lang="en-US" sz="2400" dirty="0" smtClean="0"/>
              <a:t> </a:t>
            </a:r>
            <a:r>
              <a:rPr lang="en-US" sz="2400" dirty="0" err="1" smtClean="0"/>
              <a:t>persekutuan</a:t>
            </a:r>
            <a:r>
              <a:rPr lang="en-US" sz="2400" dirty="0" smtClean="0"/>
              <a:t>.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10023" y="4329060"/>
            <a:ext cx="43279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/>
              <a:t>Faktor</a:t>
            </a:r>
            <a:r>
              <a:rPr lang="en-US" sz="2200" dirty="0" smtClean="0"/>
              <a:t> </a:t>
            </a:r>
            <a:r>
              <a:rPr lang="en-US" sz="2200" dirty="0" err="1" smtClean="0"/>
              <a:t>dari</a:t>
            </a:r>
            <a:r>
              <a:rPr lang="en-US" sz="2200" dirty="0" smtClean="0"/>
              <a:t> 18 </a:t>
            </a:r>
            <a:r>
              <a:rPr lang="en-US" sz="2200" dirty="0" err="1" smtClean="0"/>
              <a:t>adalah</a:t>
            </a:r>
            <a:r>
              <a:rPr lang="en-US" sz="2200" dirty="0" smtClean="0"/>
              <a:t> 1, 2, 3, 6, 9, 18</a:t>
            </a:r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1910023" y="3857391"/>
            <a:ext cx="43279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/>
              <a:t>Faktor</a:t>
            </a:r>
            <a:r>
              <a:rPr lang="en-US" sz="2200" dirty="0" smtClean="0"/>
              <a:t> </a:t>
            </a:r>
            <a:r>
              <a:rPr lang="en-US" sz="2200" dirty="0" err="1" smtClean="0"/>
              <a:t>dari</a:t>
            </a:r>
            <a:r>
              <a:rPr lang="en-US" sz="2200" dirty="0" smtClean="0"/>
              <a:t> 12 </a:t>
            </a:r>
            <a:r>
              <a:rPr lang="en-US" sz="2200" dirty="0" err="1" smtClean="0"/>
              <a:t>adalah</a:t>
            </a:r>
            <a:r>
              <a:rPr lang="en-US" sz="2200" dirty="0" smtClean="0"/>
              <a:t> 1, 2, 3, 4, 6, 12</a:t>
            </a:r>
            <a:endParaRPr 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1553706" y="2967165"/>
            <a:ext cx="1195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Contoh</a:t>
            </a:r>
            <a:r>
              <a:rPr lang="en-US" sz="2400" b="1" dirty="0" smtClean="0"/>
              <a:t>: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935075" y="3406453"/>
            <a:ext cx="36808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FPB </a:t>
            </a:r>
            <a:r>
              <a:rPr lang="en-US" sz="2200" dirty="0" err="1" smtClean="0"/>
              <a:t>dari</a:t>
            </a:r>
            <a:r>
              <a:rPr lang="en-US" sz="2200" dirty="0" smtClean="0"/>
              <a:t> 12 </a:t>
            </a:r>
            <a:r>
              <a:rPr lang="en-US" sz="2200" dirty="0" err="1" smtClean="0"/>
              <a:t>dan</a:t>
            </a:r>
            <a:r>
              <a:rPr lang="en-US" sz="2200" dirty="0" smtClean="0"/>
              <a:t> 18 </a:t>
            </a:r>
            <a:r>
              <a:rPr lang="en-US" sz="2200" dirty="0" err="1" smtClean="0"/>
              <a:t>adalah</a:t>
            </a:r>
            <a:r>
              <a:rPr lang="en-US" sz="2200" dirty="0" smtClean="0"/>
              <a:t> . . . .</a:t>
            </a:r>
            <a:endParaRPr lang="en-US" sz="2200" dirty="0"/>
          </a:p>
        </p:txBody>
      </p:sp>
      <p:sp>
        <p:nvSpPr>
          <p:cNvPr id="9" name="Rectangle 8"/>
          <p:cNvSpPr/>
          <p:nvPr/>
        </p:nvSpPr>
        <p:spPr>
          <a:xfrm>
            <a:off x="4364652" y="3857391"/>
            <a:ext cx="316649" cy="4308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365337" y="4332265"/>
            <a:ext cx="316391" cy="4308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685836" y="3857391"/>
            <a:ext cx="252000" cy="4308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680164" y="4332150"/>
            <a:ext cx="252000" cy="4308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940281" y="4340649"/>
            <a:ext cx="252000" cy="4308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932164" y="3857391"/>
            <a:ext cx="252000" cy="4308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910023" y="4830710"/>
            <a:ext cx="59650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/>
              <a:t>Faktor</a:t>
            </a:r>
            <a:r>
              <a:rPr lang="en-US" sz="2200" dirty="0" smtClean="0"/>
              <a:t> Persekutuan </a:t>
            </a:r>
            <a:r>
              <a:rPr lang="en-US" sz="2200" dirty="0" err="1" smtClean="0"/>
              <a:t>dari</a:t>
            </a:r>
            <a:r>
              <a:rPr lang="en-US" sz="2200" dirty="0" smtClean="0"/>
              <a:t> 12 </a:t>
            </a:r>
            <a:r>
              <a:rPr lang="en-US" sz="2200" dirty="0" err="1" smtClean="0"/>
              <a:t>dan</a:t>
            </a:r>
            <a:r>
              <a:rPr lang="en-US" sz="2200" dirty="0" smtClean="0"/>
              <a:t> 18 </a:t>
            </a:r>
            <a:r>
              <a:rPr lang="en-US" sz="2200" dirty="0" err="1" smtClean="0"/>
              <a:t>adalah</a:t>
            </a:r>
            <a:r>
              <a:rPr lang="en-US" sz="2200" dirty="0" smtClean="0"/>
              <a:t> </a:t>
            </a:r>
            <a:r>
              <a:rPr lang="en-US" sz="2200" b="1" dirty="0" smtClean="0"/>
              <a:t>1, 2, 3, 6</a:t>
            </a:r>
            <a:endParaRPr lang="en-US" sz="2200" dirty="0"/>
          </a:p>
        </p:txBody>
      </p:sp>
      <p:sp>
        <p:nvSpPr>
          <p:cNvPr id="16" name="TextBox 15"/>
          <p:cNvSpPr txBox="1"/>
          <p:nvPr/>
        </p:nvSpPr>
        <p:spPr>
          <a:xfrm>
            <a:off x="9647583" y="4072835"/>
            <a:ext cx="2157750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FPB </a:t>
            </a:r>
            <a:r>
              <a:rPr lang="en-US" sz="2000" b="1" dirty="0" err="1" smtClean="0"/>
              <a:t>dari</a:t>
            </a:r>
            <a:r>
              <a:rPr lang="en-US" sz="2000" b="1" dirty="0" smtClean="0"/>
              <a:t> 12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18 </a:t>
            </a:r>
            <a:r>
              <a:rPr lang="en-US" sz="2000" b="1" dirty="0" err="1" smtClean="0"/>
              <a:t>adalah</a:t>
            </a:r>
            <a:r>
              <a:rPr lang="en-US" sz="2000" b="1" dirty="0" smtClean="0"/>
              <a:t> 6</a:t>
            </a:r>
            <a:endParaRPr lang="en-US" sz="2000" b="1" dirty="0"/>
          </a:p>
        </p:txBody>
      </p:sp>
      <p:sp>
        <p:nvSpPr>
          <p:cNvPr id="17" name="Rectangle 16"/>
          <p:cNvSpPr/>
          <p:nvPr/>
        </p:nvSpPr>
        <p:spPr>
          <a:xfrm>
            <a:off x="7501839" y="4830709"/>
            <a:ext cx="338202" cy="43088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8889278" y="4124956"/>
            <a:ext cx="438411" cy="60364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055225" y="5286649"/>
            <a:ext cx="2893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Faktor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persekutuan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terbesar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41359" y="3428830"/>
            <a:ext cx="520262" cy="599089"/>
          </a:xfrm>
          <a:prstGeom prst="rect">
            <a:avLst/>
          </a:prstGeom>
          <a:solidFill>
            <a:srgbClr val="FFFF0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1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196356" y="4340649"/>
            <a:ext cx="252000" cy="4308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489891" y="3857391"/>
            <a:ext cx="252000" cy="4308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42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8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1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3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4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9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/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 animBg="1"/>
      <p:bldP spid="17" grpId="0" animBg="1"/>
      <p:bldP spid="18" grpId="0" animBg="1"/>
      <p:bldP spid="19" grpId="0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84971" y="1537092"/>
            <a:ext cx="44706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/>
              <a:t>Faktor</a:t>
            </a:r>
            <a:r>
              <a:rPr lang="en-US" sz="2200" dirty="0" smtClean="0"/>
              <a:t> </a:t>
            </a:r>
            <a:r>
              <a:rPr lang="en-US" sz="2200" dirty="0" err="1" smtClean="0"/>
              <a:t>dari</a:t>
            </a:r>
            <a:r>
              <a:rPr lang="en-US" sz="2200" dirty="0" smtClean="0"/>
              <a:t> 20 </a:t>
            </a:r>
            <a:r>
              <a:rPr lang="en-US" sz="2200" dirty="0" err="1" smtClean="0"/>
              <a:t>adalah</a:t>
            </a:r>
            <a:r>
              <a:rPr lang="en-US" sz="2200" dirty="0" smtClean="0"/>
              <a:t> 1, 2, 4, </a:t>
            </a:r>
            <a:r>
              <a:rPr lang="en-US" sz="2200" dirty="0"/>
              <a:t>5</a:t>
            </a:r>
            <a:r>
              <a:rPr lang="en-US" sz="2200" dirty="0" smtClean="0"/>
              <a:t>, 10, 20</a:t>
            </a:r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1884971" y="1065423"/>
            <a:ext cx="37733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/>
              <a:t>Faktor</a:t>
            </a:r>
            <a:r>
              <a:rPr lang="en-US" sz="2200" dirty="0" smtClean="0"/>
              <a:t> </a:t>
            </a:r>
            <a:r>
              <a:rPr lang="en-US" sz="2200" dirty="0" err="1" smtClean="0"/>
              <a:t>dari</a:t>
            </a:r>
            <a:r>
              <a:rPr lang="en-US" sz="2200" dirty="0" smtClean="0"/>
              <a:t> 15 </a:t>
            </a:r>
            <a:r>
              <a:rPr lang="en-US" sz="2200" dirty="0" err="1" smtClean="0"/>
              <a:t>adalah</a:t>
            </a:r>
            <a:r>
              <a:rPr lang="en-US" sz="2200" dirty="0" smtClean="0"/>
              <a:t> 1, 3, 5, 15</a:t>
            </a:r>
            <a:endParaRPr lang="en-US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1910023" y="614485"/>
            <a:ext cx="36808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FPB </a:t>
            </a:r>
            <a:r>
              <a:rPr lang="en-US" sz="2200" dirty="0" err="1" smtClean="0"/>
              <a:t>dari</a:t>
            </a:r>
            <a:r>
              <a:rPr lang="en-US" sz="2200" dirty="0" smtClean="0"/>
              <a:t> 15 </a:t>
            </a:r>
            <a:r>
              <a:rPr lang="en-US" sz="2200" dirty="0" err="1" smtClean="0"/>
              <a:t>dan</a:t>
            </a:r>
            <a:r>
              <a:rPr lang="en-US" sz="2200" dirty="0" smtClean="0"/>
              <a:t> 20 </a:t>
            </a:r>
            <a:r>
              <a:rPr lang="en-US" sz="2200" dirty="0" err="1" smtClean="0"/>
              <a:t>adalah</a:t>
            </a:r>
            <a:r>
              <a:rPr lang="en-US" sz="2200" dirty="0" smtClean="0"/>
              <a:t> . . . .</a:t>
            </a:r>
            <a:endParaRPr lang="en-US" sz="2200" dirty="0"/>
          </a:p>
        </p:txBody>
      </p:sp>
      <p:sp>
        <p:nvSpPr>
          <p:cNvPr id="9" name="Rectangle 8"/>
          <p:cNvSpPr/>
          <p:nvPr/>
        </p:nvSpPr>
        <p:spPr>
          <a:xfrm>
            <a:off x="4339600" y="1065423"/>
            <a:ext cx="316649" cy="4308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340285" y="1540297"/>
            <a:ext cx="316391" cy="4308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916816" y="1065423"/>
            <a:ext cx="252000" cy="4308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179368" y="1540182"/>
            <a:ext cx="252000" cy="4308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884971" y="2038742"/>
            <a:ext cx="540718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/>
              <a:t>Faktor</a:t>
            </a:r>
            <a:r>
              <a:rPr lang="en-US" sz="2200" dirty="0" smtClean="0"/>
              <a:t> Persekutuan </a:t>
            </a:r>
            <a:r>
              <a:rPr lang="en-US" sz="2200" dirty="0" err="1" smtClean="0"/>
              <a:t>dari</a:t>
            </a:r>
            <a:r>
              <a:rPr lang="en-US" sz="2200" dirty="0" smtClean="0"/>
              <a:t> 15 </a:t>
            </a:r>
            <a:r>
              <a:rPr lang="en-US" sz="2200" dirty="0" err="1" smtClean="0"/>
              <a:t>dan</a:t>
            </a:r>
            <a:r>
              <a:rPr lang="en-US" sz="2200" dirty="0" smtClean="0"/>
              <a:t> 20 </a:t>
            </a:r>
            <a:r>
              <a:rPr lang="en-US" sz="2200" dirty="0" err="1" smtClean="0"/>
              <a:t>adalah</a:t>
            </a:r>
            <a:r>
              <a:rPr lang="en-US" sz="2200" dirty="0" smtClean="0"/>
              <a:t> </a:t>
            </a:r>
            <a:r>
              <a:rPr lang="en-US" sz="2200" b="1" dirty="0" smtClean="0"/>
              <a:t>1, 5</a:t>
            </a:r>
            <a:endParaRPr lang="en-US" sz="2200" dirty="0"/>
          </a:p>
        </p:txBody>
      </p:sp>
      <p:sp>
        <p:nvSpPr>
          <p:cNvPr id="16" name="TextBox 15"/>
          <p:cNvSpPr txBox="1"/>
          <p:nvPr/>
        </p:nvSpPr>
        <p:spPr>
          <a:xfrm>
            <a:off x="8537443" y="1280867"/>
            <a:ext cx="2157750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FPB </a:t>
            </a:r>
            <a:r>
              <a:rPr lang="en-US" sz="2000" b="1" dirty="0" err="1" smtClean="0"/>
              <a:t>dari</a:t>
            </a:r>
            <a:r>
              <a:rPr lang="en-US" sz="2000" b="1" dirty="0" smtClean="0"/>
              <a:t> 15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20 </a:t>
            </a:r>
            <a:r>
              <a:rPr lang="en-US" sz="2000" b="1" dirty="0" err="1" smtClean="0"/>
              <a:t>adalah</a:t>
            </a:r>
            <a:r>
              <a:rPr lang="en-US" sz="2000" b="1" dirty="0" smtClean="0"/>
              <a:t> 5</a:t>
            </a:r>
            <a:endParaRPr lang="en-US" sz="2000" b="1" dirty="0"/>
          </a:p>
        </p:txBody>
      </p:sp>
      <p:sp>
        <p:nvSpPr>
          <p:cNvPr id="17" name="Rectangle 16"/>
          <p:cNvSpPr/>
          <p:nvPr/>
        </p:nvSpPr>
        <p:spPr>
          <a:xfrm>
            <a:off x="6928147" y="2038741"/>
            <a:ext cx="338202" cy="43088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7779138" y="1332988"/>
            <a:ext cx="438411" cy="60364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652221" y="2494681"/>
            <a:ext cx="2893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Faktor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persekutuan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terbesar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16307" y="636862"/>
            <a:ext cx="520262" cy="599089"/>
          </a:xfrm>
          <a:prstGeom prst="rect">
            <a:avLst/>
          </a:prstGeom>
          <a:solidFill>
            <a:srgbClr val="FFFF0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+mj-lt"/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84971" y="4396116"/>
            <a:ext cx="37733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/>
              <a:t>Faktor</a:t>
            </a:r>
            <a:r>
              <a:rPr lang="en-US" sz="2200" dirty="0" smtClean="0"/>
              <a:t> </a:t>
            </a:r>
            <a:r>
              <a:rPr lang="en-US" sz="2200" dirty="0" err="1" smtClean="0"/>
              <a:t>dari</a:t>
            </a:r>
            <a:r>
              <a:rPr lang="en-US" sz="2200" dirty="0" smtClean="0"/>
              <a:t> 21 </a:t>
            </a:r>
            <a:r>
              <a:rPr lang="en-US" sz="2200" dirty="0" err="1" smtClean="0"/>
              <a:t>adalah</a:t>
            </a:r>
            <a:r>
              <a:rPr lang="en-US" sz="2200" dirty="0" smtClean="0"/>
              <a:t> 1, 3, </a:t>
            </a:r>
            <a:r>
              <a:rPr lang="en-US" sz="2200" dirty="0"/>
              <a:t>7</a:t>
            </a:r>
            <a:r>
              <a:rPr lang="en-US" sz="2200" dirty="0" smtClean="0"/>
              <a:t>, 21</a:t>
            </a:r>
            <a:endParaRPr lang="en-US" sz="2200" dirty="0"/>
          </a:p>
        </p:txBody>
      </p:sp>
      <p:sp>
        <p:nvSpPr>
          <p:cNvPr id="24" name="TextBox 23"/>
          <p:cNvSpPr txBox="1"/>
          <p:nvPr/>
        </p:nvSpPr>
        <p:spPr>
          <a:xfrm>
            <a:off x="1884971" y="3924447"/>
            <a:ext cx="37733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/>
              <a:t>Faktor</a:t>
            </a:r>
            <a:r>
              <a:rPr lang="en-US" sz="2200" dirty="0" smtClean="0"/>
              <a:t> </a:t>
            </a:r>
            <a:r>
              <a:rPr lang="en-US" sz="2200" dirty="0" err="1" smtClean="0"/>
              <a:t>dari</a:t>
            </a:r>
            <a:r>
              <a:rPr lang="en-US" sz="2200" dirty="0" smtClean="0"/>
              <a:t> 14 </a:t>
            </a:r>
            <a:r>
              <a:rPr lang="en-US" sz="2200" dirty="0" err="1" smtClean="0"/>
              <a:t>adalah</a:t>
            </a:r>
            <a:r>
              <a:rPr lang="en-US" sz="2200" dirty="0" smtClean="0"/>
              <a:t> 1, </a:t>
            </a:r>
            <a:r>
              <a:rPr lang="en-US" sz="2200" dirty="0"/>
              <a:t>2</a:t>
            </a:r>
            <a:r>
              <a:rPr lang="en-US" sz="2200" dirty="0" smtClean="0"/>
              <a:t>, </a:t>
            </a:r>
            <a:r>
              <a:rPr lang="en-US" sz="2200" dirty="0"/>
              <a:t>7</a:t>
            </a:r>
            <a:r>
              <a:rPr lang="en-US" sz="2200" dirty="0" smtClean="0"/>
              <a:t>, 14</a:t>
            </a:r>
            <a:endParaRPr lang="en-US" sz="2200" dirty="0"/>
          </a:p>
        </p:txBody>
      </p:sp>
      <p:sp>
        <p:nvSpPr>
          <p:cNvPr id="25" name="TextBox 24"/>
          <p:cNvSpPr txBox="1"/>
          <p:nvPr/>
        </p:nvSpPr>
        <p:spPr>
          <a:xfrm>
            <a:off x="1910023" y="3473509"/>
            <a:ext cx="36808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FPB </a:t>
            </a:r>
            <a:r>
              <a:rPr lang="en-US" sz="2200" dirty="0" err="1" smtClean="0"/>
              <a:t>dari</a:t>
            </a:r>
            <a:r>
              <a:rPr lang="en-US" sz="2200" dirty="0" smtClean="0"/>
              <a:t> 14 </a:t>
            </a:r>
            <a:r>
              <a:rPr lang="en-US" sz="2200" dirty="0" err="1" smtClean="0"/>
              <a:t>dan</a:t>
            </a:r>
            <a:r>
              <a:rPr lang="en-US" sz="2200" dirty="0" smtClean="0"/>
              <a:t> 21 </a:t>
            </a:r>
            <a:r>
              <a:rPr lang="en-US" sz="2200" dirty="0" err="1" smtClean="0"/>
              <a:t>adalah</a:t>
            </a:r>
            <a:r>
              <a:rPr lang="en-US" sz="2200" dirty="0" smtClean="0"/>
              <a:t> . . . .</a:t>
            </a:r>
            <a:endParaRPr lang="en-US" sz="2200" dirty="0"/>
          </a:p>
        </p:txBody>
      </p:sp>
      <p:sp>
        <p:nvSpPr>
          <p:cNvPr id="26" name="Rectangle 25"/>
          <p:cNvSpPr/>
          <p:nvPr/>
        </p:nvSpPr>
        <p:spPr>
          <a:xfrm>
            <a:off x="4339600" y="3924447"/>
            <a:ext cx="316649" cy="4308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340285" y="4399321"/>
            <a:ext cx="316391" cy="4308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916816" y="3924447"/>
            <a:ext cx="252000" cy="4308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923336" y="4399206"/>
            <a:ext cx="252000" cy="4308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884971" y="4897766"/>
            <a:ext cx="540718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/>
              <a:t>Faktor</a:t>
            </a:r>
            <a:r>
              <a:rPr lang="en-US" sz="2200" dirty="0" smtClean="0"/>
              <a:t> Persekutuan </a:t>
            </a:r>
            <a:r>
              <a:rPr lang="en-US" sz="2200" dirty="0" err="1" smtClean="0"/>
              <a:t>dari</a:t>
            </a:r>
            <a:r>
              <a:rPr lang="en-US" sz="2200" dirty="0" smtClean="0"/>
              <a:t> 14 </a:t>
            </a:r>
            <a:r>
              <a:rPr lang="en-US" sz="2200" dirty="0" err="1" smtClean="0"/>
              <a:t>dan</a:t>
            </a:r>
            <a:r>
              <a:rPr lang="en-US" sz="2200" dirty="0" smtClean="0"/>
              <a:t> 21 </a:t>
            </a:r>
            <a:r>
              <a:rPr lang="en-US" sz="2200" dirty="0" err="1" smtClean="0"/>
              <a:t>adalah</a:t>
            </a:r>
            <a:r>
              <a:rPr lang="en-US" sz="2200" dirty="0" smtClean="0"/>
              <a:t> </a:t>
            </a:r>
            <a:r>
              <a:rPr lang="en-US" sz="2200" b="1" dirty="0" smtClean="0"/>
              <a:t>1, </a:t>
            </a:r>
            <a:r>
              <a:rPr lang="en-US" sz="2200" b="1" dirty="0"/>
              <a:t>7</a:t>
            </a:r>
            <a:endParaRPr lang="en-US" sz="2200" dirty="0"/>
          </a:p>
        </p:txBody>
      </p:sp>
      <p:sp>
        <p:nvSpPr>
          <p:cNvPr id="31" name="TextBox 30"/>
          <p:cNvSpPr txBox="1"/>
          <p:nvPr/>
        </p:nvSpPr>
        <p:spPr>
          <a:xfrm>
            <a:off x="8464291" y="4139891"/>
            <a:ext cx="2157750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FPB </a:t>
            </a:r>
            <a:r>
              <a:rPr lang="en-US" sz="2000" b="1" dirty="0" err="1" smtClean="0"/>
              <a:t>dari</a:t>
            </a:r>
            <a:r>
              <a:rPr lang="en-US" sz="2000" b="1" dirty="0" smtClean="0"/>
              <a:t> 14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21 </a:t>
            </a:r>
            <a:r>
              <a:rPr lang="en-US" sz="2000" b="1" dirty="0" err="1" smtClean="0"/>
              <a:t>adalah</a:t>
            </a:r>
            <a:r>
              <a:rPr lang="en-US" sz="2000" b="1" dirty="0" smtClean="0"/>
              <a:t> </a:t>
            </a:r>
            <a:r>
              <a:rPr lang="en-US" sz="2000" b="1" dirty="0"/>
              <a:t>7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928147" y="4897765"/>
            <a:ext cx="338202" cy="43088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7705986" y="4192012"/>
            <a:ext cx="438411" cy="60364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652221" y="5353705"/>
            <a:ext cx="2893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Faktor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persekutuan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terbesar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016307" y="3495886"/>
            <a:ext cx="520262" cy="599089"/>
          </a:xfrm>
          <a:prstGeom prst="rect">
            <a:avLst/>
          </a:prstGeom>
          <a:solidFill>
            <a:srgbClr val="FFFF0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3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4328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8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1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4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6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8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9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1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2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4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5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 animBg="1"/>
      <p:bldP spid="10" grpId="0" animBg="1"/>
      <p:bldP spid="11" grpId="0" animBg="1"/>
      <p:bldP spid="12" grpId="0" animBg="1"/>
      <p:bldP spid="15" grpId="0"/>
      <p:bldP spid="16" grpId="0" animBg="1"/>
      <p:bldP spid="17" grpId="0" animBg="1"/>
      <p:bldP spid="18" grpId="0" animBg="1"/>
      <p:bldP spid="19" grpId="0"/>
      <p:bldP spid="20" grpId="0" animBg="1"/>
      <p:bldP spid="23" grpId="0"/>
      <p:bldP spid="24" grpId="0"/>
      <p:bldP spid="25" grpId="0"/>
      <p:bldP spid="26" grpId="0" animBg="1"/>
      <p:bldP spid="27" grpId="0" animBg="1"/>
      <p:bldP spid="28" grpId="0" animBg="1"/>
      <p:bldP spid="29" grpId="0" animBg="1"/>
      <p:bldP spid="30" grpId="0"/>
      <p:bldP spid="31" grpId="0" animBg="1"/>
      <p:bldP spid="32" grpId="0" animBg="1"/>
      <p:bldP spid="33" grpId="0" animBg="1"/>
      <p:bldP spid="34" grpId="0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6080" y="219057"/>
            <a:ext cx="10042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Menentukan</a:t>
            </a:r>
            <a:r>
              <a:rPr lang="en-US" sz="3600" b="1" dirty="0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 KPK </a:t>
            </a:r>
            <a:r>
              <a:rPr lang="en-US" sz="3600" b="1" dirty="0" err="1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dan</a:t>
            </a:r>
            <a:r>
              <a:rPr lang="en-US" sz="3600" b="1" dirty="0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 FPB </a:t>
            </a:r>
            <a:r>
              <a:rPr lang="en-US" sz="3600" b="1" dirty="0" err="1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dengan</a:t>
            </a:r>
            <a:r>
              <a:rPr lang="en-US" sz="3600" b="1" dirty="0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Faktorisasi</a:t>
            </a:r>
            <a:r>
              <a:rPr lang="en-US" sz="3600" b="1" dirty="0" smtClean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 Prima</a:t>
            </a:r>
            <a:endParaRPr lang="en-US" sz="3600" b="1" dirty="0">
              <a:solidFill>
                <a:srgbClr val="FF660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13242" y="219051"/>
            <a:ext cx="638939" cy="638938"/>
            <a:chOff x="394825" y="307207"/>
            <a:chExt cx="638939" cy="638939"/>
          </a:xfrm>
        </p:grpSpPr>
        <p:sp>
          <p:nvSpPr>
            <p:cNvPr id="4" name="Oval 3"/>
            <p:cNvSpPr/>
            <p:nvPr/>
          </p:nvSpPr>
          <p:spPr>
            <a:xfrm>
              <a:off x="394825" y="307207"/>
              <a:ext cx="638939" cy="638939"/>
            </a:xfrm>
            <a:prstGeom prst="ellipse">
              <a:avLst/>
            </a:prstGeom>
            <a:solidFill>
              <a:srgbClr val="FF6600">
                <a:alpha val="95000"/>
              </a:srgbClr>
            </a:solidFill>
            <a:ln w="7620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07389" y="327184"/>
              <a:ext cx="415498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B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576080" y="2038883"/>
            <a:ext cx="1195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Contoh</a:t>
            </a:r>
            <a:r>
              <a:rPr lang="en-US" sz="2400" b="1" dirty="0" smtClean="0"/>
              <a:t>: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603881" y="2478171"/>
            <a:ext cx="36888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KPK </a:t>
            </a:r>
            <a:r>
              <a:rPr lang="en-US" sz="2200" dirty="0" err="1" smtClean="0"/>
              <a:t>dari</a:t>
            </a:r>
            <a:r>
              <a:rPr lang="en-US" sz="2200" dirty="0" smtClean="0"/>
              <a:t> 24 </a:t>
            </a:r>
            <a:r>
              <a:rPr lang="en-US" sz="2200" dirty="0" err="1" smtClean="0"/>
              <a:t>dan</a:t>
            </a:r>
            <a:r>
              <a:rPr lang="en-US" sz="2200" dirty="0" smtClean="0"/>
              <a:t> 16 </a:t>
            </a:r>
            <a:r>
              <a:rPr lang="en-US" sz="2200" dirty="0" err="1" smtClean="0"/>
              <a:t>adalah</a:t>
            </a:r>
            <a:r>
              <a:rPr lang="en-US" sz="2200" dirty="0" smtClean="0"/>
              <a:t> . . . .</a:t>
            </a:r>
            <a:endParaRPr lang="en-US" sz="22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1883765" y="2913829"/>
            <a:ext cx="3185354" cy="2693576"/>
            <a:chOff x="1861391" y="1818239"/>
            <a:chExt cx="3185354" cy="2693576"/>
          </a:xfrm>
        </p:grpSpPr>
        <p:sp>
          <p:nvSpPr>
            <p:cNvPr id="8" name="TextBox 7"/>
            <p:cNvSpPr txBox="1"/>
            <p:nvPr/>
          </p:nvSpPr>
          <p:spPr>
            <a:xfrm>
              <a:off x="2500952" y="1818239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24</a:t>
              </a:r>
              <a:endParaRPr lang="en-US" sz="2400" dirty="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060448" y="2194560"/>
              <a:ext cx="1376656" cy="414528"/>
              <a:chOff x="1987296" y="2279904"/>
              <a:chExt cx="1376656" cy="414528"/>
            </a:xfrm>
          </p:grpSpPr>
          <p:cxnSp>
            <p:nvCxnSpPr>
              <p:cNvPr id="10" name="Straight Connector 9"/>
              <p:cNvCxnSpPr/>
              <p:nvPr/>
            </p:nvCxnSpPr>
            <p:spPr>
              <a:xfrm flipV="1">
                <a:off x="1987296" y="2279904"/>
                <a:ext cx="688328" cy="41452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H="1" flipV="1">
                <a:off x="2675624" y="2279904"/>
                <a:ext cx="688328" cy="41452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/>
            <p:cNvSpPr txBox="1"/>
            <p:nvPr/>
          </p:nvSpPr>
          <p:spPr>
            <a:xfrm>
              <a:off x="1861391" y="2560320"/>
              <a:ext cx="19607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2                  12</a:t>
              </a:r>
              <a:endParaRPr lang="en-US" sz="2400" dirty="0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2789711" y="2936641"/>
              <a:ext cx="1376656" cy="414528"/>
              <a:chOff x="1987296" y="2279904"/>
              <a:chExt cx="1376656" cy="414528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 flipV="1">
                <a:off x="1987296" y="2279904"/>
                <a:ext cx="688328" cy="41452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H="1" flipV="1">
                <a:off x="2675624" y="2279904"/>
                <a:ext cx="688328" cy="41452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17"/>
            <p:cNvSpPr txBox="1"/>
            <p:nvPr/>
          </p:nvSpPr>
          <p:spPr>
            <a:xfrm>
              <a:off x="2626856" y="3306866"/>
              <a:ext cx="17363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2                  6</a:t>
              </a:r>
              <a:endParaRPr lang="en-US" sz="2400" dirty="0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3478039" y="3695379"/>
              <a:ext cx="1376656" cy="414528"/>
              <a:chOff x="1987296" y="2279904"/>
              <a:chExt cx="1376656" cy="414528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 flipV="1">
                <a:off x="1987296" y="2279904"/>
                <a:ext cx="688328" cy="41452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 flipV="1">
                <a:off x="2675624" y="2279904"/>
                <a:ext cx="688328" cy="41452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/>
            <p:cNvSpPr txBox="1"/>
            <p:nvPr/>
          </p:nvSpPr>
          <p:spPr>
            <a:xfrm>
              <a:off x="3310372" y="4050150"/>
              <a:ext cx="17363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2                  3</a:t>
              </a:r>
              <a:endParaRPr lang="en-US" sz="2400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598454" y="5705756"/>
            <a:ext cx="337419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/>
              <a:t>Faktorisasi</a:t>
            </a:r>
            <a:r>
              <a:rPr lang="en-US" sz="2200" dirty="0" smtClean="0"/>
              <a:t> prima 24 = 2</a:t>
            </a:r>
            <a:r>
              <a:rPr lang="en-US" sz="2200" baseline="30000" dirty="0" smtClean="0"/>
              <a:t>3</a:t>
            </a:r>
            <a:r>
              <a:rPr lang="en-US" sz="2200" dirty="0" smtClean="0"/>
              <a:t> x 3</a:t>
            </a:r>
            <a:endParaRPr lang="en-US" sz="22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5852261" y="2913829"/>
            <a:ext cx="3185354" cy="2693576"/>
            <a:chOff x="1861391" y="1818239"/>
            <a:chExt cx="3185354" cy="2693576"/>
          </a:xfrm>
        </p:grpSpPr>
        <p:sp>
          <p:nvSpPr>
            <p:cNvPr id="26" name="TextBox 25"/>
            <p:cNvSpPr txBox="1"/>
            <p:nvPr/>
          </p:nvSpPr>
          <p:spPr>
            <a:xfrm>
              <a:off x="2500952" y="1818239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16</a:t>
              </a:r>
              <a:endParaRPr lang="en-US" sz="2400" dirty="0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2060448" y="2194560"/>
              <a:ext cx="1376656" cy="414528"/>
              <a:chOff x="1987296" y="2279904"/>
              <a:chExt cx="1376656" cy="414528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 flipV="1">
                <a:off x="1987296" y="2279904"/>
                <a:ext cx="688328" cy="41452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 flipV="1">
                <a:off x="2675624" y="2279904"/>
                <a:ext cx="688328" cy="41452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8" name="TextBox 27"/>
            <p:cNvSpPr txBox="1"/>
            <p:nvPr/>
          </p:nvSpPr>
          <p:spPr>
            <a:xfrm>
              <a:off x="1861391" y="2560320"/>
              <a:ext cx="18053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2                   8</a:t>
              </a:r>
              <a:endParaRPr lang="en-US" sz="2400" dirty="0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2789711" y="2936641"/>
              <a:ext cx="1376656" cy="414528"/>
              <a:chOff x="1987296" y="2279904"/>
              <a:chExt cx="1376656" cy="414528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 flipV="1">
                <a:off x="1987296" y="2279904"/>
                <a:ext cx="688328" cy="41452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H="1" flipV="1">
                <a:off x="2675624" y="2279904"/>
                <a:ext cx="688328" cy="41452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/>
            <p:cNvSpPr txBox="1"/>
            <p:nvPr/>
          </p:nvSpPr>
          <p:spPr>
            <a:xfrm>
              <a:off x="2626856" y="3306866"/>
              <a:ext cx="17363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2                  4</a:t>
              </a:r>
              <a:endParaRPr lang="en-US" sz="2400" dirty="0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3478039" y="3695379"/>
              <a:ext cx="1376656" cy="414528"/>
              <a:chOff x="1987296" y="2279904"/>
              <a:chExt cx="1376656" cy="414528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 flipV="1">
                <a:off x="1987296" y="2279904"/>
                <a:ext cx="688328" cy="41452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H="1" flipV="1">
                <a:off x="2675624" y="2279904"/>
                <a:ext cx="688328" cy="41452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2" name="TextBox 31"/>
            <p:cNvSpPr txBox="1"/>
            <p:nvPr/>
          </p:nvSpPr>
          <p:spPr>
            <a:xfrm>
              <a:off x="3310372" y="4050150"/>
              <a:ext cx="17363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2                  2</a:t>
              </a:r>
              <a:endParaRPr lang="en-US" sz="2400" dirty="0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5852261" y="5705756"/>
            <a:ext cx="30455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/>
              <a:t>Faktorisasi</a:t>
            </a:r>
            <a:r>
              <a:rPr lang="en-US" sz="2200" dirty="0" smtClean="0"/>
              <a:t> prima 16 = 2</a:t>
            </a:r>
            <a:r>
              <a:rPr lang="en-US" sz="2200" baseline="30000" dirty="0"/>
              <a:t>4</a:t>
            </a:r>
            <a:r>
              <a:rPr lang="en-US" sz="2200" dirty="0" smtClean="0"/>
              <a:t> </a:t>
            </a:r>
            <a:endParaRPr lang="en-US" sz="2200" dirty="0"/>
          </a:p>
        </p:txBody>
      </p:sp>
      <p:sp>
        <p:nvSpPr>
          <p:cNvPr id="40" name="TextBox 39"/>
          <p:cNvSpPr txBox="1"/>
          <p:nvPr/>
        </p:nvSpPr>
        <p:spPr>
          <a:xfrm>
            <a:off x="1341304" y="1013007"/>
            <a:ext cx="6090513" cy="1015663"/>
          </a:xfrm>
          <a:prstGeom prst="rect">
            <a:avLst/>
          </a:prstGeom>
          <a:solidFill>
            <a:srgbClr val="99FF66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Cara </a:t>
            </a:r>
            <a:r>
              <a:rPr lang="en-US" sz="2000" b="1" dirty="0" err="1" smtClean="0"/>
              <a:t>menentukan</a:t>
            </a:r>
            <a:r>
              <a:rPr lang="en-US" sz="2000" b="1" dirty="0" smtClean="0"/>
              <a:t> KPK</a:t>
            </a:r>
          </a:p>
          <a:p>
            <a:pPr marL="342900" indent="-342900">
              <a:buAutoNum type="arabicPeriod"/>
            </a:pPr>
            <a:r>
              <a:rPr lang="en-US" sz="2000" dirty="0" err="1" smtClean="0"/>
              <a:t>Pilih</a:t>
            </a:r>
            <a:r>
              <a:rPr lang="en-US" sz="2000" dirty="0" smtClean="0"/>
              <a:t> </a:t>
            </a:r>
            <a:r>
              <a:rPr lang="en-US" sz="2000" dirty="0" err="1" smtClean="0"/>
              <a:t>semua</a:t>
            </a:r>
            <a:r>
              <a:rPr lang="en-US" sz="2000" dirty="0" smtClean="0"/>
              <a:t> </a:t>
            </a:r>
            <a:r>
              <a:rPr lang="en-US" sz="2000" dirty="0" err="1" smtClean="0"/>
              <a:t>bilangan</a:t>
            </a:r>
            <a:endParaRPr lang="en-US" sz="2000" dirty="0" smtClean="0"/>
          </a:p>
          <a:p>
            <a:pPr marL="342900" indent="-342900">
              <a:buAutoNum type="arabicPeriod"/>
            </a:pPr>
            <a:r>
              <a:rPr lang="en-US" sz="2000" dirty="0" err="1" smtClean="0"/>
              <a:t>Jika</a:t>
            </a:r>
            <a:r>
              <a:rPr lang="en-US" sz="2000" dirty="0" smtClean="0"/>
              <a:t> </a:t>
            </a:r>
            <a:r>
              <a:rPr lang="en-US" sz="2000" dirty="0" err="1" smtClean="0"/>
              <a:t>ada</a:t>
            </a:r>
            <a:r>
              <a:rPr lang="en-US" sz="2000" dirty="0" smtClean="0"/>
              <a:t> </a:t>
            </a:r>
            <a:r>
              <a:rPr lang="en-US" sz="2000" dirty="0" err="1" smtClean="0"/>
              <a:t>bilangan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sama</a:t>
            </a:r>
            <a:r>
              <a:rPr lang="en-US" sz="2000" dirty="0" smtClean="0"/>
              <a:t>, </a:t>
            </a:r>
            <a:r>
              <a:rPr lang="en-US" sz="2000" dirty="0" err="1" smtClean="0"/>
              <a:t>pilih</a:t>
            </a:r>
            <a:r>
              <a:rPr lang="en-US" sz="2000" dirty="0" smtClean="0"/>
              <a:t> </a:t>
            </a:r>
            <a:r>
              <a:rPr lang="en-US" sz="2000" dirty="0" err="1" smtClean="0"/>
              <a:t>pangkat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besar</a:t>
            </a:r>
            <a:endParaRPr lang="en-US" sz="2000" dirty="0" smtClean="0"/>
          </a:p>
        </p:txBody>
      </p:sp>
      <p:sp>
        <p:nvSpPr>
          <p:cNvPr id="41" name="TextBox 40"/>
          <p:cNvSpPr txBox="1"/>
          <p:nvPr/>
        </p:nvSpPr>
        <p:spPr>
          <a:xfrm>
            <a:off x="9037615" y="3375494"/>
            <a:ext cx="2693468" cy="707886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KPK 24 </a:t>
            </a:r>
            <a:r>
              <a:rPr lang="en-US" sz="2000" dirty="0" err="1" smtClean="0"/>
              <a:t>dan</a:t>
            </a:r>
            <a:r>
              <a:rPr lang="en-US" sz="2000" dirty="0" smtClean="0"/>
              <a:t> 16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2</a:t>
            </a:r>
            <a:r>
              <a:rPr lang="en-US" sz="2000" baseline="30000" dirty="0" smtClean="0"/>
              <a:t>4</a:t>
            </a:r>
            <a:r>
              <a:rPr lang="en-US" sz="2000" dirty="0" smtClean="0"/>
              <a:t> x 3 = 16 x 3 = 48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8495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3" grpId="0"/>
      <p:bldP spid="39" grpId="0"/>
      <p:bldP spid="40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3017" y="1764560"/>
            <a:ext cx="1195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Contoh</a:t>
            </a:r>
            <a:r>
              <a:rPr lang="en-US" sz="2400" b="1" dirty="0" smtClean="0"/>
              <a:t>: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90818" y="2203848"/>
            <a:ext cx="36808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FPB </a:t>
            </a:r>
            <a:r>
              <a:rPr lang="en-US" sz="2200" dirty="0" err="1" smtClean="0"/>
              <a:t>dari</a:t>
            </a:r>
            <a:r>
              <a:rPr lang="en-US" sz="2200" dirty="0" smtClean="0"/>
              <a:t> 24 </a:t>
            </a:r>
            <a:r>
              <a:rPr lang="en-US" sz="2200" dirty="0" err="1" smtClean="0"/>
              <a:t>dan</a:t>
            </a:r>
            <a:r>
              <a:rPr lang="en-US" sz="2200" dirty="0" smtClean="0"/>
              <a:t> 16 </a:t>
            </a:r>
            <a:r>
              <a:rPr lang="en-US" sz="2200" dirty="0" err="1" smtClean="0"/>
              <a:t>adalah</a:t>
            </a:r>
            <a:r>
              <a:rPr lang="en-US" sz="2200" dirty="0" smtClean="0"/>
              <a:t> . . . .</a:t>
            </a:r>
            <a:endParaRPr lang="en-US" sz="2200" dirty="0"/>
          </a:p>
        </p:txBody>
      </p:sp>
      <p:grpSp>
        <p:nvGrpSpPr>
          <p:cNvPr id="4" name="Group 3"/>
          <p:cNvGrpSpPr/>
          <p:nvPr/>
        </p:nvGrpSpPr>
        <p:grpSpPr>
          <a:xfrm>
            <a:off x="1870702" y="2639506"/>
            <a:ext cx="3185354" cy="2693576"/>
            <a:chOff x="1861391" y="1818239"/>
            <a:chExt cx="3185354" cy="2693576"/>
          </a:xfrm>
        </p:grpSpPr>
        <p:sp>
          <p:nvSpPr>
            <p:cNvPr id="5" name="TextBox 4"/>
            <p:cNvSpPr txBox="1"/>
            <p:nvPr/>
          </p:nvSpPr>
          <p:spPr>
            <a:xfrm>
              <a:off x="2500952" y="1818239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24</a:t>
              </a:r>
              <a:endParaRPr lang="en-US" sz="24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60448" y="2194560"/>
              <a:ext cx="1376656" cy="414528"/>
              <a:chOff x="1987296" y="2279904"/>
              <a:chExt cx="1376656" cy="414528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 flipV="1">
                <a:off x="1987296" y="2279904"/>
                <a:ext cx="688328" cy="41452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H="1" flipV="1">
                <a:off x="2675624" y="2279904"/>
                <a:ext cx="688328" cy="41452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/>
            <p:cNvSpPr txBox="1"/>
            <p:nvPr/>
          </p:nvSpPr>
          <p:spPr>
            <a:xfrm>
              <a:off x="1861391" y="2560320"/>
              <a:ext cx="19607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2                  12</a:t>
              </a:r>
              <a:endParaRPr lang="en-US" sz="2400" dirty="0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2789711" y="2936641"/>
              <a:ext cx="1376656" cy="414528"/>
              <a:chOff x="1987296" y="2279904"/>
              <a:chExt cx="1376656" cy="414528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 flipV="1">
                <a:off x="1987296" y="2279904"/>
                <a:ext cx="688328" cy="41452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H="1" flipV="1">
                <a:off x="2675624" y="2279904"/>
                <a:ext cx="688328" cy="41452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/>
            <p:cNvSpPr txBox="1"/>
            <p:nvPr/>
          </p:nvSpPr>
          <p:spPr>
            <a:xfrm>
              <a:off x="2626856" y="3306866"/>
              <a:ext cx="17363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2                  6</a:t>
              </a:r>
              <a:endParaRPr lang="en-US" sz="2400" dirty="0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3478039" y="3695379"/>
              <a:ext cx="1376656" cy="414528"/>
              <a:chOff x="1987296" y="2279904"/>
              <a:chExt cx="1376656" cy="414528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 flipV="1">
                <a:off x="1987296" y="2279904"/>
                <a:ext cx="688328" cy="41452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H="1" flipV="1">
                <a:off x="2675624" y="2279904"/>
                <a:ext cx="688328" cy="41452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1" name="TextBox 10"/>
            <p:cNvSpPr txBox="1"/>
            <p:nvPr/>
          </p:nvSpPr>
          <p:spPr>
            <a:xfrm>
              <a:off x="3310372" y="4050150"/>
              <a:ext cx="17363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2                  3</a:t>
              </a:r>
              <a:endParaRPr lang="en-US" sz="2400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585391" y="5431433"/>
            <a:ext cx="337419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/>
              <a:t>Faktorisasi</a:t>
            </a:r>
            <a:r>
              <a:rPr lang="en-US" sz="2200" dirty="0" smtClean="0"/>
              <a:t> prima 24 = 2</a:t>
            </a:r>
            <a:r>
              <a:rPr lang="en-US" sz="2200" baseline="30000" dirty="0" smtClean="0"/>
              <a:t>3</a:t>
            </a:r>
            <a:r>
              <a:rPr lang="en-US" sz="2200" dirty="0" smtClean="0"/>
              <a:t> x 3</a:t>
            </a:r>
            <a:endParaRPr lang="en-US" sz="22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5839198" y="2639506"/>
            <a:ext cx="3185354" cy="2693576"/>
            <a:chOff x="1861391" y="1818239"/>
            <a:chExt cx="3185354" cy="2693576"/>
          </a:xfrm>
        </p:grpSpPr>
        <p:sp>
          <p:nvSpPr>
            <p:cNvPr id="20" name="TextBox 19"/>
            <p:cNvSpPr txBox="1"/>
            <p:nvPr/>
          </p:nvSpPr>
          <p:spPr>
            <a:xfrm>
              <a:off x="2500952" y="1818239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16</a:t>
              </a:r>
              <a:endParaRPr lang="en-US" sz="2400" dirty="0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2060448" y="2194560"/>
              <a:ext cx="1376656" cy="414528"/>
              <a:chOff x="1987296" y="2279904"/>
              <a:chExt cx="1376656" cy="414528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 flipV="1">
                <a:off x="1987296" y="2279904"/>
                <a:ext cx="688328" cy="41452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H="1" flipV="1">
                <a:off x="2675624" y="2279904"/>
                <a:ext cx="688328" cy="41452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/>
            <p:cNvSpPr txBox="1"/>
            <p:nvPr/>
          </p:nvSpPr>
          <p:spPr>
            <a:xfrm>
              <a:off x="1861391" y="2560320"/>
              <a:ext cx="18053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2                   8</a:t>
              </a:r>
              <a:endParaRPr lang="en-US" sz="2400" dirty="0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2789711" y="2936641"/>
              <a:ext cx="1376656" cy="414528"/>
              <a:chOff x="1987296" y="2279904"/>
              <a:chExt cx="1376656" cy="414528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 flipV="1">
                <a:off x="1987296" y="2279904"/>
                <a:ext cx="688328" cy="41452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H="1" flipV="1">
                <a:off x="2675624" y="2279904"/>
                <a:ext cx="688328" cy="41452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23"/>
            <p:cNvSpPr txBox="1"/>
            <p:nvPr/>
          </p:nvSpPr>
          <p:spPr>
            <a:xfrm>
              <a:off x="2626856" y="3306866"/>
              <a:ext cx="17363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2                  4</a:t>
              </a:r>
              <a:endParaRPr lang="en-US" sz="2400" dirty="0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3478039" y="3695379"/>
              <a:ext cx="1376656" cy="414528"/>
              <a:chOff x="1987296" y="2279904"/>
              <a:chExt cx="1376656" cy="414528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 flipV="1">
                <a:off x="1987296" y="2279904"/>
                <a:ext cx="688328" cy="41452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H="1" flipV="1">
                <a:off x="2675624" y="2279904"/>
                <a:ext cx="688328" cy="41452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6" name="TextBox 25"/>
            <p:cNvSpPr txBox="1"/>
            <p:nvPr/>
          </p:nvSpPr>
          <p:spPr>
            <a:xfrm>
              <a:off x="3310372" y="4050150"/>
              <a:ext cx="17363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2                  2</a:t>
              </a:r>
              <a:endParaRPr lang="en-US" sz="2400" dirty="0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5839198" y="5431433"/>
            <a:ext cx="30455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/>
              <a:t>Faktorisasi</a:t>
            </a:r>
            <a:r>
              <a:rPr lang="en-US" sz="2200" dirty="0" smtClean="0"/>
              <a:t> prima 16 = 2</a:t>
            </a:r>
            <a:r>
              <a:rPr lang="en-US" sz="2200" baseline="30000" dirty="0"/>
              <a:t>4</a:t>
            </a:r>
            <a:r>
              <a:rPr lang="en-US" sz="2200" dirty="0" smtClean="0"/>
              <a:t> </a:t>
            </a:r>
            <a:endParaRPr lang="en-US" sz="2200" dirty="0"/>
          </a:p>
        </p:txBody>
      </p:sp>
      <p:sp>
        <p:nvSpPr>
          <p:cNvPr id="34" name="TextBox 33"/>
          <p:cNvSpPr txBox="1"/>
          <p:nvPr/>
        </p:nvSpPr>
        <p:spPr>
          <a:xfrm>
            <a:off x="1328241" y="568865"/>
            <a:ext cx="4244816" cy="1015663"/>
          </a:xfrm>
          <a:prstGeom prst="rect">
            <a:avLst/>
          </a:prstGeom>
          <a:solidFill>
            <a:srgbClr val="99FF66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Cara </a:t>
            </a:r>
            <a:r>
              <a:rPr lang="en-US" sz="2000" b="1" dirty="0" err="1" smtClean="0"/>
              <a:t>menentukan</a:t>
            </a:r>
            <a:r>
              <a:rPr lang="en-US" sz="2000" b="1" dirty="0" smtClean="0"/>
              <a:t> FPB</a:t>
            </a:r>
          </a:p>
          <a:p>
            <a:pPr marL="342900" indent="-342900">
              <a:buAutoNum type="arabicPeriod"/>
            </a:pPr>
            <a:r>
              <a:rPr lang="en-US" sz="2000" dirty="0" err="1" smtClean="0"/>
              <a:t>Pilih</a:t>
            </a:r>
            <a:r>
              <a:rPr lang="en-US" sz="2000" dirty="0" smtClean="0"/>
              <a:t> </a:t>
            </a:r>
            <a:r>
              <a:rPr lang="en-US" sz="2000" dirty="0" err="1" smtClean="0"/>
              <a:t>bilangan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sama</a:t>
            </a:r>
            <a:endParaRPr lang="en-US" sz="2000" dirty="0" smtClean="0"/>
          </a:p>
          <a:p>
            <a:pPr marL="342900" indent="-342900">
              <a:buAutoNum type="arabicPeriod"/>
            </a:pPr>
            <a:r>
              <a:rPr lang="en-US" sz="2000" dirty="0" err="1" smtClean="0"/>
              <a:t>Pilih</a:t>
            </a:r>
            <a:r>
              <a:rPr lang="en-US" sz="2000" dirty="0" smtClean="0"/>
              <a:t> </a:t>
            </a:r>
            <a:r>
              <a:rPr lang="en-US" sz="2000" dirty="0" err="1" smtClean="0"/>
              <a:t>bilangan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pangkatnya</a:t>
            </a:r>
            <a:r>
              <a:rPr lang="en-US" sz="2000" dirty="0" smtClean="0"/>
              <a:t> </a:t>
            </a:r>
            <a:r>
              <a:rPr lang="en-US" sz="2000" dirty="0" err="1" smtClean="0"/>
              <a:t>kecil</a:t>
            </a:r>
            <a:endParaRPr lang="en-US" sz="2000" dirty="0" smtClean="0"/>
          </a:p>
        </p:txBody>
      </p:sp>
      <p:sp>
        <p:nvSpPr>
          <p:cNvPr id="35" name="TextBox 34"/>
          <p:cNvSpPr txBox="1"/>
          <p:nvPr/>
        </p:nvSpPr>
        <p:spPr>
          <a:xfrm>
            <a:off x="9024552" y="3101171"/>
            <a:ext cx="2693468" cy="707886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FPB 24 </a:t>
            </a:r>
            <a:r>
              <a:rPr lang="en-US" sz="2000" dirty="0" err="1" smtClean="0"/>
              <a:t>dan</a:t>
            </a:r>
            <a:r>
              <a:rPr lang="en-US" sz="2000" dirty="0" smtClean="0"/>
              <a:t> 16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2</a:t>
            </a:r>
            <a:r>
              <a:rPr lang="en-US" sz="2000" baseline="30000" dirty="0"/>
              <a:t>3</a:t>
            </a:r>
            <a:r>
              <a:rPr lang="en-US" sz="2000" dirty="0" smtClean="0"/>
              <a:t> = 8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1835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8" grpId="0"/>
      <p:bldP spid="33" grpId="0"/>
      <p:bldP spid="34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4742957" y="1047966"/>
            <a:ext cx="2018061" cy="854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Faktor persekutuan</a:t>
            </a:r>
            <a:endParaRPr lang="id-ID" sz="2400" b="1" dirty="0">
              <a:solidFill>
                <a:srgbClr val="FF0000"/>
              </a:solidFill>
              <a:latin typeface="+mj-lt"/>
              <a:cs typeface="Arial" pitchFamily="34" charset="0"/>
            </a:endParaRPr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44694"/>
              </p:ext>
            </p:extLst>
          </p:nvPr>
        </p:nvGraphicFramePr>
        <p:xfrm>
          <a:off x="1680475" y="1999141"/>
          <a:ext cx="258859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2865">
                  <a:extLst>
                    <a:ext uri="{9D8B030D-6E8A-4147-A177-3AD203B41FA5}">
                      <a16:colId xmlns="" xmlns:a16="http://schemas.microsoft.com/office/drawing/2014/main" val="21272093"/>
                    </a:ext>
                  </a:extLst>
                </a:gridCol>
                <a:gridCol w="862865">
                  <a:extLst>
                    <a:ext uri="{9D8B030D-6E8A-4147-A177-3AD203B41FA5}">
                      <a16:colId xmlns="" xmlns:a16="http://schemas.microsoft.com/office/drawing/2014/main" val="2729299589"/>
                    </a:ext>
                  </a:extLst>
                </a:gridCol>
                <a:gridCol w="862865">
                  <a:extLst>
                    <a:ext uri="{9D8B030D-6E8A-4147-A177-3AD203B41FA5}">
                      <a16:colId xmlns="" xmlns:a16="http://schemas.microsoft.com/office/drawing/2014/main" val="13190870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solidFill>
                            <a:sysClr val="windowText" lastClr="000000"/>
                          </a:solidFill>
                          <a:cs typeface="Arial" pitchFamily="34" charset="0"/>
                        </a:rPr>
                        <a:t>×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0962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solidFill>
                            <a:sysClr val="windowText" lastClr="000000"/>
                          </a:solidFill>
                          <a:cs typeface="Arial" pitchFamily="34" charset="0"/>
                        </a:rPr>
                        <a:t>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solidFill>
                            <a:sysClr val="windowText" lastClr="000000"/>
                          </a:solidFill>
                          <a:cs typeface="Arial" pitchFamily="34" charset="0"/>
                        </a:rPr>
                        <a:t>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3 </a:t>
                      </a:r>
                      <a:r>
                        <a:rPr lang="id-ID" dirty="0" smtClean="0">
                          <a:solidFill>
                            <a:sysClr val="windowText" lastClr="000000"/>
                          </a:solidFill>
                          <a:cs typeface="Arial" pitchFamily="34" charset="0"/>
                        </a:rPr>
                        <a:t>× </a:t>
                      </a:r>
                      <a:r>
                        <a:rPr lang="id-ID" dirty="0" smtClean="0"/>
                        <a:t>1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03276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solidFill>
                            <a:sysClr val="windowText" lastClr="000000"/>
                          </a:solidFill>
                          <a:cs typeface="Arial" pitchFamily="34" charset="0"/>
                        </a:rPr>
                        <a:t>2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solidFill>
                            <a:sysClr val="windowText" lastClr="000000"/>
                          </a:solidFill>
                          <a:cs typeface="Arial" pitchFamily="34" charset="0"/>
                        </a:rPr>
                        <a:t>2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3 </a:t>
                      </a:r>
                      <a:r>
                        <a:rPr lang="id-ID" dirty="0" smtClean="0">
                          <a:solidFill>
                            <a:sysClr val="windowText" lastClr="000000"/>
                          </a:solidFill>
                          <a:cs typeface="Arial" pitchFamily="34" charset="0"/>
                        </a:rPr>
                        <a:t>× </a:t>
                      </a:r>
                      <a:r>
                        <a:rPr lang="id-ID" dirty="0" smtClean="0">
                          <a:solidFill>
                            <a:schemeClr val="dk1"/>
                          </a:solidFill>
                          <a:cs typeface="+mn-cs"/>
                        </a:rPr>
                        <a:t>2</a:t>
                      </a:r>
                      <a:endParaRPr lang="id-ID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61655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solidFill>
                            <a:sysClr val="windowText" lastClr="000000"/>
                          </a:solidFill>
                          <a:cs typeface="Arial" pitchFamily="34" charset="0"/>
                        </a:rPr>
                        <a:t>2</a:t>
                      </a:r>
                      <a:r>
                        <a:rPr lang="id-ID" baseline="30000" dirty="0" smtClean="0">
                          <a:solidFill>
                            <a:sysClr val="windowText" lastClr="000000"/>
                          </a:solidFill>
                          <a:cs typeface="Arial" pitchFamily="34" charset="0"/>
                        </a:rPr>
                        <a:t>2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solidFill>
                            <a:sysClr val="windowText" lastClr="000000"/>
                          </a:solidFill>
                          <a:cs typeface="Arial" pitchFamily="34" charset="0"/>
                        </a:rPr>
                        <a:t>2</a:t>
                      </a:r>
                      <a:r>
                        <a:rPr lang="id-ID" baseline="30000" dirty="0" smtClean="0">
                          <a:solidFill>
                            <a:sysClr val="windowText" lastClr="000000"/>
                          </a:solidFill>
                          <a:cs typeface="Arial" pitchFamily="34" charset="0"/>
                        </a:rPr>
                        <a:t>2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 </a:t>
                      </a:r>
                      <a:r>
                        <a:rPr lang="id-ID" dirty="0" smtClean="0">
                          <a:solidFill>
                            <a:sysClr val="windowText" lastClr="000000"/>
                          </a:solidFill>
                          <a:cs typeface="Arial" pitchFamily="34" charset="0"/>
                        </a:rPr>
                        <a:t>× 2</a:t>
                      </a:r>
                      <a:r>
                        <a:rPr lang="id-ID" baseline="30000" dirty="0" smtClean="0">
                          <a:solidFill>
                            <a:sysClr val="windowText" lastClr="000000"/>
                          </a:solidFill>
                          <a:cs typeface="Arial" pitchFamily="34" charset="0"/>
                        </a:rPr>
                        <a:t>2</a:t>
                      </a:r>
                      <a:endParaRPr lang="id-ID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44987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solidFill>
                            <a:sysClr val="windowText" lastClr="000000"/>
                          </a:solidFill>
                          <a:cs typeface="Arial" pitchFamily="34" charset="0"/>
                        </a:rPr>
                        <a:t>2</a:t>
                      </a:r>
                      <a:r>
                        <a:rPr lang="id-ID" baseline="30000" dirty="0" smtClean="0">
                          <a:solidFill>
                            <a:sysClr val="windowText" lastClr="000000"/>
                          </a:solidFill>
                          <a:cs typeface="Arial" pitchFamily="34" charset="0"/>
                        </a:rPr>
                        <a:t>3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solidFill>
                            <a:sysClr val="windowText" lastClr="000000"/>
                          </a:solidFill>
                          <a:cs typeface="Arial" pitchFamily="34" charset="0"/>
                        </a:rPr>
                        <a:t>2</a:t>
                      </a:r>
                      <a:r>
                        <a:rPr lang="id-ID" baseline="30000" dirty="0" smtClean="0">
                          <a:solidFill>
                            <a:sysClr val="windowText" lastClr="000000"/>
                          </a:solidFill>
                          <a:cs typeface="Arial" pitchFamily="34" charset="0"/>
                        </a:rPr>
                        <a:t>3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3 </a:t>
                      </a:r>
                      <a:r>
                        <a:rPr lang="id-ID" dirty="0" smtClean="0">
                          <a:solidFill>
                            <a:sysClr val="windowText" lastClr="000000"/>
                          </a:solidFill>
                          <a:cs typeface="Arial" pitchFamily="34" charset="0"/>
                        </a:rPr>
                        <a:t>× 2</a:t>
                      </a:r>
                      <a:r>
                        <a:rPr lang="id-ID" baseline="30000" dirty="0" smtClean="0">
                          <a:solidFill>
                            <a:sysClr val="windowText" lastClr="000000"/>
                          </a:solidFill>
                          <a:cs typeface="Arial" pitchFamily="34" charset="0"/>
                        </a:rPr>
                        <a:t>3</a:t>
                      </a:r>
                      <a:endParaRPr lang="id-ID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52339917"/>
                  </a:ext>
                </a:extLst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41639"/>
              </p:ext>
            </p:extLst>
          </p:nvPr>
        </p:nvGraphicFramePr>
        <p:xfrm>
          <a:off x="6645652" y="1994283"/>
          <a:ext cx="339048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7621">
                  <a:extLst>
                    <a:ext uri="{9D8B030D-6E8A-4147-A177-3AD203B41FA5}">
                      <a16:colId xmlns="" xmlns:a16="http://schemas.microsoft.com/office/drawing/2014/main" val="21272093"/>
                    </a:ext>
                  </a:extLst>
                </a:gridCol>
                <a:gridCol w="847621">
                  <a:extLst>
                    <a:ext uri="{9D8B030D-6E8A-4147-A177-3AD203B41FA5}">
                      <a16:colId xmlns="" xmlns:a16="http://schemas.microsoft.com/office/drawing/2014/main" val="2729299589"/>
                    </a:ext>
                  </a:extLst>
                </a:gridCol>
                <a:gridCol w="847621">
                  <a:extLst>
                    <a:ext uri="{9D8B030D-6E8A-4147-A177-3AD203B41FA5}">
                      <a16:colId xmlns="" xmlns:a16="http://schemas.microsoft.com/office/drawing/2014/main" val="1319087047"/>
                    </a:ext>
                  </a:extLst>
                </a:gridCol>
                <a:gridCol w="847621">
                  <a:extLst>
                    <a:ext uri="{9D8B030D-6E8A-4147-A177-3AD203B41FA5}">
                      <a16:colId xmlns="" xmlns:a16="http://schemas.microsoft.com/office/drawing/2014/main" val="35487853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solidFill>
                            <a:sysClr val="windowText" lastClr="000000"/>
                          </a:solidFill>
                          <a:cs typeface="Arial" pitchFamily="34" charset="0"/>
                        </a:rPr>
                        <a:t>×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5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0962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solidFill>
                            <a:sysClr val="windowText" lastClr="000000"/>
                          </a:solidFill>
                          <a:cs typeface="Arial" pitchFamily="34" charset="0"/>
                        </a:rPr>
                        <a:t>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solidFill>
                            <a:sysClr val="windowText" lastClr="000000"/>
                          </a:solidFill>
                          <a:cs typeface="Arial" pitchFamily="34" charset="0"/>
                        </a:rPr>
                        <a:t>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3 </a:t>
                      </a:r>
                      <a:r>
                        <a:rPr lang="id-ID" dirty="0" smtClean="0">
                          <a:solidFill>
                            <a:sysClr val="windowText" lastClr="000000"/>
                          </a:solidFill>
                          <a:cs typeface="Arial" pitchFamily="34" charset="0"/>
                        </a:rPr>
                        <a:t>× </a:t>
                      </a:r>
                      <a:r>
                        <a:rPr lang="id-ID" dirty="0" smtClean="0"/>
                        <a:t>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5 </a:t>
                      </a:r>
                      <a:r>
                        <a:rPr lang="id-ID" dirty="0" smtClean="0">
                          <a:solidFill>
                            <a:sysClr val="windowText" lastClr="000000"/>
                          </a:solidFill>
                          <a:cs typeface="Arial" pitchFamily="34" charset="0"/>
                        </a:rPr>
                        <a:t>× </a:t>
                      </a:r>
                      <a:r>
                        <a:rPr lang="id-ID" dirty="0" smtClean="0"/>
                        <a:t>1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03276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solidFill>
                            <a:sysClr val="windowText" lastClr="000000"/>
                          </a:solidFill>
                          <a:cs typeface="Arial" pitchFamily="34" charset="0"/>
                        </a:rPr>
                        <a:t>2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solidFill>
                            <a:sysClr val="windowText" lastClr="000000"/>
                          </a:solidFill>
                          <a:cs typeface="Arial" pitchFamily="34" charset="0"/>
                        </a:rPr>
                        <a:t>2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3 </a:t>
                      </a:r>
                      <a:r>
                        <a:rPr lang="id-ID" dirty="0" smtClean="0">
                          <a:solidFill>
                            <a:sysClr val="windowText" lastClr="000000"/>
                          </a:solidFill>
                          <a:cs typeface="Arial" pitchFamily="34" charset="0"/>
                        </a:rPr>
                        <a:t>× </a:t>
                      </a:r>
                      <a:r>
                        <a:rPr lang="id-ID" dirty="0" smtClean="0">
                          <a:solidFill>
                            <a:schemeClr val="dk1"/>
                          </a:solidFill>
                          <a:cs typeface="+mn-cs"/>
                        </a:rPr>
                        <a:t>2</a:t>
                      </a:r>
                      <a:endParaRPr lang="id-ID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5 </a:t>
                      </a:r>
                      <a:r>
                        <a:rPr lang="id-ID" dirty="0" smtClean="0">
                          <a:solidFill>
                            <a:sysClr val="windowText" lastClr="000000"/>
                          </a:solidFill>
                          <a:cs typeface="Arial" pitchFamily="34" charset="0"/>
                        </a:rPr>
                        <a:t>× </a:t>
                      </a:r>
                      <a:r>
                        <a:rPr lang="id-ID" dirty="0" smtClean="0">
                          <a:solidFill>
                            <a:schemeClr val="dk1"/>
                          </a:solidFill>
                          <a:cs typeface="+mn-cs"/>
                        </a:rPr>
                        <a:t>2</a:t>
                      </a:r>
                      <a:endParaRPr lang="id-ID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61655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solidFill>
                            <a:sysClr val="windowText" lastClr="000000"/>
                          </a:solidFill>
                          <a:cs typeface="Arial" pitchFamily="34" charset="0"/>
                        </a:rPr>
                        <a:t>2</a:t>
                      </a:r>
                      <a:r>
                        <a:rPr lang="id-ID" baseline="30000" dirty="0" smtClean="0">
                          <a:solidFill>
                            <a:sysClr val="windowText" lastClr="000000"/>
                          </a:solidFill>
                          <a:cs typeface="Arial" pitchFamily="34" charset="0"/>
                        </a:rPr>
                        <a:t>2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solidFill>
                            <a:sysClr val="windowText" lastClr="000000"/>
                          </a:solidFill>
                          <a:cs typeface="Arial" pitchFamily="34" charset="0"/>
                        </a:rPr>
                        <a:t>2</a:t>
                      </a:r>
                      <a:r>
                        <a:rPr lang="id-ID" baseline="30000" dirty="0" smtClean="0">
                          <a:solidFill>
                            <a:sysClr val="windowText" lastClr="000000"/>
                          </a:solidFill>
                          <a:cs typeface="Arial" pitchFamily="34" charset="0"/>
                        </a:rPr>
                        <a:t>2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 </a:t>
                      </a:r>
                      <a:r>
                        <a:rPr lang="id-ID" dirty="0" smtClean="0">
                          <a:solidFill>
                            <a:sysClr val="windowText" lastClr="000000"/>
                          </a:solidFill>
                          <a:cs typeface="Arial" pitchFamily="34" charset="0"/>
                        </a:rPr>
                        <a:t>× 2</a:t>
                      </a:r>
                      <a:r>
                        <a:rPr lang="id-ID" baseline="30000" dirty="0" smtClean="0">
                          <a:solidFill>
                            <a:sysClr val="windowText" lastClr="000000"/>
                          </a:solidFill>
                          <a:cs typeface="Arial" pitchFamily="34" charset="0"/>
                        </a:rPr>
                        <a:t>2</a:t>
                      </a:r>
                      <a:endParaRPr lang="id-ID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5 </a:t>
                      </a:r>
                      <a:r>
                        <a:rPr lang="id-ID" dirty="0" smtClean="0">
                          <a:solidFill>
                            <a:sysClr val="windowText" lastClr="000000"/>
                          </a:solidFill>
                          <a:cs typeface="Arial" pitchFamily="34" charset="0"/>
                        </a:rPr>
                        <a:t>× 2</a:t>
                      </a:r>
                      <a:r>
                        <a:rPr lang="id-ID" baseline="30000" dirty="0" smtClean="0">
                          <a:solidFill>
                            <a:sysClr val="windowText" lastClr="000000"/>
                          </a:solidFill>
                          <a:cs typeface="Arial" pitchFamily="34" charset="0"/>
                        </a:rPr>
                        <a:t>2</a:t>
                      </a:r>
                      <a:endParaRPr lang="id-ID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44987967"/>
                  </a:ext>
                </a:extLst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588445"/>
              </p:ext>
            </p:extLst>
          </p:nvPr>
        </p:nvGraphicFramePr>
        <p:xfrm>
          <a:off x="6645652" y="3472983"/>
          <a:ext cx="19812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2865">
                  <a:extLst>
                    <a:ext uri="{9D8B030D-6E8A-4147-A177-3AD203B41FA5}">
                      <a16:colId xmlns="" xmlns:a16="http://schemas.microsoft.com/office/drawing/2014/main" val="21272093"/>
                    </a:ext>
                  </a:extLst>
                </a:gridCol>
                <a:gridCol w="1118335">
                  <a:extLst>
                    <a:ext uri="{9D8B030D-6E8A-4147-A177-3AD203B41FA5}">
                      <a16:colId xmlns="" xmlns:a16="http://schemas.microsoft.com/office/drawing/2014/main" val="27292995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solidFill>
                            <a:sysClr val="windowText" lastClr="000000"/>
                          </a:solidFill>
                          <a:cs typeface="Arial" pitchFamily="34" charset="0"/>
                        </a:rPr>
                        <a:t>×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5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0962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3 </a:t>
                      </a:r>
                      <a:r>
                        <a:rPr lang="id-ID" dirty="0" smtClean="0">
                          <a:solidFill>
                            <a:sysClr val="windowText" lastClr="000000"/>
                          </a:solidFill>
                          <a:cs typeface="Arial" pitchFamily="34" charset="0"/>
                        </a:rPr>
                        <a:t>× </a:t>
                      </a:r>
                      <a:r>
                        <a:rPr lang="id-ID" dirty="0" smtClean="0"/>
                        <a:t>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solidFill>
                            <a:sysClr val="windowText" lastClr="000000"/>
                          </a:solidFill>
                          <a:cs typeface="Arial" pitchFamily="34" charset="0"/>
                        </a:rPr>
                        <a:t>5 × 3 × 1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61655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3 </a:t>
                      </a:r>
                      <a:r>
                        <a:rPr lang="id-ID" dirty="0" smtClean="0">
                          <a:solidFill>
                            <a:sysClr val="windowText" lastClr="000000"/>
                          </a:solidFill>
                          <a:cs typeface="Arial" pitchFamily="34" charset="0"/>
                        </a:rPr>
                        <a:t>× </a:t>
                      </a:r>
                      <a:r>
                        <a:rPr lang="id-ID" dirty="0" smtClean="0">
                          <a:solidFill>
                            <a:schemeClr val="dk1"/>
                          </a:solidFill>
                          <a:cs typeface="+mn-cs"/>
                        </a:rPr>
                        <a:t>2</a:t>
                      </a:r>
                      <a:endParaRPr lang="id-ID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solidFill>
                            <a:sysClr val="windowText" lastClr="000000"/>
                          </a:solidFill>
                          <a:cs typeface="Arial" pitchFamily="34" charset="0"/>
                        </a:rPr>
                        <a:t>5 × 3 × 2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44987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 </a:t>
                      </a:r>
                      <a:r>
                        <a:rPr lang="id-ID" dirty="0" smtClean="0">
                          <a:solidFill>
                            <a:sysClr val="windowText" lastClr="000000"/>
                          </a:solidFill>
                          <a:cs typeface="Arial" pitchFamily="34" charset="0"/>
                        </a:rPr>
                        <a:t>× 2</a:t>
                      </a:r>
                      <a:r>
                        <a:rPr lang="id-ID" baseline="30000" dirty="0" smtClean="0">
                          <a:solidFill>
                            <a:sysClr val="windowText" lastClr="000000"/>
                          </a:solidFill>
                          <a:cs typeface="Arial" pitchFamily="34" charset="0"/>
                        </a:rPr>
                        <a:t>2</a:t>
                      </a:r>
                      <a:endParaRPr lang="id-ID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>
                          <a:solidFill>
                            <a:sysClr val="windowText" lastClr="000000"/>
                          </a:solidFill>
                          <a:cs typeface="Arial" pitchFamily="34" charset="0"/>
                        </a:rPr>
                        <a:t>5 × 3 × 2</a:t>
                      </a:r>
                      <a:r>
                        <a:rPr lang="id-ID" baseline="30000" dirty="0" smtClean="0">
                          <a:solidFill>
                            <a:sysClr val="windowText" lastClr="000000"/>
                          </a:solidFill>
                          <a:cs typeface="Arial" pitchFamily="34" charset="0"/>
                        </a:rPr>
                        <a:t>2</a:t>
                      </a:r>
                      <a:endParaRPr lang="id-ID" dirty="0">
                        <a:solidFill>
                          <a:sysClr val="windowText" lastClr="000000"/>
                        </a:solidFill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52339917"/>
                  </a:ext>
                </a:extLst>
              </a:tr>
            </a:tbl>
          </a:graphicData>
        </a:graphic>
      </p:graphicFrame>
      <p:sp>
        <p:nvSpPr>
          <p:cNvPr id="40" name="Rectangle 39"/>
          <p:cNvSpPr/>
          <p:nvPr/>
        </p:nvSpPr>
        <p:spPr>
          <a:xfrm>
            <a:off x="3505869" y="2267475"/>
            <a:ext cx="612000" cy="120519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1" name="Rectangle 40"/>
          <p:cNvSpPr/>
          <p:nvPr/>
        </p:nvSpPr>
        <p:spPr>
          <a:xfrm>
            <a:off x="8460068" y="2323642"/>
            <a:ext cx="612000" cy="120519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42" name="Group 41"/>
          <p:cNvGrpSpPr/>
          <p:nvPr/>
        </p:nvGrpSpPr>
        <p:grpSpPr>
          <a:xfrm>
            <a:off x="3776547" y="1466346"/>
            <a:ext cx="1077247" cy="756000"/>
            <a:chOff x="2667000" y="672796"/>
            <a:chExt cx="792000" cy="756000"/>
          </a:xfrm>
        </p:grpSpPr>
        <p:cxnSp>
          <p:nvCxnSpPr>
            <p:cNvPr id="43" name="Straight Connector 42"/>
            <p:cNvCxnSpPr/>
            <p:nvPr/>
          </p:nvCxnSpPr>
          <p:spPr>
            <a:xfrm flipH="1">
              <a:off x="2667000" y="672796"/>
              <a:ext cx="7920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2667000" y="672796"/>
              <a:ext cx="0" cy="7560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6629589" y="1439335"/>
            <a:ext cx="2136479" cy="828000"/>
            <a:chOff x="5026936" y="665862"/>
            <a:chExt cx="805881" cy="828000"/>
          </a:xfrm>
        </p:grpSpPr>
        <p:cxnSp>
          <p:nvCxnSpPr>
            <p:cNvPr id="46" name="Straight Connector 45"/>
            <p:cNvCxnSpPr/>
            <p:nvPr/>
          </p:nvCxnSpPr>
          <p:spPr>
            <a:xfrm flipH="1">
              <a:off x="5026936" y="672796"/>
              <a:ext cx="7920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5832817" y="665862"/>
              <a:ext cx="0" cy="8280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8" name="Rectangle 47"/>
          <p:cNvSpPr/>
          <p:nvPr/>
        </p:nvSpPr>
        <p:spPr>
          <a:xfrm>
            <a:off x="1622624" y="1575438"/>
            <a:ext cx="2941493" cy="365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400" dirty="0" smtClean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Faktor dari 24 = 3 </a:t>
            </a:r>
            <a:r>
              <a:rPr lang="id-ID" sz="2400" dirty="0" smtClean="0">
                <a:solidFill>
                  <a:sysClr val="windowText" lastClr="000000"/>
                </a:solidFill>
                <a:cs typeface="Arial" pitchFamily="34" charset="0"/>
              </a:rPr>
              <a:t>× 2</a:t>
            </a:r>
            <a:r>
              <a:rPr lang="id-ID" sz="2400" baseline="30000" dirty="0" smtClean="0">
                <a:solidFill>
                  <a:sysClr val="windowText" lastClr="000000"/>
                </a:solidFill>
                <a:cs typeface="Arial" pitchFamily="34" charset="0"/>
              </a:rPr>
              <a:t>3</a:t>
            </a:r>
            <a:endParaRPr lang="id-ID" sz="2400" dirty="0"/>
          </a:p>
        </p:txBody>
      </p:sp>
      <p:sp>
        <p:nvSpPr>
          <p:cNvPr id="49" name="Rectangle 48"/>
          <p:cNvSpPr/>
          <p:nvPr/>
        </p:nvSpPr>
        <p:spPr>
          <a:xfrm>
            <a:off x="6629589" y="1609946"/>
            <a:ext cx="3442666" cy="3897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400" dirty="0" smtClean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Faktor dari 60 = </a:t>
            </a:r>
            <a:r>
              <a:rPr lang="id-ID" sz="2400" dirty="0">
                <a:solidFill>
                  <a:sysClr val="windowText" lastClr="000000"/>
                </a:solidFill>
                <a:cs typeface="Arial" pitchFamily="34" charset="0"/>
              </a:rPr>
              <a:t>5 × 3 × 2</a:t>
            </a:r>
            <a:r>
              <a:rPr lang="id-ID" sz="2400" baseline="30000" dirty="0">
                <a:solidFill>
                  <a:sysClr val="windowText" lastClr="000000"/>
                </a:solidFill>
                <a:cs typeface="Arial" pitchFamily="34" charset="0"/>
              </a:rPr>
              <a:t>2</a:t>
            </a:r>
            <a:endParaRPr lang="id-ID" sz="2400" dirty="0">
              <a:solidFill>
                <a:sysClr val="windowText" lastClr="000000"/>
              </a:solidFill>
              <a:cs typeface="Arial" pitchFamily="34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3354669" y="3095052"/>
            <a:ext cx="914401" cy="377621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1" name="Oval 50"/>
          <p:cNvSpPr/>
          <p:nvPr/>
        </p:nvSpPr>
        <p:spPr>
          <a:xfrm>
            <a:off x="8256342" y="3125620"/>
            <a:ext cx="914401" cy="377621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2" name="TextBox 51"/>
          <p:cNvSpPr txBox="1"/>
          <p:nvPr/>
        </p:nvSpPr>
        <p:spPr>
          <a:xfrm>
            <a:off x="459975" y="296081"/>
            <a:ext cx="7755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473869" algn="l"/>
              </a:tabLst>
            </a:pPr>
            <a:r>
              <a:rPr lang="en-US" sz="2800" dirty="0" smtClean="0">
                <a:latin typeface="+mj-lt"/>
                <a:cs typeface="Arial" panose="020B0604020202020204" pitchFamily="34" charset="0"/>
              </a:rPr>
              <a:t>Cara lain </a:t>
            </a:r>
            <a:r>
              <a:rPr lang="en-US" sz="2800" dirty="0" err="1" smtClean="0">
                <a:latin typeface="+mj-lt"/>
                <a:cs typeface="Arial" panose="020B0604020202020204" pitchFamily="34" charset="0"/>
              </a:rPr>
              <a:t>menentukan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 FPB </a:t>
            </a:r>
            <a:r>
              <a:rPr lang="en-US" sz="2800" dirty="0" err="1" smtClean="0">
                <a:latin typeface="+mj-lt"/>
                <a:cs typeface="Arial" panose="020B0604020202020204" pitchFamily="34" charset="0"/>
              </a:rPr>
              <a:t>dengan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+mj-lt"/>
                <a:cs typeface="Arial" panose="020B0604020202020204" pitchFamily="34" charset="0"/>
              </a:rPr>
              <a:t>faktorisasi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 prima:</a:t>
            </a:r>
            <a:endParaRPr lang="en-US" sz="28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420717" y="5363441"/>
            <a:ext cx="21948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473869" algn="l"/>
              </a:tabLst>
            </a:pPr>
            <a:r>
              <a:rPr lang="en-US" sz="2800" dirty="0" smtClean="0">
                <a:latin typeface="+mj-lt"/>
                <a:cs typeface="Arial" panose="020B0604020202020204" pitchFamily="34" charset="0"/>
              </a:rPr>
              <a:t>FPB (24, 60) =</a:t>
            </a:r>
            <a:endParaRPr lang="en-US" sz="28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615549" y="5363441"/>
            <a:ext cx="10454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800" b="1" dirty="0" smtClean="0">
                <a:solidFill>
                  <a:srgbClr val="00B050"/>
                </a:solidFill>
                <a:cs typeface="Arial" pitchFamily="34" charset="0"/>
              </a:rPr>
              <a:t>3 </a:t>
            </a:r>
            <a:r>
              <a:rPr lang="id-ID" sz="2800" b="1" dirty="0">
                <a:solidFill>
                  <a:srgbClr val="00B050"/>
                </a:solidFill>
                <a:cs typeface="Arial" pitchFamily="34" charset="0"/>
              </a:rPr>
              <a:t>× </a:t>
            </a:r>
            <a:r>
              <a:rPr lang="id-ID" sz="2800" b="1" dirty="0" smtClean="0">
                <a:solidFill>
                  <a:srgbClr val="00B050"/>
                </a:solidFill>
                <a:cs typeface="Arial" pitchFamily="34" charset="0"/>
              </a:rPr>
              <a:t>2</a:t>
            </a:r>
            <a:r>
              <a:rPr lang="id-ID" sz="2800" b="1" baseline="30000" dirty="0" smtClean="0">
                <a:solidFill>
                  <a:srgbClr val="00B050"/>
                </a:solidFill>
                <a:cs typeface="Arial" pitchFamily="34" charset="0"/>
              </a:rPr>
              <a:t>2</a:t>
            </a:r>
            <a:endParaRPr lang="id-ID" sz="2400" b="1" dirty="0">
              <a:solidFill>
                <a:srgbClr val="00B05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11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7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25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90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2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37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6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875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12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0" grpId="0" animBg="1"/>
      <p:bldP spid="41" grpId="0" animBg="1"/>
      <p:bldP spid="48" grpId="0"/>
      <p:bldP spid="49" grpId="0"/>
      <p:bldP spid="50" grpId="0" animBg="1"/>
      <p:bldP spid="51" grpId="0" animBg="1"/>
      <p:bldP spid="52" grpId="0"/>
      <p:bldP spid="53" grpId="0"/>
      <p:bldP spid="54" grpId="0"/>
    </p:bldLst>
  </p:timing>
</p:sld>
</file>

<file path=ppt/theme/theme1.xml><?xml version="1.0" encoding="utf-8"?>
<a:theme xmlns:a="http://schemas.openxmlformats.org/drawingml/2006/main" name="Template NEXIS Matematika SD (2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exi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NEXIS Matematika SD (2)</Template>
  <TotalTime>4193</TotalTime>
  <Words>1226</Words>
  <Application>Microsoft Office PowerPoint</Application>
  <PresentationFormat>Custom</PresentationFormat>
  <Paragraphs>186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Template NEXIS Matematika SD (2)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Dian Anggraeni</cp:lastModifiedBy>
  <cp:revision>196</cp:revision>
  <dcterms:created xsi:type="dcterms:W3CDTF">2016-07-20T04:47:34Z</dcterms:created>
  <dcterms:modified xsi:type="dcterms:W3CDTF">2022-12-07T01:50:20Z</dcterms:modified>
</cp:coreProperties>
</file>