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5" r:id="rId2"/>
    <p:sldId id="277" r:id="rId3"/>
    <p:sldId id="319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05" r:id="rId15"/>
    <p:sldId id="354" r:id="rId16"/>
    <p:sldId id="355" r:id="rId17"/>
    <p:sldId id="356" r:id="rId18"/>
    <p:sldId id="357" r:id="rId19"/>
    <p:sldId id="358" r:id="rId20"/>
    <p:sldId id="359" r:id="rId21"/>
    <p:sldId id="361" r:id="rId22"/>
    <p:sldId id="360" r:id="rId23"/>
    <p:sldId id="362" r:id="rId24"/>
    <p:sldId id="363" r:id="rId25"/>
    <p:sldId id="364" r:id="rId26"/>
    <p:sldId id="367" r:id="rId27"/>
    <p:sldId id="366" r:id="rId28"/>
    <p:sldId id="368" r:id="rId29"/>
    <p:sldId id="365" r:id="rId30"/>
    <p:sldId id="332" r:id="rId31"/>
    <p:sldId id="369" r:id="rId32"/>
    <p:sldId id="333" r:id="rId33"/>
    <p:sldId id="334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E6289"/>
    <a:srgbClr val="FFFF99"/>
    <a:srgbClr val="008080"/>
    <a:srgbClr val="990033"/>
    <a:srgbClr val="FFFF66"/>
    <a:srgbClr val="FF9966"/>
    <a:srgbClr val="FF99CC"/>
    <a:srgbClr val="FFCC99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87" d="100"/>
          <a:sy n="87" d="100"/>
        </p:scale>
        <p:origin x="2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8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EE6289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28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28613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SENI BUDAYA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3559"/>
            <a:ext cx="2471468" cy="32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D6B83D-0161-D697-AC8B-0485E0699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9" y="123478"/>
            <a:ext cx="3291051" cy="4717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B45B32-774F-BE15-E2CD-CE40A6E7C21C}"/>
              </a:ext>
            </a:extLst>
          </p:cNvPr>
          <p:cNvSpPr txBox="1"/>
          <p:nvPr/>
        </p:nvSpPr>
        <p:spPr>
          <a:xfrm>
            <a:off x="3774069" y="843558"/>
            <a:ext cx="5211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Gerak aliran air sungai dangkal yang tenang juga dapat ditiru ke dalam gerak tari.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CFD62-C077-2A5D-01DF-C7AFB0289148}"/>
              </a:ext>
            </a:extLst>
          </p:cNvPr>
          <p:cNvSpPr txBox="1"/>
          <p:nvPr/>
        </p:nvSpPr>
        <p:spPr>
          <a:xfrm>
            <a:off x="3341760" y="3435846"/>
            <a:ext cx="551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Gerak ini dilakukan dengan lemah lembut sesuai dengan aliran air.</a:t>
            </a:r>
            <a:endParaRPr lang="en-US" sz="3600" dirty="0">
              <a:solidFill>
                <a:srgbClr val="0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4421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67657-0313-3D6C-1FCB-A2A7F2ED0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6"/>
            <a:ext cx="9144000" cy="332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88489E-363B-8784-B115-1724A8D3C8E0}"/>
              </a:ext>
            </a:extLst>
          </p:cNvPr>
          <p:cNvSpPr txBox="1"/>
          <p:nvPr/>
        </p:nvSpPr>
        <p:spPr>
          <a:xfrm>
            <a:off x="251520" y="456662"/>
            <a:ext cx="834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Gerak aliran air yang bergelombang dapat ditiru seperti berikut.</a:t>
            </a:r>
            <a:endParaRPr lang="en-US" sz="4000" dirty="0">
              <a:solidFill>
                <a:srgbClr val="00808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2501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8A62A-6127-9598-454C-7247D8A2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16" y="1059582"/>
            <a:ext cx="6451419" cy="3180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700703"/>
            <a:ext cx="2497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Selain itu, kamu juga dapat meniru gerakan rumput laut melambai-lambai, seperti berikut.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3736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60957" y="357181"/>
            <a:ext cx="5061965" cy="4136237"/>
            <a:chOff x="3619688" y="1574271"/>
            <a:chExt cx="4476781" cy="31123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88" y="1574271"/>
              <a:ext cx="4476781" cy="3112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314997" y="1857394"/>
              <a:ext cx="3286148" cy="2663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200" b="1" dirty="0">
                  <a:solidFill>
                    <a:srgbClr val="C00000"/>
                  </a:solidFill>
                </a:rPr>
                <a:t>Menurutmu, gerakan alam apa lagi yang dapat diadaptasi ke dalam gerak tari? Peragakanlah gerak tersebut.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>
            <a:off x="500034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3478"/>
            <a:ext cx="13410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4443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21477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80962" y="409946"/>
            <a:ext cx="4058990" cy="733044"/>
            <a:chOff x="152400" y="214296"/>
            <a:chExt cx="405899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05899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175074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Unsur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Tari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2693" y="1337845"/>
            <a:ext cx="563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Seni </a:t>
            </a:r>
            <a:r>
              <a:rPr lang="en-US" sz="2800" dirty="0" smtClean="0"/>
              <a:t>t</a:t>
            </a:r>
            <a:r>
              <a:rPr lang="id-ID" sz="2800" dirty="0" smtClean="0"/>
              <a:t>ari </a:t>
            </a:r>
            <a:r>
              <a:rPr lang="id-ID" sz="2800" dirty="0"/>
              <a:t>memiliki unsur pembangun dan unsur pendukung.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57911" y="2458247"/>
            <a:ext cx="4550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Unsur </a:t>
            </a:r>
            <a:r>
              <a:rPr lang="id-ID" sz="2800" dirty="0"/>
              <a:t>tersebut berguna untuk membentuk suatu tari agar menjadi indah, selaras, dan harmonis.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id="{5EBEC83B-36C9-9A18-97B5-4FC853AB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2057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CE8A38AA-0810-A855-E3E8-AB990FD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325913" y="1275606"/>
            <a:ext cx="2217368" cy="3480333"/>
          </a:xfrm>
          <a:prstGeom prst="rect">
            <a:avLst/>
          </a:prstGeom>
          <a:ln>
            <a:noFill/>
          </a:ln>
          <a:effectLst>
            <a:outerShdw blurRad="292100" dist="139700" dir="2700000" sx="90000" sy="90000" algn="tl" rotWithShape="0">
              <a:srgbClr val="333333">
                <a:alpha val="39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3CBF90-6DF9-54E0-0106-C13FA6566422}"/>
              </a:ext>
            </a:extLst>
          </p:cNvPr>
          <p:cNvSpPr txBox="1"/>
          <p:nvPr/>
        </p:nvSpPr>
        <p:spPr>
          <a:xfrm>
            <a:off x="2495478" y="64298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589A"/>
                </a:solidFill>
              </a:rPr>
              <a:t>Unsur pembangun tari terdiri atas tiga aspek</a:t>
            </a:r>
            <a:r>
              <a:rPr lang="en-US" sz="2800" b="1" dirty="0">
                <a:solidFill>
                  <a:srgbClr val="00589A"/>
                </a:solidFill>
              </a:rPr>
              <a:t>, </a:t>
            </a:r>
            <a:r>
              <a:rPr lang="en-US" sz="2800" b="1" dirty="0" err="1">
                <a:solidFill>
                  <a:srgbClr val="00589A"/>
                </a:solidFill>
              </a:rPr>
              <a:t>yaitu</a:t>
            </a:r>
            <a:r>
              <a:rPr lang="en-US" sz="2800" b="1" dirty="0">
                <a:solidFill>
                  <a:srgbClr val="00589A"/>
                </a:solidFill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6E8854-8204-0E9B-00B8-A8789482A8DD}"/>
              </a:ext>
            </a:extLst>
          </p:cNvPr>
          <p:cNvSpPr/>
          <p:nvPr/>
        </p:nvSpPr>
        <p:spPr>
          <a:xfrm>
            <a:off x="2927336" y="1749399"/>
            <a:ext cx="1433204" cy="55436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Ruang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228BF6-A16D-98DC-5F6D-C22CC2EAE5D1}"/>
              </a:ext>
            </a:extLst>
          </p:cNvPr>
          <p:cNvSpPr/>
          <p:nvPr/>
        </p:nvSpPr>
        <p:spPr>
          <a:xfrm>
            <a:off x="4744595" y="1743342"/>
            <a:ext cx="1433204" cy="55436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Waktu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75B550-1C6F-4ACF-E6F1-A5A05DFA7AA0}"/>
              </a:ext>
            </a:extLst>
          </p:cNvPr>
          <p:cNvSpPr/>
          <p:nvPr/>
        </p:nvSpPr>
        <p:spPr>
          <a:xfrm>
            <a:off x="6522987" y="1762504"/>
            <a:ext cx="1512168" cy="55436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Tenaga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21471-D8A3-A22A-01C5-65C4C90260A1}"/>
              </a:ext>
            </a:extLst>
          </p:cNvPr>
          <p:cNvSpPr txBox="1"/>
          <p:nvPr/>
        </p:nvSpPr>
        <p:spPr>
          <a:xfrm>
            <a:off x="2521658" y="262383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589A"/>
                </a:solidFill>
              </a:rPr>
              <a:t>Unsur pendukung tari terdiri atas </a:t>
            </a:r>
            <a:r>
              <a:rPr lang="en-US" sz="2800" b="1" dirty="0" err="1">
                <a:solidFill>
                  <a:srgbClr val="00589A"/>
                </a:solidFill>
              </a:rPr>
              <a:t>aspek</a:t>
            </a:r>
            <a:r>
              <a:rPr lang="en-US" sz="2800" b="1" dirty="0">
                <a:solidFill>
                  <a:srgbClr val="00589A"/>
                </a:solidFill>
              </a:rPr>
              <a:t> </a:t>
            </a:r>
            <a:r>
              <a:rPr lang="en-US" sz="2800" b="1" dirty="0" err="1">
                <a:solidFill>
                  <a:srgbClr val="00589A"/>
                </a:solidFill>
              </a:rPr>
              <a:t>berikut</a:t>
            </a:r>
            <a:r>
              <a:rPr lang="en-US" sz="2800" b="1" dirty="0">
                <a:solidFill>
                  <a:srgbClr val="00589A"/>
                </a:solidFill>
              </a:rPr>
              <a:t>, </a:t>
            </a:r>
            <a:r>
              <a:rPr lang="en-US" sz="2800" b="1" dirty="0" err="1">
                <a:solidFill>
                  <a:srgbClr val="00589A"/>
                </a:solidFill>
              </a:rPr>
              <a:t>yaitu</a:t>
            </a:r>
            <a:r>
              <a:rPr lang="en-US" sz="2800" b="1" dirty="0">
                <a:solidFill>
                  <a:srgbClr val="00589A"/>
                </a:solidFill>
              </a:rPr>
              <a:t>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31878C-566B-01C6-F69B-4B181D88CD1F}"/>
              </a:ext>
            </a:extLst>
          </p:cNvPr>
          <p:cNvSpPr/>
          <p:nvPr/>
        </p:nvSpPr>
        <p:spPr>
          <a:xfrm>
            <a:off x="2930769" y="3781920"/>
            <a:ext cx="1464907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Properti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98C64F-69C0-7BAD-CC09-783E3A985B4D}"/>
              </a:ext>
            </a:extLst>
          </p:cNvPr>
          <p:cNvSpPr/>
          <p:nvPr/>
        </p:nvSpPr>
        <p:spPr>
          <a:xfrm>
            <a:off x="4615836" y="3781920"/>
            <a:ext cx="4043381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Busana, Tata Rias, Musik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48" y="127634"/>
            <a:ext cx="1584176" cy="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45198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2" grpId="0"/>
      <p:bldP spid="2" grpId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A3C26-5EAD-6679-87B9-9DB24B828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83" r="-43326" b="38952"/>
          <a:stretch/>
        </p:blipFill>
        <p:spPr>
          <a:xfrm>
            <a:off x="2699792" y="123479"/>
            <a:ext cx="4379207" cy="460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3DC48-2F1A-CE35-3D9A-DB814B0DF300}"/>
              </a:ext>
            </a:extLst>
          </p:cNvPr>
          <p:cNvSpPr txBox="1"/>
          <p:nvPr/>
        </p:nvSpPr>
        <p:spPr>
          <a:xfrm>
            <a:off x="825497" y="213970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Dalam melakukan tarian, diperlukan sebuah </a:t>
            </a:r>
            <a:r>
              <a:rPr lang="id-ID" sz="2800" b="1" dirty="0">
                <a:solidFill>
                  <a:srgbClr val="FF0066"/>
                </a:solidFill>
              </a:rPr>
              <a:t>Ruang</a:t>
            </a:r>
            <a:r>
              <a:rPr lang="id-ID" sz="2800" b="1" dirty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FA62A-99C4-60EA-3991-0098771D7277}"/>
              </a:ext>
            </a:extLst>
          </p:cNvPr>
          <p:cNvSpPr txBox="1"/>
          <p:nvPr/>
        </p:nvSpPr>
        <p:spPr>
          <a:xfrm>
            <a:off x="5575938" y="197690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FF0066"/>
                </a:solidFill>
              </a:rPr>
              <a:t>Luas atau sempitnya ruang </a:t>
            </a:r>
            <a:r>
              <a:rPr lang="id-ID" sz="2800" b="1" dirty="0">
                <a:solidFill>
                  <a:srgbClr val="008080"/>
                </a:solidFill>
              </a:rPr>
              <a:t>diperlukan sesuai dengan gerakan tari yang dilakukan.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34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1240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B62E9-9C6E-F466-4677-7A7A27287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3"/>
          <a:stretch/>
        </p:blipFill>
        <p:spPr>
          <a:xfrm>
            <a:off x="1898524" y="690113"/>
            <a:ext cx="5596770" cy="388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67C27-F6B1-CE85-B772-1B7C3C1AB957}"/>
              </a:ext>
            </a:extLst>
          </p:cNvPr>
          <p:cNvSpPr txBox="1"/>
          <p:nvPr/>
        </p:nvSpPr>
        <p:spPr>
          <a:xfrm>
            <a:off x="179512" y="772804"/>
            <a:ext cx="2450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T</a:t>
            </a:r>
            <a:r>
              <a:rPr lang="id-ID" sz="2800" b="1" dirty="0" err="1">
                <a:solidFill>
                  <a:srgbClr val="FF0066"/>
                </a:solidFill>
              </a:rPr>
              <a:t>enaga</a:t>
            </a:r>
            <a:r>
              <a:rPr lang="id-ID" sz="2800" b="1" dirty="0">
                <a:solidFill>
                  <a:srgbClr val="FF0066"/>
                </a:solidFill>
              </a:rPr>
              <a:t> </a:t>
            </a:r>
            <a:r>
              <a:rPr lang="id-ID" sz="2800" b="1" dirty="0">
                <a:solidFill>
                  <a:srgbClr val="008080"/>
                </a:solidFill>
              </a:rPr>
              <a:t>merujuk pada gerakan kuat atau lemahnya suatu gerakan tarian.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E2675-9B47-5182-002E-9ACAB047CFE2}"/>
              </a:ext>
            </a:extLst>
          </p:cNvPr>
          <p:cNvSpPr txBox="1"/>
          <p:nvPr/>
        </p:nvSpPr>
        <p:spPr>
          <a:xfrm>
            <a:off x="6876256" y="1243309"/>
            <a:ext cx="2160240" cy="1736646"/>
          </a:xfrm>
          <a:prstGeom prst="roundRect">
            <a:avLst/>
          </a:prstGeom>
          <a:solidFill>
            <a:srgbClr val="FFFF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66798"/>
                </a:solidFill>
              </a:rPr>
              <a:t>G</a:t>
            </a:r>
            <a:r>
              <a:rPr lang="id-ID" sz="2400" b="1" dirty="0" err="1">
                <a:solidFill>
                  <a:srgbClr val="966798"/>
                </a:solidFill>
              </a:rPr>
              <a:t>erakan</a:t>
            </a:r>
            <a:r>
              <a:rPr lang="id-ID" sz="2400" b="1" dirty="0">
                <a:solidFill>
                  <a:srgbClr val="966798"/>
                </a:solidFill>
              </a:rPr>
              <a:t> tari ini dilakukan secara lemah gemulai</a:t>
            </a:r>
            <a:endParaRPr lang="en-US" sz="2400" b="1" dirty="0">
              <a:solidFill>
                <a:srgbClr val="96679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60682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BBE7A6-1E62-7A53-45B3-2EE3C9F7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929" b="-1"/>
          <a:stretch/>
        </p:blipFill>
        <p:spPr>
          <a:xfrm>
            <a:off x="3131840" y="195486"/>
            <a:ext cx="3246244" cy="455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323528" y="940235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Unsur </a:t>
            </a:r>
            <a:r>
              <a:rPr lang="id-ID" sz="2800" b="1" dirty="0">
                <a:solidFill>
                  <a:srgbClr val="FF0066"/>
                </a:solidFill>
              </a:rPr>
              <a:t>waktu</a:t>
            </a:r>
            <a:r>
              <a:rPr lang="id-ID" sz="2800" b="1" dirty="0">
                <a:solidFill>
                  <a:srgbClr val="008080"/>
                </a:solidFill>
              </a:rPr>
              <a:t> adalah durasi yang diperlukan untuk melakukan tarian dari awal hingga akhir.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08F23-7BC2-E9E6-C4B4-41BD5FEF6331}"/>
              </a:ext>
            </a:extLst>
          </p:cNvPr>
          <p:cNvSpPr txBox="1"/>
          <p:nvPr/>
        </p:nvSpPr>
        <p:spPr>
          <a:xfrm>
            <a:off x="6215844" y="272878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Unsur </a:t>
            </a:r>
            <a:r>
              <a:rPr lang="id-ID" sz="2800" b="1" dirty="0">
                <a:solidFill>
                  <a:srgbClr val="FF0066"/>
                </a:solidFill>
              </a:rPr>
              <a:t>waktu</a:t>
            </a:r>
            <a:r>
              <a:rPr lang="id-ID" sz="2800" b="1" dirty="0">
                <a:solidFill>
                  <a:srgbClr val="008080"/>
                </a:solidFill>
              </a:rPr>
              <a:t> terdiri atas </a:t>
            </a:r>
            <a:r>
              <a:rPr lang="id-ID" sz="2800" b="1" dirty="0">
                <a:solidFill>
                  <a:srgbClr val="966798"/>
                </a:solidFill>
              </a:rPr>
              <a:t>tempo</a:t>
            </a:r>
            <a:r>
              <a:rPr lang="id-ID" sz="2800" b="1" dirty="0">
                <a:solidFill>
                  <a:srgbClr val="008080"/>
                </a:solidFill>
              </a:rPr>
              <a:t> dan </a:t>
            </a:r>
            <a:r>
              <a:rPr lang="id-ID" sz="2800" b="1" dirty="0">
                <a:solidFill>
                  <a:srgbClr val="966798"/>
                </a:solidFill>
              </a:rPr>
              <a:t>ritme.</a:t>
            </a:r>
            <a:endParaRPr lang="en-US" sz="2800" b="1" dirty="0">
              <a:solidFill>
                <a:srgbClr val="96679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0942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29D058-6E8D-1B8B-C642-3C12012B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74"/>
          <a:stretch/>
        </p:blipFill>
        <p:spPr>
          <a:xfrm>
            <a:off x="3779912" y="42716"/>
            <a:ext cx="5019750" cy="5058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" y="4589134"/>
            <a:ext cx="9144000" cy="554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E1391-F8E0-DA44-6289-E32424C7F9D7}"/>
              </a:ext>
            </a:extLst>
          </p:cNvPr>
          <p:cNvSpPr txBox="1"/>
          <p:nvPr/>
        </p:nvSpPr>
        <p:spPr>
          <a:xfrm>
            <a:off x="523850" y="915566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FF0066"/>
                </a:solidFill>
              </a:rPr>
              <a:t>Properti tari </a:t>
            </a:r>
            <a:r>
              <a:rPr lang="id-ID" sz="2800" b="1" dirty="0">
                <a:solidFill>
                  <a:srgbClr val="008080"/>
                </a:solidFill>
              </a:rPr>
              <a:t>adalah peralatan yang digunakan dalam sebuah pertunjukan tari. </a:t>
            </a:r>
            <a:r>
              <a:rPr lang="id-ID" sz="2800" b="1" dirty="0">
                <a:solidFill>
                  <a:srgbClr val="FF0066"/>
                </a:solidFill>
              </a:rPr>
              <a:t>Contohnya selendang, </a:t>
            </a:r>
            <a:r>
              <a:rPr lang="id-ID" sz="2800" b="1" dirty="0">
                <a:solidFill>
                  <a:srgbClr val="008080"/>
                </a:solidFill>
              </a:rPr>
              <a:t>seperti pada gambar berikut.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75304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67494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43694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267494"/>
            <a:ext cx="71195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Mengenal</a:t>
            </a:r>
            <a:r>
              <a:rPr lang="en-US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Lingkungan</a:t>
            </a:r>
            <a:r>
              <a:rPr lang="en-US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Tari</a:t>
            </a:r>
            <a:endParaRPr lang="en-US" sz="3200" b="1" dirty="0" smtClean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Tari</a:t>
            </a:r>
            <a:r>
              <a:rPr lang="en-US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id-ID" sz="32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696254"/>
            <a:ext cx="5221244" cy="733044"/>
            <a:chOff x="295276" y="214296"/>
            <a:chExt cx="5221244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221244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62422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Mengenal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Alam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3844" y="2435992"/>
            <a:ext cx="46242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adalah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gerakan yang dilakukan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dengan menirukan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gerakan yang ada di alam.</a:t>
            </a:r>
            <a:endParaRPr lang="sv-SE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E5E7F-CBC4-1513-290D-2B62CA949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5"/>
          <a:stretch/>
        </p:blipFill>
        <p:spPr>
          <a:xfrm>
            <a:off x="-1" y="0"/>
            <a:ext cx="5580113" cy="5020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B45B32-774F-BE15-E2CD-CE40A6E7C21C}"/>
              </a:ext>
            </a:extLst>
          </p:cNvPr>
          <p:cNvSpPr txBox="1"/>
          <p:nvPr/>
        </p:nvSpPr>
        <p:spPr>
          <a:xfrm>
            <a:off x="5785132" y="1171183"/>
            <a:ext cx="3333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Busana, tata rias, dan musik pengiring dapat membuat sebuah tarian menjadi lebih indah dan harmonis.</a:t>
            </a:r>
            <a:endParaRPr lang="en-US" sz="3600" dirty="0">
              <a:solidFill>
                <a:srgbClr val="00808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898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21477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80962" y="409946"/>
            <a:ext cx="4779070" cy="733044"/>
            <a:chOff x="152400" y="214296"/>
            <a:chExt cx="47790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7790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03917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Apresiasi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Tari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Tema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Alam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2693" y="1335415"/>
            <a:ext cx="45454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Apresiasi </a:t>
            </a:r>
            <a:r>
              <a:rPr lang="id-ID" sz="2800" b="1" dirty="0">
                <a:solidFill>
                  <a:srgbClr val="FF0066"/>
                </a:solidFill>
              </a:rPr>
              <a:t>seni </a:t>
            </a:r>
            <a:r>
              <a:rPr lang="id-ID" sz="2400" dirty="0"/>
              <a:t>merupakan penilaian terhadap suatu karya seni. </a:t>
            </a:r>
            <a:r>
              <a:rPr lang="id-ID" sz="2400" dirty="0" smtClean="0"/>
              <a:t>Penilaian</a:t>
            </a:r>
            <a:r>
              <a:rPr lang="en-US" sz="2400" dirty="0" smtClean="0"/>
              <a:t> </a:t>
            </a:r>
            <a:r>
              <a:rPr lang="id-ID" sz="2400" dirty="0" smtClean="0"/>
              <a:t>tersebut </a:t>
            </a:r>
            <a:r>
              <a:rPr lang="id-ID" sz="2400" dirty="0"/>
              <a:t>dapat dilakukan dengan cara mengamati, menilai, dan </a:t>
            </a:r>
            <a:r>
              <a:rPr lang="id-ID" sz="2400" dirty="0" smtClean="0"/>
              <a:t>menghargai</a:t>
            </a:r>
            <a:r>
              <a:rPr lang="en-US" sz="2400" dirty="0" smtClean="0"/>
              <a:t> </a:t>
            </a:r>
            <a:r>
              <a:rPr lang="id-ID" sz="2400" dirty="0" smtClean="0"/>
              <a:t>makna </a:t>
            </a:r>
            <a:r>
              <a:rPr lang="id-ID" sz="2400" dirty="0"/>
              <a:t>yang terkandung dalam karya seni tersebut.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51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915566"/>
            <a:ext cx="4230559" cy="30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Dalam </a:t>
            </a:r>
            <a:r>
              <a:rPr lang="id-ID" sz="2400" dirty="0"/>
              <a:t>seni tari, </a:t>
            </a:r>
            <a:r>
              <a:rPr lang="id-ID" sz="2400" dirty="0" smtClean="0"/>
              <a:t>apresiasi</a:t>
            </a:r>
            <a:r>
              <a:rPr lang="en-US" sz="2400" dirty="0" smtClean="0"/>
              <a:t> </a:t>
            </a:r>
            <a:r>
              <a:rPr lang="id-ID" sz="2400" dirty="0" smtClean="0"/>
              <a:t>seni </a:t>
            </a:r>
            <a:r>
              <a:rPr lang="id-ID" sz="2400" dirty="0"/>
              <a:t>dapat dilakukan dengan penilaian terhadap gerakan, irama, penjiwaan, </a:t>
            </a:r>
            <a:r>
              <a:rPr lang="id-ID" sz="2400" dirty="0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ekspresi </a:t>
            </a:r>
            <a:r>
              <a:rPr lang="id-ID" sz="2400" dirty="0"/>
              <a:t>dari penari. Apresiasi seni tari yang terinspirasi dari alam dapat </a:t>
            </a:r>
            <a:r>
              <a:rPr lang="id-ID" sz="2400" dirty="0" smtClean="0"/>
              <a:t>dilakukan</a:t>
            </a:r>
            <a:r>
              <a:rPr lang="en-US" sz="2400" dirty="0" smtClean="0"/>
              <a:t> </a:t>
            </a:r>
            <a:r>
              <a:rPr lang="id-ID" sz="2400" dirty="0" smtClean="0"/>
              <a:t>dengan </a:t>
            </a:r>
            <a:r>
              <a:rPr lang="id-ID" sz="2400" dirty="0"/>
              <a:t>mengenali daerah asal tarian.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B62E9-9C6E-F466-4677-7A7A272878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24" b="100000" l="3501" r="98036">
                        <a14:foregroundMark x1="41674" y1="42824" x2="41674" y2="42824"/>
                        <a14:foregroundMark x1="40307" y1="41882" x2="40307" y2="41882"/>
                        <a14:foregroundMark x1="38514" y1="42235" x2="38514" y2="42235"/>
                        <a14:foregroundMark x1="34586" y1="36941" x2="34586" y2="36941"/>
                        <a14:foregroundMark x1="32963" y1="32824" x2="32963" y2="32824"/>
                        <a14:foregroundMark x1="33390" y1="35059" x2="33390" y2="35059"/>
                        <a14:foregroundMark x1="34415" y1="31059" x2="34415" y2="31059"/>
                        <a14:foregroundMark x1="42613" y1="42235" x2="42613" y2="42235"/>
                        <a14:foregroundMark x1="55850" y1="43059" x2="55850" y2="43059"/>
                        <a14:foregroundMark x1="56447" y1="39176" x2="56447" y2="39176"/>
                        <a14:foregroundMark x1="55423" y1="40235" x2="55423" y2="40235"/>
                        <a14:foregroundMark x1="77455" y1="52235" x2="77455" y2="52235"/>
                        <a14:foregroundMark x1="76687" y1="56706" x2="76687" y2="56706"/>
                        <a14:foregroundMark x1="25534" y1="42824" x2="25534" y2="42824"/>
                        <a14:foregroundMark x1="25534" y1="45294" x2="25534" y2="45294"/>
                      </a14:backgroundRemoval>
                    </a14:imgEffect>
                  </a14:imgLayer>
                </a14:imgProps>
              </a:ext>
            </a:extLst>
          </a:blip>
          <a:srcRect t="2153"/>
          <a:stretch/>
        </p:blipFill>
        <p:spPr>
          <a:xfrm>
            <a:off x="4421279" y="1023453"/>
            <a:ext cx="4623272" cy="32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1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BBE7A6-1E62-7A53-45B3-2EE3C9F7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929" b="-1"/>
          <a:stretch/>
        </p:blipFill>
        <p:spPr>
          <a:xfrm>
            <a:off x="827584" y="314723"/>
            <a:ext cx="3246244" cy="455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1086544"/>
            <a:ext cx="42862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0066"/>
                </a:solidFill>
              </a:rPr>
              <a:t>Tari </a:t>
            </a:r>
            <a:r>
              <a:rPr lang="id-ID" sz="2400" b="1" i="1" dirty="0">
                <a:solidFill>
                  <a:srgbClr val="FF0066"/>
                </a:solidFill>
              </a:rPr>
              <a:t>burung enggang </a:t>
            </a:r>
            <a:r>
              <a:rPr lang="id-ID" sz="2000" i="1" dirty="0"/>
              <a:t>berasal dari </a:t>
            </a:r>
            <a:r>
              <a:rPr lang="id-ID" sz="2000" i="1" dirty="0" smtClean="0"/>
              <a:t>suku</a:t>
            </a:r>
            <a:r>
              <a:rPr lang="en-US" sz="2000" i="1" dirty="0" smtClean="0"/>
              <a:t> </a:t>
            </a:r>
            <a:r>
              <a:rPr lang="id-ID" sz="2000" i="1" dirty="0" smtClean="0"/>
              <a:t>Dayak </a:t>
            </a:r>
            <a:r>
              <a:rPr lang="id-ID" sz="2000" i="1" dirty="0"/>
              <a:t>Kenyah, Kalimantan Timur. Tarian </a:t>
            </a:r>
            <a:r>
              <a:rPr lang="id-ID" sz="2000" i="1" dirty="0" smtClean="0"/>
              <a:t>ini</a:t>
            </a:r>
            <a:r>
              <a:rPr lang="en-US" sz="2000" i="1" dirty="0" smtClean="0"/>
              <a:t> </a:t>
            </a:r>
            <a:r>
              <a:rPr lang="id-ID" sz="2000" i="1" dirty="0" smtClean="0"/>
              <a:t>menceritakan </a:t>
            </a:r>
            <a:r>
              <a:rPr lang="id-ID" sz="2000" i="1" dirty="0"/>
              <a:t>kehidupan burung enggang. </a:t>
            </a:r>
            <a:r>
              <a:rPr lang="id-ID" sz="2000" i="1" dirty="0" smtClean="0"/>
              <a:t>Tarian</a:t>
            </a:r>
            <a:r>
              <a:rPr lang="en-US" sz="2000" i="1" dirty="0" smtClean="0"/>
              <a:t> </a:t>
            </a:r>
            <a:r>
              <a:rPr lang="id-ID" sz="2000" i="1" dirty="0" smtClean="0"/>
              <a:t>ini </a:t>
            </a:r>
            <a:r>
              <a:rPr lang="id-ID" sz="2000" i="1" dirty="0"/>
              <a:t>dapat dimaknai sebagai penghormatan </a:t>
            </a:r>
            <a:r>
              <a:rPr lang="id-ID" sz="2000" i="1" dirty="0" smtClean="0"/>
              <a:t>suku</a:t>
            </a:r>
            <a:r>
              <a:rPr lang="en-US" sz="2000" i="1" dirty="0" smtClean="0"/>
              <a:t> </a:t>
            </a:r>
            <a:r>
              <a:rPr lang="id-ID" sz="2000" i="1" dirty="0" smtClean="0"/>
              <a:t>Dayak </a:t>
            </a:r>
            <a:r>
              <a:rPr lang="id-ID" sz="2000" i="1" dirty="0"/>
              <a:t>Kenyah terhadap nenek moyang mereka</a:t>
            </a:r>
            <a:r>
              <a:rPr lang="id-ID" sz="2000" i="1" dirty="0" smtClean="0"/>
              <a:t>.</a:t>
            </a:r>
            <a:r>
              <a:rPr lang="en-US" sz="2000" i="1" dirty="0" smtClean="0"/>
              <a:t> </a:t>
            </a:r>
            <a:r>
              <a:rPr lang="id-ID" sz="2000" i="1" dirty="0" smtClean="0"/>
              <a:t>Suku </a:t>
            </a:r>
            <a:r>
              <a:rPr lang="id-ID" sz="2000" i="1" dirty="0"/>
              <a:t>Dayak Kenyah percaya bahwa </a:t>
            </a:r>
            <a:r>
              <a:rPr lang="id-ID" sz="2000" i="1" dirty="0" smtClean="0"/>
              <a:t>nenek</a:t>
            </a:r>
            <a:r>
              <a:rPr lang="en-US" sz="2000" i="1" dirty="0" smtClean="0"/>
              <a:t> </a:t>
            </a:r>
            <a:r>
              <a:rPr lang="id-ID" sz="2000" i="1" dirty="0" smtClean="0"/>
              <a:t>moyang </a:t>
            </a:r>
            <a:r>
              <a:rPr lang="id-ID" sz="2000" i="1" dirty="0"/>
              <a:t>mereka berasal dari langit dan turun </a:t>
            </a:r>
            <a:r>
              <a:rPr lang="id-ID" sz="2000" i="1" dirty="0" smtClean="0"/>
              <a:t>ke</a:t>
            </a:r>
            <a:r>
              <a:rPr lang="en-US" sz="2000" i="1" dirty="0" smtClean="0"/>
              <a:t> </a:t>
            </a:r>
            <a:r>
              <a:rPr lang="id-ID" sz="2000" i="1" dirty="0" smtClean="0"/>
              <a:t>Bumi </a:t>
            </a:r>
            <a:r>
              <a:rPr lang="id-ID" sz="2000" i="1" dirty="0"/>
              <a:t>dalam wujud burung </a:t>
            </a:r>
            <a:r>
              <a:rPr lang="id-ID" sz="2000" i="1" dirty="0" smtClean="0"/>
              <a:t>enggang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00769666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29D058-6E8D-1B8B-C642-3C12012B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74"/>
          <a:stretch/>
        </p:blipFill>
        <p:spPr>
          <a:xfrm>
            <a:off x="179512" y="0"/>
            <a:ext cx="5019750" cy="5058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DBF69-69AB-B9F4-682C-273EFAC0B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" y="4589134"/>
            <a:ext cx="9144000" cy="55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1086544"/>
            <a:ext cx="42862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0066"/>
                </a:solidFill>
              </a:rPr>
              <a:t>Tari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merak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id-ID" sz="2000" i="1" dirty="0"/>
              <a:t>berasal </a:t>
            </a:r>
            <a:r>
              <a:rPr lang="id-ID" sz="2000" i="1" dirty="0" smtClean="0"/>
              <a:t>dari </a:t>
            </a:r>
            <a:r>
              <a:rPr lang="id-ID" sz="2000" i="1" dirty="0"/>
              <a:t>Jawa Barat. </a:t>
            </a:r>
            <a:r>
              <a:rPr lang="id-ID" sz="2000" i="1" dirty="0" smtClean="0"/>
              <a:t>Tari</a:t>
            </a:r>
            <a:r>
              <a:rPr lang="en-US" sz="2000" i="1" dirty="0" smtClean="0"/>
              <a:t> </a:t>
            </a:r>
            <a:r>
              <a:rPr lang="id-ID" sz="2000" i="1" dirty="0" smtClean="0"/>
              <a:t>merak </a:t>
            </a:r>
            <a:r>
              <a:rPr lang="id-ID" sz="2000" i="1" dirty="0"/>
              <a:t>diciptakan oleh seniman Sunda </a:t>
            </a:r>
            <a:r>
              <a:rPr lang="id-ID" sz="2000" i="1" dirty="0" smtClean="0"/>
              <a:t>yang</a:t>
            </a:r>
            <a:r>
              <a:rPr lang="en-US" sz="2000" i="1" dirty="0" smtClean="0"/>
              <a:t> </a:t>
            </a:r>
            <a:r>
              <a:rPr lang="id-ID" sz="2000" i="1" dirty="0" smtClean="0"/>
              <a:t>bernama </a:t>
            </a:r>
            <a:r>
              <a:rPr lang="id-ID" sz="2000" i="1" dirty="0"/>
              <a:t>Raden Tjetjep Somantri. </a:t>
            </a:r>
            <a:r>
              <a:rPr lang="id-ID" sz="2000" i="1" dirty="0" smtClean="0"/>
              <a:t>Tarian</a:t>
            </a:r>
            <a:r>
              <a:rPr lang="en-US" sz="2000" i="1" dirty="0" smtClean="0"/>
              <a:t> </a:t>
            </a:r>
            <a:r>
              <a:rPr lang="id-ID" sz="2000" i="1" dirty="0" smtClean="0"/>
              <a:t>ini </a:t>
            </a:r>
            <a:r>
              <a:rPr lang="id-ID" sz="2000" i="1" dirty="0"/>
              <a:t>menggambarkan tingkah laku </a:t>
            </a:r>
            <a:r>
              <a:rPr lang="id-ID" sz="2000" i="1" dirty="0" smtClean="0"/>
              <a:t>burung</a:t>
            </a:r>
            <a:r>
              <a:rPr lang="en-US" sz="2000" i="1" dirty="0" smtClean="0"/>
              <a:t> </a:t>
            </a:r>
            <a:r>
              <a:rPr lang="id-ID" sz="2000" i="1" dirty="0" smtClean="0"/>
              <a:t>merak </a:t>
            </a:r>
            <a:r>
              <a:rPr lang="id-ID" sz="2000" i="1" dirty="0"/>
              <a:t>jantan yang memiliki keindahan</a:t>
            </a:r>
            <a:r>
              <a:rPr lang="id-ID" sz="2000" i="1" dirty="0" smtClean="0"/>
              <a:t>,</a:t>
            </a:r>
            <a:r>
              <a:rPr lang="en-US" sz="2000" i="1" dirty="0" smtClean="0"/>
              <a:t> </a:t>
            </a:r>
            <a:r>
              <a:rPr lang="id-ID" sz="2000" i="1" dirty="0" smtClean="0"/>
              <a:t>keanggunan</a:t>
            </a:r>
            <a:r>
              <a:rPr lang="id-ID" sz="2000" i="1" dirty="0"/>
              <a:t>, dan gerak-gerik yang lincah</a:t>
            </a:r>
            <a:r>
              <a:rPr lang="id-ID" sz="2000" i="1" dirty="0" smtClean="0"/>
              <a:t>.</a:t>
            </a:r>
            <a:r>
              <a:rPr lang="en-US" sz="2000" i="1" dirty="0" smtClean="0"/>
              <a:t> </a:t>
            </a:r>
            <a:r>
              <a:rPr lang="id-ID" sz="2000" i="1" dirty="0" smtClean="0"/>
              <a:t>Burung </a:t>
            </a:r>
            <a:r>
              <a:rPr lang="id-ID" sz="2000" i="1" dirty="0"/>
              <a:t>merak jantan juga </a:t>
            </a:r>
            <a:r>
              <a:rPr lang="id-ID" sz="2000" i="1" dirty="0" smtClean="0"/>
              <a:t>memiliki</a:t>
            </a:r>
            <a:r>
              <a:rPr lang="en-US" sz="2000" i="1" dirty="0" smtClean="0"/>
              <a:t> </a:t>
            </a:r>
            <a:r>
              <a:rPr lang="id-ID" sz="2000" i="1" dirty="0" smtClean="0"/>
              <a:t>keindahan </a:t>
            </a:r>
            <a:r>
              <a:rPr lang="id-ID" sz="2000" i="1" dirty="0"/>
              <a:t>bulu ekor yang dapat </a:t>
            </a:r>
            <a:r>
              <a:rPr lang="id-ID" sz="2000" i="1" dirty="0" smtClean="0"/>
              <a:t>memikat</a:t>
            </a:r>
            <a:r>
              <a:rPr lang="en-US" sz="2000" i="1" dirty="0" smtClean="0"/>
              <a:t> </a:t>
            </a:r>
            <a:r>
              <a:rPr lang="id-ID" sz="2000" i="1" dirty="0" smtClean="0"/>
              <a:t>perhatian.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10737354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67494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43694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56882" y="267494"/>
            <a:ext cx="71195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Mengenal</a:t>
            </a:r>
            <a:r>
              <a:rPr lang="en-US" sz="3200" b="1" dirty="0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3200" b="1" dirty="0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Teater</a:t>
            </a:r>
            <a:endParaRPr lang="en-US" sz="3200" b="1" dirty="0" smtClean="0">
              <a:ln w="0"/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200" b="1" dirty="0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3200" b="1" dirty="0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Teater</a:t>
            </a:r>
            <a:r>
              <a:rPr lang="en-US" sz="3200" b="1" dirty="0" smtClean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id-ID" sz="3200" b="1" dirty="0">
              <a:ln w="0"/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864" y="1922241"/>
            <a:ext cx="5040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teater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adalah </a:t>
            </a:r>
            <a:r>
              <a:rPr lang="sv-SE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sebuah seni drama yang menampilkan perilaku manusia dengan gerak, tari, dan nyanyian yang disajikan lengkap dengan dialog dan </a:t>
            </a:r>
            <a:r>
              <a:rPr lang="sv-SE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peran.</a:t>
            </a:r>
            <a:endParaRPr lang="sv-SE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21477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6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1"/>
          <a:stretch/>
        </p:blipFill>
        <p:spPr>
          <a:xfrm>
            <a:off x="-8764" y="15040"/>
            <a:ext cx="5184576" cy="5148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4008" y="1275606"/>
            <a:ext cx="41764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400" dirty="0" smtClean="0">
                <a:latin typeface="+mj-lt"/>
                <a:cs typeface="Arial" panose="020B0604020202020204" pitchFamily="34" charset="0"/>
              </a:rPr>
              <a:t>Ada seni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teater yang tidak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memuat percakapan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, seperti pantomim. </a:t>
            </a:r>
            <a:r>
              <a:rPr lang="sv-SE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Pantomim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yang merupakan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salah satu seni pertunjukan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teater yang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mengutamakan isyarat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sv-SE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5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0962" y="409946"/>
            <a:ext cx="6435254" cy="733044"/>
            <a:chOff x="152400" y="214296"/>
            <a:chExt cx="6435254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435254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551338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Menirukan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Suara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Alam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7246" y="1419622"/>
            <a:ext cx="3168352" cy="3187466"/>
            <a:chOff x="257246" y="1419622"/>
            <a:chExt cx="3168352" cy="31874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19622"/>
              <a:ext cx="2027676" cy="213970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7246" y="3591425"/>
              <a:ext cx="31683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sv-SE" sz="2000" dirty="0" smtClean="0">
                  <a:latin typeface="+mj-lt"/>
                  <a:cs typeface="Arial" panose="020B0604020202020204" pitchFamily="34" charset="0"/>
                </a:rPr>
                <a:t>Ayam </a:t>
              </a:r>
              <a:r>
                <a:rPr lang="sv-SE" sz="2000" dirty="0">
                  <a:latin typeface="+mj-lt"/>
                  <a:cs typeface="Arial" panose="020B0604020202020204" pitchFamily="34" charset="0"/>
                </a:rPr>
                <a:t>jantan berkokok</a:t>
              </a:r>
            </a:p>
            <a:p>
              <a:pPr algn="ctr">
                <a:tabLst>
                  <a:tab pos="631825" algn="l"/>
                </a:tabLst>
              </a:pPr>
              <a:r>
                <a:rPr lang="sv-SE" sz="2000" dirty="0">
                  <a:latin typeface="+mj-lt"/>
                  <a:cs typeface="Arial" panose="020B0604020202020204" pitchFamily="34" charset="0"/>
                </a:rPr>
                <a:t>mengeluarkan suara</a:t>
              </a:r>
            </a:p>
            <a:p>
              <a:pPr algn="ctr">
                <a:tabLst>
                  <a:tab pos="631825" algn="l"/>
                </a:tabLst>
              </a:pPr>
              <a:r>
                <a:rPr lang="sv-SE" sz="2000" i="1" dirty="0">
                  <a:latin typeface="+mj-lt"/>
                  <a:cs typeface="Arial" panose="020B0604020202020204" pitchFamily="34" charset="0"/>
                </a:rPr>
                <a:t>kukuruyuuuk… kukuruyuuk…</a:t>
              </a:r>
              <a:endParaRPr lang="sv-SE" sz="2000" i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0611" y="1419622"/>
            <a:ext cx="3168352" cy="3249021"/>
            <a:chOff x="3330611" y="1419622"/>
            <a:chExt cx="3168352" cy="32490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419622"/>
              <a:ext cx="2123797" cy="213970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30611" y="3591425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sv-SE" sz="2000" dirty="0"/>
                <a:t>Burung pipit berkicau</a:t>
              </a:r>
              <a:br>
                <a:rPr lang="sv-SE" sz="2000" dirty="0"/>
              </a:br>
              <a:r>
                <a:rPr lang="sv-SE" sz="2000" dirty="0"/>
                <a:t>mengeluarkan suara</a:t>
              </a:r>
              <a:br>
                <a:rPr lang="sv-SE" sz="2000" dirty="0"/>
              </a:br>
              <a:r>
                <a:rPr lang="sv-SE" sz="2000" i="1" dirty="0"/>
                <a:t>ciit</a:t>
              </a:r>
              <a:r>
                <a:rPr lang="sv-SE" sz="2000" dirty="0"/>
                <a:t>… </a:t>
              </a:r>
              <a:r>
                <a:rPr lang="sv-SE" sz="2000" i="1" dirty="0"/>
                <a:t>ciit</a:t>
              </a:r>
              <a:r>
                <a:rPr lang="sv-SE" sz="2000" dirty="0"/>
                <a:t>…</a:t>
              </a:r>
              <a:r>
                <a:rPr lang="sv-SE" sz="2400" dirty="0"/>
                <a:t> </a:t>
              </a:r>
              <a:endParaRPr lang="sv-SE" sz="2400" i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89330" y="1717247"/>
            <a:ext cx="3168352" cy="2929118"/>
            <a:chOff x="5989330" y="1717247"/>
            <a:chExt cx="3168352" cy="29291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1717247"/>
              <a:ext cx="1976368" cy="18420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89330" y="3569147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Kucing</a:t>
              </a:r>
              <a:r>
                <a:rPr lang="en-US" sz="2000" dirty="0"/>
                <a:t> </a:t>
              </a:r>
              <a:r>
                <a:rPr lang="en-US" sz="2000" dirty="0" err="1"/>
                <a:t>mengeong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err="1"/>
                <a:t>mengeluarkan</a:t>
              </a:r>
              <a:r>
                <a:rPr lang="en-US" sz="2000" dirty="0"/>
                <a:t> </a:t>
              </a:r>
              <a:r>
                <a:rPr lang="en-US" sz="2000" dirty="0" err="1" smtClean="0"/>
                <a:t>suara</a:t>
              </a:r>
              <a:r>
                <a:rPr lang="en-US" sz="2000" dirty="0"/>
                <a:t> </a:t>
              </a:r>
              <a:r>
                <a:rPr lang="en-US" sz="2000" i="1" dirty="0" err="1" smtClean="0"/>
                <a:t>meong</a:t>
              </a:r>
              <a:r>
                <a:rPr lang="en-US" sz="2000" dirty="0"/>
                <a:t>… </a:t>
              </a:r>
              <a:r>
                <a:rPr lang="en-US" sz="2000" i="1" dirty="0" err="1"/>
                <a:t>meong</a:t>
              </a:r>
              <a:r>
                <a:rPr lang="en-US" sz="2000" dirty="0"/>
                <a:t>…</a:t>
              </a:r>
              <a:r>
                <a:rPr lang="en-US" sz="2400" dirty="0"/>
                <a:t> </a:t>
              </a:r>
              <a:endParaRPr lang="sv-SE" sz="2400" i="1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4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989330" y="1096805"/>
            <a:ext cx="3168352" cy="3056219"/>
            <a:chOff x="5989330" y="1096805"/>
            <a:chExt cx="3168352" cy="3056219"/>
          </a:xfrm>
        </p:grpSpPr>
        <p:sp>
          <p:nvSpPr>
            <p:cNvPr id="20" name="TextBox 19"/>
            <p:cNvSpPr txBox="1"/>
            <p:nvPr/>
          </p:nvSpPr>
          <p:spPr>
            <a:xfrm>
              <a:off x="5989330" y="3075806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Kambing</a:t>
              </a:r>
              <a:r>
                <a:rPr lang="en-US" sz="2000" dirty="0"/>
                <a:t> </a:t>
              </a:r>
              <a:r>
                <a:rPr lang="en-US" sz="2000" dirty="0" err="1"/>
                <a:t>mengembik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err="1"/>
                <a:t>mengeluarkan</a:t>
              </a:r>
              <a:r>
                <a:rPr lang="en-US" sz="2000" dirty="0"/>
                <a:t> </a:t>
              </a:r>
              <a:r>
                <a:rPr lang="en-US" sz="2000" dirty="0" err="1"/>
                <a:t>suara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i="1" dirty="0" err="1"/>
                <a:t>mbeek</a:t>
              </a:r>
              <a:r>
                <a:rPr lang="en-US" sz="2000" dirty="0"/>
                <a:t>… </a:t>
              </a:r>
              <a:r>
                <a:rPr lang="en-US" sz="2000" i="1" dirty="0" err="1"/>
                <a:t>mbeek</a:t>
              </a:r>
              <a:r>
                <a:rPr lang="en-US" sz="2000" dirty="0"/>
                <a:t>…</a:t>
              </a:r>
              <a:r>
                <a:rPr lang="en-US" sz="2400" dirty="0"/>
                <a:t> </a:t>
              </a:r>
              <a:endParaRPr lang="sv-SE" sz="2800" i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107" y="1096805"/>
              <a:ext cx="2424797" cy="19437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57246" y="1163179"/>
            <a:ext cx="3441695" cy="2992747"/>
            <a:chOff x="257246" y="1163179"/>
            <a:chExt cx="3441695" cy="2992747"/>
          </a:xfrm>
        </p:grpSpPr>
        <p:sp>
          <p:nvSpPr>
            <p:cNvPr id="13" name="TextBox 12"/>
            <p:cNvSpPr txBox="1"/>
            <p:nvPr/>
          </p:nvSpPr>
          <p:spPr>
            <a:xfrm>
              <a:off x="257246" y="3078708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Sapi</a:t>
              </a:r>
              <a:r>
                <a:rPr lang="en-US" sz="2000" dirty="0"/>
                <a:t> </a:t>
              </a:r>
              <a:r>
                <a:rPr lang="en-US" sz="2000" dirty="0" err="1"/>
                <a:t>melenguh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err="1"/>
                <a:t>mengeluarkan</a:t>
              </a:r>
              <a:r>
                <a:rPr lang="en-US" sz="2000" dirty="0"/>
                <a:t> </a:t>
              </a:r>
              <a:r>
                <a:rPr lang="en-US" sz="2000" dirty="0" err="1"/>
                <a:t>suara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i="1" dirty="0"/>
                <a:t>moo</a:t>
              </a:r>
              <a:r>
                <a:rPr lang="en-US" sz="2000" dirty="0"/>
                <a:t>… </a:t>
              </a:r>
              <a:r>
                <a:rPr lang="en-US" sz="2000" i="1" dirty="0"/>
                <a:t>moo</a:t>
              </a:r>
              <a:r>
                <a:rPr lang="en-US" sz="2000" dirty="0"/>
                <a:t>…</a:t>
              </a:r>
              <a:r>
                <a:rPr lang="en-US" sz="2400" dirty="0"/>
                <a:t> </a:t>
              </a:r>
              <a:endParaRPr lang="sv-SE" sz="2400" i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63179"/>
              <a:ext cx="3303405" cy="183912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330611" y="1290625"/>
            <a:ext cx="3168352" cy="2865301"/>
            <a:chOff x="3330611" y="1290625"/>
            <a:chExt cx="3168352" cy="2865301"/>
          </a:xfrm>
        </p:grpSpPr>
        <p:sp>
          <p:nvSpPr>
            <p:cNvPr id="16" name="TextBox 15"/>
            <p:cNvSpPr txBox="1"/>
            <p:nvPr/>
          </p:nvSpPr>
          <p:spPr>
            <a:xfrm>
              <a:off x="3330611" y="3078708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Harimau</a:t>
              </a:r>
              <a:r>
                <a:rPr lang="en-US" sz="2000" dirty="0"/>
                <a:t> </a:t>
              </a:r>
              <a:r>
                <a:rPr lang="en-US" sz="2000" dirty="0" err="1"/>
                <a:t>mengaum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err="1"/>
                <a:t>mengeluarkan</a:t>
              </a:r>
              <a:r>
                <a:rPr lang="en-US" sz="2000" dirty="0"/>
                <a:t> </a:t>
              </a:r>
              <a:r>
                <a:rPr lang="en-US" sz="2000" dirty="0" err="1"/>
                <a:t>suara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i="1" dirty="0" err="1"/>
                <a:t>auum</a:t>
              </a:r>
              <a:r>
                <a:rPr lang="en-US" sz="2000" dirty="0"/>
                <a:t>… </a:t>
              </a:r>
              <a:r>
                <a:rPr lang="en-US" sz="2000" i="1" dirty="0" err="1"/>
                <a:t>auum</a:t>
              </a:r>
              <a:r>
                <a:rPr lang="en-US" sz="2000" dirty="0"/>
                <a:t>…</a:t>
              </a:r>
              <a:r>
                <a:rPr lang="en-US" sz="2400" dirty="0"/>
                <a:t> </a:t>
              </a:r>
              <a:endParaRPr lang="sv-SE" sz="2800" i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58" y="1290625"/>
              <a:ext cx="2200883" cy="1749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70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" y="833394"/>
            <a:ext cx="4311793" cy="3509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81161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400" dirty="0" smtClean="0">
                <a:latin typeface="+mj-lt"/>
                <a:cs typeface="Arial" panose="020B0604020202020204" pitchFamily="34" charset="0"/>
              </a:rPr>
              <a:t>Kamu dapat melatih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pelafalan vokalmu untuk menirukan suara-suara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hewan. Huruf vokal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terdiri dari huruf A, I, U, E, dan O. </a:t>
            </a:r>
            <a:endParaRPr lang="sv-SE" sz="2400" dirty="0" smtClean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631825" algn="l"/>
              </a:tabLst>
            </a:pPr>
            <a:endParaRPr lang="sv-SE" sz="2400" dirty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631825" algn="l"/>
              </a:tabLst>
            </a:pPr>
            <a:r>
              <a:rPr lang="sv-SE" sz="2400" dirty="0" smtClean="0">
                <a:latin typeface="+mj-lt"/>
                <a:cs typeface="Arial" panose="020B0604020202020204" pitchFamily="34" charset="0"/>
              </a:rPr>
              <a:t>Latihan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vokal dapat dilakukan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dengan melafalkan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huruf vokal tersebut dengan lantang.</a:t>
            </a:r>
            <a:endParaRPr lang="sv-SE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95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9502"/>
            <a:ext cx="3821926" cy="4777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7" y="2338151"/>
            <a:ext cx="3096344" cy="2395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5385" y="771550"/>
            <a:ext cx="5048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400" b="1" dirty="0" smtClean="0">
                <a:latin typeface="+mj-lt"/>
                <a:cs typeface="Arial" panose="020B0604020202020204" pitchFamily="34" charset="0"/>
              </a:rPr>
              <a:t>Tari </a:t>
            </a:r>
            <a:r>
              <a:rPr lang="sv-SE" sz="2400" b="1" dirty="0">
                <a:latin typeface="+mj-lt"/>
                <a:cs typeface="Arial" panose="020B0604020202020204" pitchFamily="34" charset="0"/>
              </a:rPr>
              <a:t>merak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merupakan tari yang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mengekspresikan kehidupan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burung merak, maka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gerakannya diambil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dari kehidupan burung merak.</a:t>
            </a:r>
            <a:endParaRPr lang="sv-SE" sz="24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1520" y="555526"/>
            <a:ext cx="7094592" cy="785818"/>
            <a:chOff x="3634018" y="777820"/>
            <a:chExt cx="7094592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/>
            <p:cNvGrpSpPr/>
            <p:nvPr/>
          </p:nvGrpSpPr>
          <p:grpSpPr>
            <a:xfrm>
              <a:off x="3643304" y="777820"/>
              <a:ext cx="7085306" cy="785818"/>
              <a:chOff x="4500560" y="1000114"/>
              <a:chExt cx="7199584" cy="78581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00560" y="1000114"/>
                <a:ext cx="7199584" cy="78581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572000" y="1071552"/>
                <a:ext cx="7064412" cy="642942"/>
              </a:xfrm>
              <a:prstGeom prst="roundRect">
                <a:avLst/>
              </a:prstGeom>
              <a:noFill/>
              <a:ln w="19050">
                <a:solidFill>
                  <a:srgbClr val="FFFF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34018" y="881608"/>
              <a:ext cx="709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</a:rPr>
                <a:t>Menirukan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Suara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Gerakan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Peristiwa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Alam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/>
          <p:cNvGrpSpPr/>
          <p:nvPr/>
        </p:nvGrpSpPr>
        <p:grpSpPr>
          <a:xfrm>
            <a:off x="853984" y="1754319"/>
            <a:ext cx="3320016" cy="2778926"/>
            <a:chOff x="853984" y="1754319"/>
            <a:chExt cx="3320016" cy="2778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754319"/>
              <a:ext cx="2940768" cy="18912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53984" y="3763804"/>
              <a:ext cx="3320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Deburan</a:t>
              </a:r>
              <a:r>
                <a:rPr lang="en-US" sz="2000" dirty="0"/>
                <a:t> </a:t>
              </a:r>
              <a:r>
                <a:rPr lang="en-US" sz="2000" dirty="0" err="1"/>
                <a:t>ombak</a:t>
              </a:r>
              <a:r>
                <a:rPr lang="en-US" sz="2000" dirty="0"/>
                <a:t> </a:t>
              </a:r>
              <a:r>
                <a:rPr lang="en-US" sz="2000" dirty="0" err="1"/>
                <a:t>laut</a:t>
              </a:r>
              <a:r>
                <a:rPr lang="en-US" sz="2000" dirty="0"/>
                <a:t> </a:t>
              </a:r>
              <a:r>
                <a:rPr lang="en-US" sz="2000" dirty="0" err="1"/>
                <a:t>berbunyi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i="1" dirty="0" err="1"/>
                <a:t>byur</a:t>
              </a:r>
              <a:r>
                <a:rPr lang="en-US" sz="2000" i="1" dirty="0"/>
                <a:t>… </a:t>
              </a:r>
              <a:r>
                <a:rPr lang="en-US" sz="2000" i="1" dirty="0" err="1"/>
                <a:t>byur</a:t>
              </a:r>
              <a:r>
                <a:rPr lang="en-US" sz="2000" i="1" dirty="0"/>
                <a:t>… </a:t>
              </a:r>
              <a:r>
                <a:rPr lang="en-US" sz="2000" i="1" dirty="0" err="1"/>
                <a:t>byur</a:t>
              </a:r>
              <a:r>
                <a:rPr lang="en-US" sz="2000" i="1" dirty="0"/>
                <a:t>…</a:t>
              </a:r>
              <a:r>
                <a:rPr lang="en-US" sz="2400" dirty="0"/>
                <a:t> </a:t>
              </a:r>
              <a:endParaRPr lang="sv-SE" sz="2800" i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01722" y="1423179"/>
            <a:ext cx="3476596" cy="3110065"/>
            <a:chOff x="4901722" y="1423179"/>
            <a:chExt cx="3476596" cy="31100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423179"/>
              <a:ext cx="3271944" cy="222243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01722" y="3763803"/>
              <a:ext cx="34765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Letusan</a:t>
              </a:r>
              <a:r>
                <a:rPr lang="en-US" sz="2000" dirty="0"/>
                <a:t> </a:t>
              </a:r>
              <a:r>
                <a:rPr lang="en-US" sz="2000" dirty="0" err="1"/>
                <a:t>gunung</a:t>
              </a:r>
              <a:r>
                <a:rPr lang="en-US" sz="2000" dirty="0"/>
                <a:t> </a:t>
              </a:r>
              <a:r>
                <a:rPr lang="en-US" sz="2000" dirty="0" err="1"/>
                <a:t>berapi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err="1" smtClean="0"/>
                <a:t>berbunyi</a:t>
              </a:r>
              <a:r>
                <a:rPr lang="en-US" sz="2000" dirty="0" smtClean="0"/>
                <a:t> </a:t>
              </a:r>
              <a:r>
                <a:rPr lang="en-US" sz="2000" i="1" dirty="0" err="1" smtClean="0"/>
                <a:t>duar</a:t>
              </a:r>
              <a:r>
                <a:rPr lang="en-US" sz="2000" i="1" dirty="0"/>
                <a:t>… </a:t>
              </a:r>
              <a:r>
                <a:rPr lang="en-US" sz="2000" i="1" dirty="0" err="1"/>
                <a:t>duar</a:t>
              </a:r>
              <a:r>
                <a:rPr lang="en-US" sz="2000" i="1" dirty="0"/>
                <a:t>… </a:t>
              </a:r>
              <a:r>
                <a:rPr lang="en-US" sz="2000" i="1" dirty="0" err="1"/>
                <a:t>duar</a:t>
              </a:r>
              <a:r>
                <a:rPr lang="en-US" sz="2000" i="1" dirty="0"/>
                <a:t>…</a:t>
              </a:r>
              <a:r>
                <a:rPr lang="en-US" sz="2400" dirty="0"/>
                <a:t> </a:t>
              </a:r>
              <a:endParaRPr lang="sv-SE" sz="3200" i="1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728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89330" y="1203599"/>
            <a:ext cx="3168352" cy="2949426"/>
            <a:chOff x="5989330" y="1203599"/>
            <a:chExt cx="3168352" cy="2949426"/>
          </a:xfrm>
        </p:grpSpPr>
        <p:sp>
          <p:nvSpPr>
            <p:cNvPr id="20" name="TextBox 19"/>
            <p:cNvSpPr txBox="1"/>
            <p:nvPr/>
          </p:nvSpPr>
          <p:spPr>
            <a:xfrm>
              <a:off x="5989330" y="3075807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Rintikan</a:t>
              </a:r>
              <a:r>
                <a:rPr lang="en-US" sz="2000" dirty="0"/>
                <a:t> </a:t>
              </a:r>
              <a:r>
                <a:rPr lang="en-US" sz="2000" dirty="0" err="1"/>
                <a:t>hujan</a:t>
              </a:r>
              <a:r>
                <a:rPr lang="en-US" sz="2000" dirty="0"/>
                <a:t> yang </a:t>
              </a:r>
              <a:r>
                <a:rPr lang="en-US" sz="2000" dirty="0" err="1" smtClean="0"/>
                <a:t>mengenai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atap</a:t>
              </a:r>
              <a:r>
                <a:rPr lang="en-US" sz="2000" dirty="0" smtClean="0"/>
                <a:t> </a:t>
              </a:r>
              <a:r>
                <a:rPr lang="en-US" sz="2000" dirty="0" err="1"/>
                <a:t>rumah</a:t>
              </a:r>
              <a:r>
                <a:rPr lang="en-US" sz="2000" dirty="0"/>
                <a:t> </a:t>
              </a:r>
              <a:r>
                <a:rPr lang="en-US" sz="2000" dirty="0" err="1" smtClean="0"/>
                <a:t>berbunyi</a:t>
              </a:r>
              <a:r>
                <a:rPr lang="en-US" sz="2000" dirty="0" smtClean="0"/>
                <a:t> </a:t>
              </a:r>
              <a:r>
                <a:rPr lang="en-US" sz="2000" i="1" dirty="0" err="1" smtClean="0"/>
                <a:t>tik</a:t>
              </a:r>
              <a:r>
                <a:rPr lang="en-US" sz="2000" i="1" dirty="0"/>
                <a:t>… </a:t>
              </a:r>
              <a:r>
                <a:rPr lang="en-US" sz="2000" i="1" dirty="0" err="1"/>
                <a:t>tik</a:t>
              </a:r>
              <a:r>
                <a:rPr lang="en-US" sz="2000" i="1" dirty="0"/>
                <a:t>… </a:t>
              </a:r>
              <a:r>
                <a:rPr lang="en-US" sz="2000" i="1" dirty="0" err="1"/>
                <a:t>tik</a:t>
              </a:r>
              <a:r>
                <a:rPr lang="en-US" sz="2000" i="1" dirty="0"/>
                <a:t>…</a:t>
              </a:r>
              <a:r>
                <a:rPr lang="en-US" sz="2400" dirty="0"/>
                <a:t> </a:t>
              </a:r>
              <a:endParaRPr lang="sv-SE" sz="3200" i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1"/>
            <a:stretch/>
          </p:blipFill>
          <p:spPr>
            <a:xfrm>
              <a:off x="5989330" y="1203599"/>
              <a:ext cx="3091907" cy="187220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57246" y="569190"/>
            <a:ext cx="3168352" cy="3525181"/>
            <a:chOff x="257246" y="569190"/>
            <a:chExt cx="3168352" cy="3525181"/>
          </a:xfrm>
        </p:grpSpPr>
        <p:sp>
          <p:nvSpPr>
            <p:cNvPr id="13" name="TextBox 12"/>
            <p:cNvSpPr txBox="1"/>
            <p:nvPr/>
          </p:nvSpPr>
          <p:spPr>
            <a:xfrm>
              <a:off x="257246" y="3078708"/>
              <a:ext cx="31683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Embusan</a:t>
              </a:r>
              <a:r>
                <a:rPr lang="en-US" sz="2000" dirty="0"/>
                <a:t> </a:t>
              </a:r>
              <a:r>
                <a:rPr lang="en-US" sz="2000" dirty="0" err="1"/>
                <a:t>angin</a:t>
              </a:r>
              <a:r>
                <a:rPr lang="en-US" sz="2000" dirty="0"/>
                <a:t> </a:t>
              </a:r>
              <a:r>
                <a:rPr lang="en-US" sz="2000" dirty="0" err="1"/>
                <a:t>kencang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err="1" smtClean="0"/>
                <a:t>berbunyi</a:t>
              </a:r>
              <a:r>
                <a:rPr lang="en-US" sz="2000" dirty="0" smtClean="0"/>
                <a:t> </a:t>
              </a:r>
              <a:br>
                <a:rPr lang="en-US" sz="2000" dirty="0" smtClean="0"/>
              </a:br>
              <a:r>
                <a:rPr lang="en-US" sz="2000" i="1" dirty="0" smtClean="0"/>
                <a:t>wuss</a:t>
              </a:r>
              <a:r>
                <a:rPr lang="en-US" sz="2000" i="1" dirty="0"/>
                <a:t>… wuss… wuss…</a:t>
              </a:r>
              <a:r>
                <a:rPr lang="en-US" sz="2000" dirty="0"/>
                <a:t> </a:t>
              </a:r>
              <a:endParaRPr lang="sv-SE" sz="2800" i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84" y="569190"/>
              <a:ext cx="2954276" cy="238899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16637" y="1203598"/>
            <a:ext cx="3168352" cy="2790535"/>
            <a:chOff x="3316637" y="1203598"/>
            <a:chExt cx="3168352" cy="2790535"/>
          </a:xfrm>
        </p:grpSpPr>
        <p:sp>
          <p:nvSpPr>
            <p:cNvPr id="16" name="TextBox 15"/>
            <p:cNvSpPr txBox="1"/>
            <p:nvPr/>
          </p:nvSpPr>
          <p:spPr>
            <a:xfrm>
              <a:off x="3316637" y="3224692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en-US" sz="2000" dirty="0" err="1"/>
                <a:t>Gemuruh</a:t>
              </a:r>
              <a:r>
                <a:rPr lang="en-US" sz="2000" dirty="0"/>
                <a:t> </a:t>
              </a:r>
              <a:r>
                <a:rPr lang="en-US" sz="2000" dirty="0" err="1"/>
                <a:t>petir</a:t>
              </a:r>
              <a:r>
                <a:rPr lang="en-US" sz="2000" dirty="0"/>
                <a:t> </a:t>
              </a:r>
              <a:r>
                <a:rPr lang="en-US" sz="2000" dirty="0" err="1"/>
                <a:t>berbunyi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i="1" dirty="0" err="1"/>
                <a:t>dher</a:t>
              </a:r>
              <a:r>
                <a:rPr lang="en-US" sz="2000" i="1" dirty="0"/>
                <a:t>… </a:t>
              </a:r>
              <a:r>
                <a:rPr lang="en-US" sz="2000" i="1" dirty="0" err="1"/>
                <a:t>dher</a:t>
              </a:r>
              <a:r>
                <a:rPr lang="en-US" sz="2000" i="1" dirty="0"/>
                <a:t>… </a:t>
              </a:r>
              <a:r>
                <a:rPr lang="en-US" sz="2000" i="1" dirty="0" err="1"/>
                <a:t>dher</a:t>
              </a:r>
              <a:r>
                <a:rPr lang="en-US" sz="2000" i="1" dirty="0"/>
                <a:t>…</a:t>
              </a:r>
              <a:r>
                <a:rPr lang="en-US" sz="2400" dirty="0"/>
                <a:t> </a:t>
              </a:r>
              <a:endParaRPr lang="sv-SE" sz="3200" i="1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890" y="1203598"/>
              <a:ext cx="1921794" cy="175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796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/>
          <a:stretch/>
        </p:blipFill>
        <p:spPr>
          <a:xfrm>
            <a:off x="0" y="1275606"/>
            <a:ext cx="4830241" cy="37238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520" y="213726"/>
            <a:ext cx="5725870" cy="1205896"/>
            <a:chOff x="189638" y="142288"/>
            <a:chExt cx="5725870" cy="12058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38" y="142288"/>
              <a:ext cx="5725870" cy="12058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93694" y="231594"/>
              <a:ext cx="5152656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Melakukan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Pantomim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Hewan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Peristiwa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Alam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7984" y="1823405"/>
            <a:ext cx="43204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Pantomim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adalah pertunjukan teater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yang dilakukan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tanpa dialog, tetapi menggunakan isyarat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. Isyarat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tersebut dapat berupa mimik atau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ekspresi wajah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dan gerak tubuh. </a:t>
            </a:r>
            <a:endParaRPr lang="sv-SE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79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26892"/>
          <a:stretch>
            <a:fillRect/>
          </a:stretch>
        </p:blipFill>
        <p:spPr bwMode="auto">
          <a:xfrm flipH="1">
            <a:off x="-1" y="785800"/>
            <a:ext cx="260693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6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5" y="862282"/>
            <a:ext cx="4849743" cy="36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635896" y="1563638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Kita </a:t>
            </a:r>
            <a:r>
              <a:rPr lang="id-ID" sz="2800" dirty="0"/>
              <a:t>dapat melakukan pantomim hewan dengan cara melakukan gerak </a:t>
            </a:r>
            <a:r>
              <a:rPr lang="id-ID" sz="2800" dirty="0" smtClean="0"/>
              <a:t>tubuh</a:t>
            </a:r>
            <a:r>
              <a:rPr lang="en-US" sz="2800" dirty="0" smtClean="0"/>
              <a:t> </a:t>
            </a:r>
            <a:r>
              <a:rPr lang="id-ID" sz="2800" dirty="0" smtClean="0"/>
              <a:t>dan </a:t>
            </a:r>
            <a:r>
              <a:rPr lang="id-ID" sz="2800" dirty="0"/>
              <a:t>ekspresi yang sesuai tanpa mengucapkan dialog.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34" y="204842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8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669" t="3768" r="1650" b="9569"/>
          <a:stretch>
            <a:fillRect/>
          </a:stretch>
        </p:blipFill>
        <p:spPr bwMode="auto">
          <a:xfrm>
            <a:off x="1" y="-15630"/>
            <a:ext cx="9144032" cy="49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563" y="603432"/>
            <a:ext cx="57962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FF0066"/>
                </a:solidFill>
              </a:rPr>
              <a:t>Tari</a:t>
            </a:r>
            <a:r>
              <a:rPr lang="id-ID" sz="2800" dirty="0"/>
              <a:t> adalah gerak tubuh yang ritmis. Tari merupakan suatu ungkapan ekspresi jiwa sehingga menghasilkan gerakan yang indah dan bermakna.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B8663-EF25-C0AB-0050-11009B1EB86D}"/>
              </a:ext>
            </a:extLst>
          </p:cNvPr>
          <p:cNvGrpSpPr/>
          <p:nvPr/>
        </p:nvGrpSpPr>
        <p:grpSpPr>
          <a:xfrm>
            <a:off x="647563" y="2917918"/>
            <a:ext cx="5285845" cy="1454219"/>
            <a:chOff x="3571868" y="723013"/>
            <a:chExt cx="5285845" cy="1029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C02EC2B-2F50-0180-B650-CD6A70A13B5D}"/>
                </a:ext>
              </a:extLst>
            </p:cNvPr>
            <p:cNvGrpSpPr/>
            <p:nvPr/>
          </p:nvGrpSpPr>
          <p:grpSpPr>
            <a:xfrm>
              <a:off x="3571868" y="723013"/>
              <a:ext cx="5214974" cy="1029729"/>
              <a:chOff x="4427972" y="945307"/>
              <a:chExt cx="5299086" cy="1029729"/>
            </a:xfrm>
          </p:grpSpPr>
          <p:sp>
            <p:nvSpPr>
              <p:cNvPr id="16" name="Rounded Rectangle 13">
                <a:extLst>
                  <a:ext uri="{FF2B5EF4-FFF2-40B4-BE49-F238E27FC236}">
                    <a16:creationId xmlns:a16="http://schemas.microsoft.com/office/drawing/2014/main" id="{55066312-BE3F-60A2-BA17-04BB2FC48229}"/>
                  </a:ext>
                </a:extLst>
              </p:cNvPr>
              <p:cNvSpPr/>
              <p:nvPr/>
            </p:nvSpPr>
            <p:spPr>
              <a:xfrm>
                <a:off x="4427972" y="945307"/>
                <a:ext cx="5299086" cy="102972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4">
                <a:extLst>
                  <a:ext uri="{FF2B5EF4-FFF2-40B4-BE49-F238E27FC236}">
                    <a16:creationId xmlns:a16="http://schemas.microsoft.com/office/drawing/2014/main" id="{FCD2790C-7EEC-52D9-A3FD-523A49512E41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20DD52-727F-CB9F-80C1-19E731F6405A}"/>
                </a:ext>
              </a:extLst>
            </p:cNvPr>
            <p:cNvSpPr txBox="1"/>
            <p:nvPr/>
          </p:nvSpPr>
          <p:spPr>
            <a:xfrm>
              <a:off x="3785615" y="885614"/>
              <a:ext cx="5072098" cy="675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FF0066"/>
                  </a:solidFill>
                </a:rPr>
                <a:t>Gerakan tari </a:t>
              </a:r>
              <a:r>
                <a:rPr lang="id-ID" sz="2800" b="1" dirty="0">
                  <a:solidFill>
                    <a:srgbClr val="008080"/>
                  </a:solidFill>
                </a:rPr>
                <a:t>dapat terinspirasi dari </a:t>
              </a:r>
              <a:r>
                <a:rPr lang="id-ID" sz="2800" b="1" dirty="0">
                  <a:solidFill>
                    <a:srgbClr val="7030A0"/>
                  </a:solidFill>
                </a:rPr>
                <a:t>gerakan alam.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1307C43D-F54C-6FDF-B8A2-44AB3210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377068" y="1183181"/>
            <a:ext cx="2294520" cy="360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597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id="{5EBEC83B-36C9-9A18-97B5-4FC853AB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CE8A38AA-0810-A855-E3E8-AB990FD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00660" y="1419622"/>
            <a:ext cx="2144975" cy="336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3CBF90-6DF9-54E0-0106-C13FA6566422}"/>
              </a:ext>
            </a:extLst>
          </p:cNvPr>
          <p:cNvSpPr txBox="1"/>
          <p:nvPr/>
        </p:nvSpPr>
        <p:spPr>
          <a:xfrm>
            <a:off x="2339752" y="75354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70C0"/>
                </a:solidFill>
              </a:rPr>
              <a:t>Ada berbagai gerak alam yang dapat diadaptasi menjadi gerakan tari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yaitu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6E8854-8204-0E9B-00B8-A8789482A8DD}"/>
              </a:ext>
            </a:extLst>
          </p:cNvPr>
          <p:cNvSpPr/>
          <p:nvPr/>
        </p:nvSpPr>
        <p:spPr>
          <a:xfrm>
            <a:off x="2582148" y="1953388"/>
            <a:ext cx="2853948" cy="554366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Gerak Tumbuhan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228BF6-A16D-98DC-5F6D-C22CC2EAE5D1}"/>
              </a:ext>
            </a:extLst>
          </p:cNvPr>
          <p:cNvSpPr/>
          <p:nvPr/>
        </p:nvSpPr>
        <p:spPr>
          <a:xfrm>
            <a:off x="3563888" y="2823703"/>
            <a:ext cx="2417338" cy="554366"/>
          </a:xfrm>
          <a:prstGeom prst="roundRect">
            <a:avLst/>
          </a:prstGeom>
          <a:solidFill>
            <a:srgbClr val="20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Gerak Hewan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75B550-1C6F-4ACF-E6F1-A5A05DFA7AA0}"/>
              </a:ext>
            </a:extLst>
          </p:cNvPr>
          <p:cNvSpPr/>
          <p:nvPr/>
        </p:nvSpPr>
        <p:spPr>
          <a:xfrm>
            <a:off x="3954862" y="3694019"/>
            <a:ext cx="3209426" cy="554366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cs typeface="Arial" panose="020B0604020202020204" pitchFamily="34" charset="0"/>
              </a:rPr>
              <a:t>Gerak Air Mengalir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3478"/>
            <a:ext cx="13410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047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119A1-E3A2-F68D-42F7-BA0752788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08941"/>
            <a:ext cx="2199927" cy="3379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60B57F-C66C-B906-5E03-657B99384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43" y="1440757"/>
            <a:ext cx="2733981" cy="3147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3DC48-2F1A-CE35-3D9A-DB814B0DF300}"/>
              </a:ext>
            </a:extLst>
          </p:cNvPr>
          <p:cNvSpPr txBox="1"/>
          <p:nvPr/>
        </p:nvSpPr>
        <p:spPr>
          <a:xfrm>
            <a:off x="297322" y="339502"/>
            <a:ext cx="7515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Kamu dapat menirukan gerakan tumbuhan seperti berikut.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07A09CCF-66E9-C50B-E1FA-D5AF7B98FA54}"/>
              </a:ext>
            </a:extLst>
          </p:cNvPr>
          <p:cNvSpPr/>
          <p:nvPr/>
        </p:nvSpPr>
        <p:spPr>
          <a:xfrm rot="18498707" flipH="1">
            <a:off x="1619672" y="2758470"/>
            <a:ext cx="720080" cy="504056"/>
          </a:xfrm>
          <a:prstGeom prst="bentArrow">
            <a:avLst>
              <a:gd name="adj1" fmla="val 15270"/>
              <a:gd name="adj2" fmla="val 25000"/>
              <a:gd name="adj3" fmla="val 50000"/>
              <a:gd name="adj4" fmla="val 875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F878A-BE9B-6DA1-DF36-5CA9AC68A230}"/>
              </a:ext>
            </a:extLst>
          </p:cNvPr>
          <p:cNvSpPr txBox="1"/>
          <p:nvPr/>
        </p:nvSpPr>
        <p:spPr>
          <a:xfrm>
            <a:off x="297322" y="3265998"/>
            <a:ext cx="2616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Gerak biji yang tumbuh menjadi tunas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5E990F9A-773F-2861-DDAA-CAF15B6CF090}"/>
              </a:ext>
            </a:extLst>
          </p:cNvPr>
          <p:cNvSpPr/>
          <p:nvPr/>
        </p:nvSpPr>
        <p:spPr>
          <a:xfrm rot="2571344">
            <a:off x="5949970" y="905747"/>
            <a:ext cx="720080" cy="504056"/>
          </a:xfrm>
          <a:prstGeom prst="bentArrow">
            <a:avLst>
              <a:gd name="adj1" fmla="val 15270"/>
              <a:gd name="adj2" fmla="val 25000"/>
              <a:gd name="adj3" fmla="val 50000"/>
              <a:gd name="adj4" fmla="val 875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9DDE3-9886-9F0C-76EF-2AC8067EDE52}"/>
              </a:ext>
            </a:extLst>
          </p:cNvPr>
          <p:cNvSpPr txBox="1"/>
          <p:nvPr/>
        </p:nvSpPr>
        <p:spPr>
          <a:xfrm flipH="1">
            <a:off x="6745682" y="1035029"/>
            <a:ext cx="2199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Gerak bunga yang hendak mekar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8066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42F304-6102-6957-9F92-441744ACE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56" y="118432"/>
            <a:ext cx="1339255" cy="456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9C0347-3EB3-D00D-3189-73D659A60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746" r="-5474" b="-1"/>
          <a:stretch/>
        </p:blipFill>
        <p:spPr>
          <a:xfrm>
            <a:off x="140568" y="0"/>
            <a:ext cx="9010497" cy="39884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3DC48-2F1A-CE35-3D9A-DB814B0DF300}"/>
              </a:ext>
            </a:extLst>
          </p:cNvPr>
          <p:cNvSpPr txBox="1"/>
          <p:nvPr/>
        </p:nvSpPr>
        <p:spPr>
          <a:xfrm>
            <a:off x="4716016" y="2700084"/>
            <a:ext cx="4294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G</a:t>
            </a:r>
            <a:r>
              <a:rPr lang="id-ID" sz="2800" b="1" dirty="0">
                <a:solidFill>
                  <a:srgbClr val="008080"/>
                </a:solidFill>
              </a:rPr>
              <a:t>erak pohon besar yang tertiup angin juga dapat dijadikan inspirasi untuk gerakan tari.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123478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6310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239B8-C460-B6C8-ED29-6FF2A321F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6" y="699543"/>
            <a:ext cx="5509120" cy="4043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351305" y="195486"/>
            <a:ext cx="6452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L</a:t>
            </a:r>
            <a:r>
              <a:rPr lang="id-ID" sz="2800" b="1" dirty="0" err="1">
                <a:solidFill>
                  <a:srgbClr val="008080"/>
                </a:solidFill>
              </a:rPr>
              <a:t>ihatlah</a:t>
            </a:r>
            <a:r>
              <a:rPr lang="id-ID" sz="2800" b="1" dirty="0">
                <a:solidFill>
                  <a:srgbClr val="008080"/>
                </a:solidFill>
              </a:rPr>
              <a:t> contoh gerakan meniru gerak kupu-kupu berikut.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67C27-F6B1-CE85-B772-1B7C3C1AB957}"/>
              </a:ext>
            </a:extLst>
          </p:cNvPr>
          <p:cNvSpPr txBox="1"/>
          <p:nvPr/>
        </p:nvSpPr>
        <p:spPr>
          <a:xfrm>
            <a:off x="351305" y="2573003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Gerak hewan biasanya dilakukan dengan berpindah tempat.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66568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E1391-F8E0-DA44-6289-E32424C7F9D7}"/>
              </a:ext>
            </a:extLst>
          </p:cNvPr>
          <p:cNvSpPr txBox="1"/>
          <p:nvPr/>
        </p:nvSpPr>
        <p:spPr>
          <a:xfrm>
            <a:off x="243318" y="255567"/>
            <a:ext cx="753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20409A"/>
                </a:solidFill>
              </a:rPr>
              <a:t>Gerak hewan-hewan berikut juga dilakukan dengan berpindah tempat.</a:t>
            </a:r>
            <a:endParaRPr lang="en-US" sz="2800" b="1" dirty="0">
              <a:solidFill>
                <a:srgbClr val="20409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C6C74-3C25-C955-D244-63360CA4E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/>
          <a:stretch/>
        </p:blipFill>
        <p:spPr>
          <a:xfrm>
            <a:off x="209890" y="2337751"/>
            <a:ext cx="2921974" cy="1849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AD962-C344-CD16-D475-1C8166F54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84" y="1249982"/>
            <a:ext cx="2121099" cy="3383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D7A96-79CF-4A63-FBB6-DE9965B50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76325"/>
            <a:ext cx="1386237" cy="33836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B149F7A-B097-F7E3-B9BB-CD2E79D7EDDA}"/>
              </a:ext>
            </a:extLst>
          </p:cNvPr>
          <p:cNvSpPr/>
          <p:nvPr/>
        </p:nvSpPr>
        <p:spPr>
          <a:xfrm>
            <a:off x="649720" y="1729046"/>
            <a:ext cx="900000" cy="90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607960-5FB1-43F0-2086-153228A3BC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67" b="64996" l="25369" r="57870">
                        <a14:foregroundMark x1="33761" y1="63015" x2="33761" y2="63015"/>
                        <a14:foregroundMark x1="35235" y1="63015" x2="35235" y2="63015"/>
                        <a14:foregroundMark x1="37209" y1="61924" x2="37209" y2="61924"/>
                        <a14:foregroundMark x1="37565" y1="61156" x2="37565" y2="61156"/>
                        <a14:foregroundMark x1="25369" y1="49353" x2="25369" y2="49353"/>
                        <a14:foregroundMark x1="26129" y1="50283" x2="26129" y2="50283"/>
                        <a14:foregroundMark x1="25773" y1="50121" x2="25773" y2="50121"/>
                        <a14:foregroundMark x1="35093" y1="64026" x2="35093" y2="64026"/>
                        <a14:foregroundMark x1="35093" y1="64996" x2="35093" y2="64996"/>
                        <a14:foregroundMark x1="36305" y1="64026" x2="36305" y2="6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1" t="3984" r="38067" b="32446"/>
          <a:stretch/>
        </p:blipFill>
        <p:spPr>
          <a:xfrm rot="7633340" flipV="1">
            <a:off x="557761" y="1445427"/>
            <a:ext cx="1071070" cy="1051642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1A98BF-ADCE-539A-8402-234074B999A9}"/>
              </a:ext>
            </a:extLst>
          </p:cNvPr>
          <p:cNvSpPr/>
          <p:nvPr/>
        </p:nvSpPr>
        <p:spPr>
          <a:xfrm>
            <a:off x="5305781" y="3488069"/>
            <a:ext cx="900000" cy="90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27D1C8-F097-2DD3-6534-61DBB71514F3}"/>
              </a:ext>
            </a:extLst>
          </p:cNvPr>
          <p:cNvSpPr/>
          <p:nvPr/>
        </p:nvSpPr>
        <p:spPr>
          <a:xfrm>
            <a:off x="7830445" y="3066107"/>
            <a:ext cx="900000" cy="90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5C2FC0-EB9B-086B-8802-5A76F3C220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48" flipH="1">
            <a:off x="7895524" y="2896001"/>
            <a:ext cx="1045058" cy="9531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B1A597-B060-ABDD-A3E6-ACA8564FC2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93" y="3435846"/>
            <a:ext cx="889502" cy="894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64334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784</Words>
  <Application>Microsoft Office PowerPoint</Application>
  <PresentationFormat>On-screen Show (16:9)</PresentationFormat>
  <Paragraphs>82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LENOVO</cp:lastModifiedBy>
  <cp:revision>70</cp:revision>
  <dcterms:created xsi:type="dcterms:W3CDTF">2022-01-17T01:37:52Z</dcterms:created>
  <dcterms:modified xsi:type="dcterms:W3CDTF">2022-12-29T09:50:53Z</dcterms:modified>
</cp:coreProperties>
</file>