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38" r:id="rId2"/>
    <p:sldId id="439" r:id="rId3"/>
    <p:sldId id="440" r:id="rId4"/>
    <p:sldId id="410" r:id="rId5"/>
    <p:sldId id="415" r:id="rId6"/>
    <p:sldId id="414" r:id="rId7"/>
    <p:sldId id="441" r:id="rId8"/>
    <p:sldId id="442" r:id="rId9"/>
    <p:sldId id="443" r:id="rId10"/>
    <p:sldId id="413" r:id="rId11"/>
    <p:sldId id="412" r:id="rId12"/>
    <p:sldId id="421" r:id="rId13"/>
    <p:sldId id="422" r:id="rId14"/>
    <p:sldId id="424" r:id="rId15"/>
    <p:sldId id="444" r:id="rId16"/>
    <p:sldId id="428" r:id="rId17"/>
    <p:sldId id="445" r:id="rId18"/>
    <p:sldId id="446" r:id="rId19"/>
    <p:sldId id="436" r:id="rId20"/>
    <p:sldId id="437" r:id="rId21"/>
    <p:sldId id="447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A3DDF3"/>
    <a:srgbClr val="A3DCF2"/>
    <a:srgbClr val="FED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356" autoAdjust="0"/>
  </p:normalViewPr>
  <p:slideViewPr>
    <p:cSldViewPr>
      <p:cViewPr varScale="1">
        <p:scale>
          <a:sx n="92" d="100"/>
          <a:sy n="92" d="100"/>
        </p:scale>
        <p:origin x="96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6790E-D328-49A1-B582-ACAB2FD53FE4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F82A-F11F-40EE-9AC4-549935F51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6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8590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6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8590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3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6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5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1529080" y="841249"/>
            <a:ext cx="2377966" cy="3102102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713" t="13984" r="22921" b="3758"/>
          <a:stretch/>
        </p:blipFill>
        <p:spPr>
          <a:xfrm>
            <a:off x="1541599" y="971550"/>
            <a:ext cx="227255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279" y="156319"/>
            <a:ext cx="6759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4.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Menarik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atau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Menolak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Magnet Lain 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2713" y="858193"/>
            <a:ext cx="36152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  <a:latin typeface="+mj-lt"/>
              </a:rPr>
              <a:t>Jika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kutub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tidak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senama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didekatkan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, magnet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akan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saling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tarik-menarik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1447" y="858193"/>
            <a:ext cx="2900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  <a:latin typeface="+mj-lt"/>
              </a:rPr>
              <a:t>Jika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kutub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senama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didekatkan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, magnet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akan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saling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tolak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menolak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pic>
        <p:nvPicPr>
          <p:cNvPr id="10" name="Magnet Tarik Menari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119" y="2065283"/>
            <a:ext cx="3880421" cy="218273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11" name="Magnet Tolak Menola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1500" y="2065283"/>
            <a:ext cx="3880419" cy="218273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575329" y="1894109"/>
            <a:ext cx="381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Video </a:t>
            </a:r>
            <a:r>
              <a:rPr lang="en-US" dirty="0"/>
              <a:t>M</a:t>
            </a:r>
            <a:r>
              <a:rPr lang="en-US" dirty="0" smtClean="0"/>
              <a:t>agnet Tarik-</a:t>
            </a:r>
            <a:r>
              <a:rPr lang="en-US" dirty="0" err="1" smtClean="0"/>
              <a:t>Menarik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26709" y="1882384"/>
            <a:ext cx="381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Video </a:t>
            </a:r>
            <a:r>
              <a:rPr lang="en-US" dirty="0"/>
              <a:t>M</a:t>
            </a:r>
            <a:r>
              <a:rPr lang="en-US" dirty="0" smtClean="0"/>
              <a:t>agnet </a:t>
            </a:r>
            <a:r>
              <a:rPr lang="en-US" dirty="0" err="1" smtClean="0"/>
              <a:t>Tolak-Menolak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1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9254" y="196508"/>
            <a:ext cx="401165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chemeClr val="bg1"/>
                </a:solidFill>
              </a:rPr>
              <a:t>2. Cara Membuat Magnet</a:t>
            </a:r>
            <a:endParaRPr lang="sv-SE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1550"/>
            <a:ext cx="2667000" cy="2440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37" y="1083206"/>
            <a:ext cx="1828800" cy="24411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362908" y="921815"/>
            <a:ext cx="3542569" cy="2795382"/>
            <a:chOff x="5362908" y="921815"/>
            <a:chExt cx="3542569" cy="27953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12726" t="23130" r="60910" b="41297"/>
            <a:stretch/>
          </p:blipFill>
          <p:spPr>
            <a:xfrm>
              <a:off x="5362908" y="1074547"/>
              <a:ext cx="3282957" cy="249051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809720">
              <a:off x="7936799" y="921815"/>
              <a:ext cx="968678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48600" y="3107597"/>
              <a:ext cx="968678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0951" y="3717197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Digosok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34975" y="37018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Diinduksi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823286" y="37018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Dialiri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listrik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773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417530"/>
            <a:ext cx="3733800" cy="2951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494" y="1455630"/>
            <a:ext cx="55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Energi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r>
              <a:rPr lang="en-US" sz="2400" dirty="0" smtClean="0"/>
              <a:t> </a:t>
            </a:r>
            <a:r>
              <a:rPr lang="en-US" sz="2400" dirty="0" err="1" smtClean="0"/>
              <a:t>dihasilkan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</a:t>
            </a:r>
            <a:r>
              <a:rPr lang="en-US" sz="2400" dirty="0" err="1" smtClean="0"/>
              <a:t>pembangkit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r>
              <a:rPr lang="en-US" sz="24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Energi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r>
              <a:rPr lang="en-US" sz="2400" dirty="0" smtClean="0"/>
              <a:t> </a:t>
            </a:r>
            <a:r>
              <a:rPr lang="en-US" sz="2400" dirty="0" err="1"/>
              <a:t>mengalir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pembangkit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 smtClean="0"/>
              <a:t>kabel-kabel</a:t>
            </a:r>
            <a:r>
              <a:rPr lang="en-US" sz="2400" dirty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air yang </a:t>
            </a:r>
            <a:r>
              <a:rPr lang="en-US" sz="2400" dirty="0" err="1" smtClean="0"/>
              <a:t>mengalir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pipa</a:t>
            </a:r>
            <a:r>
              <a:rPr lang="en-US" sz="2400" dirty="0" smtClean="0"/>
              <a:t> air.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Oleh</a:t>
            </a:r>
            <a:r>
              <a:rPr lang="en-US" sz="2400" dirty="0" smtClean="0"/>
              <a:t> </a:t>
            </a:r>
            <a:r>
              <a:rPr lang="en-US" sz="2400" dirty="0" err="1" smtClean="0"/>
              <a:t>karena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,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menyebutnya</a:t>
            </a:r>
            <a:r>
              <a:rPr lang="en-US" sz="2400" dirty="0" smtClean="0"/>
              <a:t> </a:t>
            </a:r>
            <a:r>
              <a:rPr lang="en-US" sz="2400" dirty="0" err="1" smtClean="0"/>
              <a:t>arus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7494" y="857498"/>
            <a:ext cx="4476750" cy="560032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3200" b="1" dirty="0" smtClean="0">
                <a:solidFill>
                  <a:srgbClr val="5172BB"/>
                </a:solidFill>
                <a:latin typeface="+mj-lt"/>
              </a:rPr>
              <a:t>1. </a:t>
            </a:r>
            <a:r>
              <a:rPr lang="en-US" sz="3200" b="1" dirty="0" err="1" smtClean="0">
                <a:solidFill>
                  <a:srgbClr val="5172BB"/>
                </a:solidFill>
                <a:latin typeface="+mj-lt"/>
              </a:rPr>
              <a:t>Arus</a:t>
            </a:r>
            <a:r>
              <a:rPr lang="en-US" sz="3200" b="1" dirty="0" smtClean="0">
                <a:solidFill>
                  <a:srgbClr val="5172BB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5172BB"/>
                </a:solidFill>
                <a:latin typeface="+mj-lt"/>
              </a:rPr>
              <a:t>Listrik</a:t>
            </a:r>
            <a:endParaRPr lang="en-US" sz="3200" b="1" dirty="0">
              <a:solidFill>
                <a:srgbClr val="5172BB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6876"/>
            <a:ext cx="5867400" cy="7044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619" y="98242"/>
            <a:ext cx="4746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bg1"/>
                </a:solidFill>
              </a:rPr>
              <a:t>B. Listrik dan </a:t>
            </a:r>
            <a:r>
              <a:rPr lang="sv-SE" sz="3200" b="1" dirty="0">
                <a:solidFill>
                  <a:schemeClr val="bg1"/>
                </a:solidFill>
              </a:rPr>
              <a:t>Kegunaannya</a:t>
            </a:r>
          </a:p>
        </p:txBody>
      </p:sp>
    </p:spTree>
    <p:extLst>
      <p:ext uri="{BB962C8B-B14F-4D97-AF65-F5344CB8AC3E}">
        <p14:creationId xmlns:p14="http://schemas.microsoft.com/office/powerpoint/2010/main" val="197748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85750"/>
            <a:ext cx="3352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Arus</a:t>
            </a:r>
            <a:r>
              <a:rPr lang="en-US" sz="2800" dirty="0" smtClean="0"/>
              <a:t> </a:t>
            </a:r>
            <a:r>
              <a:rPr lang="en-US" sz="2800" dirty="0" err="1" smtClean="0"/>
              <a:t>listrik</a:t>
            </a:r>
            <a:r>
              <a:rPr lang="en-US" sz="2800" dirty="0" smtClean="0"/>
              <a:t> </a:t>
            </a:r>
            <a:r>
              <a:rPr lang="en-US" sz="2800" dirty="0" err="1" smtClean="0"/>
              <a:t>mengalir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rangkaian</a:t>
            </a:r>
            <a:r>
              <a:rPr lang="en-US" sz="2800" dirty="0" smtClean="0"/>
              <a:t> </a:t>
            </a:r>
            <a:r>
              <a:rPr lang="en-US" sz="2800" dirty="0" err="1" smtClean="0"/>
              <a:t>listrik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Rangkaian</a:t>
            </a:r>
            <a:r>
              <a:rPr lang="en-US" sz="2800" dirty="0"/>
              <a:t> </a:t>
            </a:r>
            <a:r>
              <a:rPr lang="en-US" sz="2800" dirty="0" err="1"/>
              <a:t>listrik</a:t>
            </a:r>
            <a:r>
              <a:rPr lang="en-US" sz="2800" dirty="0"/>
              <a:t> </a:t>
            </a:r>
            <a:r>
              <a:rPr lang="en-US" sz="2800" dirty="0" err="1"/>
              <a:t>sederhana</a:t>
            </a:r>
            <a:r>
              <a:rPr lang="en-US" sz="2800" dirty="0"/>
              <a:t> </a:t>
            </a:r>
            <a:r>
              <a:rPr lang="en-US" sz="2800" dirty="0" err="1"/>
              <a:t>terdiri</a:t>
            </a:r>
            <a:r>
              <a:rPr lang="en-US" sz="2800" dirty="0"/>
              <a:t> </a:t>
            </a:r>
            <a:r>
              <a:rPr lang="en-US" sz="2800" dirty="0" err="1"/>
              <a:t>atas</a:t>
            </a:r>
            <a:r>
              <a:rPr lang="en-US" sz="2800" dirty="0"/>
              <a:t> </a:t>
            </a:r>
            <a:r>
              <a:rPr lang="en-US" sz="2800" dirty="0" err="1"/>
              <a:t>sumber</a:t>
            </a:r>
            <a:r>
              <a:rPr lang="en-US" sz="2800" dirty="0"/>
              <a:t> </a:t>
            </a:r>
            <a:r>
              <a:rPr lang="en-US" sz="2800" dirty="0" err="1"/>
              <a:t>listrik</a:t>
            </a:r>
            <a:r>
              <a:rPr lang="en-US" sz="2800" dirty="0"/>
              <a:t>, </a:t>
            </a:r>
            <a:r>
              <a:rPr lang="en-US" sz="2800" dirty="0" err="1"/>
              <a:t>kabel</a:t>
            </a:r>
            <a:r>
              <a:rPr lang="en-US" sz="2800" dirty="0"/>
              <a:t>, </a:t>
            </a:r>
            <a:r>
              <a:rPr lang="en-US" sz="2800" dirty="0" err="1"/>
              <a:t>lampu</a:t>
            </a:r>
            <a:r>
              <a:rPr lang="en-US" sz="2800" dirty="0"/>
              <a:t>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sakelar</a:t>
            </a:r>
            <a:r>
              <a:rPr lang="en-US" sz="2800" dirty="0"/>
              <a:t>.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78" y="133350"/>
            <a:ext cx="4431228" cy="44920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707578" y="3181350"/>
            <a:ext cx="0" cy="609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64578" y="517121"/>
            <a:ext cx="914400" cy="3782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26778" y="1276350"/>
            <a:ext cx="0" cy="609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02578" y="3922097"/>
            <a:ext cx="0" cy="2524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40922" y="29435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Lampu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97363" y="84242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Sakelar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6150" y="41836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Kabel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26578" y="278689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Baterai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4869378" y="4048303"/>
            <a:ext cx="0" cy="28360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76750" y="426862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Kutub</a:t>
            </a:r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98647" y="426862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Kutub</a:t>
            </a:r>
            <a:r>
              <a:rPr lang="en-US" dirty="0" smtClean="0"/>
              <a:t> +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393378" y="4048303"/>
            <a:ext cx="0" cy="28360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89247" y="3714750"/>
            <a:ext cx="699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7339012" y="2826266"/>
            <a:ext cx="699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5336691" y="1725291"/>
            <a:ext cx="699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V="1">
            <a:off x="3446998" y="2806463"/>
            <a:ext cx="699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96763" y="3714750"/>
            <a:ext cx="699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46992" y="2476500"/>
            <a:ext cx="1335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Arah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aliran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arus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energi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listrik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2063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16" grpId="0"/>
      <p:bldP spid="18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275" t="56170" r="50919" b="18749"/>
          <a:stretch/>
        </p:blipFill>
        <p:spPr>
          <a:xfrm>
            <a:off x="4523031" y="2173074"/>
            <a:ext cx="4514062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t="28125" r="50000" b="44791"/>
          <a:stretch/>
        </p:blipFill>
        <p:spPr>
          <a:xfrm>
            <a:off x="447740" y="739657"/>
            <a:ext cx="4343401" cy="1851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3" y="2625585"/>
            <a:ext cx="2615833" cy="205217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18970" y="94392"/>
            <a:ext cx="4600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211D1E"/>
                </a:solidFill>
                <a:latin typeface="Univers 47 CondensedLight"/>
              </a:rPr>
              <a:t>Beberapa</a:t>
            </a:r>
            <a:r>
              <a:rPr lang="en-US" sz="2400" dirty="0">
                <a:solidFill>
                  <a:srgbClr val="211D1E"/>
                </a:solidFill>
                <a:latin typeface="Univers 47 CondensedLight"/>
              </a:rPr>
              <a:t> </a:t>
            </a:r>
            <a:r>
              <a:rPr lang="en-US" sz="2400" dirty="0" err="1">
                <a:solidFill>
                  <a:srgbClr val="211D1E"/>
                </a:solidFill>
                <a:latin typeface="Univers 47 CondensedLight"/>
              </a:rPr>
              <a:t>contoh</a:t>
            </a:r>
            <a:r>
              <a:rPr lang="en-US" sz="2400" dirty="0">
                <a:solidFill>
                  <a:srgbClr val="211D1E"/>
                </a:solidFill>
                <a:latin typeface="Univers 47 CondensedLight"/>
              </a:rPr>
              <a:t> </a:t>
            </a:r>
            <a:r>
              <a:rPr lang="en-US" sz="2400" dirty="0" err="1">
                <a:solidFill>
                  <a:srgbClr val="211D1E"/>
                </a:solidFill>
                <a:latin typeface="Univers 47 CondensedLight"/>
              </a:rPr>
              <a:t>sumber</a:t>
            </a:r>
            <a:r>
              <a:rPr lang="en-US" sz="2400" dirty="0">
                <a:solidFill>
                  <a:srgbClr val="211D1E"/>
                </a:solidFill>
                <a:latin typeface="Univers 47 CondensedLight"/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  <a:latin typeface="Univers 47 CondensedLight"/>
              </a:rPr>
              <a:t>listrik</a:t>
            </a:r>
            <a:r>
              <a:rPr lang="en-US" sz="2400" dirty="0" smtClean="0">
                <a:solidFill>
                  <a:srgbClr val="211D1E"/>
                </a:solidFill>
                <a:latin typeface="Univers 47 CondensedLight"/>
              </a:rPr>
              <a:t>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2065" y="61238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Baterai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5706" y="233569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Aki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1141" y="193271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Dinamo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3211" y="197580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Generator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2" t="11481" r="2399" b="27778"/>
          <a:stretch/>
        </p:blipFill>
        <p:spPr>
          <a:xfrm>
            <a:off x="5799279" y="169358"/>
            <a:ext cx="2057400" cy="2178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1481" r="50469" b="27778"/>
          <a:stretch/>
        </p:blipFill>
        <p:spPr>
          <a:xfrm>
            <a:off x="944303" y="200525"/>
            <a:ext cx="2209800" cy="21787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075" y="2417344"/>
            <a:ext cx="417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11D1E"/>
                </a:solidFill>
                <a:latin typeface="+mj-lt"/>
              </a:rPr>
              <a:t>Membutuhkan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sedikit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komponen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dirty="0" smtClean="0">
                <a:solidFill>
                  <a:srgbClr val="211D1E"/>
                </a:solidFill>
                <a:latin typeface="+mj-lt"/>
              </a:rPr>
              <a:t>. 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4467225" y="2417344"/>
            <a:ext cx="4267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+mj-lt"/>
              </a:rPr>
              <a:t>Jika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salah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satu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aliran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listrik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diputus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maka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tidak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akan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berdampak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pada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arus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di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cabang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lain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sehingga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alat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lain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tetap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menyala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. </a:t>
            </a:r>
            <a:endParaRPr lang="en-US" dirty="0" smtClean="0">
              <a:solidFill>
                <a:srgbClr val="211D1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211D1E"/>
                </a:solidFill>
                <a:latin typeface="+mj-lt"/>
              </a:rPr>
              <a:t>Lampu</a:t>
            </a:r>
            <a:r>
              <a:rPr lang="en-US" dirty="0" smtClean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menyala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lebih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terang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dibandingkan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rangkaian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seri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. 	</a:t>
            </a:r>
          </a:p>
        </p:txBody>
      </p:sp>
      <p:sp>
        <p:nvSpPr>
          <p:cNvPr id="8" name="Rectangle 7"/>
          <p:cNvSpPr/>
          <p:nvPr/>
        </p:nvSpPr>
        <p:spPr>
          <a:xfrm>
            <a:off x="209550" y="272041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j-lt"/>
              </a:rPr>
              <a:t>Jika salah satu alat listrik dilepaskan </a:t>
            </a:r>
            <a:r>
              <a:rPr lang="en-US" dirty="0" err="1" smtClean="0">
                <a:solidFill>
                  <a:srgbClr val="211D1E"/>
                </a:solidFill>
                <a:latin typeface="+mj-lt"/>
              </a:rPr>
              <a:t>dari</a:t>
            </a:r>
            <a:r>
              <a:rPr lang="en-US" dirty="0" smtClean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rangkaian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yang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membuat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kabel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terpisah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akan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mengakibatkan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alat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lainnya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+mj-lt"/>
              </a:rPr>
              <a:t>padam</a:t>
            </a:r>
            <a:r>
              <a:rPr lang="en-US" dirty="0" smtClean="0">
                <a:solidFill>
                  <a:srgbClr val="211D1E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211D1E"/>
                </a:solidFill>
                <a:latin typeface="+mj-lt"/>
              </a:rPr>
              <a:t>Lampu</a:t>
            </a:r>
            <a:r>
              <a:rPr lang="en-US" dirty="0" smtClean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menyala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lebih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redup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dibandingkan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rangkaian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paralel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. 	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7225" y="41000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11D1E"/>
                </a:solidFill>
                <a:latin typeface="+mj-lt"/>
              </a:rPr>
              <a:t>Membutuhkan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banyak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+mj-lt"/>
              </a:rPr>
              <a:t>komponen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dirty="0" smtClean="0">
                <a:solidFill>
                  <a:srgbClr val="211D1E"/>
                </a:solidFill>
                <a:latin typeface="+mj-lt"/>
              </a:rPr>
              <a:t>. </a:t>
            </a:r>
            <a:r>
              <a:rPr lang="en-US" dirty="0">
                <a:solidFill>
                  <a:srgbClr val="211D1E"/>
                </a:solidFill>
                <a:latin typeface="+mj-lt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075" y="1771013"/>
            <a:ext cx="123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Rangkaian</a:t>
            </a:r>
            <a:r>
              <a:rPr lang="en-US" b="1" dirty="0" smtClean="0"/>
              <a:t> Seri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7649" y="1811614"/>
            <a:ext cx="123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Rangkaian</a:t>
            </a:r>
            <a:r>
              <a:rPr lang="en-US" b="1" dirty="0" smtClean="0"/>
              <a:t> </a:t>
            </a:r>
            <a:r>
              <a:rPr lang="en-US" b="1" dirty="0" err="1" smtClean="0"/>
              <a:t>Paralel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2998929" y="47779"/>
            <a:ext cx="356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E8FCB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5E8FCB"/>
                </a:solidFill>
                <a:latin typeface="+mj-lt"/>
              </a:rPr>
              <a:t>Rangkaian</a:t>
            </a:r>
            <a:r>
              <a:rPr lang="en-US" sz="3200" b="1" dirty="0">
                <a:solidFill>
                  <a:srgbClr val="5E8FC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5E8FCB"/>
                </a:solidFill>
                <a:latin typeface="+mj-lt"/>
              </a:rPr>
              <a:t>Listrik</a:t>
            </a:r>
            <a:r>
              <a:rPr lang="en-US" sz="3200" b="1" dirty="0">
                <a:solidFill>
                  <a:srgbClr val="5E8FCB"/>
                </a:solidFill>
                <a:latin typeface="+mj-lt"/>
              </a:rPr>
              <a:t> </a:t>
            </a:r>
            <a:endParaRPr lang="en-US" sz="32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3350"/>
            <a:ext cx="4636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3200" b="1" dirty="0" smtClean="0">
                <a:solidFill>
                  <a:srgbClr val="5172BB"/>
                </a:solidFill>
              </a:rPr>
              <a:t>3. </a:t>
            </a:r>
            <a:r>
              <a:rPr lang="en-US" sz="3200" b="1" dirty="0" err="1" smtClean="0">
                <a:solidFill>
                  <a:srgbClr val="5172BB"/>
                </a:solidFill>
              </a:rPr>
              <a:t>Terjadinya</a:t>
            </a:r>
            <a:r>
              <a:rPr lang="en-US" sz="3200" b="1" dirty="0" smtClean="0">
                <a:solidFill>
                  <a:srgbClr val="5172BB"/>
                </a:solidFill>
              </a:rPr>
              <a:t> </a:t>
            </a:r>
            <a:r>
              <a:rPr lang="en-US" sz="3200" b="1" dirty="0" err="1" smtClean="0">
                <a:solidFill>
                  <a:srgbClr val="5172BB"/>
                </a:solidFill>
              </a:rPr>
              <a:t>Gejala</a:t>
            </a:r>
            <a:r>
              <a:rPr lang="en-US" sz="3200" b="1" dirty="0" smtClean="0">
                <a:solidFill>
                  <a:srgbClr val="5172BB"/>
                </a:solidFill>
              </a:rPr>
              <a:t> </a:t>
            </a:r>
            <a:r>
              <a:rPr lang="en-US" sz="3200" b="1" dirty="0" err="1" smtClean="0">
                <a:solidFill>
                  <a:srgbClr val="5172BB"/>
                </a:solidFill>
              </a:rPr>
              <a:t>Listrik</a:t>
            </a:r>
            <a:endParaRPr lang="en-US" sz="3200" b="1" dirty="0">
              <a:solidFill>
                <a:srgbClr val="5172B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774" y="746842"/>
            <a:ext cx="5878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rgbClr val="211D1E"/>
                </a:solidFill>
                <a:latin typeface="Univers 47 CondensedLight"/>
              </a:rPr>
              <a:t>Arus listrik dapat mengalir pada sebuah rangkaian </a:t>
            </a:r>
            <a:r>
              <a:rPr lang="sv-SE" sz="2800" dirty="0" smtClean="0">
                <a:solidFill>
                  <a:srgbClr val="211D1E"/>
                </a:solidFill>
                <a:latin typeface="Univers 47 CondensedLight"/>
              </a:rPr>
              <a:t>tertutup.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123" t="31250" r="26794" b="37500"/>
          <a:stretch/>
        </p:blipFill>
        <p:spPr>
          <a:xfrm>
            <a:off x="377657" y="1729666"/>
            <a:ext cx="3167914" cy="2639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123" t="62760" r="26794" b="11459"/>
          <a:stretch/>
        </p:blipFill>
        <p:spPr>
          <a:xfrm>
            <a:off x="3556081" y="2248270"/>
            <a:ext cx="3146176" cy="2162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3841" y="2682274"/>
            <a:ext cx="2035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2400" dirty="0" err="1" smtClean="0"/>
              <a:t>Rangkaian</a:t>
            </a:r>
            <a:r>
              <a:rPr lang="en-US" sz="2400" dirty="0" smtClean="0"/>
              <a:t> </a:t>
            </a:r>
            <a:r>
              <a:rPr lang="en-US" sz="2400" dirty="0" err="1" smtClean="0"/>
              <a:t>terbuka</a:t>
            </a:r>
            <a:endParaRPr lang="en-US" sz="2400" dirty="0" smtClean="0"/>
          </a:p>
          <a:p>
            <a:pPr marL="342900" indent="-342900">
              <a:buAutoNum type="alphaLcParenBoth"/>
            </a:pPr>
            <a:r>
              <a:rPr lang="en-US" sz="2400" dirty="0" err="1" smtClean="0"/>
              <a:t>Rangkaian</a:t>
            </a:r>
            <a:r>
              <a:rPr lang="en-US" sz="2400" dirty="0" smtClean="0"/>
              <a:t> </a:t>
            </a:r>
            <a:r>
              <a:rPr lang="en-US" sz="2400" dirty="0" err="1" smtClean="0"/>
              <a:t>tertutup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478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94451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211D1E"/>
                </a:solidFill>
              </a:rPr>
              <a:t>Energi</a:t>
            </a:r>
            <a:r>
              <a:rPr lang="en-US" sz="2400" b="1" dirty="0">
                <a:solidFill>
                  <a:srgbClr val="211D1E"/>
                </a:solidFill>
              </a:rPr>
              <a:t> </a:t>
            </a:r>
            <a:r>
              <a:rPr lang="en-US" sz="2400" b="1" dirty="0" err="1">
                <a:solidFill>
                  <a:srgbClr val="211D1E"/>
                </a:solidFill>
              </a:rPr>
              <a:t>listrik</a:t>
            </a:r>
            <a:r>
              <a:rPr lang="en-US" sz="2400" b="1" dirty="0">
                <a:solidFill>
                  <a:srgbClr val="211D1E"/>
                </a:solidFill>
              </a:rPr>
              <a:t> </a:t>
            </a:r>
            <a:r>
              <a:rPr lang="en-US" sz="2400" b="1" dirty="0" err="1">
                <a:solidFill>
                  <a:srgbClr val="211D1E"/>
                </a:solidFill>
              </a:rPr>
              <a:t>dihasilkan</a:t>
            </a:r>
            <a:r>
              <a:rPr lang="en-US" sz="2400" b="1" dirty="0">
                <a:solidFill>
                  <a:srgbClr val="211D1E"/>
                </a:solidFill>
              </a:rPr>
              <a:t> </a:t>
            </a:r>
            <a:r>
              <a:rPr lang="en-US" sz="2400" b="1" dirty="0" err="1">
                <a:solidFill>
                  <a:srgbClr val="211D1E"/>
                </a:solidFill>
              </a:rPr>
              <a:t>oleh</a:t>
            </a:r>
            <a:r>
              <a:rPr lang="en-US" sz="2400" b="1" dirty="0">
                <a:solidFill>
                  <a:srgbClr val="211D1E"/>
                </a:solidFill>
              </a:rPr>
              <a:t> </a:t>
            </a:r>
            <a:r>
              <a:rPr lang="en-US" sz="2400" b="1" dirty="0" err="1">
                <a:solidFill>
                  <a:srgbClr val="211D1E"/>
                </a:solidFill>
              </a:rPr>
              <a:t>pembangkit</a:t>
            </a:r>
            <a:r>
              <a:rPr lang="en-US" sz="2400" b="1" dirty="0">
                <a:solidFill>
                  <a:srgbClr val="211D1E"/>
                </a:solidFill>
              </a:rPr>
              <a:t> </a:t>
            </a:r>
            <a:r>
              <a:rPr lang="en-US" sz="2400" b="1" dirty="0" err="1">
                <a:solidFill>
                  <a:srgbClr val="211D1E"/>
                </a:solidFill>
              </a:rPr>
              <a:t>listrik</a:t>
            </a:r>
            <a:r>
              <a:rPr lang="en-US" sz="2400" b="1" dirty="0">
                <a:solidFill>
                  <a:srgbClr val="211D1E"/>
                </a:solidFill>
              </a:rPr>
              <a:t>.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" y="853891"/>
            <a:ext cx="3124200" cy="1670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054" y="2712786"/>
            <a:ext cx="3068889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581400" y="2772128"/>
            <a:ext cx="1843358" cy="1843358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335" r="6804" b="-335"/>
          <a:stretch/>
        </p:blipFill>
        <p:spPr>
          <a:xfrm>
            <a:off x="3624188" y="829603"/>
            <a:ext cx="1843358" cy="184335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16256"/>
            <a:ext cx="2505076" cy="167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53" y="2814385"/>
            <a:ext cx="2501751" cy="167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78" y="556116"/>
            <a:ext cx="1074970" cy="1074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19" y="2814385"/>
            <a:ext cx="1074970" cy="1074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51870"/>
            <a:ext cx="1074970" cy="1074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5" y="1645315"/>
            <a:ext cx="1074970" cy="1074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230" y="19981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PLTB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7485" y="374183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PLTA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91604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PLTPB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89104" y="3185922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94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91910"/>
            <a:ext cx="9144001" cy="2376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33350"/>
            <a:ext cx="4855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5.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Penyaluran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Energi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Listrik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255" y="920064"/>
            <a:ext cx="1977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211D1E"/>
                </a:solidFill>
                <a:latin typeface="+mj-lt"/>
              </a:rPr>
              <a:t>Terjadi</a:t>
            </a:r>
            <a:r>
              <a:rPr lang="en-US" sz="1600" dirty="0" smtClean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perubahan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energi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kinetik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(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energi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dari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air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bergerak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)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menjadi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energi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oleh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generator. </a:t>
            </a:r>
            <a:endParaRPr lang="en-US" sz="1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3254" y="1903868"/>
            <a:ext cx="1524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211D1E"/>
                </a:solidFill>
                <a:latin typeface="+mj-lt"/>
              </a:rPr>
              <a:t>Energi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dinaikkan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</a:p>
          <a:p>
            <a:r>
              <a:rPr lang="en-US" sz="1600" dirty="0" err="1">
                <a:solidFill>
                  <a:srgbClr val="211D1E"/>
                </a:solidFill>
                <a:latin typeface="+mj-lt"/>
              </a:rPr>
              <a:t>tegangannya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hingga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500 kV </a:t>
            </a:r>
            <a:endParaRPr lang="en-US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2016" y="908548"/>
            <a:ext cx="152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solidFill>
                  <a:srgbClr val="211D1E"/>
                </a:solidFill>
                <a:latin typeface="+mj-lt"/>
              </a:rPr>
              <a:t>Di gardu induk tegangan listrik diturunkan hingga 20 kV. </a:t>
            </a:r>
            <a:endParaRPr lang="en-US" sz="1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6172" y="859602"/>
            <a:ext cx="2624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1D1E"/>
                </a:solidFill>
                <a:latin typeface="+mj-lt"/>
              </a:rPr>
              <a:t>Di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gardu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distribusi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tegangan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kembali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diturunkan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menjadi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220 Volt. </a:t>
            </a:r>
            <a:endParaRPr lang="en-US" sz="1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5444" y="1903868"/>
            <a:ext cx="167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211D1E"/>
                </a:solidFill>
                <a:latin typeface="+mj-lt"/>
              </a:rPr>
              <a:t>Energi listrik disalurkan melalui trafo-trafo distribusi. </a:t>
            </a:r>
            <a:endParaRPr lang="en-US" sz="16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38312" y="1581783"/>
            <a:ext cx="1405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211D1E"/>
                </a:solidFill>
                <a:latin typeface="+mj-lt"/>
              </a:rPr>
              <a:t>Listrik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211D1E"/>
                </a:solidFill>
                <a:latin typeface="+mj-lt"/>
              </a:rPr>
              <a:t>siap</a:t>
            </a:r>
            <a:r>
              <a:rPr lang="en-US" sz="1600" dirty="0" smtClean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211D1E"/>
                </a:solidFill>
                <a:latin typeface="+mj-lt"/>
              </a:rPr>
              <a:t>dimanfaatkan</a:t>
            </a:r>
            <a:r>
              <a:rPr lang="en-US" sz="1600" dirty="0" smtClean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211D1E"/>
                </a:solidFill>
                <a:latin typeface="+mj-lt"/>
              </a:rPr>
              <a:t>konsumen</a:t>
            </a:r>
            <a:r>
              <a:rPr lang="en-US" sz="1600" dirty="0" smtClean="0">
                <a:solidFill>
                  <a:srgbClr val="211D1E"/>
                </a:solidFill>
                <a:latin typeface="+mj-lt"/>
              </a:rPr>
              <a:t>.</a:t>
            </a:r>
            <a:r>
              <a:rPr lang="en-US" sz="1600" dirty="0" smtClean="0">
                <a:solidFill>
                  <a:srgbClr val="211D1E"/>
                </a:solidFill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593">
            <a:off x="1582800" y="2202293"/>
            <a:ext cx="546239" cy="297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428">
            <a:off x="3444137" y="2078963"/>
            <a:ext cx="546239" cy="297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20" y="1349239"/>
            <a:ext cx="546239" cy="297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4291">
            <a:off x="5795843" y="1849858"/>
            <a:ext cx="546239" cy="297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522">
            <a:off x="7248787" y="2142033"/>
            <a:ext cx="546239" cy="2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t="38102" r="15947" b="36898"/>
          <a:stretch/>
        </p:blipFill>
        <p:spPr>
          <a:xfrm>
            <a:off x="111617" y="1339780"/>
            <a:ext cx="4573774" cy="1513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r="17026" b="64710"/>
          <a:stretch/>
        </p:blipFill>
        <p:spPr>
          <a:xfrm>
            <a:off x="278878" y="2323996"/>
            <a:ext cx="4427104" cy="2311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1" y="142875"/>
            <a:ext cx="7225068" cy="560032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3200" b="1" dirty="0" smtClean="0">
                <a:solidFill>
                  <a:srgbClr val="5172BB"/>
                </a:solidFill>
                <a:latin typeface="+mj-lt"/>
              </a:rPr>
              <a:t>6. </a:t>
            </a:r>
            <a:r>
              <a:rPr lang="en-US" sz="3200" b="1" dirty="0" err="1" smtClean="0">
                <a:solidFill>
                  <a:srgbClr val="5172BB"/>
                </a:solidFill>
                <a:latin typeface="+mj-lt"/>
              </a:rPr>
              <a:t>Penggunaan</a:t>
            </a:r>
            <a:r>
              <a:rPr lang="en-US" sz="3200" b="1" dirty="0" smtClean="0">
                <a:solidFill>
                  <a:srgbClr val="5172B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5172BB"/>
                </a:solidFill>
                <a:latin typeface="+mj-lt"/>
              </a:rPr>
              <a:t>dan</a:t>
            </a:r>
            <a:r>
              <a:rPr lang="en-US" sz="3200" b="1" dirty="0">
                <a:solidFill>
                  <a:srgbClr val="5172B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5172BB"/>
                </a:solidFill>
                <a:latin typeface="+mj-lt"/>
              </a:rPr>
              <a:t>Penghematan</a:t>
            </a:r>
            <a:r>
              <a:rPr lang="en-US" sz="3200" b="1" dirty="0">
                <a:solidFill>
                  <a:srgbClr val="5172B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5172BB"/>
                </a:solidFill>
                <a:latin typeface="+mj-lt"/>
              </a:rPr>
              <a:t>Listrik</a:t>
            </a:r>
            <a:endParaRPr lang="en-US" sz="3200" b="1" dirty="0">
              <a:solidFill>
                <a:srgbClr val="5172BB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71923" y="742950"/>
            <a:ext cx="6291724" cy="475003"/>
            <a:chOff x="-4984954" y="2377444"/>
            <a:chExt cx="20133517" cy="1520009"/>
          </a:xfrm>
        </p:grpSpPr>
        <p:sp>
          <p:nvSpPr>
            <p:cNvPr id="15" name="Parallelogram 14"/>
            <p:cNvSpPr/>
            <p:nvPr/>
          </p:nvSpPr>
          <p:spPr>
            <a:xfrm>
              <a:off x="-4984954" y="2377444"/>
              <a:ext cx="11111434" cy="1520009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3627117" y="2420126"/>
              <a:ext cx="18775680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</a:rPr>
                <a:t>Penggunaan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</a:rPr>
                <a:t>Listrik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35362" y="1429295"/>
            <a:ext cx="34575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Periksalah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kabel</a:t>
            </a:r>
            <a:r>
              <a:rPr lang="en-US" sz="2000" dirty="0"/>
              <a:t> yang </a:t>
            </a:r>
            <a:r>
              <a:rPr lang="en-US" sz="2000" dirty="0" err="1"/>
              <a:t>terputus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terbuka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karet</a:t>
            </a:r>
            <a:r>
              <a:rPr lang="en-US" sz="2000" dirty="0"/>
              <a:t> </a:t>
            </a:r>
            <a:r>
              <a:rPr lang="en-US" sz="2000" dirty="0" err="1"/>
              <a:t>pelindungnya</a:t>
            </a:r>
            <a:r>
              <a:rPr lang="en-US" sz="2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9615" y="1300055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(1)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1662" y="3121882"/>
            <a:ext cx="3281535" cy="134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Jangan</a:t>
            </a:r>
            <a:r>
              <a:rPr lang="en-US" sz="2000" dirty="0"/>
              <a:t> </a:t>
            </a:r>
            <a:r>
              <a:rPr lang="en-US" sz="2000" dirty="0" err="1"/>
              <a:t>menyentuh</a:t>
            </a:r>
            <a:r>
              <a:rPr lang="en-US" sz="2000" dirty="0"/>
              <a:t> </a:t>
            </a:r>
            <a:r>
              <a:rPr lang="en-US" sz="2000" dirty="0" err="1"/>
              <a:t>sakelar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yang </a:t>
            </a:r>
            <a:r>
              <a:rPr lang="en-US" sz="2000" dirty="0" err="1"/>
              <a:t>masih</a:t>
            </a:r>
            <a:r>
              <a:rPr lang="en-US" sz="2000" dirty="0"/>
              <a:t> </a:t>
            </a:r>
            <a:r>
              <a:rPr lang="en-US" sz="2000" dirty="0" err="1"/>
              <a:t>basah</a:t>
            </a:r>
            <a:r>
              <a:rPr lang="en-US" sz="2000" dirty="0"/>
              <a:t>. Air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menghantarkan</a:t>
            </a:r>
            <a:r>
              <a:rPr lang="en-US" sz="2000" dirty="0"/>
              <a:t> </a:t>
            </a:r>
            <a:r>
              <a:rPr lang="en-US" sz="2000" dirty="0" err="1"/>
              <a:t>arus</a:t>
            </a:r>
            <a:r>
              <a:rPr lang="en-US" sz="2000" dirty="0"/>
              <a:t> </a:t>
            </a:r>
            <a:r>
              <a:rPr lang="en-US" sz="2000" dirty="0" err="1"/>
              <a:t>listrik</a:t>
            </a:r>
            <a:r>
              <a:rPr lang="en-US" sz="2000" dirty="0"/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1617" y="2893398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r="8988"/>
          <a:stretch/>
        </p:blipFill>
        <p:spPr>
          <a:xfrm>
            <a:off x="4928781" y="2709329"/>
            <a:ext cx="3744503" cy="1917608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8" y="3121882"/>
            <a:ext cx="2081301" cy="163281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65608" r="17067" b="6893"/>
          <a:stretch/>
        </p:blipFill>
        <p:spPr>
          <a:xfrm>
            <a:off x="4852652" y="1412870"/>
            <a:ext cx="3868119" cy="1503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4746" y="1307696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(3)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10493" y="1494965"/>
            <a:ext cx="3106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Jangan</a:t>
            </a:r>
            <a:r>
              <a:rPr lang="en-US" sz="2400" dirty="0"/>
              <a:t> </a:t>
            </a:r>
            <a:r>
              <a:rPr lang="en-US" sz="2400" dirty="0" err="1"/>
              <a:t>terlalu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soket</a:t>
            </a:r>
            <a:r>
              <a:rPr lang="en-US" sz="2400" dirty="0"/>
              <a:t> (</a:t>
            </a:r>
            <a:r>
              <a:rPr lang="en-US" sz="2400" dirty="0" err="1"/>
              <a:t>cabang</a:t>
            </a:r>
            <a:r>
              <a:rPr lang="en-US" sz="2400" dirty="0"/>
              <a:t> </a:t>
            </a:r>
            <a:r>
              <a:rPr lang="sv-SE" sz="2400" dirty="0" smtClean="0"/>
              <a:t>listrik).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440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3" grpId="0"/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936" y="1882666"/>
            <a:ext cx="1480861" cy="9812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36026" y="233656"/>
            <a:ext cx="5426016" cy="1027326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673519" y="3437521"/>
              <a:ext cx="3056985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dirty="0"/>
                <a:t>Magnet, </a:t>
              </a:r>
              <a:r>
                <a:rPr lang="en-US" sz="3200" b="1" dirty="0" err="1"/>
                <a:t>Listrik</a:t>
              </a:r>
              <a:r>
                <a:rPr lang="en-US" sz="3200" b="1" dirty="0"/>
                <a:t>, </a:t>
              </a:r>
              <a:r>
                <a:rPr lang="en-US" sz="3200" b="1" dirty="0" err="1"/>
                <a:t>dan</a:t>
              </a:r>
              <a:r>
                <a:rPr lang="en-US" sz="3200" b="1" dirty="0"/>
                <a:t> </a:t>
              </a:r>
              <a:r>
                <a:rPr lang="en-US" sz="3200" b="1" dirty="0" err="1"/>
                <a:t>Teknologinya</a:t>
              </a:r>
              <a:r>
                <a:rPr lang="en-US" sz="3200" b="1" dirty="0"/>
                <a:t> 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68730" y="24299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45010" y="24300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45010" y="24300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8205" y="31379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80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578" y="1388695"/>
            <a:ext cx="5428580" cy="2846933"/>
            <a:chOff x="157161" y="1733550"/>
            <a:chExt cx="6289208" cy="284693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335599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87548"/>
              <a:ext cx="6280663" cy="2292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6067" indent="-346067"/>
              <a:r>
                <a:rPr lang="en-US" sz="1500" dirty="0" err="1"/>
                <a:t>Peserta</a:t>
              </a:r>
              <a:r>
                <a:rPr lang="en-US" sz="1500" dirty="0"/>
                <a:t> </a:t>
              </a:r>
              <a:r>
                <a:rPr lang="en-US" sz="1500" dirty="0" err="1"/>
                <a:t>didik</a:t>
              </a:r>
              <a:r>
                <a:rPr lang="en-US" sz="1500" dirty="0"/>
                <a:t> </a:t>
              </a:r>
              <a:r>
                <a:rPr lang="en-US" sz="1500" dirty="0" err="1"/>
                <a:t>diharapkan</a:t>
              </a:r>
              <a:r>
                <a:rPr lang="en-US" sz="1500" dirty="0"/>
                <a:t> </a:t>
              </a:r>
              <a:r>
                <a:rPr lang="en-US" sz="1500" dirty="0" err="1"/>
                <a:t>dapat</a:t>
              </a:r>
              <a:r>
                <a:rPr lang="en-US" sz="1500" dirty="0"/>
                <a:t>:</a:t>
              </a:r>
            </a:p>
            <a:p>
              <a:r>
                <a:rPr lang="sv-SE" sz="1600" dirty="0"/>
                <a:t>3.1 menjelaskan magnet dan </a:t>
              </a:r>
              <a:r>
                <a:rPr lang="sv-SE" sz="1600" dirty="0" smtClean="0"/>
                <a:t>sifat-sifatnya</a:t>
              </a:r>
              <a:r>
                <a:rPr lang="sv-SE" sz="1600" dirty="0"/>
                <a:t>.</a:t>
              </a:r>
            </a:p>
            <a:p>
              <a:r>
                <a:rPr lang="en-US" sz="1600" dirty="0"/>
                <a:t>3.2 </a:t>
              </a:r>
              <a:r>
                <a:rPr lang="en-US" sz="1600" dirty="0" err="1"/>
                <a:t>mendemonstrasikan</a:t>
              </a:r>
              <a:r>
                <a:rPr lang="en-US" sz="1600" dirty="0"/>
                <a:t> </a:t>
              </a:r>
              <a:r>
                <a:rPr lang="en-US" sz="1600" dirty="0" err="1"/>
                <a:t>cara</a:t>
              </a:r>
              <a:r>
                <a:rPr lang="en-US" sz="1600" dirty="0"/>
                <a:t> </a:t>
              </a:r>
              <a:r>
                <a:rPr lang="en-US" sz="1600" dirty="0" err="1"/>
                <a:t>pembuatan</a:t>
              </a:r>
              <a:r>
                <a:rPr lang="en-US" sz="1600" dirty="0"/>
                <a:t> magnet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aplikasi</a:t>
              </a:r>
              <a:r>
                <a:rPr lang="en-US" sz="1600" dirty="0"/>
                <a:t> magnet </a:t>
              </a:r>
              <a:r>
                <a:rPr lang="en-US" sz="1600" dirty="0" err="1"/>
                <a:t>dalam</a:t>
              </a:r>
              <a:r>
                <a:rPr lang="en-US" sz="1600" dirty="0"/>
                <a:t> </a:t>
              </a:r>
              <a:r>
                <a:rPr lang="en-US" sz="1600" dirty="0" err="1"/>
                <a:t>kehidupan</a:t>
              </a:r>
              <a:r>
                <a:rPr lang="en-US" sz="1600" dirty="0"/>
                <a:t> </a:t>
              </a:r>
              <a:r>
                <a:rPr lang="en-US" sz="1600" dirty="0" err="1" smtClean="0"/>
                <a:t>sehari-hari</a:t>
              </a:r>
              <a:r>
                <a:rPr lang="en-US" sz="1600" dirty="0"/>
                <a:t>.</a:t>
              </a:r>
            </a:p>
            <a:p>
              <a:r>
                <a:rPr lang="sv-SE" sz="1600" dirty="0"/>
                <a:t>3.3 menjelaskan aliran energi listrik dan </a:t>
              </a:r>
              <a:r>
                <a:rPr lang="sv-SE" sz="1600" dirty="0" smtClean="0"/>
                <a:t>perubahannya</a:t>
              </a:r>
              <a:r>
                <a:rPr lang="sv-SE" sz="1600" dirty="0"/>
                <a:t>.</a:t>
              </a:r>
            </a:p>
            <a:p>
              <a:r>
                <a:rPr lang="en-US" sz="1600" dirty="0"/>
                <a:t>3.4 </a:t>
              </a:r>
              <a:r>
                <a:rPr lang="en-US" sz="1600" dirty="0" err="1"/>
                <a:t>membuat</a:t>
              </a:r>
              <a:r>
                <a:rPr lang="en-US" sz="1600" dirty="0"/>
                <a:t> poster </a:t>
              </a:r>
              <a:r>
                <a:rPr lang="en-US" sz="1600" dirty="0" err="1"/>
                <a:t>tentang</a:t>
              </a:r>
              <a:r>
                <a:rPr lang="en-US" sz="1600" dirty="0"/>
                <a:t> </a:t>
              </a:r>
              <a:r>
                <a:rPr lang="en-US" sz="1600" dirty="0" err="1"/>
                <a:t>pembangkit</a:t>
              </a:r>
              <a:r>
                <a:rPr lang="en-US" sz="1600" dirty="0"/>
                <a:t> </a:t>
              </a:r>
              <a:r>
                <a:rPr lang="en-US" sz="1600" dirty="0" err="1"/>
                <a:t>listrik</a:t>
              </a:r>
              <a:r>
                <a:rPr lang="en-US" sz="1600" dirty="0"/>
                <a:t>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cara</a:t>
              </a:r>
              <a:r>
                <a:rPr lang="en-US" sz="1600" dirty="0"/>
                <a:t> </a:t>
              </a:r>
              <a:r>
                <a:rPr lang="en-US" sz="1600" dirty="0" err="1" smtClean="0"/>
                <a:t>mendistribusikannya</a:t>
              </a:r>
              <a:r>
                <a:rPr lang="en-US" sz="1600" dirty="0"/>
                <a:t>.</a:t>
              </a:r>
            </a:p>
            <a:p>
              <a:r>
                <a:rPr lang="sv-SE" sz="1600" dirty="0"/>
                <a:t>3.5 menjelaskan manfaat magnet dan listrik dalam teknologi sehari-hari. </a:t>
              </a:r>
              <a:endParaRPr lang="en-US" altLang="id-ID" sz="15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53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733521"/>
            <a:ext cx="3516521" cy="19679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8202">
            <a:off x="6624444" y="1233254"/>
            <a:ext cx="1272646" cy="12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5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t="38102" r="15947" b="36898"/>
          <a:stretch/>
        </p:blipFill>
        <p:spPr>
          <a:xfrm>
            <a:off x="4383521" y="2438594"/>
            <a:ext cx="4556650" cy="1504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r="17026" b="64710"/>
          <a:stretch/>
        </p:blipFill>
        <p:spPr>
          <a:xfrm>
            <a:off x="320204" y="1581150"/>
            <a:ext cx="4285908" cy="2971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65608" r="17067" b="6893"/>
          <a:stretch/>
        </p:blipFill>
        <p:spPr>
          <a:xfrm>
            <a:off x="4521815" y="902454"/>
            <a:ext cx="4251961" cy="1503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t="38102" r="15947" b="36898"/>
          <a:stretch/>
        </p:blipFill>
        <p:spPr>
          <a:xfrm>
            <a:off x="90358" y="869671"/>
            <a:ext cx="4556650" cy="13778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35291" y="149872"/>
            <a:ext cx="4441530" cy="566998"/>
            <a:chOff x="-4426298" y="3070395"/>
            <a:chExt cx="14212898" cy="1814392"/>
          </a:xfrm>
        </p:grpSpPr>
        <p:sp>
          <p:nvSpPr>
            <p:cNvPr id="3" name="Parallelogram 2"/>
            <p:cNvSpPr/>
            <p:nvPr/>
          </p:nvSpPr>
          <p:spPr>
            <a:xfrm>
              <a:off x="-4426298" y="3070395"/>
              <a:ext cx="12941992" cy="1814392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137251" y="3215211"/>
              <a:ext cx="11923851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b.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Penghematan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+mj-lt"/>
                </a:rPr>
                <a:t>Listrik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1527" y="923252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(1) 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013" y="2212872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6353" y="883548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(3)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2958" y="2310443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(4)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0789" y="935066"/>
            <a:ext cx="3811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Matikan</a:t>
            </a:r>
            <a:r>
              <a:rPr lang="en-US" sz="2400" dirty="0"/>
              <a:t> </a:t>
            </a:r>
            <a:r>
              <a:rPr lang="en-US" sz="2400" dirty="0" err="1"/>
              <a:t>lampu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peralatan</a:t>
            </a:r>
            <a:r>
              <a:rPr lang="en-US" sz="2400" dirty="0"/>
              <a:t> </a:t>
            </a:r>
            <a:r>
              <a:rPr lang="en-US" sz="2400" dirty="0" err="1"/>
              <a:t>elektronik</a:t>
            </a:r>
            <a:r>
              <a:rPr lang="en-US" sz="2400" dirty="0"/>
              <a:t> </a:t>
            </a:r>
            <a:r>
              <a:rPr lang="en-US" sz="2400" dirty="0" err="1" smtClean="0"/>
              <a:t>jika</a:t>
            </a:r>
            <a:r>
              <a:rPr lang="en-US" sz="2400" dirty="0" smtClean="0"/>
              <a:t>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/>
              <a:t>diperlukan</a:t>
            </a:r>
            <a:r>
              <a:rPr lang="en-US" sz="24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3109" y="2503728"/>
            <a:ext cx="31609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Jangan meninggalkan alat elektronik dalam keadaan </a:t>
            </a:r>
            <a:r>
              <a:rPr lang="en-US" sz="2400" i="1" dirty="0"/>
              <a:t>stand-by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mengonsumsi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28527" y="935066"/>
            <a:ext cx="3779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Gunakan peralatan elektronik yang hemat energi.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42579" y="2493676"/>
            <a:ext cx="341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Pilih</a:t>
            </a:r>
            <a:r>
              <a:rPr lang="en-US" sz="2400" dirty="0"/>
              <a:t> </a:t>
            </a:r>
            <a:r>
              <a:rPr lang="en-US" sz="2400" dirty="0" err="1"/>
              <a:t>lampu</a:t>
            </a:r>
            <a:r>
              <a:rPr lang="en-US" sz="2400" dirty="0"/>
              <a:t> yang </a:t>
            </a:r>
            <a:r>
              <a:rPr lang="en-US" sz="2400" dirty="0" err="1"/>
              <a:t>tepat</a:t>
            </a:r>
            <a:r>
              <a:rPr lang="en-US" sz="2400" dirty="0"/>
              <a:t> </a:t>
            </a:r>
            <a:r>
              <a:rPr lang="en-US" sz="2400" dirty="0" err="1"/>
              <a:t>daya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fi-FI" sz="2400" dirty="0"/>
              <a:t>kebutuhan.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350" y="3472713"/>
            <a:ext cx="1742748" cy="136721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63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8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3335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2F7BC0"/>
                </a:solidFill>
                <a:latin typeface="Gilam"/>
              </a:rPr>
              <a:t>C. Pemanfaatan Magnet dan Listrik dalam Teknologi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19" y="586521"/>
            <a:ext cx="2493535" cy="1870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5532" y="245032"/>
            <a:ext cx="3619500" cy="271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88" y="2343150"/>
            <a:ext cx="2067888" cy="2601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91" y="2685089"/>
            <a:ext cx="2043453" cy="1980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26" y="2617943"/>
            <a:ext cx="2394671" cy="180302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083112" y="755886"/>
            <a:ext cx="2722676" cy="1531423"/>
          </a:xfrm>
          <a:prstGeom prst="wedgeEllipseCallout">
            <a:avLst>
              <a:gd name="adj1" fmla="val 17736"/>
              <a:gd name="adj2" fmla="val 756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Bermanfaat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bidang</a:t>
            </a:r>
            <a:r>
              <a:rPr lang="en-US" sz="2000" dirty="0" smtClean="0"/>
              <a:t> </a:t>
            </a:r>
            <a:r>
              <a:rPr lang="en-US" sz="2000" dirty="0" err="1" smtClean="0"/>
              <a:t>transportasi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komunikasi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0" y="2476430"/>
            <a:ext cx="2086047" cy="2086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33" y="1499003"/>
            <a:ext cx="844934" cy="460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66" y="3387613"/>
            <a:ext cx="844934" cy="460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78" y="3459982"/>
            <a:ext cx="844934" cy="4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stCxn id="15" idx="0"/>
            <a:endCxn id="7" idx="3"/>
          </p:cNvCxnSpPr>
          <p:nvPr/>
        </p:nvCxnSpPr>
        <p:spPr>
          <a:xfrm flipH="1" flipV="1">
            <a:off x="5587135" y="3227918"/>
            <a:ext cx="1807585" cy="51199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1"/>
            <a:endCxn id="12" idx="0"/>
          </p:cNvCxnSpPr>
          <p:nvPr/>
        </p:nvCxnSpPr>
        <p:spPr>
          <a:xfrm flipH="1">
            <a:off x="2359306" y="3227918"/>
            <a:ext cx="1322828" cy="51199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821540" y="1984833"/>
            <a:ext cx="1404008" cy="531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732117" y="3310270"/>
            <a:ext cx="9624" cy="49573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694783" y="2128643"/>
            <a:ext cx="618379" cy="58425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678545" y="1537950"/>
            <a:ext cx="551462" cy="28018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41741" y="2034734"/>
            <a:ext cx="0" cy="129352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63959" y="1962149"/>
            <a:ext cx="1217006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09551"/>
            <a:ext cx="5115017" cy="70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69283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53" y="418297"/>
            <a:ext cx="3178664" cy="287922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53307" y="1010408"/>
            <a:ext cx="2220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Magnet,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Listrik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Teknologinya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8584" y="1742559"/>
            <a:ext cx="137521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Magnet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82134" y="2997085"/>
            <a:ext cx="190500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Listrik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5808" y="1057871"/>
            <a:ext cx="166947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Sifat-Sifat</a:t>
            </a:r>
            <a:r>
              <a:rPr lang="en-US" sz="2400" dirty="0"/>
              <a:t> </a:t>
            </a:r>
            <a:r>
              <a:rPr lang="en-US" sz="2400" dirty="0" smtClean="0"/>
              <a:t>Magnet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572" y="2081332"/>
            <a:ext cx="16820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Cara </a:t>
            </a:r>
            <a:r>
              <a:rPr lang="en-US" sz="2400" dirty="0" err="1" smtClean="0"/>
              <a:t>Membuat</a:t>
            </a:r>
            <a:r>
              <a:rPr lang="en-US" sz="2400" dirty="0" smtClean="0"/>
              <a:t> Magnet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03911" y="3739915"/>
            <a:ext cx="191078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Aliran</a:t>
            </a:r>
            <a:r>
              <a:rPr lang="en-US" sz="2400" dirty="0" smtClean="0"/>
              <a:t> </a:t>
            </a:r>
            <a:r>
              <a:rPr lang="en-US" sz="2400" dirty="0" err="1" smtClean="0"/>
              <a:t>Energi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7579" y="3752664"/>
            <a:ext cx="186874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Pembagian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9081" y="1391718"/>
            <a:ext cx="171802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Teknologi</a:t>
            </a:r>
            <a:r>
              <a:rPr lang="en-US" sz="2400" dirty="0" smtClean="0"/>
              <a:t> Magnet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908820" y="3739915"/>
            <a:ext cx="29718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Penggunaan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Penghematan</a:t>
            </a:r>
            <a:r>
              <a:rPr lang="en-US" sz="2400" dirty="0" smtClean="0"/>
              <a:t> </a:t>
            </a:r>
            <a:r>
              <a:rPr lang="en-US" sz="2400" dirty="0" err="1" smtClean="0"/>
              <a:t>Listrik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168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6876"/>
            <a:ext cx="5867400" cy="70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388188">
            <a:off x="308630" y="1955489"/>
            <a:ext cx="3657600" cy="2641600"/>
          </a:xfrm>
          <a:prstGeom prst="rect">
            <a:avLst/>
          </a:prstGeom>
        </p:spPr>
      </p:pic>
      <p:pic>
        <p:nvPicPr>
          <p:cNvPr id="14" name="Magnet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7506" y="1121460"/>
            <a:ext cx="4586494" cy="34401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1975" y="1229213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a.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Menarik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benda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dari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bahan-bahan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tertentu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40" y="2707016"/>
            <a:ext cx="2791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+mj-lt"/>
              </a:rPr>
              <a:t>Penjepit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kertas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terbuat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dari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besi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sehingga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dapat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ditarik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oleh</a:t>
            </a:r>
            <a:r>
              <a:rPr lang="en-US" sz="2400" dirty="0" smtClean="0">
                <a:latin typeface="+mj-lt"/>
              </a:rPr>
              <a:t> magnet.</a:t>
            </a:r>
            <a:endParaRPr lang="en-US" sz="2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5753" y="936794"/>
            <a:ext cx="381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Video </a:t>
            </a:r>
            <a:r>
              <a:rPr lang="en-US" dirty="0"/>
              <a:t>M</a:t>
            </a:r>
            <a:r>
              <a:rPr lang="en-US" dirty="0" smtClean="0"/>
              <a:t>agnet </a:t>
            </a:r>
            <a:r>
              <a:rPr lang="en-US" dirty="0" err="1" smtClean="0"/>
              <a:t>Menarik</a:t>
            </a:r>
            <a:r>
              <a:rPr lang="en-US" dirty="0" smtClean="0"/>
              <a:t> </a:t>
            </a:r>
            <a:r>
              <a:rPr lang="en-US" dirty="0" err="1" smtClean="0"/>
              <a:t>Penjepit</a:t>
            </a:r>
            <a:r>
              <a:rPr lang="en-US" dirty="0" smtClean="0"/>
              <a:t> </a:t>
            </a:r>
            <a:r>
              <a:rPr lang="en-US" dirty="0" err="1" smtClean="0"/>
              <a:t>Kertas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5516" y="98242"/>
            <a:ext cx="5068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1" dirty="0">
                <a:solidFill>
                  <a:schemeClr val="bg1"/>
                </a:solidFill>
              </a:rPr>
              <a:t>A. Magnet dan Kegunaannya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283" y="665502"/>
            <a:ext cx="8461784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Sifat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Magnet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6200" y="2919730"/>
            <a:ext cx="1518269" cy="19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9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/>
      <p:bldP spid="16" grpId="0"/>
      <p:bldP spid="1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031"/>
            <a:ext cx="7162799" cy="40201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19400" y="157870"/>
            <a:ext cx="4009169" cy="1192030"/>
          </a:xfrm>
          <a:prstGeom prst="wedgeRoundRectCallout">
            <a:avLst>
              <a:gd name="adj1" fmla="val 60455"/>
              <a:gd name="adj2" fmla="val 4397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kemampuan</a:t>
            </a:r>
            <a:r>
              <a:rPr lang="en-US" sz="2000" dirty="0"/>
              <a:t> </a:t>
            </a:r>
            <a:r>
              <a:rPr lang="en-US" sz="2000" dirty="0" err="1"/>
              <a:t>ditarik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gaya</a:t>
            </a:r>
            <a:r>
              <a:rPr lang="en-US" sz="2000" dirty="0"/>
              <a:t> magnet, </a:t>
            </a:r>
            <a:r>
              <a:rPr lang="en-US" sz="2000" dirty="0" err="1"/>
              <a:t>benda</a:t>
            </a:r>
            <a:r>
              <a:rPr lang="en-US" sz="2000" dirty="0"/>
              <a:t> </a:t>
            </a:r>
            <a:r>
              <a:rPr lang="en-US" sz="2000" dirty="0" err="1"/>
              <a:t>dibedakan</a:t>
            </a:r>
            <a:r>
              <a:rPr lang="en-US" sz="2000" dirty="0"/>
              <a:t>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tiga</a:t>
            </a:r>
            <a:r>
              <a:rPr lang="en-US" sz="2000" dirty="0"/>
              <a:t> </a:t>
            </a:r>
            <a:r>
              <a:rPr lang="en-US" sz="2000" dirty="0" err="1"/>
              <a:t>macam</a:t>
            </a:r>
            <a:r>
              <a:rPr lang="en-US" sz="20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1494294"/>
            <a:ext cx="59754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Ferromagnetik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benda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ditarik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kuat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magnet. 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buAutoNum type="alphaLcPeriod"/>
            </a:pP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Paramagnetik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benda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ditarik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lemah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magnet. 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buAutoNum type="alphaLcPeriod"/>
            </a:pP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Diamagnetik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benda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ditarik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magnet.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3" y="844775"/>
            <a:ext cx="3318932" cy="417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4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r="17026" b="64710"/>
          <a:stretch/>
        </p:blipFill>
        <p:spPr>
          <a:xfrm>
            <a:off x="3045275" y="2508008"/>
            <a:ext cx="3597382" cy="2031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65608" r="17067" b="6893"/>
          <a:stretch/>
        </p:blipFill>
        <p:spPr>
          <a:xfrm>
            <a:off x="-21085" y="3002035"/>
            <a:ext cx="3418892" cy="1537206"/>
          </a:xfrm>
          <a:prstGeom prst="rect">
            <a:avLst/>
          </a:prstGeom>
        </p:spPr>
      </p:pic>
      <p:pic>
        <p:nvPicPr>
          <p:cNvPr id="9" name="Picture 2" descr="J:\LENY\ESPS Kurnas\kelas 4\media\bab 3\magnet bata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515" r="3333" b="26061"/>
          <a:stretch/>
        </p:blipFill>
        <p:spPr bwMode="auto">
          <a:xfrm>
            <a:off x="3183867" y="1853134"/>
            <a:ext cx="2819400" cy="9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70332" y="95969"/>
            <a:ext cx="7197268" cy="570781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b. </a:t>
            </a:r>
            <a:r>
              <a:rPr lang="fi-FI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Memiliki Kutub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endParaRPr lang="en-US" sz="2800" dirty="0" smtClean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783664" y="2268035"/>
            <a:ext cx="53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22749" y="2268035"/>
            <a:ext cx="53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" y="1733550"/>
            <a:ext cx="2365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err="1" smtClean="0">
                <a:latin typeface="+mj-lt"/>
              </a:rPr>
              <a:t>Kutub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selatan</a:t>
            </a:r>
            <a:r>
              <a:rPr lang="en-US" sz="1800" b="1" dirty="0" smtClean="0">
                <a:latin typeface="+mj-lt"/>
              </a:rPr>
              <a:t> magnet. </a:t>
            </a:r>
            <a:r>
              <a:rPr lang="en-US" sz="1800" dirty="0" err="1" smtClean="0">
                <a:latin typeface="+mj-lt"/>
              </a:rPr>
              <a:t>Simbol</a:t>
            </a:r>
            <a:r>
              <a:rPr lang="en-US" sz="1800" dirty="0" smtClean="0">
                <a:latin typeface="+mj-lt"/>
              </a:rPr>
              <a:t>  S (South) </a:t>
            </a:r>
          </a:p>
          <a:p>
            <a:pPr algn="r"/>
            <a:r>
              <a:rPr lang="en-US" sz="1800" dirty="0" err="1" smtClean="0">
                <a:latin typeface="+mj-lt"/>
              </a:rPr>
              <a:t>atau</a:t>
            </a:r>
            <a:r>
              <a:rPr lang="en-US" sz="1800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S</a:t>
            </a:r>
            <a:r>
              <a:rPr lang="en-US" sz="1800" dirty="0" smtClean="0">
                <a:latin typeface="+mj-lt"/>
              </a:rPr>
              <a:t>elatan.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4862" y="1757251"/>
            <a:ext cx="2139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+mj-lt"/>
              </a:rPr>
              <a:t>Kutub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utara</a:t>
            </a:r>
            <a:r>
              <a:rPr lang="en-US" sz="1800" b="1" dirty="0" smtClean="0">
                <a:latin typeface="+mj-lt"/>
              </a:rPr>
              <a:t> magnet. </a:t>
            </a:r>
            <a:r>
              <a:rPr lang="en-US" sz="1800" dirty="0" err="1" smtClean="0">
                <a:latin typeface="+mj-lt"/>
              </a:rPr>
              <a:t>Simbol</a:t>
            </a:r>
            <a:r>
              <a:rPr lang="en-US" sz="1800" dirty="0" smtClean="0">
                <a:latin typeface="+mj-lt"/>
              </a:rPr>
              <a:t> N (</a:t>
            </a:r>
            <a:r>
              <a:rPr lang="en-US" dirty="0">
                <a:latin typeface="+mj-lt"/>
              </a:rPr>
              <a:t>N</a:t>
            </a:r>
            <a:r>
              <a:rPr lang="en-US" sz="1800" dirty="0" smtClean="0">
                <a:latin typeface="+mj-lt"/>
              </a:rPr>
              <a:t>orth) </a:t>
            </a:r>
            <a:r>
              <a:rPr lang="en-US" sz="1800" dirty="0" err="1" smtClean="0">
                <a:latin typeface="+mj-lt"/>
              </a:rPr>
              <a:t>atau</a:t>
            </a:r>
            <a:r>
              <a:rPr lang="en-US" sz="1800" dirty="0" smtClean="0">
                <a:latin typeface="+mj-lt"/>
              </a:rPr>
              <a:t> U (</a:t>
            </a:r>
            <a:r>
              <a:rPr lang="en-US" dirty="0">
                <a:latin typeface="+mj-lt"/>
              </a:rPr>
              <a:t>U</a:t>
            </a:r>
            <a:r>
              <a:rPr lang="en-US" sz="1800" dirty="0" smtClean="0">
                <a:latin typeface="+mj-lt"/>
              </a:rPr>
              <a:t>tara).</a:t>
            </a:r>
            <a:endParaRPr lang="en-US" sz="18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875" y="3108176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Gaya magnet paling </a:t>
            </a:r>
            <a:r>
              <a:rPr lang="en-US" sz="2400" dirty="0" err="1"/>
              <a:t>kuat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di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kutub</a:t>
            </a:r>
            <a:r>
              <a:rPr lang="en-US" sz="2400" dirty="0"/>
              <a:t> magnet.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7807" y="3222649"/>
            <a:ext cx="2825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Gaya magnet paling </a:t>
            </a:r>
            <a:r>
              <a:rPr lang="en-US" sz="2400" dirty="0" err="1"/>
              <a:t>lemah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di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tengah</a:t>
            </a:r>
            <a:r>
              <a:rPr lang="en-US" sz="2400" dirty="0"/>
              <a:t> magnet.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1074" y="604597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Magnet </a:t>
            </a:r>
            <a:r>
              <a:rPr lang="en-US" sz="2800" dirty="0" err="1"/>
              <a:t>mempunyai</a:t>
            </a:r>
            <a:r>
              <a:rPr lang="en-US" sz="2800" dirty="0"/>
              <a:t> </a:t>
            </a:r>
            <a:r>
              <a:rPr lang="en-US" sz="2800" dirty="0" err="1"/>
              <a:t>dua</a:t>
            </a:r>
            <a:r>
              <a:rPr lang="en-US" sz="2800" dirty="0"/>
              <a:t> </a:t>
            </a:r>
            <a:r>
              <a:rPr lang="en-US" sz="2800" dirty="0" err="1"/>
              <a:t>kutub</a:t>
            </a:r>
            <a:r>
              <a:rPr lang="en-US" sz="2800" dirty="0"/>
              <a:t> (</a:t>
            </a:r>
            <a:r>
              <a:rPr lang="en-US" sz="2800" dirty="0" err="1"/>
              <a:t>bagian</a:t>
            </a:r>
            <a:r>
              <a:rPr lang="en-US" sz="2800" dirty="0"/>
              <a:t> </a:t>
            </a:r>
            <a:r>
              <a:rPr lang="en-US" sz="2800" dirty="0" err="1"/>
              <a:t>ujung</a:t>
            </a:r>
            <a:r>
              <a:rPr lang="en-US" sz="2800" dirty="0"/>
              <a:t>) </a:t>
            </a:r>
            <a:r>
              <a:rPr lang="en-US" sz="2800" dirty="0" err="1"/>
              <a:t>yaitu</a:t>
            </a:r>
            <a:r>
              <a:rPr lang="en-US" sz="2800" dirty="0"/>
              <a:t> </a:t>
            </a:r>
            <a:r>
              <a:rPr lang="en-US" sz="2800" dirty="0" err="1" smtClean="0"/>
              <a:t>kutub</a:t>
            </a:r>
            <a:r>
              <a:rPr lang="en-US" sz="2800" dirty="0" smtClean="0"/>
              <a:t> </a:t>
            </a:r>
            <a:r>
              <a:rPr lang="en-US" sz="2800" dirty="0" err="1"/>
              <a:t>utara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kutub</a:t>
            </a:r>
            <a:r>
              <a:rPr lang="en-US" sz="2800" dirty="0"/>
              <a:t> </a:t>
            </a:r>
            <a:r>
              <a:rPr lang="en-US" sz="2800" dirty="0" err="1"/>
              <a:t>selatan</a:t>
            </a:r>
            <a:r>
              <a:rPr lang="en-US" sz="2800" dirty="0"/>
              <a:t>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3366" y="2756519"/>
            <a:ext cx="2615833" cy="205217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6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2" grpId="0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70332" y="95969"/>
            <a:ext cx="7197268" cy="570781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b. </a:t>
            </a:r>
            <a:r>
              <a:rPr lang="fi-FI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Memiliki Gaya Magnet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endParaRPr lang="en-US" sz="28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"/>
          <a:stretch/>
        </p:blipFill>
        <p:spPr bwMode="auto">
          <a:xfrm>
            <a:off x="6511263" y="558565"/>
            <a:ext cx="232737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0332" y="616259"/>
            <a:ext cx="5444668" cy="83099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Gaya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ditimbulkan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oleh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tarikan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atau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dorongan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dari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benda</a:t>
            </a:r>
            <a:r>
              <a:rPr lang="en-US" sz="2400" dirty="0" smtClean="0">
                <a:latin typeface="+mj-lt"/>
                <a:cs typeface="Arial" pitchFamily="34" charset="0"/>
              </a:rPr>
              <a:t> magnet.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0478" y="2368191"/>
            <a:ext cx="2679322" cy="193899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Benda yang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dapat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ditarik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atau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didorong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magnet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disebut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benda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magnetis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2368191"/>
            <a:ext cx="2514599" cy="193899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Benda yang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tidak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dapat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ditarik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atau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didorong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magnet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disebut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benda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nonmagnetis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95337" y="983160"/>
            <a:ext cx="1600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ym typeface="Wingdings 3"/>
              </a:rPr>
              <a:t> </a:t>
            </a:r>
            <a:r>
              <a:rPr lang="en-US" dirty="0" err="1" smtClean="0"/>
              <a:t>Paku</a:t>
            </a:r>
            <a:r>
              <a:rPr lang="en-US" dirty="0" smtClean="0"/>
              <a:t> yang </a:t>
            </a:r>
            <a:r>
              <a:rPr lang="en-US" dirty="0" err="1" smtClean="0"/>
              <a:t>terbuat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besi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ditarik</a:t>
            </a:r>
            <a:r>
              <a:rPr lang="en-US" dirty="0" smtClean="0"/>
              <a:t> magnet.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332" y="1426631"/>
            <a:ext cx="4918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Gaya magnet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menarik</a:t>
            </a:r>
            <a:r>
              <a:rPr lang="en-US" sz="2400" dirty="0"/>
              <a:t>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bahan-bahan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06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  <p:bldP spid="13" grpId="0" animBg="1"/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313376">
            <a:off x="3294" y="-23755"/>
            <a:ext cx="4268471" cy="2278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676185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11D1E"/>
                </a:solidFill>
                <a:latin typeface="Gilam Book"/>
              </a:rPr>
              <a:t>Daerah di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sekitar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magnet yang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masih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dipengaruhi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oleh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gaya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magnet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atau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disebut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Gilam Book"/>
              </a:rPr>
              <a:t>medan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ilam Book"/>
              </a:rPr>
              <a:t> magnet.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34" y="1200150"/>
            <a:ext cx="4489854" cy="3311267"/>
          </a:xfrm>
          <a:prstGeom prst="rect">
            <a:avLst/>
          </a:prstGeom>
        </p:spPr>
      </p:pic>
      <p:sp>
        <p:nvSpPr>
          <p:cNvPr id="9" name="Arc 8"/>
          <p:cNvSpPr/>
          <p:nvPr/>
        </p:nvSpPr>
        <p:spPr>
          <a:xfrm rot="8450722" flipH="1" flipV="1">
            <a:off x="5425252" y="663567"/>
            <a:ext cx="882708" cy="1876021"/>
          </a:xfrm>
          <a:prstGeom prst="arc">
            <a:avLst>
              <a:gd name="adj1" fmla="val 17870921"/>
              <a:gd name="adj2" fmla="val 1446269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0" name="Rectangle 9"/>
          <p:cNvSpPr/>
          <p:nvPr/>
        </p:nvSpPr>
        <p:spPr>
          <a:xfrm>
            <a:off x="4627285" y="528506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solidFill>
                  <a:srgbClr val="211D1E"/>
                </a:solidFill>
                <a:latin typeface="Gilam Book"/>
              </a:rPr>
              <a:t>Garis gaya magnet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62068" y="2340930"/>
            <a:ext cx="3712624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bg1"/>
                </a:solidFill>
                <a:latin typeface="Gilam Book"/>
              </a:rPr>
              <a:t>Medan magnet ditunjukkan dengan garis-garis gaya magnet.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1217" y="3138950"/>
            <a:ext cx="3712624" cy="125370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bg1"/>
                </a:solidFill>
                <a:latin typeface="Gilam Book"/>
              </a:rPr>
              <a:t>Garis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gaya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magnet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garis-garis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khayal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menunjukkan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pola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garis-garis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lengkung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terbentuk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Gilam Book"/>
              </a:rPr>
              <a:t>sekitar</a:t>
            </a:r>
            <a:r>
              <a:rPr lang="en-US" dirty="0">
                <a:solidFill>
                  <a:schemeClr val="bg1"/>
                </a:solidFill>
                <a:latin typeface="Gilam Book"/>
              </a:rPr>
              <a:t> magnet.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3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43149"/>
            <a:ext cx="2067888" cy="2601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493" b="38849"/>
          <a:stretch/>
        </p:blipFill>
        <p:spPr>
          <a:xfrm>
            <a:off x="2273079" y="2490706"/>
            <a:ext cx="3899121" cy="1636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08" r="54730" b="37434"/>
          <a:stretch/>
        </p:blipFill>
        <p:spPr>
          <a:xfrm>
            <a:off x="2524756" y="205764"/>
            <a:ext cx="3442250" cy="1904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004276" y="742950"/>
            <a:ext cx="2971800" cy="1676400"/>
          </a:xfrm>
          <a:prstGeom prst="wedgeEllipseCallout">
            <a:avLst>
              <a:gd name="adj1" fmla="val 2506"/>
              <a:gd name="adj2" fmla="val 687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1304" y="980985"/>
            <a:ext cx="269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Garis-garis gaya magnet selalu keluar dari kutub utara magnet dan masuk ke kutub selatan magnet.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8155" y="242322"/>
            <a:ext cx="1690962" cy="193899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  <a:cs typeface="Arial" pitchFamily="34" charset="0"/>
              </a:rPr>
              <a:t>Garis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gaya</a:t>
            </a:r>
            <a:r>
              <a:rPr lang="en-US" sz="2000" dirty="0" smtClean="0">
                <a:latin typeface="+mj-lt"/>
                <a:cs typeface="Arial" pitchFamily="34" charset="0"/>
              </a:rPr>
              <a:t> magnet </a:t>
            </a:r>
            <a:r>
              <a:rPr lang="en-US" sz="2000" dirty="0" err="1" smtClean="0">
                <a:latin typeface="+mj-lt"/>
                <a:cs typeface="Arial" pitchFamily="34" charset="0"/>
              </a:rPr>
              <a:t>antara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dua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magnet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berbeda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kutub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155" y="2356872"/>
            <a:ext cx="1690962" cy="193899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  <a:cs typeface="Arial" pitchFamily="34" charset="0"/>
              </a:rPr>
              <a:t>Garis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gaya</a:t>
            </a:r>
            <a:r>
              <a:rPr lang="en-US" sz="2000" dirty="0" smtClean="0">
                <a:latin typeface="+mj-lt"/>
                <a:cs typeface="Arial" pitchFamily="34" charset="0"/>
              </a:rPr>
              <a:t> magnet </a:t>
            </a:r>
            <a:r>
              <a:rPr lang="en-US" sz="2000" dirty="0" err="1" smtClean="0">
                <a:latin typeface="+mj-lt"/>
                <a:cs typeface="Arial" pitchFamily="34" charset="0"/>
              </a:rPr>
              <a:t>antara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dua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magnet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dengan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kutub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senama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4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</TotalTime>
  <Words>776</Words>
  <Application>Microsoft Office PowerPoint</Application>
  <PresentationFormat>On-screen Show (16:9)</PresentationFormat>
  <Paragraphs>125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Arial</vt:lpstr>
      <vt:lpstr>Calibri</vt:lpstr>
      <vt:lpstr>Gilam</vt:lpstr>
      <vt:lpstr>Gilam Book</vt:lpstr>
      <vt:lpstr>Open Sans</vt:lpstr>
      <vt:lpstr>Univers 47 CondensedLight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Leny Latifah</dc:creator>
  <cp:lastModifiedBy>LENY</cp:lastModifiedBy>
  <cp:revision>458</cp:revision>
  <dcterms:created xsi:type="dcterms:W3CDTF">2006-08-16T00:00:00Z</dcterms:created>
  <dcterms:modified xsi:type="dcterms:W3CDTF">2022-08-06T09:09:00Z</dcterms:modified>
</cp:coreProperties>
</file>