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7" r:id="rId3"/>
    <p:sldId id="303" r:id="rId4"/>
    <p:sldId id="304" r:id="rId5"/>
    <p:sldId id="305" r:id="rId6"/>
    <p:sldId id="306" r:id="rId7"/>
    <p:sldId id="30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9966"/>
    <a:srgbClr val="FFFF66"/>
    <a:srgbClr val="FFFF99"/>
    <a:srgbClr val="074141"/>
    <a:srgbClr val="990033"/>
    <a:srgbClr val="FF0066"/>
    <a:srgbClr val="FFCC99"/>
    <a:srgbClr val="89A39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60" d="100"/>
          <a:sy n="60" d="100"/>
        </p:scale>
        <p:origin x="42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7720"/>
          <a:stretch/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9512" y="1500180"/>
            <a:ext cx="5690770" cy="733044"/>
            <a:chOff x="541580" y="214296"/>
            <a:chExt cx="56907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6907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79" y="267070"/>
              <a:ext cx="5233097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Nilai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Tempat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Cacah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3193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Bilangan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Cacah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082" y="2427734"/>
            <a:ext cx="454995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Nilai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bilangan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dimulai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satuan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puluhan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ratusan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seterusnya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8952" y="3723878"/>
            <a:ext cx="4551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tempat</a:t>
            </a:r>
            <a:r>
              <a:rPr lang="en-US" sz="2000" b="1" dirty="0"/>
              <a:t> </a:t>
            </a:r>
            <a:r>
              <a:rPr lang="en-US" sz="2000" b="1" dirty="0" err="1"/>
              <a:t>bilangan</a:t>
            </a:r>
            <a:r>
              <a:rPr lang="en-US" sz="2000" b="1" dirty="0"/>
              <a:t> </a:t>
            </a:r>
            <a:r>
              <a:rPr lang="en-US" sz="2000" b="1" dirty="0" err="1"/>
              <a:t>dimulai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bilangan</a:t>
            </a:r>
            <a:r>
              <a:rPr lang="en-US" sz="2000" b="1" dirty="0"/>
              <a:t> yang </a:t>
            </a:r>
            <a:r>
              <a:rPr lang="en-US" sz="2000" b="1" dirty="0" err="1"/>
              <a:t>berada</a:t>
            </a:r>
            <a:r>
              <a:rPr lang="en-US" sz="2000" b="1" dirty="0"/>
              <a:t> di </a:t>
            </a:r>
            <a:r>
              <a:rPr lang="en-US" sz="2000" b="1" dirty="0" err="1"/>
              <a:t>sebelah</a:t>
            </a:r>
            <a:r>
              <a:rPr lang="en-US" sz="2000" b="1" dirty="0"/>
              <a:t> </a:t>
            </a:r>
            <a:r>
              <a:rPr lang="en-US" sz="2000" b="1" dirty="0" err="1"/>
              <a:t>kanan</a:t>
            </a:r>
            <a:r>
              <a:rPr lang="en-US" sz="2000" b="1" dirty="0"/>
              <a:t>.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19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Tere\KONTEN QR\BAHAN\tokoh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58508" y="1333180"/>
            <a:ext cx="3286148" cy="34549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ruangan.jpg"/>
          <p:cNvPicPr>
            <a:picLocks noChangeAspect="1" noChangeArrowheads="1"/>
          </p:cNvPicPr>
          <p:nvPr/>
        </p:nvPicPr>
        <p:blipFill rotWithShape="1">
          <a:blip r:embed="rId2" cstate="print"/>
          <a:srcRect t="-1" r="1175" b="964"/>
          <a:stretch/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749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</a:t>
            </a:r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4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970" y="26749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en-US" sz="4400" b="1" dirty="0">
              <a:solidFill>
                <a:srgbClr val="07414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7680" y="26749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en-US" sz="4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390" y="26749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9552" y="1036935"/>
            <a:ext cx="3130376" cy="3003122"/>
            <a:chOff x="3563888" y="1719093"/>
            <a:chExt cx="1440160" cy="564625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567510" y="1719093"/>
              <a:ext cx="0" cy="564625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563888" y="2283718"/>
              <a:ext cx="144016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229768" y="1036935"/>
            <a:ext cx="3854400" cy="949345"/>
            <a:chOff x="2229768" y="1036935"/>
            <a:chExt cx="3854400" cy="949345"/>
          </a:xfrm>
        </p:grpSpPr>
        <p:grpSp>
          <p:nvGrpSpPr>
            <p:cNvPr id="15" name="Group 14"/>
            <p:cNvGrpSpPr/>
            <p:nvPr/>
          </p:nvGrpSpPr>
          <p:grpSpPr>
            <a:xfrm>
              <a:off x="2229768" y="1036935"/>
              <a:ext cx="1440160" cy="564625"/>
              <a:chOff x="3563888" y="1719093"/>
              <a:chExt cx="1440160" cy="564625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3779912" y="1216839"/>
              <a:ext cx="23042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Satuan</a:t>
              </a:r>
              <a:r>
                <a:rPr lang="en-US" sz="4400" b="1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4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72680" y="1036935"/>
            <a:ext cx="4267472" cy="1597417"/>
            <a:chOff x="1672680" y="1036935"/>
            <a:chExt cx="4267472" cy="1597417"/>
          </a:xfrm>
        </p:grpSpPr>
        <p:grpSp>
          <p:nvGrpSpPr>
            <p:cNvPr id="16" name="Group 15"/>
            <p:cNvGrpSpPr/>
            <p:nvPr/>
          </p:nvGrpSpPr>
          <p:grpSpPr>
            <a:xfrm>
              <a:off x="1672680" y="1036935"/>
              <a:ext cx="1997248" cy="1212697"/>
              <a:chOff x="3563888" y="1719093"/>
              <a:chExt cx="1440160" cy="564625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779912" y="1864911"/>
              <a:ext cx="2160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Puluhan</a:t>
              </a:r>
              <a:r>
                <a:rPr lang="en-US" sz="44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 </a:t>
              </a:r>
              <a:endParaRPr lang="en-US" sz="4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11970" y="1036935"/>
            <a:ext cx="4876752" cy="2304256"/>
            <a:chOff x="1111970" y="1036935"/>
            <a:chExt cx="4876752" cy="2304256"/>
          </a:xfrm>
        </p:grpSpPr>
        <p:grpSp>
          <p:nvGrpSpPr>
            <p:cNvPr id="19" name="Group 18"/>
            <p:cNvGrpSpPr/>
            <p:nvPr/>
          </p:nvGrpSpPr>
          <p:grpSpPr>
            <a:xfrm>
              <a:off x="1111970" y="1036935"/>
              <a:ext cx="2557958" cy="2110879"/>
              <a:chOff x="3563888" y="1719093"/>
              <a:chExt cx="1440160" cy="56462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3567510" y="1719093"/>
                <a:ext cx="0" cy="564625"/>
              </a:xfrm>
              <a:prstGeom prst="straightConnector1">
                <a:avLst/>
              </a:prstGeom>
              <a:ln w="28575">
                <a:solidFill>
                  <a:srgbClr val="07414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563888" y="2283718"/>
                <a:ext cx="1440160" cy="0"/>
              </a:xfrm>
              <a:prstGeom prst="straightConnector1">
                <a:avLst/>
              </a:prstGeom>
              <a:ln w="28575">
                <a:solidFill>
                  <a:srgbClr val="07414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779912" y="2571750"/>
              <a:ext cx="22088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074141"/>
                  </a:solidFill>
                  <a:latin typeface="+mj-lt"/>
                  <a:cs typeface="Arial" panose="020B0604020202020204" pitchFamily="34" charset="0"/>
                </a:rPr>
                <a:t>Ratusan</a:t>
              </a:r>
              <a:r>
                <a:rPr lang="en-US" sz="4400" b="1" dirty="0" smtClean="0">
                  <a:solidFill>
                    <a:srgbClr val="074141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en-US" sz="4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79912" y="3443148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Ribuan</a:t>
            </a:r>
            <a:r>
              <a:rPr lang="en-US" sz="44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2941" y="1724529"/>
            <a:ext cx="2732360" cy="2315528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990033"/>
                </a:solidFill>
              </a:rPr>
              <a:t>Dibaca</a:t>
            </a:r>
            <a:r>
              <a:rPr lang="en-US" sz="2600" dirty="0" smtClean="0">
                <a:solidFill>
                  <a:srgbClr val="990033"/>
                </a:solidFill>
              </a:rPr>
              <a:t>:</a:t>
            </a:r>
            <a:endParaRPr lang="en-US" sz="2600" dirty="0">
              <a:solidFill>
                <a:srgbClr val="990033"/>
              </a:solidFill>
            </a:endParaRPr>
          </a:p>
          <a:p>
            <a:r>
              <a:rPr lang="en-US" sz="2600" b="1" dirty="0" err="1" smtClean="0">
                <a:solidFill>
                  <a:srgbClr val="990033"/>
                </a:solidFill>
              </a:rPr>
              <a:t>Empat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ribu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delapan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ratus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delapan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puluh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empat</a:t>
            </a:r>
            <a:r>
              <a:rPr lang="en-US" sz="2600" b="1" dirty="0" smtClean="0">
                <a:solidFill>
                  <a:srgbClr val="99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0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7544" y="411510"/>
            <a:ext cx="8424936" cy="733044"/>
            <a:chOff x="541580" y="214296"/>
            <a:chExt cx="8424936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8424936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7479" y="267070"/>
              <a:ext cx="7818997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Perkalian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Pembagian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Kelipatan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10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573" y="1380548"/>
            <a:ext cx="3642533" cy="1951790"/>
            <a:chOff x="836264" y="2146744"/>
            <a:chExt cx="3805633" cy="19517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4" y="2146744"/>
              <a:ext cx="3805633" cy="1951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84347" y="2414787"/>
              <a:ext cx="34318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>
                  <a:solidFill>
                    <a:srgbClr val="FF0066"/>
                  </a:solidFill>
                </a:rPr>
                <a:t>Perkalian bilangan dengan 10 akan </a:t>
              </a:r>
              <a:r>
                <a:rPr lang="sv-SE" sz="2400" b="1" dirty="0">
                  <a:solidFill>
                    <a:srgbClr val="008080"/>
                  </a:solidFill>
                </a:rPr>
                <a:t>menaikkan nilai tempat satu tingkat </a:t>
              </a:r>
              <a:r>
                <a:rPr lang="sv-SE" sz="2400" b="1" dirty="0" smtClean="0">
                  <a:solidFill>
                    <a:srgbClr val="008080"/>
                  </a:solidFill>
                </a:rPr>
                <a:t>di atasnya</a:t>
              </a:r>
              <a:r>
                <a:rPr lang="sv-SE" sz="2400" b="1" dirty="0">
                  <a:solidFill>
                    <a:srgbClr val="FF0066"/>
                  </a:solidFill>
                </a:rPr>
                <a:t>.</a:t>
              </a:r>
              <a:endParaRPr lang="en-US" sz="2400" b="1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03013" y="1380548"/>
            <a:ext cx="3642533" cy="1951790"/>
            <a:chOff x="836264" y="2146744"/>
            <a:chExt cx="3805633" cy="195179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4" y="2146744"/>
              <a:ext cx="3805633" cy="19517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1496" y="2414787"/>
              <a:ext cx="3657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rgbClr val="FF0066"/>
                  </a:solidFill>
                </a:rPr>
                <a:t>Pembagian bilangan </a:t>
              </a:r>
              <a:r>
                <a:rPr lang="sv-SE" sz="2400" b="1" dirty="0">
                  <a:solidFill>
                    <a:srgbClr val="FF0066"/>
                  </a:solidFill>
                </a:rPr>
                <a:t>dengan 10 akan </a:t>
              </a:r>
              <a:r>
                <a:rPr lang="sv-SE" sz="2400" b="1" dirty="0">
                  <a:solidFill>
                    <a:srgbClr val="008080"/>
                  </a:solidFill>
                </a:rPr>
                <a:t>menurunkan nilai tempat satu tingkat di </a:t>
              </a:r>
              <a:r>
                <a:rPr lang="sv-SE" sz="2400" b="1" dirty="0" smtClean="0">
                  <a:solidFill>
                    <a:srgbClr val="008080"/>
                  </a:solidFill>
                </a:rPr>
                <a:t>bawahnya.</a:t>
              </a:r>
              <a:endParaRPr lang="en-US" sz="24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56502" y="3723878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Contoh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4073833"/>
            <a:ext cx="2715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Jumlah</a:t>
            </a:r>
            <a:r>
              <a:rPr lang="en-US" sz="24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10 </a:t>
            </a:r>
            <a:r>
              <a:rPr lang="en-US" sz="2400" b="1" dirty="0" err="1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dikumpulkan</a:t>
            </a:r>
            <a:r>
              <a:rPr lang="en-US" sz="24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100</a:t>
            </a:r>
            <a:endParaRPr lang="en-US" sz="24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1780" y="3962103"/>
            <a:ext cx="2612628" cy="523220"/>
          </a:xfrm>
          <a:prstGeom prst="rect">
            <a:avLst/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33"/>
                </a:solidFill>
              </a:rPr>
              <a:t>10 × 100 = 1.000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766958" y="3962103"/>
            <a:ext cx="571504" cy="428628"/>
          </a:xfrm>
          <a:prstGeom prst="rightArrow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49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5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50"/>
                            </p:stCondLst>
                            <p:childTnLst>
                              <p:par>
                                <p:cTn id="4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470554"/>
            <a:ext cx="7920880" cy="733044"/>
            <a:chOff x="541580" y="214296"/>
            <a:chExt cx="7920880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7920880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79" y="267070"/>
              <a:ext cx="7242933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Membandingkan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Mengurutkan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34" y="1643056"/>
            <a:ext cx="2592358" cy="316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39122" y="1837011"/>
            <a:ext cx="4929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66"/>
                </a:solidFill>
              </a:rPr>
              <a:t>Membandingkan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Bilangan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9122" y="2451540"/>
            <a:ext cx="4429156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</a:rPr>
              <a:t>Bandingkan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id-ID" sz="2400" b="1" dirty="0" smtClean="0">
                <a:solidFill>
                  <a:srgbClr val="0070C0"/>
                </a:solidFill>
              </a:rPr>
              <a:t>setiap </a:t>
            </a:r>
            <a:r>
              <a:rPr lang="id-ID" sz="2400" b="1" dirty="0">
                <a:solidFill>
                  <a:srgbClr val="0070C0"/>
                </a:solidFill>
              </a:rPr>
              <a:t>angka pada nilai tempat yang sama mulai dari nilai tempat terbesar.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9122" y="3756977"/>
            <a:ext cx="4429156" cy="830997"/>
          </a:xfrm>
          <a:prstGeom prst="rect">
            <a:avLst/>
          </a:prstGeom>
          <a:solidFill>
            <a:srgbClr val="07414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FFFF99"/>
                </a:solidFill>
              </a:rPr>
              <a:t>Jika angka sama, bandingkan angka selanjutnya.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51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51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902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02"/>
                            </p:stCondLst>
                            <p:childTnLst>
                              <p:par>
                                <p:cTn id="4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83518"/>
            <a:ext cx="4911986" cy="61555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Membandingkan</a:t>
            </a:r>
            <a:r>
              <a:rPr lang="en-US" sz="3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Bilangan</a:t>
            </a:r>
            <a:endParaRPr lang="en-US" sz="3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343" y="1419622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5.222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7200" y="1419622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. . 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405" y="1419622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5.211</a:t>
            </a:r>
            <a:endParaRPr lang="en-US" sz="2600" b="1" dirty="0">
              <a:solidFill>
                <a:srgbClr val="FF006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6503" y="1912065"/>
            <a:ext cx="2472062" cy="914400"/>
            <a:chOff x="936503" y="1912065"/>
            <a:chExt cx="2472062" cy="914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36503" y="1912065"/>
              <a:ext cx="0" cy="914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08565" y="1912065"/>
              <a:ext cx="0" cy="914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36503" y="2826465"/>
              <a:ext cx="247206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541666" y="2123043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80"/>
                </a:solidFill>
              </a:rPr>
              <a:t>2 &gt; 1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0506" y="2936037"/>
            <a:ext cx="2478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</a:rPr>
              <a:t>Pilihan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</a:rPr>
              <a:t>berbeda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138300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Perhatikan nilai tempat dari setiap angka di kedua bilangan tersebut.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9056" y="2643040"/>
            <a:ext cx="3651376" cy="707886"/>
          </a:xfrm>
          <a:prstGeom prst="rect">
            <a:avLst/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Angka pada nilai tempat ribuan dan ratusan sama.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9056" y="3442648"/>
            <a:ext cx="3651376" cy="1015663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Bandingkan angka puluhannya. Bilangan 2 lebih besar dari bilangan </a:t>
            </a:r>
            <a:r>
              <a:rPr lang="fi-FI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3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51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51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2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2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53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853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404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204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755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55"/>
                            </p:stCondLst>
                            <p:childTnLst>
                              <p:par>
                                <p:cTn id="70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106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906"/>
                            </p:stCondLst>
                            <p:childTnLst>
                              <p:par>
                                <p:cTn id="8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457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257"/>
                            </p:stCondLst>
                            <p:childTnLst>
                              <p:par>
                                <p:cTn id="9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83518"/>
            <a:ext cx="4307654" cy="61555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Mengurutkan</a:t>
            </a:r>
            <a:r>
              <a:rPr lang="en-US" sz="3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Bilangan</a:t>
            </a:r>
            <a:endParaRPr lang="en-US" sz="3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922" y="1236697"/>
            <a:ext cx="436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accent6">
                    <a:lumMod val="75000"/>
                  </a:schemeClr>
                </a:solidFill>
              </a:rPr>
              <a:t>Mengurutkan angka 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penyusun </a:t>
            </a:r>
            <a:r>
              <a:rPr lang="sv-SE" sz="2400" b="1" dirty="0"/>
              <a:t>mulai dari nilai tempat </a:t>
            </a:r>
            <a:r>
              <a:rPr lang="sv-SE" sz="2400" b="1" dirty="0" smtClean="0"/>
              <a:t>terbesar.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201413"/>
            <a:ext cx="2376264" cy="707886"/>
          </a:xfrm>
          <a:prstGeom prst="rect">
            <a:avLst/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Contoh: urutkan dari bilangan terkecil.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15816" y="2341042"/>
            <a:ext cx="571504" cy="428628"/>
          </a:xfrm>
          <a:prstGeom prst="rightArrow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4367348" y="2343698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1.750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7864" y="2341042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3.300</a:t>
            </a:r>
            <a:endParaRPr lang="en-US" sz="2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080" y="2341042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9966"/>
                </a:solidFill>
              </a:rPr>
              <a:t>4.500</a:t>
            </a:r>
            <a:endParaRPr lang="en-US" sz="2600" b="1" dirty="0">
              <a:solidFill>
                <a:srgbClr val="FF99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0192" y="2341042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9.800</a:t>
            </a:r>
            <a:endParaRPr lang="en-US" sz="2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8922" y="3077212"/>
            <a:ext cx="679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008080"/>
                </a:solidFill>
              </a:rPr>
              <a:t>Semua angka pada nilai tempat terbesar, yaitu </a:t>
            </a:r>
            <a:r>
              <a:rPr lang="sv-SE" sz="2000" b="1" dirty="0">
                <a:solidFill>
                  <a:schemeClr val="accent6">
                    <a:lumMod val="75000"/>
                  </a:schemeClr>
                </a:solidFill>
              </a:rPr>
              <a:t>ribuan berbeda</a:t>
            </a:r>
            <a:r>
              <a:rPr lang="sv-SE" sz="2000" dirty="0">
                <a:solidFill>
                  <a:srgbClr val="008080"/>
                </a:solidFill>
              </a:rPr>
              <a:t>. Jadi, urutan bilangan dari ribuan terkecil, yaitu:</a:t>
            </a:r>
            <a:endParaRPr lang="en-US" sz="2800" dirty="0">
              <a:solidFill>
                <a:srgbClr val="00808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3969814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1.750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60195" y="3969814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3.300</a:t>
            </a:r>
            <a:endParaRPr lang="en-US" sz="2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2516" y="3969814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9966"/>
                </a:solidFill>
              </a:rPr>
              <a:t>4.500</a:t>
            </a:r>
            <a:endParaRPr lang="en-US" sz="2600" b="1" dirty="0">
              <a:solidFill>
                <a:srgbClr val="FF99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4836" y="3953011"/>
            <a:ext cx="1222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9.800</a:t>
            </a:r>
            <a:endParaRPr lang="en-US" sz="2600" b="1" dirty="0"/>
          </a:p>
        </p:txBody>
      </p:sp>
      <p:sp>
        <p:nvSpPr>
          <p:cNvPr id="6" name="Rectangle 5"/>
          <p:cNvSpPr/>
          <p:nvPr/>
        </p:nvSpPr>
        <p:spPr>
          <a:xfrm>
            <a:off x="1619672" y="3843003"/>
            <a:ext cx="4807485" cy="74497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7214841" y="1960644"/>
            <a:ext cx="2077182" cy="294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51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51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2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2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02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453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253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804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604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155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955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506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306"/>
                            </p:stCondLst>
                            <p:childTnLst>
                              <p:par>
                                <p:cTn id="87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857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657"/>
                            </p:stCondLst>
                            <p:childTnLst>
                              <p:par>
                                <p:cTn id="9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208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8"/>
                            </p:stCondLst>
                            <p:childTnLst>
                              <p:par>
                                <p:cTn id="10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559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359"/>
                            </p:stCondLst>
                            <p:childTnLst>
                              <p:par>
                                <p:cTn id="120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91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710"/>
                            </p:stCondLst>
                            <p:childTnLst>
                              <p:par>
                                <p:cTn id="13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6" grpId="1"/>
      <p:bldP spid="18" grpId="0" animBg="1"/>
      <p:bldP spid="18" grpId="1" animBg="1"/>
      <p:bldP spid="19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236</Words>
  <Application>Microsoft Office PowerPoint</Application>
  <PresentationFormat>On-screen Show (16:9)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ASUS</cp:lastModifiedBy>
  <cp:revision>133</cp:revision>
  <dcterms:created xsi:type="dcterms:W3CDTF">2022-01-17T01:37:52Z</dcterms:created>
  <dcterms:modified xsi:type="dcterms:W3CDTF">2022-12-10T09:11:35Z</dcterms:modified>
</cp:coreProperties>
</file>