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9" name="Google Shape;79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8.xml"/><Relationship Id="rId11" Type="http://schemas.openxmlformats.org/officeDocument/2006/relationships/hyperlink" Target="about:blank" TargetMode="External"/><Relationship Id="rId22" Type="http://schemas.openxmlformats.org/officeDocument/2006/relationships/slideLayout" Target="../slideLayouts/slideLayout10.xml"/><Relationship Id="rId10" Type="http://schemas.openxmlformats.org/officeDocument/2006/relationships/hyperlink" Target="about:blank" TargetMode="External"/><Relationship Id="rId21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.xml"/><Relationship Id="rId24" Type="http://schemas.openxmlformats.org/officeDocument/2006/relationships/theme" Target="../theme/theme2.xml"/><Relationship Id="rId12" Type="http://schemas.openxmlformats.org/officeDocument/2006/relationships/image" Target="../media/image3.png"/><Relationship Id="rId23" Type="http://schemas.openxmlformats.org/officeDocument/2006/relationships/slideLayout" Target="../slideLayouts/slideLayout11.xml"/><Relationship Id="rId1" Type="http://schemas.openxmlformats.org/officeDocument/2006/relationships/image" Target="../media/image5.png"/><Relationship Id="rId2" Type="http://schemas.openxmlformats.org/officeDocument/2006/relationships/hyperlink" Target="http://judul.pptx" TargetMode="External"/><Relationship Id="rId3" Type="http://schemas.openxmlformats.org/officeDocument/2006/relationships/slide" Target="/ppt/slides/slide2.xml"/><Relationship Id="rId4" Type="http://schemas.openxmlformats.org/officeDocument/2006/relationships/hyperlink" Target="about:blank" TargetMode="External"/><Relationship Id="rId9" Type="http://schemas.openxmlformats.org/officeDocument/2006/relationships/image" Target="../media/image2.png"/><Relationship Id="rId15" Type="http://schemas.openxmlformats.org/officeDocument/2006/relationships/slideLayout" Target="../slideLayouts/slideLayout3.xml"/><Relationship Id="rId14" Type="http://schemas.openxmlformats.org/officeDocument/2006/relationships/slideLayout" Target="../slideLayouts/slideLayout2.xml"/><Relationship Id="rId17" Type="http://schemas.openxmlformats.org/officeDocument/2006/relationships/slideLayout" Target="../slideLayouts/slideLayout5.xml"/><Relationship Id="rId16" Type="http://schemas.openxmlformats.org/officeDocument/2006/relationships/slideLayout" Target="../slideLayouts/slideLayout4.xml"/><Relationship Id="rId5" Type="http://schemas.openxmlformats.org/officeDocument/2006/relationships/hyperlink" Target="about:blank" TargetMode="External"/><Relationship Id="rId19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8" Type="http://schemas.openxmlformats.org/officeDocument/2006/relationships/slideLayout" Target="../slideLayouts/slideLayout6.xml"/><Relationship Id="rId7" Type="http://schemas.openxmlformats.org/officeDocument/2006/relationships/hyperlink" Target="about:blank" TargetMode="External"/><Relationship Id="rId8" Type="http://schemas.openxmlformats.org/officeDocument/2006/relationships/hyperlink" Target="about:blank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81250" l="8594" r="6249" t="0"/>
          <a:stretch/>
        </p:blipFill>
        <p:spPr>
          <a:xfrm>
            <a:off x="0" y="0"/>
            <a:ext cx="9144000" cy="12858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>
            <a:hlinkClick r:id="rId2"/>
          </p:cNvPr>
          <p:cNvSpPr/>
          <p:nvPr/>
        </p:nvSpPr>
        <p:spPr>
          <a:xfrm>
            <a:off x="3736580" y="236425"/>
            <a:ext cx="8066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JUDUL</a:t>
            </a:r>
            <a:endParaRPr b="1" sz="1800" u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>
            <a:hlinkClick action="ppaction://hlinksldjump" r:id="rId3"/>
          </p:cNvPr>
          <p:cNvSpPr/>
          <p:nvPr/>
        </p:nvSpPr>
        <p:spPr>
          <a:xfrm>
            <a:off x="4665274" y="236425"/>
            <a:ext cx="12086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ISI MATERI</a:t>
            </a:r>
            <a:endParaRPr b="1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Google Shape;9;p1"/>
          <p:cNvGrpSpPr/>
          <p:nvPr/>
        </p:nvGrpSpPr>
        <p:grpSpPr>
          <a:xfrm>
            <a:off x="2714612" y="228804"/>
            <a:ext cx="4057899" cy="371704"/>
            <a:chOff x="100244" y="896401"/>
            <a:chExt cx="4057899" cy="371704"/>
          </a:xfrm>
        </p:grpSpPr>
        <p:grpSp>
          <p:nvGrpSpPr>
            <p:cNvPr id="10" name="Google Shape;10;p1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11" name="Google Shape;11;p1">
                <a:hlinkClick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 u="none">
                    <a:solidFill>
                      <a:srgbClr val="FFFF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PREV</a:t>
                </a:r>
                <a:endParaRPr b="1" sz="1800" u="none">
                  <a:solidFill>
                    <a:srgbClr val="FFFF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>
                <a:hlinkClick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>
                  <a:gd fmla="val 50000" name="adj"/>
                </a:avLst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B05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14" name="Google Shape;14;p1">
                <a:hlinkClick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1800" u="none">
                    <a:solidFill>
                      <a:srgbClr val="FFFF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NEXT</a:t>
                </a:r>
                <a:endParaRPr b="1" sz="1800" u="none">
                  <a:solidFill>
                    <a:srgbClr val="FFFF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>
                <a:hlinkClick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>
                  <a:gd fmla="val 50000" name="adj"/>
                </a:avLst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B05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16" name="Google Shape;16;p1"/>
          <p:cNvPicPr preferRelativeResize="0"/>
          <p:nvPr/>
        </p:nvPicPr>
        <p:blipFill rotWithShape="1">
          <a:blip r:embed="rId1">
            <a:alphaModFix/>
          </a:blip>
          <a:srcRect b="90625" l="49176" r="40844" t="0"/>
          <a:stretch/>
        </p:blipFill>
        <p:spPr>
          <a:xfrm flipH="1" rot="10800000">
            <a:off x="8072462" y="760902"/>
            <a:ext cx="1071538" cy="609709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"/>
          <p:cNvSpPr txBox="1"/>
          <p:nvPr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Dunia</a:t>
            </a:r>
            <a:endParaRPr b="1" sz="12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Matematika 5</a:t>
            </a:r>
            <a:endParaRPr b="1"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1"/>
          <p:cNvGrpSpPr/>
          <p:nvPr/>
        </p:nvGrpSpPr>
        <p:grpSpPr>
          <a:xfrm>
            <a:off x="8072430" y="4786322"/>
            <a:ext cx="1071570" cy="1000132"/>
            <a:chOff x="8072430" y="4786322"/>
            <a:chExt cx="1071570" cy="1000132"/>
          </a:xfrm>
        </p:grpSpPr>
        <p:sp>
          <p:nvSpPr>
            <p:cNvPr id="19" name="Google Shape;19;p1">
              <a:hlinkClick r:id="rId4"/>
            </p:cNvPr>
            <p:cNvSpPr txBox="1"/>
            <p:nvPr/>
          </p:nvSpPr>
          <p:spPr>
            <a:xfrm>
              <a:off x="8072430" y="4786322"/>
              <a:ext cx="1071570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00">
                  <a:solidFill>
                    <a:srgbClr val="3F3151"/>
                  </a:solidFill>
                  <a:latin typeface="Arial"/>
                  <a:ea typeface="Arial"/>
                  <a:cs typeface="Arial"/>
                  <a:sym typeface="Arial"/>
                </a:rPr>
                <a:t>Pelajaran VII</a:t>
              </a:r>
              <a:endParaRPr b="1" sz="1100">
                <a:solidFill>
                  <a:srgbClr val="3F315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1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8134375" y="5072074"/>
              <a:ext cx="942318" cy="71438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" name="Google Shape;21;p1"/>
          <p:cNvGrpSpPr/>
          <p:nvPr/>
        </p:nvGrpSpPr>
        <p:grpSpPr>
          <a:xfrm>
            <a:off x="8001024" y="1357298"/>
            <a:ext cx="1116082" cy="978862"/>
            <a:chOff x="8001024" y="1357298"/>
            <a:chExt cx="1116082" cy="978862"/>
          </a:xfrm>
        </p:grpSpPr>
        <p:sp>
          <p:nvSpPr>
            <p:cNvPr id="22" name="Google Shape;22;p1">
              <a:hlinkClick r:id="rId7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3F3151"/>
                  </a:solidFill>
                  <a:latin typeface="Arial"/>
                  <a:ea typeface="Arial"/>
                  <a:cs typeface="Arial"/>
                  <a:sym typeface="Arial"/>
                </a:rPr>
                <a:t>Pelajaran V</a:t>
              </a:r>
              <a:endParaRPr b="1" sz="1200">
                <a:solidFill>
                  <a:srgbClr val="3F315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" name="Google Shape;23;p1">
              <a:hlinkClick r:id="rId8"/>
            </p:cNvPr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113211" y="1652575"/>
              <a:ext cx="983164" cy="68358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oogle Shape;24;p1"/>
          <p:cNvGrpSpPr/>
          <p:nvPr/>
        </p:nvGrpSpPr>
        <p:grpSpPr>
          <a:xfrm>
            <a:off x="8072462" y="3071810"/>
            <a:ext cx="1071538" cy="1011325"/>
            <a:chOff x="8072462" y="3071810"/>
            <a:chExt cx="1071538" cy="1011325"/>
          </a:xfrm>
        </p:grpSpPr>
        <p:sp>
          <p:nvSpPr>
            <p:cNvPr id="25" name="Google Shape;25;p1">
              <a:hlinkClick r:id="rId10"/>
            </p:cNvPr>
            <p:cNvSpPr txBox="1"/>
            <p:nvPr/>
          </p:nvSpPr>
          <p:spPr>
            <a:xfrm>
              <a:off x="8072462" y="3071810"/>
              <a:ext cx="107153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3F3151"/>
                  </a:solidFill>
                  <a:latin typeface="Arial"/>
                  <a:ea typeface="Arial"/>
                  <a:cs typeface="Arial"/>
                  <a:sym typeface="Arial"/>
                </a:rPr>
                <a:t>Pelajaran VI</a:t>
              </a:r>
              <a:endParaRPr b="1" sz="1200">
                <a:solidFill>
                  <a:srgbClr val="3F315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" name="Google Shape;26;p1">
              <a:hlinkClick r:id="rId11"/>
            </p:cNvPr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8101037" y="3367087"/>
              <a:ext cx="1000132" cy="71604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3"/>
    <p:sldLayoutId id="2147483649" r:id="rId14"/>
    <p:sldLayoutId id="2147483650" r:id="rId15"/>
    <p:sldLayoutId id="2147483651" r:id="rId16"/>
    <p:sldLayoutId id="2147483652" r:id="rId17"/>
    <p:sldLayoutId id="2147483653" r:id="rId18"/>
    <p:sldLayoutId id="2147483654" r:id="rId19"/>
    <p:sldLayoutId id="2147483655" r:id="rId20"/>
    <p:sldLayoutId id="2147483656" r:id="rId21"/>
    <p:sldLayoutId id="2147483657" r:id="rId22"/>
    <p:sldLayoutId id="2147483658" r:id="rId23"/>
  </p:sldLayoutIdLs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6.xml"/><Relationship Id="rId5" Type="http://schemas.openxmlformats.org/officeDocument/2006/relationships/slide" Target="/ppt/slides/slide8.xml"/><Relationship Id="rId6" Type="http://schemas.openxmlformats.org/officeDocument/2006/relationships/slide" Target="/ppt/slides/slide1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Relationship Id="rId4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3F3151"/>
                </a:solidFill>
                <a:latin typeface="Arial"/>
                <a:ea typeface="Arial"/>
                <a:cs typeface="Arial"/>
                <a:sym typeface="Arial"/>
              </a:rPr>
              <a:t>Pelajaran</a:t>
            </a:r>
            <a:endParaRPr b="1" sz="2600">
              <a:solidFill>
                <a:srgbClr val="3F3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b="1" sz="4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3315144" y="808946"/>
            <a:ext cx="468588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3F3151"/>
                </a:solidFill>
                <a:latin typeface="Arial"/>
                <a:ea typeface="Arial"/>
                <a:cs typeface="Arial"/>
                <a:sym typeface="Arial"/>
              </a:rPr>
              <a:t>Volume Kubus dan Balok</a:t>
            </a:r>
            <a:endParaRPr b="1" sz="2600">
              <a:solidFill>
                <a:srgbClr val="3F31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682550" y="4869618"/>
            <a:ext cx="7845734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Pak Surya membangun bak penampungan air di samping rumahnya. Bak itu berukuran panjang 1 m, lebar 1 m, dan tinggi 1 m. Berbentuk apakah bak penampungan air Pak Surya? Berapa liter maksimum air yang dapat diisikan ke dalam bak itu? Dalam pelajaran ini kamu akan mempelajari volume (isi) kubus dan balok.</a:t>
            </a:r>
            <a:endParaRPr/>
          </a:p>
        </p:txBody>
      </p:sp>
      <p:pic>
        <p:nvPicPr>
          <p:cNvPr id="107" name="Google Shape;10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7266" y="1752605"/>
            <a:ext cx="4054998" cy="2819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/>
          <p:nvPr/>
        </p:nvSpPr>
        <p:spPr>
          <a:xfrm>
            <a:off x="357158" y="1214422"/>
            <a:ext cx="742955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2913" lvl="0" marL="4429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  Menyelesaikan Masalah yang Terkait dengan Volume Kubus dan Balok</a:t>
            </a:r>
            <a:endParaRPr b="1" sz="2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2"/>
          <p:cNvSpPr/>
          <p:nvPr/>
        </p:nvSpPr>
        <p:spPr>
          <a:xfrm>
            <a:off x="357158" y="2000240"/>
            <a:ext cx="7786742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Sebuah kotak berbentuk kubus. Kotak itu akan digunakan untuk wadah air. Berapa literkah banyak air yang dapat diisikan ke kotak itu jika panjang rusuk kotak 10 dm?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Jawab: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Diketahui panjang rusuk </a:t>
            </a:r>
            <a:r>
              <a:rPr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=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dm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air adalah </a:t>
            </a:r>
            <a:r>
              <a:rPr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	= s × s × 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= 10 × 10 × 10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= 1.000 dm</a:t>
            </a:r>
            <a:r>
              <a:rPr baseline="3000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Karena 1 dm</a:t>
            </a:r>
            <a:r>
              <a:rPr baseline="3000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1 liter, volume air yang diisikan maksimum 1.000 liter.</a:t>
            </a: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>
            <a:hlinkClick action="ppaction://hlinksldjump" r:id="rId3"/>
          </p:cNvPr>
          <p:cNvSpPr/>
          <p:nvPr/>
        </p:nvSpPr>
        <p:spPr>
          <a:xfrm>
            <a:off x="737290" y="2024030"/>
            <a:ext cx="716280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556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 Volume Kubus</a:t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fmla="val 4459" name="adj"/>
            </a:avLst>
          </a:prstGeom>
          <a:solidFill>
            <a:srgbClr val="E5B8B7">
              <a:alpha val="97647"/>
            </a:srgbClr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Isi Materi</a:t>
            </a:r>
            <a:endParaRPr b="1" sz="22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>
            <a:hlinkClick action="ppaction://hlinksldjump" r:id="rId4"/>
          </p:cNvPr>
          <p:cNvSpPr/>
          <p:nvPr/>
        </p:nvSpPr>
        <p:spPr>
          <a:xfrm>
            <a:off x="714348" y="2590380"/>
            <a:ext cx="716280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556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 Volume Balok</a:t>
            </a:r>
            <a:endParaRPr b="1" sz="2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4">
            <a:hlinkClick action="ppaction://hlinksldjump" r:id="rId5"/>
          </p:cNvPr>
          <p:cNvSpPr/>
          <p:nvPr/>
        </p:nvSpPr>
        <p:spPr>
          <a:xfrm>
            <a:off x="714348" y="3134690"/>
            <a:ext cx="71628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4013" lvl="0" marL="3540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 </a:t>
            </a:r>
            <a:r>
              <a:rPr b="1"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Hubungan antara Pangkat Tiga dan Akar Pangkat Tiga</a:t>
            </a:r>
            <a:endParaRPr/>
          </a:p>
        </p:txBody>
      </p:sp>
      <p:sp>
        <p:nvSpPr>
          <p:cNvPr id="117" name="Google Shape;117;p14">
            <a:hlinkClick action="ppaction://hlinksldjump" r:id="rId6"/>
          </p:cNvPr>
          <p:cNvSpPr/>
          <p:nvPr/>
        </p:nvSpPr>
        <p:spPr>
          <a:xfrm>
            <a:off x="714348" y="4033931"/>
            <a:ext cx="71628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4013" lvl="0" marL="3540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	Menyelesaikan Masalah yang Terkait dengan Volume Kubus dan Balok</a:t>
            </a:r>
            <a:endParaRPr b="1" sz="2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/>
          <p:nvPr/>
        </p:nvSpPr>
        <p:spPr>
          <a:xfrm>
            <a:off x="357158" y="1285860"/>
            <a:ext cx="223849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 Volume Kubus</a:t>
            </a:r>
            <a:endParaRPr b="1" sz="2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357158" y="1785926"/>
            <a:ext cx="764386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Menentukan Volume Kubus dengan Kubus Satuan</a:t>
            </a:r>
            <a:endParaRPr b="1" sz="2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357158" y="2214554"/>
            <a:ext cx="5643602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Kubus satuan memiliki panjang rusuk 1 satuan.</a:t>
            </a:r>
            <a:endParaRPr/>
          </a:p>
        </p:txBody>
      </p:sp>
      <p:pic>
        <p:nvPicPr>
          <p:cNvPr id="125" name="Google Shape;12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7884" y="3500438"/>
            <a:ext cx="1173151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76931" y="4833199"/>
            <a:ext cx="2152655" cy="1810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00760" y="2357430"/>
            <a:ext cx="738186" cy="69758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5"/>
          <p:cNvSpPr/>
          <p:nvPr/>
        </p:nvSpPr>
        <p:spPr>
          <a:xfrm>
            <a:off x="357158" y="4929198"/>
            <a:ext cx="5143536" cy="16158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 berapa kubus satuan bangun ruang di samping? Tentu ada 27 kubus satuan, yaitu 3 × 3 × 3 = 27 kubus satuan.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357158" y="3222945"/>
            <a:ext cx="5214974" cy="16158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 berapa kubus satuankah bangun ruang di samping? Tentu ada 8 kubus satuan, yaitu 2 × 2 × 2 = 8 kubus satuan.</a:t>
            </a: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/>
          <p:nvPr/>
        </p:nvSpPr>
        <p:spPr>
          <a:xfrm>
            <a:off x="571472" y="1684226"/>
            <a:ext cx="7429552" cy="364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Dengan menggunakan pemikiran yang sama seperti menentukan volume kubus dengan menggunakan kubus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satuan, volume kubus dirumuskan sebagai berikut.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kubus = panjang rusuk × panjang rusuk × panjang rusuk.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Misalkan volume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dan panjang rusuk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maka volume kubus dirumuskan dengan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1736" y="5470440"/>
            <a:ext cx="2500330" cy="81608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6"/>
          <p:cNvSpPr/>
          <p:nvPr/>
        </p:nvSpPr>
        <p:spPr>
          <a:xfrm>
            <a:off x="571472" y="1214422"/>
            <a:ext cx="429181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Menentukan Rumus Volume Kubus</a:t>
            </a:r>
            <a:endParaRPr b="1" sz="2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500034" y="1214422"/>
            <a:ext cx="7072362" cy="54014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Berapakah volume kubus pada gambar berikut?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Jawab: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Panjang rusuk kubus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= 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Jadi, volume 	=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× s × 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= 7 cm × 7 cm × 7 cm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= 343 cm</a:t>
            </a:r>
            <a:r>
              <a:rPr baseline="30000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pic>
        <p:nvPicPr>
          <p:cNvPr id="142" name="Google Shape;14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0232" y="2357431"/>
            <a:ext cx="2224319" cy="17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/>
          <p:nvPr/>
        </p:nvSpPr>
        <p:spPr>
          <a:xfrm>
            <a:off x="500034" y="1357298"/>
            <a:ext cx="222663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  Volume Balok</a:t>
            </a:r>
            <a:endParaRPr b="1" sz="2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357158" y="3488858"/>
            <a:ext cx="7643866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Misal ukuran balok adalah panjang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p,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lebar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l,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 tinggi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t.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Total rusuk ada 12. Dari 12 rusuk tersebut ada 3 kelompok rusuk yang panjangnya sama, masing-masing 4 rusuk. Oleh karena itu, total panjang rusuk pada balok adalah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Total panjang rusuk = 4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+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+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4(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+ l + t)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balok (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dirumuskan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p × l × t.</a:t>
            </a:r>
            <a:endParaRPr/>
          </a:p>
        </p:txBody>
      </p:sp>
      <p:pic>
        <p:nvPicPr>
          <p:cNvPr id="149" name="Google Shape;14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034" y="2000240"/>
            <a:ext cx="2575909" cy="1595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/>
          <p:nvPr/>
        </p:nvSpPr>
        <p:spPr>
          <a:xfrm>
            <a:off x="500034" y="1142984"/>
            <a:ext cx="7500990" cy="51706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Sebuah balok memiliki volume 336 cm</a:t>
            </a:r>
            <a:r>
              <a:rPr baseline="30000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Jika panjang balok 8 cm dan lebarnya 7 cm, tentukan tinggi balok.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Jawab: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Diketahui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=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 cm dan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= 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cm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Jadi,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p × l × t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336 = 8 × 7 ×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336 = 56 </a:t>
            </a: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=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6 cm</a:t>
            </a:r>
            <a:endParaRPr/>
          </a:p>
        </p:txBody>
      </p:sp>
      <p:pic>
        <p:nvPicPr>
          <p:cNvPr id="155" name="Google Shape;15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0604" y="5244446"/>
            <a:ext cx="473182" cy="542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/>
          <p:nvPr/>
        </p:nvSpPr>
        <p:spPr>
          <a:xfrm>
            <a:off x="428596" y="1428737"/>
            <a:ext cx="757242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 Hubungan antara Pangkat Tiga dan Akar Pangkat Tiga</a:t>
            </a:r>
            <a:endParaRPr/>
          </a:p>
        </p:txBody>
      </p:sp>
      <p:sp>
        <p:nvSpPr>
          <p:cNvPr id="161" name="Google Shape;161;p20"/>
          <p:cNvSpPr/>
          <p:nvPr/>
        </p:nvSpPr>
        <p:spPr>
          <a:xfrm>
            <a:off x="571472" y="1857364"/>
            <a:ext cx="6286528" cy="37394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Perhatikan contoh berikut.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4</a:t>
            </a:r>
            <a:r>
              <a:rPr baseline="30000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4 × 4 × 4 = 64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Jadi, 64 adalah bilangan kubik.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	Bilangan 125 termasuk bilangan kubik karena 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125 = 5 × 5 × 5 = 5</a:t>
            </a:r>
            <a:r>
              <a:rPr baseline="30000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54013" lvl="0" marL="3540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Hubungan akar pangkat tiga dan pangkat tiga ditulis sebagai berikut.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6050" y="5572140"/>
            <a:ext cx="2952750" cy="69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/>
          <p:nvPr/>
        </p:nvSpPr>
        <p:spPr>
          <a:xfrm>
            <a:off x="588522" y="1214422"/>
            <a:ext cx="3831177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Menentukan Akar Pangkat Tiga</a:t>
            </a:r>
            <a:endParaRPr b="1" sz="2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1"/>
          <p:cNvSpPr/>
          <p:nvPr/>
        </p:nvSpPr>
        <p:spPr>
          <a:xfrm>
            <a:off x="571472" y="1682690"/>
            <a:ext cx="7500990" cy="2631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Berapakah nilai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Jawab: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Faktorisasi prima 343 dapat ditentukan dengan pohon faktor.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Faktorisasi prima dari 343 = 7</a:t>
            </a:r>
            <a:r>
              <a:rPr baseline="30000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pic>
        <p:nvPicPr>
          <p:cNvPr id="169" name="Google Shape;16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97062" y="2296136"/>
            <a:ext cx="857250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14612" y="4968838"/>
            <a:ext cx="2143140" cy="10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2911" y="4325897"/>
            <a:ext cx="1582240" cy="1665956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1"/>
          <p:cNvSpPr/>
          <p:nvPr/>
        </p:nvSpPr>
        <p:spPr>
          <a:xfrm>
            <a:off x="2714612" y="4254458"/>
            <a:ext cx="4071966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Faktorisasi prima dari 343 = 7</a:t>
            </a:r>
            <a:r>
              <a:rPr baseline="30000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