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8" r:id="rId3"/>
    <p:sldId id="262" r:id="rId4"/>
    <p:sldId id="263" r:id="rId5"/>
    <p:sldId id="300" r:id="rId6"/>
    <p:sldId id="301" r:id="rId7"/>
    <p:sldId id="283" r:id="rId8"/>
    <p:sldId id="302" r:id="rId9"/>
    <p:sldId id="286" r:id="rId10"/>
    <p:sldId id="288" r:id="rId11"/>
    <p:sldId id="289" r:id="rId12"/>
    <p:sldId id="291" r:id="rId13"/>
    <p:sldId id="294" r:id="rId14"/>
    <p:sldId id="303" r:id="rId15"/>
    <p:sldId id="295" r:id="rId16"/>
    <p:sldId id="304" r:id="rId17"/>
    <p:sldId id="305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B050"/>
    <a:srgbClr val="FFFFFF"/>
    <a:srgbClr val="803E1B"/>
    <a:srgbClr val="00B0F0"/>
    <a:srgbClr val="E3E3E2"/>
    <a:srgbClr val="4695D8"/>
    <a:srgbClr val="FFCC66"/>
    <a:srgbClr val="8E9D01"/>
    <a:srgbClr val="BFD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450" autoAdjust="0"/>
  </p:normalViewPr>
  <p:slideViewPr>
    <p:cSldViewPr>
      <p:cViewPr varScale="1">
        <p:scale>
          <a:sx n="99" d="100"/>
          <a:sy n="99" d="100"/>
        </p:scale>
        <p:origin x="108" y="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6CB9-FC61-42C7-AB0E-E239B60C3C5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EA237-A359-4CC0-951A-F3A14D13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0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90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33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63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79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34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593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26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cantumkan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dgn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font 10pt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14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87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26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13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68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40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96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8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9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2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78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78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72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8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7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6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8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0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2198"/>
            <a:ext cx="91440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14.jp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80" cy="51435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4572000" y="28765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10000" y="1336846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11875" y="30182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sp>
        <p:nvSpPr>
          <p:cNvPr id="13" name="Cube 12"/>
          <p:cNvSpPr/>
          <p:nvPr/>
        </p:nvSpPr>
        <p:spPr>
          <a:xfrm>
            <a:off x="1784949" y="895350"/>
            <a:ext cx="2329851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4081130" y="2005935"/>
            <a:ext cx="4495800" cy="5658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800" b="1" dirty="0" err="1" smtClean="0">
                <a:solidFill>
                  <a:srgbClr val="8E9D01"/>
                </a:solidFill>
                <a:cs typeface="Arial" pitchFamily="34" charset="0"/>
              </a:rPr>
              <a:t>Seni</a:t>
            </a:r>
            <a:r>
              <a:rPr lang="en-US" sz="2800" b="1" dirty="0" smtClean="0">
                <a:solidFill>
                  <a:srgbClr val="8E9D01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8E9D01"/>
                </a:solidFill>
                <a:cs typeface="Arial" pitchFamily="34" charset="0"/>
              </a:rPr>
              <a:t>Budaya</a:t>
            </a:r>
            <a:endParaRPr lang="en-US" sz="2800" b="1" dirty="0" smtClean="0">
              <a:solidFill>
                <a:srgbClr val="8E9D01"/>
              </a:solidFill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2132" t="21555" r="18907" b="11234"/>
          <a:stretch/>
        </p:blipFill>
        <p:spPr>
          <a:xfrm>
            <a:off x="1773034" y="996431"/>
            <a:ext cx="2240280" cy="31866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690">
        <p14:reveal/>
      </p:transition>
    </mc:Choice>
    <mc:Fallback xmlns="">
      <p:transition spd="slow" advTm="76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6661" y="1180296"/>
            <a:ext cx="3962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/>
              <a:t>Contoh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alat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musik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melodis</a:t>
            </a:r>
            <a:r>
              <a:rPr lang="en-US" sz="2500" b="1" dirty="0" smtClean="0"/>
              <a:t>:</a:t>
            </a:r>
            <a:endParaRPr lang="en-US" sz="25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224703" y="3943746"/>
            <a:ext cx="2353158" cy="400971"/>
            <a:chOff x="1776653" y="2593945"/>
            <a:chExt cx="2078999" cy="40097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312550" y="2593945"/>
              <a:ext cx="1543102" cy="381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Harpa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671136" y="3949092"/>
            <a:ext cx="2127592" cy="401367"/>
            <a:chOff x="1776653" y="2593549"/>
            <a:chExt cx="1879713" cy="40136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113264" y="2593549"/>
              <a:ext cx="1543102" cy="381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Harmonika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25303" y="3943535"/>
            <a:ext cx="2213697" cy="401367"/>
            <a:chOff x="1776653" y="2593549"/>
            <a:chExt cx="1955786" cy="40136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2189337" y="2593549"/>
              <a:ext cx="1543102" cy="381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Saksofon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106" y="1724283"/>
            <a:ext cx="1038126" cy="2038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13" y="2435895"/>
            <a:ext cx="2370181" cy="1185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71816"/>
            <a:ext cx="1370803" cy="2019134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 rot="206938">
            <a:off x="99466" y="304304"/>
            <a:ext cx="5134785" cy="960259"/>
            <a:chOff x="378001" y="802203"/>
            <a:chExt cx="4168542" cy="89171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001" y="802203"/>
              <a:ext cx="4168542" cy="89171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/>
            <p:cNvSpPr txBox="1"/>
            <p:nvPr/>
          </p:nvSpPr>
          <p:spPr>
            <a:xfrm rot="21393062">
              <a:off x="997654" y="973964"/>
              <a:ext cx="2922939" cy="428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4</a:t>
              </a:r>
              <a:r>
                <a:rPr lang="en-US" sz="2400" b="1" dirty="0" smtClean="0"/>
                <a:t>. </a:t>
              </a:r>
              <a:r>
                <a:rPr lang="en-US" sz="2400" b="1" dirty="0" err="1" smtClean="0"/>
                <a:t>Bermain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Bunyi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Melodis</a:t>
              </a:r>
              <a:endParaRPr lang="en-US" sz="2400" b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87622" y="3969524"/>
            <a:ext cx="2348325" cy="394056"/>
            <a:chOff x="1776653" y="2600860"/>
            <a:chExt cx="2074729" cy="39405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2308280" y="2600860"/>
              <a:ext cx="1543102" cy="381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Biola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217" y="1682356"/>
            <a:ext cx="1066800" cy="2100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528258"/>
      </p:ext>
    </p:extLst>
  </p:cSld>
  <p:clrMapOvr>
    <a:masterClrMapping/>
  </p:clrMapOvr>
  <p:transition spd="med" advTm="933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52400" y="57150"/>
            <a:ext cx="5943600" cy="587712"/>
            <a:chOff x="152400" y="57150"/>
            <a:chExt cx="5943600" cy="5877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57150"/>
              <a:ext cx="5791200" cy="58771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33400" y="72656"/>
              <a:ext cx="5562600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Memainkan Bunyi Melodis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04800" y="895350"/>
            <a:ext cx="5791200" cy="132343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id-ID" sz="4000" b="1" dirty="0" smtClean="0">
                <a:solidFill>
                  <a:srgbClr val="FF0000"/>
                </a:solidFill>
              </a:rPr>
              <a:t>Pianika </a:t>
            </a:r>
            <a:r>
              <a:rPr lang="id-ID" sz="4000" b="1" dirty="0" smtClean="0"/>
              <a:t>termasuk contoh alat musik </a:t>
            </a:r>
            <a:r>
              <a:rPr lang="id-ID" sz="4000" b="1" dirty="0" smtClean="0">
                <a:solidFill>
                  <a:srgbClr val="00B050"/>
                </a:solidFill>
              </a:rPr>
              <a:t>melodis</a:t>
            </a:r>
            <a:r>
              <a:rPr lang="id-ID" sz="4000" b="1" dirty="0" smtClean="0"/>
              <a:t>.</a:t>
            </a:r>
            <a:endParaRPr lang="en-US" sz="4000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7"/>
          <a:stretch/>
        </p:blipFill>
        <p:spPr>
          <a:xfrm flipH="1">
            <a:off x="6146971" y="1962150"/>
            <a:ext cx="2961518" cy="2766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4" y="2450227"/>
            <a:ext cx="5818632" cy="19690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496979"/>
      </p:ext>
    </p:extLst>
  </p:cSld>
  <p:clrMapOvr>
    <a:masterClrMapping/>
  </p:clrMapOvr>
  <p:transition spd="med" advTm="594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" y="57150"/>
            <a:ext cx="6248400" cy="587712"/>
            <a:chOff x="152400" y="57150"/>
            <a:chExt cx="5943600" cy="5877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57150"/>
              <a:ext cx="5791200" cy="58771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3400" y="72656"/>
              <a:ext cx="5562600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Irama dan Pola Irama Sederhana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79832" y="644862"/>
            <a:ext cx="6477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1. </a:t>
            </a:r>
            <a:r>
              <a:rPr lang="en-US" sz="2500" b="1" dirty="0" smtClean="0"/>
              <a:t>M</a:t>
            </a:r>
            <a:r>
              <a:rPr lang="id-ID" sz="2500" b="1" dirty="0" smtClean="0"/>
              <a:t>engenal Irama dan Pola Irama Sederhana</a:t>
            </a:r>
            <a:endParaRPr lang="en-US" sz="25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5334000" y="1323838"/>
            <a:ext cx="2397696" cy="342883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1519848" y="1222372"/>
            <a:ext cx="3465240" cy="2526605"/>
          </a:xfrm>
          <a:prstGeom prst="wedgeEllipseCallout">
            <a:avLst>
              <a:gd name="adj1" fmla="val 61606"/>
              <a:gd name="adj2" fmla="val -2393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57216" y="1376806"/>
            <a:ext cx="27752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800" b="1" dirty="0">
                <a:solidFill>
                  <a:srgbClr val="FF0000"/>
                </a:solidFill>
              </a:rPr>
              <a:t>Irama</a:t>
            </a:r>
            <a:r>
              <a:rPr lang="id-ID" sz="2800" b="1" dirty="0">
                <a:solidFill>
                  <a:schemeClr val="bg1"/>
                </a:solidFill>
              </a:rPr>
              <a:t> </a:t>
            </a:r>
            <a:r>
              <a:rPr lang="id-ID" sz="2800" b="1" dirty="0"/>
              <a:t>dapat disebut </a:t>
            </a:r>
            <a:r>
              <a:rPr lang="id-ID" sz="2800" b="1" dirty="0">
                <a:solidFill>
                  <a:srgbClr val="00B050"/>
                </a:solidFill>
              </a:rPr>
              <a:t>ritme</a:t>
            </a:r>
            <a:r>
              <a:rPr lang="id-ID" sz="2800" b="1" dirty="0"/>
              <a:t>. </a:t>
            </a:r>
            <a:r>
              <a:rPr lang="id-ID" sz="2800" b="1" dirty="0">
                <a:solidFill>
                  <a:srgbClr val="0070C0"/>
                </a:solidFill>
              </a:rPr>
              <a:t>Irama</a:t>
            </a:r>
            <a:r>
              <a:rPr lang="id-ID" sz="2800" b="1" dirty="0"/>
              <a:t> adalah bunyi berulang dan teratur</a:t>
            </a:r>
            <a:r>
              <a:rPr lang="id-ID" sz="2800" b="1" dirty="0" smtClean="0"/>
              <a:t>.</a:t>
            </a:r>
            <a:endParaRPr lang="id-ID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3994713"/>
      </p:ext>
    </p:extLst>
  </p:cSld>
  <p:clrMapOvr>
    <a:masterClrMapping/>
  </p:clrMapOvr>
  <p:transition spd="med" advTm="934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3" grpId="1" animBg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" y="57150"/>
            <a:ext cx="6248400" cy="587712"/>
            <a:chOff x="152400" y="57150"/>
            <a:chExt cx="5943600" cy="5877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57150"/>
              <a:ext cx="5791200" cy="58771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3400" y="72656"/>
              <a:ext cx="5562600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Irama dan Pola Irama Sederhana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79832" y="644862"/>
            <a:ext cx="6477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1. </a:t>
            </a:r>
            <a:r>
              <a:rPr lang="en-US" sz="2500" b="1" dirty="0" smtClean="0"/>
              <a:t>M</a:t>
            </a:r>
            <a:r>
              <a:rPr lang="id-ID" sz="2500" b="1" dirty="0" smtClean="0"/>
              <a:t>engenal Irama dan Pola Irama Sederhana</a:t>
            </a:r>
            <a:endParaRPr lang="en-US" sz="25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65515" y="2038350"/>
            <a:ext cx="3339245" cy="138499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id-ID" sz="2800" b="1" dirty="0" smtClean="0">
                <a:solidFill>
                  <a:srgbClr val="FF0000"/>
                </a:solidFill>
              </a:rPr>
              <a:t>Suara kentongan </a:t>
            </a:r>
            <a:r>
              <a:rPr lang="id-ID" sz="2800" b="1" dirty="0" smtClean="0"/>
              <a:t>dapat menghasilkan irama dan ketukan.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43590" y="1504950"/>
            <a:ext cx="4833580" cy="2754847"/>
            <a:chOff x="4143590" y="1504950"/>
            <a:chExt cx="4833580" cy="275484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590" y="1504950"/>
              <a:ext cx="3962400" cy="275484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 rot="20036600">
              <a:off x="7730847" y="161081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Tong!</a:t>
              </a:r>
              <a:endParaRPr lang="en-US" b="1" dirty="0"/>
            </a:p>
          </p:txBody>
        </p:sp>
        <p:sp>
          <p:nvSpPr>
            <p:cNvPr id="13" name="TextBox 12"/>
            <p:cNvSpPr txBox="1"/>
            <p:nvPr/>
          </p:nvSpPr>
          <p:spPr>
            <a:xfrm rot="20036600">
              <a:off x="8035793" y="2067343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Tong!</a:t>
              </a:r>
              <a:endParaRPr lang="en-US" sz="20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 rot="856872">
              <a:off x="8062770" y="2754075"/>
              <a:ext cx="914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/>
                <a:t>Tong!</a:t>
              </a:r>
              <a:endParaRPr lang="en-US" sz="22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 rot="1043886">
              <a:off x="7648790" y="3122034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Tong!</a:t>
              </a:r>
              <a:endParaRPr lang="en-US" sz="24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61862799"/>
      </p:ext>
    </p:extLst>
  </p:cSld>
  <p:clrMapOvr>
    <a:masterClrMapping/>
  </p:clrMapOvr>
  <p:transition spd="med" advTm="934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" y="57150"/>
            <a:ext cx="6248400" cy="587712"/>
            <a:chOff x="152400" y="57150"/>
            <a:chExt cx="5943600" cy="5877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57150"/>
              <a:ext cx="5791200" cy="58771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3400" y="72656"/>
              <a:ext cx="5562600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Irama dan Pola Irama Sederhana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86861" y="819150"/>
            <a:ext cx="2809631" cy="4770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Pola irama 4 ketuk.</a:t>
            </a:r>
            <a:endParaRPr lang="en-US" sz="25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774929"/>
              </p:ext>
            </p:extLst>
          </p:nvPr>
        </p:nvGraphicFramePr>
        <p:xfrm>
          <a:off x="386859" y="1504950"/>
          <a:ext cx="8376140" cy="27432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6962"/>
                <a:gridCol w="1411709"/>
                <a:gridCol w="1505823"/>
                <a:gridCol w="1505823"/>
                <a:gridCol w="1505823"/>
              </a:tblGrid>
              <a:tr h="880630">
                <a:tc>
                  <a:txBody>
                    <a:bodyPr/>
                    <a:lstStyle/>
                    <a:p>
                      <a:pPr algn="ctr"/>
                      <a:r>
                        <a:rPr lang="id-ID" b="1" dirty="0" smtClean="0"/>
                        <a:t>Pola Irama 4 Ketuk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b="1" dirty="0" smtClean="0"/>
                        <a:t>1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b="1" dirty="0" smtClean="0"/>
                        <a:t>2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b="1" dirty="0" smtClean="0"/>
                        <a:t>3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b="1" dirty="0" smtClean="0"/>
                        <a:t>4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981941"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Menirukan</a:t>
                      </a:r>
                      <a:r>
                        <a:rPr lang="id-ID" baseline="0" dirty="0" smtClean="0"/>
                        <a:t> suara alat musik ritmis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thek-thek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thong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thek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dung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0630"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Pola irama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2x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1x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1x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1x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17721572"/>
      </p:ext>
    </p:extLst>
  </p:cSld>
  <p:clrMapOvr>
    <a:masterClrMapping/>
  </p:clrMapOvr>
  <p:transition spd="med" advTm="451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" y="57150"/>
            <a:ext cx="6248400" cy="587712"/>
            <a:chOff x="152400" y="57150"/>
            <a:chExt cx="5943600" cy="5877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57150"/>
              <a:ext cx="5791200" cy="58771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3400" y="72656"/>
              <a:ext cx="5562600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Irama dan Pola Irama Sederhana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86861" y="819150"/>
            <a:ext cx="2809631" cy="4770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Pola irama </a:t>
            </a:r>
            <a:r>
              <a:rPr lang="en-US" sz="2500" b="1" dirty="0" smtClean="0"/>
              <a:t>3</a:t>
            </a:r>
            <a:r>
              <a:rPr lang="id-ID" sz="2500" b="1" dirty="0" smtClean="0"/>
              <a:t> ketuk.</a:t>
            </a:r>
            <a:endParaRPr lang="en-US" sz="2500" b="1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823489"/>
              </p:ext>
            </p:extLst>
          </p:nvPr>
        </p:nvGraphicFramePr>
        <p:xfrm>
          <a:off x="389080" y="1504950"/>
          <a:ext cx="8297720" cy="27432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55353"/>
                <a:gridCol w="1705011"/>
                <a:gridCol w="1818678"/>
                <a:gridCol w="1818678"/>
              </a:tblGrid>
              <a:tr h="880630">
                <a:tc>
                  <a:txBody>
                    <a:bodyPr/>
                    <a:lstStyle/>
                    <a:p>
                      <a:pPr algn="ctr"/>
                      <a:r>
                        <a:rPr lang="id-ID" b="1" dirty="0" smtClean="0"/>
                        <a:t>Pola Irama 3 Ketuk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b="1" dirty="0" smtClean="0"/>
                        <a:t>1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b="1" dirty="0" smtClean="0"/>
                        <a:t>2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b="1" dirty="0" smtClean="0"/>
                        <a:t>3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981941"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Menirukan</a:t>
                      </a:r>
                      <a:r>
                        <a:rPr lang="id-ID" baseline="0" dirty="0" smtClean="0"/>
                        <a:t> suara alat musik ritmis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thek-thek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thong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thek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0630"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Pola irama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2x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1x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1x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60315529"/>
      </p:ext>
    </p:extLst>
  </p:cSld>
  <p:clrMapOvr>
    <a:masterClrMapping/>
  </p:clrMapOvr>
  <p:transition spd="med" advTm="451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" y="57150"/>
            <a:ext cx="6248400" cy="587712"/>
            <a:chOff x="152400" y="57150"/>
            <a:chExt cx="5943600" cy="5877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57150"/>
              <a:ext cx="5791200" cy="58771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3400" y="72656"/>
              <a:ext cx="5562600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Irama dan Pola Irama Sederhana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86861" y="819150"/>
            <a:ext cx="2809631" cy="4770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Pola irama </a:t>
            </a:r>
            <a:r>
              <a:rPr lang="en-US" sz="2500" b="1" dirty="0"/>
              <a:t>2</a:t>
            </a:r>
            <a:r>
              <a:rPr lang="id-ID" sz="2500" b="1" dirty="0" smtClean="0"/>
              <a:t> ketuk.</a:t>
            </a:r>
            <a:endParaRPr lang="en-US" sz="2500" b="1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42147"/>
              </p:ext>
            </p:extLst>
          </p:nvPr>
        </p:nvGraphicFramePr>
        <p:xfrm>
          <a:off x="400916" y="1504950"/>
          <a:ext cx="8362083" cy="28193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14284"/>
                <a:gridCol w="2200548"/>
                <a:gridCol w="2347251"/>
              </a:tblGrid>
              <a:tr h="905091">
                <a:tc>
                  <a:txBody>
                    <a:bodyPr/>
                    <a:lstStyle/>
                    <a:p>
                      <a:pPr algn="ctr"/>
                      <a:r>
                        <a:rPr lang="id-ID" b="1" dirty="0" smtClean="0"/>
                        <a:t>Pola Irama 2 Ketuk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b="1" dirty="0" smtClean="0"/>
                        <a:t>1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b="1" dirty="0" smtClean="0"/>
                        <a:t>2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009217"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Menirukan</a:t>
                      </a:r>
                      <a:r>
                        <a:rPr lang="id-ID" baseline="0" dirty="0" smtClean="0"/>
                        <a:t> suara alat musik ritmis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thek-thek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thong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5091"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Pola irama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2x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dirty="0" smtClean="0"/>
                        <a:t>1x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52916662"/>
      </p:ext>
    </p:extLst>
  </p:cSld>
  <p:clrMapOvr>
    <a:masterClrMapping/>
  </p:clrMapOvr>
  <p:transition spd="med" advTm="451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40" y="1024468"/>
            <a:ext cx="4418860" cy="312444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26641" y="449425"/>
            <a:ext cx="6324695" cy="837402"/>
            <a:chOff x="1611544" y="3315391"/>
            <a:chExt cx="5883878" cy="64614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5883878" cy="609244"/>
            </a:xfrm>
            <a:prstGeom prst="parallelogram">
              <a:avLst>
                <a:gd name="adj" fmla="val 4531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478809" y="3315391"/>
              <a:ext cx="4960854" cy="609600"/>
            </a:xfrm>
            <a:prstGeom prst="rect">
              <a:avLst/>
            </a:prstGeom>
            <a:noFill/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A513"/>
                </a:buClr>
                <a:buNone/>
                <a:defRPr/>
              </a:pPr>
              <a:r>
                <a:rPr lang="id-ID" sz="2800" b="1" dirty="0" smtClean="0">
                  <a:solidFill>
                    <a:schemeClr val="tx1"/>
                  </a:solidFill>
                </a:rPr>
                <a:t>Bermain Bunyi, Ritme, dan Irama</a:t>
              </a:r>
              <a:endParaRPr lang="nn-NO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316014" y="335803"/>
            <a:ext cx="1157922" cy="1157922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538794" y="335814"/>
            <a:ext cx="1157922" cy="115792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538794" y="335813"/>
            <a:ext cx="1157922" cy="1157922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6297" y="449427"/>
            <a:ext cx="1002917" cy="1004306"/>
            <a:chOff x="2895601" y="-542991"/>
            <a:chExt cx="960519" cy="961848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080572" y="-488577"/>
              <a:ext cx="589789" cy="41885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258" y="-119089"/>
              <a:ext cx="332226" cy="53794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id-ID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58180" y="1809750"/>
            <a:ext cx="3930808" cy="457583"/>
            <a:chOff x="298981" y="2086583"/>
            <a:chExt cx="3930808" cy="4575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298981" y="2086966"/>
              <a:ext cx="3434820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/>
            <p:cNvSpPr/>
            <p:nvPr/>
          </p:nvSpPr>
          <p:spPr>
            <a:xfrm flipV="1">
              <a:off x="3733800" y="2086583"/>
              <a:ext cx="495989" cy="45758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89455" y="1918138"/>
            <a:ext cx="3930808" cy="457583"/>
            <a:chOff x="298981" y="2086583"/>
            <a:chExt cx="3930808" cy="457583"/>
          </a:xfrm>
        </p:grpSpPr>
        <p:sp>
          <p:nvSpPr>
            <p:cNvPr id="3" name="Rectangle 2"/>
            <p:cNvSpPr/>
            <p:nvPr/>
          </p:nvSpPr>
          <p:spPr>
            <a:xfrm>
              <a:off x="298981" y="2086966"/>
              <a:ext cx="3434820" cy="4572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ight Triangle 3"/>
            <p:cNvSpPr/>
            <p:nvPr/>
          </p:nvSpPr>
          <p:spPr>
            <a:xfrm flipV="1">
              <a:off x="3733800" y="2086583"/>
              <a:ext cx="495989" cy="457582"/>
            </a:xfrm>
            <a:prstGeom prst="rt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0525" y="1915121"/>
            <a:ext cx="3267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Tujuan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Pembelajaran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2433" y="2419350"/>
            <a:ext cx="573743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700" dirty="0" smtClean="0"/>
              <a:t>Menjelaskan pengertian bunyi.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700" dirty="0" smtClean="0"/>
              <a:t>Mengidentifikasi benda yang menghasilkan bunyi.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700" dirty="0" smtClean="0"/>
              <a:t>Mengidentifikasi alat musik melodis.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700" dirty="0" smtClean="0"/>
              <a:t>Memainkan bunyi melodis.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700" dirty="0" smtClean="0"/>
              <a:t>Mengidentifikasi alat musik ritmis.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700" dirty="0" smtClean="0"/>
              <a:t>Memainkan bunyi ritmis.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700" dirty="0" smtClean="0"/>
              <a:t>Menjelaskan pengertian ritme dan pola irama sederhana.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700" dirty="0" smtClean="0"/>
              <a:t>Memainkan ritme dengan tepukan.</a:t>
            </a:r>
            <a:endParaRPr lang="en-US" sz="17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85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3839">
        <p14:pan dir="u"/>
      </p:transition>
    </mc:Choice>
    <mc:Fallback xmlns="">
      <p:transition spd="slow" advTm="238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6" grpId="0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50"/>
            <a:ext cx="5791200" cy="5877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72656"/>
            <a:ext cx="5562600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Apresiasi dan Eksplorasi Bunyi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4869" y="1740870"/>
            <a:ext cx="3915731" cy="95410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id-ID" sz="2800" b="1" dirty="0" smtClean="0">
                <a:solidFill>
                  <a:srgbClr val="FF0000"/>
                </a:solidFill>
              </a:rPr>
              <a:t>Bunyi </a:t>
            </a:r>
            <a:r>
              <a:rPr lang="id-ID" sz="2800" b="1" dirty="0" smtClean="0"/>
              <a:t>dapat didengarkan dimana saja.</a:t>
            </a:r>
            <a:endParaRPr lang="en-US" sz="2800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889949" y="2863155"/>
            <a:ext cx="3910651" cy="138499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B050"/>
                </a:solidFill>
              </a:rPr>
              <a:t>Misalnya, </a:t>
            </a:r>
            <a:r>
              <a:rPr lang="id-ID" sz="2800" b="1" dirty="0" smtClean="0"/>
              <a:t>bunyi hujan, bunyi petir, dan bunyi burung berkicau.</a:t>
            </a:r>
            <a:endParaRPr lang="en-US" sz="2800" b="1" dirty="0"/>
          </a:p>
        </p:txBody>
      </p:sp>
      <p:grpSp>
        <p:nvGrpSpPr>
          <p:cNvPr id="13" name="Group 12"/>
          <p:cNvGrpSpPr/>
          <p:nvPr/>
        </p:nvGrpSpPr>
        <p:grpSpPr>
          <a:xfrm rot="206938">
            <a:off x="166873" y="641588"/>
            <a:ext cx="3661235" cy="960259"/>
            <a:chOff x="378001" y="802203"/>
            <a:chExt cx="3180793" cy="89171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001" y="802203"/>
              <a:ext cx="3180793" cy="89171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 rot="21393062">
              <a:off x="892870" y="982164"/>
              <a:ext cx="2393032" cy="428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b="1" dirty="0" smtClean="0"/>
                <a:t>1.Eksplorasi Bunyi</a:t>
              </a:r>
              <a:endParaRPr lang="en-US" sz="2400" b="1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45"/>
          <a:stretch/>
        </p:blipFill>
        <p:spPr>
          <a:xfrm>
            <a:off x="5193293" y="1062094"/>
            <a:ext cx="3498290" cy="3719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p:transition spd="med" advTm="993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50"/>
            <a:ext cx="5791200" cy="5877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72656"/>
            <a:ext cx="5562600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Apresiasi dan Eksplorasi Bunyi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267" y="787526"/>
            <a:ext cx="541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/>
              <a:t>Perhatikan</a:t>
            </a:r>
            <a:r>
              <a:rPr lang="en-US" sz="2500" b="1" dirty="0" smtClean="0"/>
              <a:t> </a:t>
            </a:r>
            <a:r>
              <a:rPr lang="id-ID" sz="2500" b="1" dirty="0" smtClean="0"/>
              <a:t>benda-benda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berikut</a:t>
            </a:r>
            <a:r>
              <a:rPr lang="en-US" sz="2500" b="1" dirty="0" smtClean="0"/>
              <a:t>.</a:t>
            </a:r>
            <a:endParaRPr lang="en-US" sz="25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4084"/>
            <a:ext cx="3270504" cy="2273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28011"/>
            <a:ext cx="3346775" cy="20198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19200" y="3757396"/>
            <a:ext cx="3041904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Kentongan</a:t>
            </a:r>
            <a:r>
              <a:rPr lang="en-US" b="1" dirty="0" smtClean="0"/>
              <a:t> yang </a:t>
            </a:r>
            <a:r>
              <a:rPr lang="en-US" b="1" dirty="0" err="1" smtClean="0"/>
              <a:t>dipukul</a:t>
            </a:r>
            <a:r>
              <a:rPr lang="en-US" b="1" dirty="0" smtClean="0"/>
              <a:t> </a:t>
            </a:r>
            <a:r>
              <a:rPr lang="en-US" b="1" dirty="0" err="1" smtClean="0"/>
              <a:t>menghasilkan</a:t>
            </a:r>
            <a:r>
              <a:rPr lang="en-US" b="1" dirty="0" smtClean="0"/>
              <a:t> </a:t>
            </a:r>
            <a:r>
              <a:rPr lang="en-US" b="1" dirty="0" err="1" smtClean="0"/>
              <a:t>bunyi</a:t>
            </a:r>
            <a:r>
              <a:rPr lang="en-US" b="1" dirty="0"/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53000" y="3757396"/>
            <a:ext cx="3041904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Sendok</a:t>
            </a:r>
            <a:r>
              <a:rPr lang="en-US" b="1" dirty="0" smtClean="0"/>
              <a:t> yang </a:t>
            </a:r>
            <a:r>
              <a:rPr lang="en-US" b="1" dirty="0" err="1" smtClean="0"/>
              <a:t>dipukul</a:t>
            </a:r>
            <a:r>
              <a:rPr lang="en-US" b="1" dirty="0" smtClean="0"/>
              <a:t> </a:t>
            </a:r>
            <a:r>
              <a:rPr lang="en-US" b="1" dirty="0" err="1" smtClean="0"/>
              <a:t>pada</a:t>
            </a:r>
            <a:r>
              <a:rPr lang="en-US" b="1" dirty="0" smtClean="0"/>
              <a:t> </a:t>
            </a:r>
            <a:r>
              <a:rPr lang="en-US" b="1" dirty="0" err="1" smtClean="0"/>
              <a:t>piring</a:t>
            </a:r>
            <a:r>
              <a:rPr lang="en-US" b="1" dirty="0" smtClean="0"/>
              <a:t> </a:t>
            </a:r>
            <a:r>
              <a:rPr lang="en-US" b="1" dirty="0" err="1" smtClean="0"/>
              <a:t>menghasilkan</a:t>
            </a:r>
            <a:r>
              <a:rPr lang="en-US" b="1" dirty="0" smtClean="0"/>
              <a:t> </a:t>
            </a:r>
            <a:r>
              <a:rPr lang="en-US" b="1" dirty="0" err="1" smtClean="0"/>
              <a:t>bunyi</a:t>
            </a:r>
            <a:r>
              <a:rPr lang="en-US" b="1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816835"/>
      </p:ext>
    </p:extLst>
  </p:cSld>
  <p:clrMapOvr>
    <a:masterClrMapping/>
  </p:clrMapOvr>
  <p:transition spd="med" advTm="993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1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50"/>
            <a:ext cx="5791200" cy="5877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72656"/>
            <a:ext cx="5562600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Apresiasi dan Eksplorasi Bunyi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571534"/>
            <a:ext cx="3910651" cy="138499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sz="2800" b="1" dirty="0" smtClean="0"/>
              <a:t>Ada </a:t>
            </a:r>
            <a:r>
              <a:rPr lang="en-US" sz="2800" b="1" dirty="0" err="1" smtClean="0"/>
              <a:t>dua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jenis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bunyi</a:t>
            </a:r>
            <a:r>
              <a:rPr lang="en-US" sz="2800" b="1" dirty="0" smtClean="0"/>
              <a:t>.</a:t>
            </a:r>
          </a:p>
          <a:p>
            <a:r>
              <a:rPr lang="en-US" sz="2800" b="1" dirty="0" smtClean="0"/>
              <a:t>Ada </a:t>
            </a:r>
            <a:r>
              <a:rPr lang="en-US" sz="2800" b="1" dirty="0" err="1" smtClean="0">
                <a:solidFill>
                  <a:srgbClr val="FF0000"/>
                </a:solidFill>
              </a:rPr>
              <a:t>bunyi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alam</a:t>
            </a:r>
            <a:r>
              <a:rPr lang="en-US" sz="2800" b="1" dirty="0" smtClean="0"/>
              <a:t>.</a:t>
            </a:r>
          </a:p>
          <a:p>
            <a:r>
              <a:rPr lang="en-US" sz="2800" b="1" dirty="0" smtClean="0"/>
              <a:t>Ada </a:t>
            </a:r>
            <a:r>
              <a:rPr lang="en-US" sz="2800" b="1" dirty="0" err="1" smtClean="0">
                <a:solidFill>
                  <a:srgbClr val="00B050"/>
                </a:solidFill>
              </a:rPr>
              <a:t>bunyi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buatan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grpSp>
        <p:nvGrpSpPr>
          <p:cNvPr id="13" name="Group 12"/>
          <p:cNvGrpSpPr/>
          <p:nvPr/>
        </p:nvGrpSpPr>
        <p:grpSpPr>
          <a:xfrm rot="206938">
            <a:off x="166873" y="641588"/>
            <a:ext cx="3661235" cy="960259"/>
            <a:chOff x="378001" y="802203"/>
            <a:chExt cx="3180793" cy="89171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001" y="802203"/>
              <a:ext cx="3180793" cy="89171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 rot="21393062">
              <a:off x="893059" y="988881"/>
              <a:ext cx="2184105" cy="428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2. </a:t>
              </a:r>
              <a:r>
                <a:rPr lang="en-US" sz="2400" b="1" dirty="0" err="1" smtClean="0"/>
                <a:t>Jenis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Bunyi</a:t>
              </a:r>
              <a:endParaRPr lang="en-US" sz="2400" b="1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45"/>
          <a:stretch/>
        </p:blipFill>
        <p:spPr>
          <a:xfrm>
            <a:off x="5346664" y="1062094"/>
            <a:ext cx="3498290" cy="37194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7267" y="3068258"/>
            <a:ext cx="4678026" cy="138499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FF0000"/>
                </a:solidFill>
              </a:rPr>
              <a:t>Bunyi alam </a:t>
            </a:r>
            <a:r>
              <a:rPr lang="id-ID" sz="2800" b="1" dirty="0" smtClean="0"/>
              <a:t>berasal dari alam. </a:t>
            </a:r>
            <a:r>
              <a:rPr lang="id-ID" sz="2800" b="1" dirty="0" smtClean="0">
                <a:solidFill>
                  <a:srgbClr val="00B050"/>
                </a:solidFill>
              </a:rPr>
              <a:t>Bunyi buatan </a:t>
            </a:r>
            <a:r>
              <a:rPr lang="id-ID" sz="2800" b="1" dirty="0" smtClean="0"/>
              <a:t>dibuat oleh manusia.</a:t>
            </a:r>
            <a:endParaRPr 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3402667"/>
      </p:ext>
    </p:extLst>
  </p:cSld>
  <p:clrMapOvr>
    <a:masterClrMapping/>
  </p:clrMapOvr>
  <p:transition spd="med" advTm="993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50"/>
            <a:ext cx="5791200" cy="5877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72656"/>
            <a:ext cx="5562600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Apresiasi dan Eksplorasi Bunyi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9573" y="683064"/>
            <a:ext cx="541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/>
              <a:t>Contoh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bunyi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alam</a:t>
            </a:r>
            <a:r>
              <a:rPr lang="en-US" sz="2500" b="1" dirty="0" smtClean="0"/>
              <a:t>:</a:t>
            </a:r>
            <a:endParaRPr lang="en-US" sz="25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616533" y="3946259"/>
            <a:ext cx="1919402" cy="403682"/>
            <a:chOff x="1828040" y="2586899"/>
            <a:chExt cx="1695778" cy="40368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040" y="2586899"/>
              <a:ext cx="1676400" cy="375193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980716" y="2593549"/>
              <a:ext cx="1543102" cy="39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Meong-meong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3" y="1423254"/>
            <a:ext cx="2548140" cy="2296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577" y="971044"/>
            <a:ext cx="1674091" cy="284023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436530" y="3924420"/>
            <a:ext cx="1897468" cy="397032"/>
            <a:chOff x="1776653" y="2605277"/>
            <a:chExt cx="1676400" cy="39703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2424562" y="2605277"/>
              <a:ext cx="736116" cy="39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Bug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551819"/>
            <a:ext cx="1821395" cy="2039862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221882" y="3811280"/>
            <a:ext cx="1897467" cy="389639"/>
            <a:chOff x="1776653" y="2605277"/>
            <a:chExt cx="1676400" cy="389639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1889737" y="2605277"/>
              <a:ext cx="1543102" cy="381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Dher-dher-dher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76285292"/>
      </p:ext>
    </p:extLst>
  </p:cSld>
  <p:clrMapOvr>
    <a:masterClrMapping/>
  </p:clrMapOvr>
  <p:transition spd="med" advTm="1437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50"/>
            <a:ext cx="5791200" cy="5877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72656"/>
            <a:ext cx="5562600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id-ID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Apresiasi dan Eksplorasi Bunyi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9573" y="683064"/>
            <a:ext cx="541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/>
              <a:t>Contoh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bunyi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buatan</a:t>
            </a:r>
            <a:r>
              <a:rPr lang="en-US" sz="2500" b="1" dirty="0" smtClean="0"/>
              <a:t>:</a:t>
            </a:r>
            <a:endParaRPr lang="en-US" sz="25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416695" y="3527728"/>
            <a:ext cx="1941386" cy="397032"/>
            <a:chOff x="1776654" y="2613145"/>
            <a:chExt cx="1715202" cy="39703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4" y="2619723"/>
              <a:ext cx="1676401" cy="375193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1948754" y="2613145"/>
              <a:ext cx="1543102" cy="39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</a:t>
              </a:r>
              <a:r>
                <a:rPr lang="en-US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o</a:t>
              </a: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ng-t</a:t>
              </a:r>
              <a:r>
                <a:rPr lang="en-US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o</a:t>
              </a: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ng-t</a:t>
              </a:r>
              <a:r>
                <a:rPr lang="en-US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o</a:t>
              </a: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ng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850" y="1197718"/>
            <a:ext cx="2168652" cy="21506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33" y="1561619"/>
            <a:ext cx="2621662" cy="1822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68" y="1425459"/>
            <a:ext cx="3186051" cy="192288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581483" y="3534306"/>
            <a:ext cx="1941386" cy="381771"/>
            <a:chOff x="1776654" y="2613145"/>
            <a:chExt cx="1715202" cy="38177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4" y="2619723"/>
              <a:ext cx="1676401" cy="375193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1948754" y="2613145"/>
              <a:ext cx="1543102" cy="381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Prok-prok-prok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400800" y="3551692"/>
            <a:ext cx="1941386" cy="381771"/>
            <a:chOff x="1776654" y="2613145"/>
            <a:chExt cx="1715202" cy="38177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4" y="2619723"/>
              <a:ext cx="1676401" cy="375193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948754" y="2613145"/>
              <a:ext cx="1543102" cy="381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en-US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Ting-ting-ting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68984001"/>
      </p:ext>
    </p:extLst>
  </p:cSld>
  <p:clrMapOvr>
    <a:masterClrMapping/>
  </p:clrMapOvr>
  <p:transition spd="med" advTm="1437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7405" y="1017607"/>
            <a:ext cx="3962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 smtClean="0"/>
              <a:t>Contoh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alat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musik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ritmis</a:t>
            </a:r>
            <a:r>
              <a:rPr lang="en-US" sz="2500" b="1" dirty="0" smtClean="0"/>
              <a:t>:</a:t>
            </a:r>
            <a:endParaRPr lang="en-US" sz="25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4607" y="1145514"/>
            <a:ext cx="3115926" cy="138499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id-ID" sz="2800" b="1" dirty="0" smtClean="0">
                <a:solidFill>
                  <a:srgbClr val="FF0000"/>
                </a:solidFill>
              </a:rPr>
              <a:t>Bunyi ritmis </a:t>
            </a:r>
            <a:r>
              <a:rPr lang="id-ID" sz="2800" b="1" dirty="0" smtClean="0"/>
              <a:t>adalah bunyi yang tidak memiliki nada.</a:t>
            </a:r>
            <a:endParaRPr lang="en-US" sz="2800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254607" y="2670958"/>
            <a:ext cx="3120106" cy="1815882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B050"/>
                </a:solidFill>
              </a:rPr>
              <a:t>Alat musik ritmis </a:t>
            </a:r>
            <a:r>
              <a:rPr lang="id-ID" sz="2800" b="1" dirty="0" smtClean="0"/>
              <a:t>dapat digunakan untuk mengiringi lagu.</a:t>
            </a:r>
            <a:endParaRPr lang="en-US" sz="28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3731012" y="2729137"/>
            <a:ext cx="2151167" cy="393126"/>
            <a:chOff x="1776653" y="2601790"/>
            <a:chExt cx="1900541" cy="39312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134092" y="2601790"/>
              <a:ext cx="1543102" cy="381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Kastanyet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rot="206938">
            <a:off x="12013" y="67034"/>
            <a:ext cx="5134785" cy="960259"/>
            <a:chOff x="378001" y="802203"/>
            <a:chExt cx="4168542" cy="89171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001" y="802203"/>
              <a:ext cx="4168542" cy="89171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TextBox 28"/>
            <p:cNvSpPr txBox="1"/>
            <p:nvPr/>
          </p:nvSpPr>
          <p:spPr>
            <a:xfrm rot="21393062">
              <a:off x="997654" y="973964"/>
              <a:ext cx="2922939" cy="428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3. </a:t>
              </a:r>
              <a:r>
                <a:rPr lang="en-US" sz="2400" b="1" dirty="0" err="1" smtClean="0"/>
                <a:t>Bermain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Bunyi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Ritmis</a:t>
              </a:r>
              <a:endParaRPr lang="en-US" sz="2400" b="1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7" r="7207"/>
          <a:stretch/>
        </p:blipFill>
        <p:spPr>
          <a:xfrm>
            <a:off x="5889539" y="1619229"/>
            <a:ext cx="2895600" cy="233714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388605" y="3994461"/>
            <a:ext cx="2343463" cy="397032"/>
            <a:chOff x="1776653" y="2597884"/>
            <a:chExt cx="2070433" cy="39703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03984" y="2597884"/>
              <a:ext cx="1543102" cy="39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Drum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034" y="1562743"/>
            <a:ext cx="1315253" cy="1101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5" t="20371" r="6486" b="8518"/>
          <a:stretch/>
        </p:blipFill>
        <p:spPr>
          <a:xfrm>
            <a:off x="3829989" y="3160955"/>
            <a:ext cx="1890516" cy="116339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806103" y="4227783"/>
            <a:ext cx="2213697" cy="401367"/>
            <a:chOff x="1776653" y="2593549"/>
            <a:chExt cx="1955786" cy="40136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189337" y="2593549"/>
              <a:ext cx="1543102" cy="381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Marakas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3425190"/>
      </p:ext>
    </p:extLst>
  </p:cSld>
  <p:clrMapOvr>
    <a:masterClrMapping/>
  </p:clrMapOvr>
  <p:transition spd="med" advTm="1345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336959" y="1774071"/>
            <a:ext cx="3769566" cy="171380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5" name="TextBox 34"/>
          <p:cNvSpPr txBox="1"/>
          <p:nvPr/>
        </p:nvSpPr>
        <p:spPr>
          <a:xfrm>
            <a:off x="381000" y="1733550"/>
            <a:ext cx="39006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 smtClean="0">
                <a:solidFill>
                  <a:srgbClr val="FF0000"/>
                </a:solidFill>
              </a:rPr>
              <a:t>Bunyi melodis </a:t>
            </a:r>
            <a:r>
              <a:rPr lang="id-ID" sz="3600" b="1" dirty="0" smtClean="0"/>
              <a:t>adalah bunyi yang mempunyai nada.</a:t>
            </a:r>
            <a:endParaRPr lang="en-US" sz="3600" b="1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4648200" y="719281"/>
            <a:ext cx="3886200" cy="3593401"/>
            <a:chOff x="5178619" y="719281"/>
            <a:chExt cx="3345173" cy="3093137"/>
          </a:xfrm>
        </p:grpSpPr>
        <p:grpSp>
          <p:nvGrpSpPr>
            <p:cNvPr id="3" name="Group 2"/>
            <p:cNvGrpSpPr/>
            <p:nvPr/>
          </p:nvGrpSpPr>
          <p:grpSpPr>
            <a:xfrm>
              <a:off x="5181600" y="1273279"/>
              <a:ext cx="3108054" cy="2214597"/>
              <a:chOff x="5722368" y="1276351"/>
              <a:chExt cx="3108054" cy="2214597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8458200" y="1276351"/>
                <a:ext cx="372222" cy="221152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8085978" y="1504950"/>
                <a:ext cx="372222" cy="198292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689175" y="1733550"/>
                <a:ext cx="372222" cy="175432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292372" y="1962150"/>
                <a:ext cx="372222" cy="152572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895569" y="2190750"/>
                <a:ext cx="372222" cy="1297126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498766" y="2419350"/>
                <a:ext cx="372222" cy="1068526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111796" y="2647949"/>
                <a:ext cx="372222" cy="84299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722368" y="2876550"/>
                <a:ext cx="372222" cy="61439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5178619" y="3494503"/>
              <a:ext cx="3345173" cy="317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  <a:r>
                <a:rPr lang="id-ID" dirty="0" smtClean="0"/>
                <a:t>o    </a:t>
              </a:r>
              <a:r>
                <a:rPr lang="en-US" dirty="0" smtClean="0"/>
                <a:t> </a:t>
              </a:r>
              <a:r>
                <a:rPr lang="id-ID" dirty="0" smtClean="0"/>
                <a:t>re    </a:t>
              </a:r>
              <a:r>
                <a:rPr lang="en-US" dirty="0" smtClean="0"/>
                <a:t> </a:t>
              </a:r>
              <a:r>
                <a:rPr lang="id-ID" dirty="0" smtClean="0"/>
                <a:t>mi    fa    </a:t>
              </a:r>
              <a:r>
                <a:rPr lang="en-US" dirty="0" smtClean="0"/>
                <a:t> </a:t>
              </a:r>
              <a:r>
                <a:rPr lang="id-ID" dirty="0" smtClean="0"/>
                <a:t>so</a:t>
              </a:r>
              <a:r>
                <a:rPr lang="en-US" dirty="0" smtClean="0"/>
                <a:t>l</a:t>
              </a:r>
              <a:r>
                <a:rPr lang="id-ID" dirty="0" smtClean="0"/>
                <a:t>   </a:t>
              </a:r>
              <a:r>
                <a:rPr lang="en-US" dirty="0" smtClean="0"/>
                <a:t>  </a:t>
              </a:r>
              <a:r>
                <a:rPr lang="id-ID" dirty="0" smtClean="0"/>
                <a:t>la     si    </a:t>
              </a:r>
              <a:r>
                <a:rPr lang="en-US" dirty="0" smtClean="0"/>
                <a:t> </a:t>
              </a:r>
              <a:r>
                <a:rPr lang="id-ID" dirty="0" smtClean="0"/>
                <a:t>do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205237" y="2460491"/>
              <a:ext cx="3001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dirty="0" smtClean="0"/>
                <a:t>1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15312" y="2238309"/>
              <a:ext cx="3001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dirty="0" smtClean="0"/>
                <a:t>2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94010" y="2009710"/>
              <a:ext cx="3001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dirty="0"/>
                <a:t>3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05474" y="1813712"/>
              <a:ext cx="3001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dirty="0" smtClean="0"/>
                <a:t>4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87983" y="1571032"/>
              <a:ext cx="3001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dirty="0" smtClean="0"/>
                <a:t>5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151962" y="1317212"/>
              <a:ext cx="3001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dirty="0"/>
                <a:t>6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51298" y="1127911"/>
              <a:ext cx="3001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dirty="0"/>
                <a:t>7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986133" y="903947"/>
              <a:ext cx="3001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dirty="0"/>
                <a:t>1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001000" y="719281"/>
              <a:ext cx="303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dirty="0" smtClean="0"/>
                <a:t>.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 rot="206938">
            <a:off x="99466" y="304304"/>
            <a:ext cx="5134785" cy="960259"/>
            <a:chOff x="378001" y="802203"/>
            <a:chExt cx="4168542" cy="89171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001" y="802203"/>
              <a:ext cx="4168542" cy="89171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TextBox 28"/>
            <p:cNvSpPr txBox="1"/>
            <p:nvPr/>
          </p:nvSpPr>
          <p:spPr>
            <a:xfrm rot="21393062">
              <a:off x="997654" y="973964"/>
              <a:ext cx="2922939" cy="428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4</a:t>
              </a:r>
              <a:r>
                <a:rPr lang="en-US" sz="2400" b="1" dirty="0" smtClean="0"/>
                <a:t>. </a:t>
              </a:r>
              <a:r>
                <a:rPr lang="en-US" sz="2400" b="1" dirty="0" err="1" smtClean="0"/>
                <a:t>Bermain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Bunyi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Melodis</a:t>
              </a:r>
              <a:endParaRPr lang="en-US" sz="24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84768192"/>
      </p:ext>
    </p:extLst>
  </p:cSld>
  <p:clrMapOvr>
    <a:masterClrMapping/>
  </p:clrMapOvr>
  <p:transition spd="med" advTm="699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|2.2|1.5|2.7|1.3|0.9|1.5|2.2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2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7|2.5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7|2.5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1.1|1.7|1.3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1.1|1.7|1.3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1.1|1.7|1.3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|2.1|2.9|1.1|1.2|1.2|1.1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|2.1|2.9|1.1|1.2|1.2|1.1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9|1.6|1.8|1|1.3|1.1|1.4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1.3|1.1|1.3|1.1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2580</TotalTime>
  <Words>449</Words>
  <Application>Microsoft Office PowerPoint</Application>
  <PresentationFormat>On-screen Show (16:9)</PresentationFormat>
  <Paragraphs>135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ＭＳ Ｐゴシック</vt:lpstr>
      <vt:lpstr>Arial</vt:lpstr>
      <vt:lpstr>Calibri</vt:lpstr>
      <vt:lpstr>Open Sans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Nur Alivia Arianda</cp:lastModifiedBy>
  <cp:revision>135</cp:revision>
  <dcterms:created xsi:type="dcterms:W3CDTF">2022-01-17T01:37:52Z</dcterms:created>
  <dcterms:modified xsi:type="dcterms:W3CDTF">2022-11-17T02:42:50Z</dcterms:modified>
</cp:coreProperties>
</file>