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8" r:id="rId10"/>
    <p:sldId id="264" r:id="rId11"/>
    <p:sldId id="269" r:id="rId12"/>
    <p:sldId id="270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CA62C"/>
    <a:srgbClr val="A7EF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594" autoAdjust="0"/>
  </p:normalViewPr>
  <p:slideViewPr>
    <p:cSldViewPr>
      <p:cViewPr>
        <p:scale>
          <a:sx n="66" d="100"/>
          <a:sy n="66" d="100"/>
        </p:scale>
        <p:origin x="-1680" y="-53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FB3C547-97F8-49A0-81D1-D2E51796F1E4}" type="datetimeFigureOut">
              <a:rPr lang="en-US" smtClean="0"/>
              <a:pPr/>
              <a:t>7/21/2020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B3D1C3F-4D80-4734-82F6-EEFC688C716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FB3C547-97F8-49A0-81D1-D2E51796F1E4}" type="datetimeFigureOut">
              <a:rPr lang="en-US" smtClean="0"/>
              <a:pPr/>
              <a:t>7/21/2020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B3D1C3F-4D80-4734-82F6-EEFC688C716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FB3C547-97F8-49A0-81D1-D2E51796F1E4}" type="datetimeFigureOut">
              <a:rPr lang="en-US" smtClean="0"/>
              <a:pPr/>
              <a:t>7/21/2020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B3D1C3F-4D80-4734-82F6-EEFC688C716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FB3C547-97F8-49A0-81D1-D2E51796F1E4}" type="datetimeFigureOut">
              <a:rPr lang="en-US" smtClean="0"/>
              <a:pPr/>
              <a:t>7/21/2020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B3D1C3F-4D80-4734-82F6-EEFC688C716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FB3C547-97F8-49A0-81D1-D2E51796F1E4}" type="datetimeFigureOut">
              <a:rPr lang="en-US" smtClean="0"/>
              <a:pPr/>
              <a:t>7/21/2020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B3D1C3F-4D80-4734-82F6-EEFC688C716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FB3C547-97F8-49A0-81D1-D2E51796F1E4}" type="datetimeFigureOut">
              <a:rPr lang="en-US" smtClean="0"/>
              <a:pPr/>
              <a:t>7/21/2020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B3D1C3F-4D80-4734-82F6-EEFC688C716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FB3C547-97F8-49A0-81D1-D2E51796F1E4}" type="datetimeFigureOut">
              <a:rPr lang="en-US" smtClean="0"/>
              <a:pPr/>
              <a:t>7/21/2020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B3D1C3F-4D80-4734-82F6-EEFC688C716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FB3C547-97F8-49A0-81D1-D2E51796F1E4}" type="datetimeFigureOut">
              <a:rPr lang="en-US" smtClean="0"/>
              <a:pPr/>
              <a:t>7/21/2020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B3D1C3F-4D80-4734-82F6-EEFC688C716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FB3C547-97F8-49A0-81D1-D2E51796F1E4}" type="datetimeFigureOut">
              <a:rPr lang="en-US" smtClean="0"/>
              <a:pPr/>
              <a:t>7/21/2020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B3D1C3F-4D80-4734-82F6-EEFC688C716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FB3C547-97F8-49A0-81D1-D2E51796F1E4}" type="datetimeFigureOut">
              <a:rPr lang="en-US" smtClean="0"/>
              <a:pPr/>
              <a:t>7/21/2020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B3D1C3F-4D80-4734-82F6-EEFC688C716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FB3C547-97F8-49A0-81D1-D2E51796F1E4}" type="datetimeFigureOut">
              <a:rPr lang="en-US" smtClean="0"/>
              <a:pPr/>
              <a:t>7/21/2020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B3D1C3F-4D80-4734-82F6-EEFC688C716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18" Type="http://schemas.openxmlformats.org/officeDocument/2006/relationships/hyperlink" Target="Pelajaran%20V.pptx" TargetMode="Externa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6" Type="http://schemas.openxmlformats.org/officeDocument/2006/relationships/hyperlink" Target="Pelajaran%20VII.pptx" TargetMode="External"/><Relationship Id="rId20" Type="http://schemas.openxmlformats.org/officeDocument/2006/relationships/hyperlink" Target="Pelajaran%20VI.pptx" TargetMode="Externa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" Target="../slides/slide2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3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hyperlink" Target="judul.pptx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" name="Picture 2"/>
          <p:cNvPicPr>
            <a:picLocks noChangeAspect="1" noChangeArrowheads="1"/>
          </p:cNvPicPr>
          <p:nvPr userDrawn="1"/>
        </p:nvPicPr>
        <p:blipFill>
          <a:blip r:embed="rId1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accent6">
                <a:shade val="45000"/>
                <a:satMod val="135000"/>
              </a:schemeClr>
              <a:prstClr val="white"/>
            </a:duotone>
          </a:blip>
          <a:srcRect l="8594" r="6250" b="81250"/>
          <a:stretch>
            <a:fillRect/>
          </a:stretch>
        </p:blipFill>
        <p:spPr bwMode="auto">
          <a:xfrm>
            <a:off x="0" y="0"/>
            <a:ext cx="9144000" cy="12858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0" name="Rectangle 29">
            <a:hlinkClick r:id="rId14" action="ppaction://hlinkpres?slideindex=1&amp;slidetitle="/>
          </p:cNvPr>
          <p:cNvSpPr/>
          <p:nvPr userDrawn="1"/>
        </p:nvSpPr>
        <p:spPr>
          <a:xfrm>
            <a:off x="3736580" y="236425"/>
            <a:ext cx="8066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u="none" dirty="0" smtClean="0">
                <a:solidFill>
                  <a:srgbClr val="002060"/>
                </a:solidFill>
              </a:rPr>
              <a:t>JUDUL</a:t>
            </a:r>
            <a:endParaRPr lang="en-US" b="1" u="none" dirty="0">
              <a:solidFill>
                <a:srgbClr val="002060"/>
              </a:solidFill>
            </a:endParaRPr>
          </a:p>
        </p:txBody>
      </p:sp>
      <p:sp>
        <p:nvSpPr>
          <p:cNvPr id="31" name="Rectangle 30">
            <a:hlinkClick r:id="rId15" action="ppaction://hlinksldjump"/>
          </p:cNvPr>
          <p:cNvSpPr/>
          <p:nvPr userDrawn="1"/>
        </p:nvSpPr>
        <p:spPr>
          <a:xfrm>
            <a:off x="4665274" y="236425"/>
            <a:ext cx="120860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u="none" dirty="0" smtClean="0"/>
              <a:t>ISI MATERI</a:t>
            </a:r>
            <a:endParaRPr lang="en-US" b="1" u="none" dirty="0"/>
          </a:p>
        </p:txBody>
      </p:sp>
      <p:grpSp>
        <p:nvGrpSpPr>
          <p:cNvPr id="32" name="Group 31"/>
          <p:cNvGrpSpPr/>
          <p:nvPr userDrawn="1"/>
        </p:nvGrpSpPr>
        <p:grpSpPr>
          <a:xfrm>
            <a:off x="2714612" y="228804"/>
            <a:ext cx="4057899" cy="371704"/>
            <a:chOff x="100244" y="896401"/>
            <a:chExt cx="4057899" cy="371704"/>
          </a:xfrm>
        </p:grpSpPr>
        <p:grpSp>
          <p:nvGrpSpPr>
            <p:cNvPr id="33" name="Group 25"/>
            <p:cNvGrpSpPr/>
            <p:nvPr/>
          </p:nvGrpSpPr>
          <p:grpSpPr>
            <a:xfrm>
              <a:off x="100244" y="896401"/>
              <a:ext cx="907871" cy="369332"/>
              <a:chOff x="1071538" y="884259"/>
              <a:chExt cx="907871" cy="369332"/>
            </a:xfrm>
          </p:grpSpPr>
          <p:sp>
            <p:nvSpPr>
              <p:cNvPr id="37" name="TextBox 36">
                <a:hlinkClick r:id="" action="ppaction://hlinkshowjump?jump=previousslide"/>
              </p:cNvPr>
              <p:cNvSpPr txBox="1"/>
              <p:nvPr/>
            </p:nvSpPr>
            <p:spPr>
              <a:xfrm>
                <a:off x="1154497" y="884259"/>
                <a:ext cx="824912" cy="36933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b="1" u="none" dirty="0" smtClean="0">
                    <a:solidFill>
                      <a:srgbClr val="FFFF00"/>
                    </a:solidFill>
                  </a:rPr>
                  <a:t>PREV</a:t>
                </a:r>
                <a:endParaRPr lang="en-US" b="1" u="none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38" name="Chevron 21">
                <a:hlinkClick r:id="" action="ppaction://hlinkshowjump?jump=previousslide"/>
              </p:cNvPr>
              <p:cNvSpPr/>
              <p:nvPr/>
            </p:nvSpPr>
            <p:spPr>
              <a:xfrm flipH="1">
                <a:off x="1071538" y="928670"/>
                <a:ext cx="142876" cy="285752"/>
              </a:xfrm>
              <a:prstGeom prst="chevron">
                <a:avLst/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rgbClr val="00B050"/>
                  </a:solidFill>
                </a:endParaRPr>
              </a:p>
            </p:txBody>
          </p:sp>
        </p:grpSp>
        <p:grpSp>
          <p:nvGrpSpPr>
            <p:cNvPr id="34" name="Group 24"/>
            <p:cNvGrpSpPr/>
            <p:nvPr/>
          </p:nvGrpSpPr>
          <p:grpSpPr>
            <a:xfrm>
              <a:off x="3351055" y="898773"/>
              <a:ext cx="807088" cy="369332"/>
              <a:chOff x="3351055" y="886631"/>
              <a:chExt cx="807088" cy="369332"/>
            </a:xfrm>
          </p:grpSpPr>
          <p:sp>
            <p:nvSpPr>
              <p:cNvPr id="35" name="TextBox 34">
                <a:hlinkClick r:id="" action="ppaction://hlinkshowjump?jump=nextslide"/>
              </p:cNvPr>
              <p:cNvSpPr txBox="1"/>
              <p:nvPr/>
            </p:nvSpPr>
            <p:spPr>
              <a:xfrm>
                <a:off x="3351055" y="886631"/>
                <a:ext cx="807088" cy="36933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b="1" u="none" dirty="0" smtClean="0">
                    <a:solidFill>
                      <a:srgbClr val="FFFF00"/>
                    </a:solidFill>
                  </a:rPr>
                  <a:t>NEXT</a:t>
                </a:r>
                <a:endParaRPr lang="en-US" b="1" u="none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36" name="Chevron 20">
                <a:hlinkClick r:id="" action="ppaction://hlinkshowjump?jump=nextslide"/>
              </p:cNvPr>
              <p:cNvSpPr/>
              <p:nvPr/>
            </p:nvSpPr>
            <p:spPr>
              <a:xfrm>
                <a:off x="3993997" y="928670"/>
                <a:ext cx="142876" cy="285752"/>
              </a:xfrm>
              <a:prstGeom prst="chevron">
                <a:avLst/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rgbClr val="00B050"/>
                  </a:solidFill>
                </a:endParaRPr>
              </a:p>
            </p:txBody>
          </p:sp>
        </p:grpSp>
      </p:grpSp>
      <p:pic>
        <p:nvPicPr>
          <p:cNvPr id="40" name="Picture 2"/>
          <p:cNvPicPr>
            <a:picLocks noChangeAspect="1" noChangeArrowheads="1"/>
          </p:cNvPicPr>
          <p:nvPr userDrawn="1"/>
        </p:nvPicPr>
        <p:blipFill>
          <a:blip r:embed="rId1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accent6">
                <a:shade val="45000"/>
                <a:satMod val="135000"/>
              </a:schemeClr>
              <a:prstClr val="white"/>
            </a:duotone>
          </a:blip>
          <a:srcRect l="49177" r="40844" b="90625"/>
          <a:stretch>
            <a:fillRect/>
          </a:stretch>
        </p:blipFill>
        <p:spPr bwMode="auto">
          <a:xfrm flipV="1">
            <a:off x="8072462" y="760902"/>
            <a:ext cx="1071538" cy="60970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1" name="TextBox 40"/>
          <p:cNvSpPr txBox="1"/>
          <p:nvPr userDrawn="1"/>
        </p:nvSpPr>
        <p:spPr>
          <a:xfrm>
            <a:off x="7643834" y="162108"/>
            <a:ext cx="15001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Dunia</a:t>
            </a:r>
            <a:endParaRPr lang="en-US" sz="1200" b="1" dirty="0" smtClean="0">
              <a:solidFill>
                <a:schemeClr val="tx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sz="16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Matematika</a:t>
            </a:r>
            <a:r>
              <a:rPr lang="en-US" sz="1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5</a:t>
            </a:r>
            <a:endParaRPr lang="id-ID" sz="1800" b="1" dirty="0">
              <a:solidFill>
                <a:schemeClr val="tx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42" name="Group 41"/>
          <p:cNvGrpSpPr/>
          <p:nvPr userDrawn="1"/>
        </p:nvGrpSpPr>
        <p:grpSpPr>
          <a:xfrm>
            <a:off x="8072430" y="4786322"/>
            <a:ext cx="1071570" cy="1000132"/>
            <a:chOff x="8072430" y="4786322"/>
            <a:chExt cx="1071570" cy="1000132"/>
          </a:xfrm>
        </p:grpSpPr>
        <p:sp>
          <p:nvSpPr>
            <p:cNvPr id="43" name="TextBox 42">
              <a:hlinkClick r:id="rId16" action="ppaction://hlinkpres?slideindex=1&amp;slidetitle="/>
            </p:cNvPr>
            <p:cNvSpPr txBox="1"/>
            <p:nvPr/>
          </p:nvSpPr>
          <p:spPr>
            <a:xfrm>
              <a:off x="8072430" y="4786322"/>
              <a:ext cx="1071570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100" b="1" dirty="0" err="1" smtClean="0">
                  <a:solidFill>
                    <a:schemeClr val="accent4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Pelajaran</a:t>
              </a:r>
              <a:r>
                <a:rPr lang="en-US" sz="1100" b="1" dirty="0" smtClean="0">
                  <a:solidFill>
                    <a:schemeClr val="accent4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 VII</a:t>
              </a:r>
              <a:endParaRPr lang="en-US" sz="1100" b="1" dirty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  <p:pic>
          <p:nvPicPr>
            <p:cNvPr id="44" name="Picture 2">
              <a:hlinkClick r:id="rId16" action="ppaction://hlinkpres?slideindex=1&amp;slidetitle="/>
            </p:cNvPr>
            <p:cNvPicPr>
              <a:picLocks noChangeAspect="1" noChangeArrowheads="1"/>
            </p:cNvPicPr>
            <p:nvPr userDrawn="1"/>
          </p:nvPicPr>
          <p:blipFill>
            <a:blip r:embed="rId17" cstate="print"/>
            <a:srcRect/>
            <a:stretch>
              <a:fillRect/>
            </a:stretch>
          </p:blipFill>
          <p:spPr bwMode="auto">
            <a:xfrm>
              <a:off x="8134375" y="5072074"/>
              <a:ext cx="942318" cy="7143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</p:grpSp>
      <p:grpSp>
        <p:nvGrpSpPr>
          <p:cNvPr id="45" name="Group 44"/>
          <p:cNvGrpSpPr/>
          <p:nvPr userDrawn="1"/>
        </p:nvGrpSpPr>
        <p:grpSpPr>
          <a:xfrm>
            <a:off x="8001024" y="1357298"/>
            <a:ext cx="1116082" cy="978862"/>
            <a:chOff x="8001024" y="1357298"/>
            <a:chExt cx="1116082" cy="978862"/>
          </a:xfrm>
        </p:grpSpPr>
        <p:sp>
          <p:nvSpPr>
            <p:cNvPr id="46" name="TextBox 45">
              <a:hlinkClick r:id="rId18" action="ppaction://hlinkpres?slideindex=1&amp;slidetitle="/>
            </p:cNvPr>
            <p:cNvSpPr txBox="1"/>
            <p:nvPr/>
          </p:nvSpPr>
          <p:spPr>
            <a:xfrm>
              <a:off x="8001024" y="1357298"/>
              <a:ext cx="1116082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b="1" dirty="0" err="1" smtClean="0">
                  <a:solidFill>
                    <a:schemeClr val="accent4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Pelajaran</a:t>
              </a:r>
              <a:r>
                <a:rPr lang="en-US" sz="1200" b="1" dirty="0" smtClean="0">
                  <a:solidFill>
                    <a:schemeClr val="accent4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 V</a:t>
              </a:r>
              <a:endParaRPr lang="en-US" sz="1200" b="1" dirty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  <p:pic>
          <p:nvPicPr>
            <p:cNvPr id="47" name="Picture 2">
              <a:hlinkClick r:id="rId18" action="ppaction://hlinkpres?slideindex=1&amp;slidetitle="/>
            </p:cNvPr>
            <p:cNvPicPr>
              <a:picLocks noChangeAspect="1" noChangeArrowheads="1"/>
            </p:cNvPicPr>
            <p:nvPr userDrawn="1"/>
          </p:nvPicPr>
          <p:blipFill>
            <a:blip r:embed="rId19" cstate="print"/>
            <a:srcRect/>
            <a:stretch>
              <a:fillRect/>
            </a:stretch>
          </p:blipFill>
          <p:spPr bwMode="auto">
            <a:xfrm>
              <a:off x="8113211" y="1652575"/>
              <a:ext cx="983164" cy="68358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</p:grpSp>
      <p:grpSp>
        <p:nvGrpSpPr>
          <p:cNvPr id="48" name="Group 47"/>
          <p:cNvGrpSpPr/>
          <p:nvPr userDrawn="1"/>
        </p:nvGrpSpPr>
        <p:grpSpPr>
          <a:xfrm>
            <a:off x="8072462" y="3071810"/>
            <a:ext cx="1071538" cy="1011325"/>
            <a:chOff x="8072462" y="3071810"/>
            <a:chExt cx="1071538" cy="1011325"/>
          </a:xfrm>
        </p:grpSpPr>
        <p:sp>
          <p:nvSpPr>
            <p:cNvPr id="49" name="TextBox 48">
              <a:hlinkClick r:id="rId20" action="ppaction://hlinkpres?slideindex=1&amp;slidetitle="/>
            </p:cNvPr>
            <p:cNvSpPr txBox="1"/>
            <p:nvPr userDrawn="1"/>
          </p:nvSpPr>
          <p:spPr>
            <a:xfrm>
              <a:off x="8072462" y="3071810"/>
              <a:ext cx="1071538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b="1" dirty="0" err="1" smtClean="0">
                  <a:solidFill>
                    <a:schemeClr val="accent4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Pelajaran</a:t>
              </a:r>
              <a:r>
                <a:rPr lang="en-US" sz="1200" b="1" dirty="0" smtClean="0">
                  <a:solidFill>
                    <a:schemeClr val="accent4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 VI</a:t>
              </a:r>
              <a:endParaRPr lang="en-US" sz="1200" b="1" dirty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  <p:pic>
          <p:nvPicPr>
            <p:cNvPr id="50" name="Picture 2">
              <a:hlinkClick r:id="rId20" action="ppaction://hlinkpres?slideindex=1&amp;slidetitle="/>
            </p:cNvPr>
            <p:cNvPicPr>
              <a:picLocks noChangeAspect="1" noChangeArrowheads="1"/>
            </p:cNvPicPr>
            <p:nvPr userDrawn="1"/>
          </p:nvPicPr>
          <p:blipFill>
            <a:blip r:embed="rId21" cstate="print"/>
            <a:srcRect/>
            <a:stretch>
              <a:fillRect/>
            </a:stretch>
          </p:blipFill>
          <p:spPr bwMode="auto">
            <a:xfrm>
              <a:off x="8101037" y="3367087"/>
              <a:ext cx="1000132" cy="7160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0" dur="2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3" dur="2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6" dur="2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0"/>
    </p:bld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8.xml"/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Relationship Id="rId4" Type="http://schemas.openxmlformats.org/officeDocument/2006/relationships/slide" Target="slide1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TextBox 4"/>
          <p:cNvSpPr txBox="1"/>
          <p:nvPr/>
        </p:nvSpPr>
        <p:spPr>
          <a:xfrm>
            <a:off x="556958" y="812379"/>
            <a:ext cx="178595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b="1" dirty="0" err="1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Pelajaran</a:t>
            </a:r>
            <a:endParaRPr lang="en-US" sz="2600" b="1" dirty="0">
              <a:solidFill>
                <a:schemeClr val="accent4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357422" y="714356"/>
            <a:ext cx="71438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VI</a:t>
            </a:r>
            <a:endParaRPr lang="en-US" sz="42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315144" y="808946"/>
            <a:ext cx="5614574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b="1" dirty="0" err="1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Jaring-Jaring</a:t>
            </a:r>
            <a:r>
              <a:rPr lang="en-US" sz="2600" b="1" dirty="0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Bangun</a:t>
            </a:r>
            <a:r>
              <a:rPr lang="en-US" sz="2600" b="1" dirty="0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Ruang</a:t>
            </a:r>
            <a:endParaRPr lang="en-US" sz="2600" b="1" dirty="0">
              <a:solidFill>
                <a:schemeClr val="accent4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642910" y="5023506"/>
            <a:ext cx="781529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err="1" smtClean="0"/>
              <a:t>Pada</a:t>
            </a:r>
            <a:r>
              <a:rPr lang="en-US" dirty="0" smtClean="0"/>
              <a:t> sore </a:t>
            </a:r>
            <a:r>
              <a:rPr lang="en-US" dirty="0" err="1" smtClean="0"/>
              <a:t>hari</a:t>
            </a:r>
            <a:r>
              <a:rPr lang="en-US" dirty="0" smtClean="0"/>
              <a:t>, </a:t>
            </a:r>
            <a:r>
              <a:rPr lang="en-US" dirty="0" err="1" smtClean="0"/>
              <a:t>Imah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teman-temannya</a:t>
            </a:r>
            <a:r>
              <a:rPr lang="en-US" dirty="0" smtClean="0"/>
              <a:t> </a:t>
            </a:r>
            <a:r>
              <a:rPr lang="en-US" dirty="0" err="1" smtClean="0"/>
              <a:t>mengerjakan</a:t>
            </a:r>
            <a:r>
              <a:rPr lang="en-US" dirty="0" smtClean="0"/>
              <a:t> </a:t>
            </a:r>
            <a:r>
              <a:rPr lang="en-US" dirty="0" err="1" smtClean="0"/>
              <a:t>tugas</a:t>
            </a:r>
            <a:r>
              <a:rPr lang="en-US" dirty="0" smtClean="0"/>
              <a:t> </a:t>
            </a:r>
            <a:r>
              <a:rPr lang="en-US" dirty="0" err="1" smtClean="0"/>
              <a:t>kelompok</a:t>
            </a:r>
            <a:r>
              <a:rPr lang="en-US" dirty="0" smtClean="0"/>
              <a:t> yang </a:t>
            </a:r>
            <a:r>
              <a:rPr lang="en-US" dirty="0" err="1" smtClean="0"/>
              <a:t>diberikan</a:t>
            </a:r>
            <a:r>
              <a:rPr lang="en-US" dirty="0" smtClean="0"/>
              <a:t> guru </a:t>
            </a:r>
            <a:r>
              <a:rPr lang="en-US" dirty="0" err="1" smtClean="0"/>
              <a:t>Matematika</a:t>
            </a:r>
            <a:r>
              <a:rPr lang="en-US" dirty="0" smtClean="0"/>
              <a:t>. </a:t>
            </a:r>
            <a:r>
              <a:rPr lang="en-US" dirty="0" err="1" smtClean="0"/>
              <a:t>Mereka</a:t>
            </a:r>
            <a:r>
              <a:rPr lang="en-US" dirty="0" smtClean="0"/>
              <a:t> </a:t>
            </a:r>
            <a:r>
              <a:rPr lang="en-US" dirty="0" err="1" smtClean="0"/>
              <a:t>diminta</a:t>
            </a:r>
            <a:r>
              <a:rPr lang="en-US" dirty="0" smtClean="0"/>
              <a:t> </a:t>
            </a:r>
            <a:r>
              <a:rPr lang="en-US" dirty="0" err="1" smtClean="0"/>
              <a:t>membuat</a:t>
            </a:r>
            <a:r>
              <a:rPr lang="en-US" dirty="0" smtClean="0"/>
              <a:t> </a:t>
            </a:r>
            <a:r>
              <a:rPr lang="en-US" dirty="0" err="1" smtClean="0"/>
              <a:t>dus</a:t>
            </a:r>
            <a:r>
              <a:rPr lang="en-US" dirty="0" smtClean="0"/>
              <a:t> </a:t>
            </a:r>
            <a:r>
              <a:rPr lang="en-US" dirty="0" err="1" smtClean="0"/>
              <a:t>kotak</a:t>
            </a:r>
            <a:r>
              <a:rPr lang="en-US" dirty="0" smtClean="0"/>
              <a:t> </a:t>
            </a:r>
            <a:r>
              <a:rPr lang="en-US" dirty="0" err="1" smtClean="0"/>
              <a:t>nasi</a:t>
            </a:r>
            <a:r>
              <a:rPr lang="en-US" dirty="0" smtClean="0"/>
              <a:t>. </a:t>
            </a:r>
            <a:r>
              <a:rPr lang="en-US" dirty="0" err="1" smtClean="0"/>
              <a:t>Ada</a:t>
            </a:r>
            <a:r>
              <a:rPr lang="en-US" dirty="0" smtClean="0"/>
              <a:t> yang </a:t>
            </a:r>
            <a:r>
              <a:rPr lang="en-US" dirty="0" err="1" smtClean="0"/>
              <a:t>menyiapkan</a:t>
            </a:r>
            <a:r>
              <a:rPr lang="en-US" dirty="0" smtClean="0"/>
              <a:t> </a:t>
            </a:r>
            <a:r>
              <a:rPr lang="en-US" dirty="0" err="1" smtClean="0"/>
              <a:t>kertas</a:t>
            </a:r>
            <a:r>
              <a:rPr lang="en-US" dirty="0" smtClean="0"/>
              <a:t> </a:t>
            </a:r>
            <a:r>
              <a:rPr lang="en-US" dirty="0" err="1" smtClean="0"/>
              <a:t>karton</a:t>
            </a:r>
            <a:r>
              <a:rPr lang="en-US" dirty="0" smtClean="0"/>
              <a:t>, </a:t>
            </a:r>
            <a:r>
              <a:rPr lang="en-US" dirty="0" err="1" smtClean="0"/>
              <a:t>gunting</a:t>
            </a:r>
            <a:r>
              <a:rPr lang="en-US" dirty="0" smtClean="0"/>
              <a:t>, stapler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isinya</a:t>
            </a:r>
            <a:r>
              <a:rPr lang="en-US" dirty="0" smtClean="0"/>
              <a:t>, </a:t>
            </a:r>
            <a:r>
              <a:rPr lang="en-US" dirty="0" err="1" smtClean="0"/>
              <a:t>pensil</a:t>
            </a:r>
            <a:r>
              <a:rPr lang="en-US" dirty="0" smtClean="0"/>
              <a:t>, </a:t>
            </a:r>
            <a:r>
              <a:rPr lang="en-US" dirty="0" err="1" smtClean="0"/>
              <a:t>serta</a:t>
            </a:r>
            <a:r>
              <a:rPr lang="en-US" dirty="0" smtClean="0"/>
              <a:t> </a:t>
            </a:r>
            <a:r>
              <a:rPr lang="en-US" dirty="0" err="1" smtClean="0"/>
              <a:t>penggaris</a:t>
            </a:r>
            <a:r>
              <a:rPr lang="en-US" dirty="0" smtClean="0"/>
              <a:t>. </a:t>
            </a:r>
            <a:r>
              <a:rPr lang="en-US" dirty="0" err="1" smtClean="0"/>
              <a:t>Mereka</a:t>
            </a:r>
            <a:r>
              <a:rPr lang="en-US" dirty="0" smtClean="0"/>
              <a:t> </a:t>
            </a:r>
            <a:r>
              <a:rPr lang="en-US" dirty="0" err="1" smtClean="0"/>
              <a:t>berbagi</a:t>
            </a:r>
            <a:r>
              <a:rPr lang="en-US" dirty="0" smtClean="0"/>
              <a:t> </a:t>
            </a:r>
            <a:r>
              <a:rPr lang="en-US" dirty="0" err="1" smtClean="0"/>
              <a:t>tugas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sukacita</a:t>
            </a:r>
            <a:r>
              <a:rPr lang="en-US" dirty="0" smtClean="0"/>
              <a:t>. </a:t>
            </a:r>
            <a:r>
              <a:rPr lang="en-US" dirty="0" err="1" smtClean="0"/>
              <a:t>Sebelum</a:t>
            </a:r>
            <a:r>
              <a:rPr lang="en-US" dirty="0" smtClean="0"/>
              <a:t> </a:t>
            </a:r>
            <a:r>
              <a:rPr lang="en-US" dirty="0" err="1" smtClean="0"/>
              <a:t>dibentuk</a:t>
            </a:r>
            <a:r>
              <a:rPr lang="en-US" dirty="0" smtClean="0"/>
              <a:t> </a:t>
            </a:r>
            <a:r>
              <a:rPr lang="en-US" dirty="0" err="1" smtClean="0"/>
              <a:t>dus</a:t>
            </a:r>
            <a:r>
              <a:rPr lang="en-US" dirty="0" smtClean="0"/>
              <a:t> </a:t>
            </a:r>
            <a:r>
              <a:rPr lang="en-US" dirty="0" err="1" smtClean="0"/>
              <a:t>kotak</a:t>
            </a:r>
            <a:r>
              <a:rPr lang="en-US" dirty="0" smtClean="0"/>
              <a:t> </a:t>
            </a:r>
            <a:r>
              <a:rPr lang="en-US" dirty="0" err="1" smtClean="0"/>
              <a:t>nasi</a:t>
            </a:r>
            <a:r>
              <a:rPr lang="en-US" dirty="0" smtClean="0"/>
              <a:t>, </a:t>
            </a:r>
            <a:r>
              <a:rPr lang="en-US" dirty="0" err="1" smtClean="0"/>
              <a:t>menurut</a:t>
            </a:r>
            <a:r>
              <a:rPr lang="en-US" dirty="0" smtClean="0"/>
              <a:t> kalian </a:t>
            </a:r>
            <a:r>
              <a:rPr lang="en-US" dirty="0" err="1" smtClean="0"/>
              <a:t>apa</a:t>
            </a:r>
            <a:r>
              <a:rPr lang="en-US" dirty="0" smtClean="0"/>
              <a:t> yang </a:t>
            </a:r>
            <a:r>
              <a:rPr lang="en-US" dirty="0" err="1" smtClean="0"/>
              <a:t>perlu</a:t>
            </a:r>
            <a:r>
              <a:rPr lang="en-US" dirty="0" smtClean="0"/>
              <a:t> </a:t>
            </a:r>
            <a:r>
              <a:rPr lang="en-US" dirty="0" err="1" smtClean="0"/>
              <a:t>dilakukan</a:t>
            </a:r>
            <a:r>
              <a:rPr lang="en-US" dirty="0" smtClean="0"/>
              <a:t>?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381493" y="1857364"/>
            <a:ext cx="4190771" cy="30003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500034" y="1285860"/>
            <a:ext cx="2422651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b="1" dirty="0" err="1" smtClean="0">
                <a:solidFill>
                  <a:srgbClr val="00B0F0"/>
                </a:solidFill>
              </a:rPr>
              <a:t>Jaring-Jaring</a:t>
            </a:r>
            <a:r>
              <a:rPr lang="en-US" sz="2200" b="1" dirty="0" smtClean="0">
                <a:solidFill>
                  <a:srgbClr val="00B0F0"/>
                </a:solidFill>
              </a:rPr>
              <a:t> </a:t>
            </a:r>
            <a:r>
              <a:rPr lang="en-US" sz="2200" b="1" dirty="0" err="1" smtClean="0">
                <a:solidFill>
                  <a:srgbClr val="00B0F0"/>
                </a:solidFill>
              </a:rPr>
              <a:t>Kubus</a:t>
            </a:r>
            <a:endParaRPr lang="en-US" sz="2200" b="1" dirty="0" smtClean="0">
              <a:solidFill>
                <a:srgbClr val="00B0F0"/>
              </a:solidFill>
            </a:endParaRPr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2156498"/>
            <a:ext cx="6286500" cy="2038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786182" y="5272110"/>
            <a:ext cx="150495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Rectangle 8"/>
          <p:cNvSpPr/>
          <p:nvPr/>
        </p:nvSpPr>
        <p:spPr>
          <a:xfrm>
            <a:off x="428596" y="1643050"/>
            <a:ext cx="750099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 err="1" smtClean="0"/>
              <a:t>Diketahui</a:t>
            </a:r>
            <a:r>
              <a:rPr lang="en-US" sz="2200" dirty="0" smtClean="0"/>
              <a:t> </a:t>
            </a:r>
            <a:r>
              <a:rPr lang="en-US" sz="2200" dirty="0" err="1" smtClean="0"/>
              <a:t>bangun</a:t>
            </a:r>
            <a:r>
              <a:rPr lang="en-US" sz="2200" dirty="0" smtClean="0"/>
              <a:t> </a:t>
            </a:r>
            <a:r>
              <a:rPr lang="en-US" sz="2200" dirty="0" err="1" smtClean="0"/>
              <a:t>seperti</a:t>
            </a:r>
            <a:r>
              <a:rPr lang="en-US" sz="2200" dirty="0" smtClean="0"/>
              <a:t> </a:t>
            </a:r>
            <a:r>
              <a:rPr lang="en-US" sz="2200" dirty="0" err="1" smtClean="0"/>
              <a:t>berikut</a:t>
            </a:r>
            <a:r>
              <a:rPr lang="en-US" sz="2200" dirty="0" smtClean="0"/>
              <a:t>.</a:t>
            </a:r>
          </a:p>
        </p:txBody>
      </p:sp>
      <p:sp>
        <p:nvSpPr>
          <p:cNvPr id="12" name="Rectangle 11"/>
          <p:cNvSpPr/>
          <p:nvPr/>
        </p:nvSpPr>
        <p:spPr>
          <a:xfrm>
            <a:off x="428596" y="4085324"/>
            <a:ext cx="7500990" cy="1055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200" dirty="0" err="1" smtClean="0"/>
              <a:t>Gambar</a:t>
            </a:r>
            <a:r>
              <a:rPr lang="en-US" sz="2200" dirty="0" smtClean="0"/>
              <a:t> </a:t>
            </a:r>
            <a:r>
              <a:rPr lang="en-US" sz="2200" dirty="0" err="1" smtClean="0"/>
              <a:t>di</a:t>
            </a:r>
            <a:r>
              <a:rPr lang="en-US" sz="2200" dirty="0" smtClean="0"/>
              <a:t> </a:t>
            </a:r>
            <a:r>
              <a:rPr lang="en-US" sz="2200" dirty="0" err="1" smtClean="0"/>
              <a:t>atas</a:t>
            </a:r>
            <a:r>
              <a:rPr lang="en-US" sz="2200" dirty="0" smtClean="0"/>
              <a:t> </a:t>
            </a:r>
            <a:r>
              <a:rPr lang="en-US" sz="2200" dirty="0" err="1" smtClean="0"/>
              <a:t>merupakan</a:t>
            </a:r>
            <a:r>
              <a:rPr lang="en-US" sz="2200" dirty="0" smtClean="0"/>
              <a:t> </a:t>
            </a:r>
            <a:r>
              <a:rPr lang="en-US" sz="2200" dirty="0" err="1" smtClean="0"/>
              <a:t>contoh</a:t>
            </a:r>
            <a:r>
              <a:rPr lang="en-US" sz="2200" dirty="0" smtClean="0"/>
              <a:t> </a:t>
            </a:r>
            <a:r>
              <a:rPr lang="en-US" sz="2200" dirty="0" err="1" smtClean="0"/>
              <a:t>jaring-jaring</a:t>
            </a:r>
            <a:r>
              <a:rPr lang="en-US" sz="2200" dirty="0" smtClean="0"/>
              <a:t> </a:t>
            </a:r>
            <a:r>
              <a:rPr lang="en-US" sz="2200" dirty="0" err="1" smtClean="0"/>
              <a:t>kubus</a:t>
            </a:r>
            <a:r>
              <a:rPr lang="en-US" sz="2200" dirty="0" smtClean="0"/>
              <a:t> yang </a:t>
            </a:r>
            <a:r>
              <a:rPr lang="en-US" sz="2200" dirty="0" err="1" smtClean="0"/>
              <a:t>jika</a:t>
            </a:r>
            <a:r>
              <a:rPr lang="en-US" sz="2200" dirty="0" smtClean="0"/>
              <a:t> </a:t>
            </a:r>
            <a:r>
              <a:rPr lang="en-US" sz="2200" dirty="0" err="1" smtClean="0"/>
              <a:t>dihubungkan</a:t>
            </a:r>
            <a:r>
              <a:rPr lang="en-US" sz="2200" dirty="0" smtClean="0"/>
              <a:t> </a:t>
            </a:r>
            <a:r>
              <a:rPr lang="en-US" sz="2200" dirty="0" err="1" smtClean="0"/>
              <a:t>diperoleh</a:t>
            </a:r>
            <a:r>
              <a:rPr lang="en-US" sz="2200" dirty="0" smtClean="0"/>
              <a:t> </a:t>
            </a:r>
            <a:r>
              <a:rPr lang="en-US" sz="2200" dirty="0" err="1" smtClean="0"/>
              <a:t>balok</a:t>
            </a:r>
            <a:r>
              <a:rPr lang="en-US" sz="2200" dirty="0" smtClean="0"/>
              <a:t> </a:t>
            </a:r>
            <a:r>
              <a:rPr lang="en-US" sz="2200" dirty="0" err="1" smtClean="0"/>
              <a:t>berikut</a:t>
            </a:r>
            <a:r>
              <a:rPr lang="en-US" sz="2200" dirty="0" smtClean="0"/>
              <a:t>.</a:t>
            </a: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2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2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28596" y="1168621"/>
            <a:ext cx="6429404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b="1" dirty="0" smtClean="0">
                <a:solidFill>
                  <a:srgbClr val="002060"/>
                </a:solidFill>
              </a:rPr>
              <a:t>C.   </a:t>
            </a:r>
            <a:r>
              <a:rPr lang="en-US" sz="2200" b="1" dirty="0" err="1" smtClean="0">
                <a:solidFill>
                  <a:srgbClr val="002060"/>
                </a:solidFill>
              </a:rPr>
              <a:t>Luas</a:t>
            </a:r>
            <a:r>
              <a:rPr lang="en-US" sz="2200" b="1" dirty="0" smtClean="0">
                <a:solidFill>
                  <a:srgbClr val="002060"/>
                </a:solidFill>
              </a:rPr>
              <a:t> </a:t>
            </a:r>
            <a:r>
              <a:rPr lang="en-US" sz="2200" b="1" dirty="0" err="1" smtClean="0">
                <a:solidFill>
                  <a:srgbClr val="002060"/>
                </a:solidFill>
              </a:rPr>
              <a:t>Permukaan</a:t>
            </a:r>
            <a:r>
              <a:rPr lang="en-US" sz="2200" b="1" dirty="0" smtClean="0">
                <a:solidFill>
                  <a:srgbClr val="002060"/>
                </a:solidFill>
              </a:rPr>
              <a:t> </a:t>
            </a:r>
            <a:r>
              <a:rPr lang="en-US" sz="2200" b="1" dirty="0" err="1" smtClean="0">
                <a:solidFill>
                  <a:srgbClr val="002060"/>
                </a:solidFill>
              </a:rPr>
              <a:t>Kubus</a:t>
            </a:r>
            <a:r>
              <a:rPr lang="en-US" sz="2200" b="1" dirty="0" smtClean="0">
                <a:solidFill>
                  <a:srgbClr val="002060"/>
                </a:solidFill>
              </a:rPr>
              <a:t> </a:t>
            </a:r>
            <a:r>
              <a:rPr lang="en-US" sz="2200" b="1" dirty="0" err="1" smtClean="0">
                <a:solidFill>
                  <a:srgbClr val="002060"/>
                </a:solidFill>
              </a:rPr>
              <a:t>dan</a:t>
            </a:r>
            <a:r>
              <a:rPr lang="en-US" sz="2200" b="1" dirty="0" smtClean="0">
                <a:solidFill>
                  <a:srgbClr val="002060"/>
                </a:solidFill>
              </a:rPr>
              <a:t> </a:t>
            </a:r>
            <a:r>
              <a:rPr lang="en-US" sz="2200" b="1" dirty="0" err="1" smtClean="0">
                <a:solidFill>
                  <a:srgbClr val="002060"/>
                </a:solidFill>
              </a:rPr>
              <a:t>Balok</a:t>
            </a:r>
            <a:r>
              <a:rPr lang="en-US" sz="2200" b="1" dirty="0" smtClean="0">
                <a:solidFill>
                  <a:srgbClr val="002060"/>
                </a:solidFill>
              </a:rPr>
              <a:t> (</a:t>
            </a:r>
            <a:r>
              <a:rPr lang="en-US" sz="2200" b="1" dirty="0" err="1" smtClean="0">
                <a:solidFill>
                  <a:srgbClr val="002060"/>
                </a:solidFill>
              </a:rPr>
              <a:t>Pengayaan</a:t>
            </a:r>
            <a:r>
              <a:rPr lang="en-US" sz="2200" b="1" dirty="0" smtClean="0">
                <a:solidFill>
                  <a:srgbClr val="002060"/>
                </a:solidFill>
              </a:rPr>
              <a:t>)</a:t>
            </a:r>
          </a:p>
        </p:txBody>
      </p:sp>
      <p:sp>
        <p:nvSpPr>
          <p:cNvPr id="8" name="Rectangle 7"/>
          <p:cNvSpPr/>
          <p:nvPr/>
        </p:nvSpPr>
        <p:spPr>
          <a:xfrm>
            <a:off x="428596" y="1524256"/>
            <a:ext cx="7572428" cy="51244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63538" indent="-363538">
              <a:lnSpc>
                <a:spcPct val="150000"/>
              </a:lnSpc>
              <a:buFont typeface="Arial" pitchFamily="34" charset="0"/>
              <a:buChar char="•"/>
              <a:tabLst>
                <a:tab pos="363538" algn="l"/>
              </a:tabLst>
            </a:pPr>
            <a:r>
              <a:rPr lang="en-US" sz="2200" dirty="0" err="1" smtClean="0"/>
              <a:t>Luas</a:t>
            </a:r>
            <a:r>
              <a:rPr lang="en-US" sz="2200" dirty="0" smtClean="0"/>
              <a:t> </a:t>
            </a:r>
            <a:r>
              <a:rPr lang="en-US" sz="2200" dirty="0" err="1" smtClean="0"/>
              <a:t>jaring-jaring</a:t>
            </a:r>
            <a:r>
              <a:rPr lang="en-US" sz="2200" dirty="0" smtClean="0"/>
              <a:t> </a:t>
            </a:r>
            <a:r>
              <a:rPr lang="en-US" sz="2200" dirty="0" err="1" smtClean="0"/>
              <a:t>kubus</a:t>
            </a:r>
            <a:r>
              <a:rPr lang="en-US" sz="2200" dirty="0" smtClean="0"/>
              <a:t> </a:t>
            </a:r>
            <a:r>
              <a:rPr lang="en-US" sz="2200" dirty="0" err="1" smtClean="0"/>
              <a:t>biasa</a:t>
            </a:r>
            <a:r>
              <a:rPr lang="en-US" sz="2200" dirty="0" smtClean="0"/>
              <a:t> </a:t>
            </a:r>
            <a:r>
              <a:rPr lang="en-US" sz="2200" dirty="0" err="1" smtClean="0"/>
              <a:t>disebut</a:t>
            </a:r>
            <a:r>
              <a:rPr lang="en-US" sz="2200" dirty="0" smtClean="0"/>
              <a:t> </a:t>
            </a:r>
            <a:r>
              <a:rPr lang="en-US" sz="2200" dirty="0" err="1" smtClean="0"/>
              <a:t>juga</a:t>
            </a:r>
            <a:r>
              <a:rPr lang="en-US" sz="2200" dirty="0" smtClean="0"/>
              <a:t> </a:t>
            </a:r>
            <a:r>
              <a:rPr lang="en-US" sz="2200" dirty="0" err="1" smtClean="0"/>
              <a:t>luas</a:t>
            </a:r>
            <a:r>
              <a:rPr lang="en-US" sz="2200" dirty="0" smtClean="0"/>
              <a:t> </a:t>
            </a:r>
            <a:r>
              <a:rPr lang="en-US" sz="2200" dirty="0" err="1" smtClean="0"/>
              <a:t>permukaan</a:t>
            </a:r>
            <a:r>
              <a:rPr lang="en-US" sz="2200" dirty="0" smtClean="0"/>
              <a:t> </a:t>
            </a:r>
            <a:r>
              <a:rPr lang="en-US" sz="2200" dirty="0" err="1" smtClean="0"/>
              <a:t>kubus</a:t>
            </a:r>
            <a:r>
              <a:rPr lang="en-US" sz="2200" dirty="0" smtClean="0"/>
              <a:t> yang </a:t>
            </a:r>
            <a:r>
              <a:rPr lang="en-US" sz="2200" dirty="0" err="1" smtClean="0"/>
              <a:t>dapat</a:t>
            </a:r>
            <a:r>
              <a:rPr lang="en-US" sz="2200" dirty="0" smtClean="0"/>
              <a:t> </a:t>
            </a:r>
            <a:r>
              <a:rPr lang="en-US" sz="2200" dirty="0" err="1" smtClean="0"/>
              <a:t>ditentukan</a:t>
            </a:r>
            <a:r>
              <a:rPr lang="en-US" sz="2200" dirty="0" smtClean="0"/>
              <a:t> </a:t>
            </a:r>
            <a:r>
              <a:rPr lang="en-US" sz="2200" dirty="0" err="1" smtClean="0"/>
              <a:t>dengan</a:t>
            </a:r>
            <a:r>
              <a:rPr lang="en-US" sz="2200" dirty="0" smtClean="0"/>
              <a:t> </a:t>
            </a:r>
            <a:r>
              <a:rPr lang="en-US" sz="2200" dirty="0" err="1" smtClean="0"/>
              <a:t>cara</a:t>
            </a:r>
            <a:r>
              <a:rPr lang="en-US" sz="2200" dirty="0" smtClean="0"/>
              <a:t> </a:t>
            </a:r>
            <a:r>
              <a:rPr lang="en-US" sz="2200" dirty="0" err="1" smtClean="0"/>
              <a:t>menjumlahkan</a:t>
            </a:r>
            <a:r>
              <a:rPr lang="en-US" sz="2200" dirty="0" smtClean="0"/>
              <a:t> </a:t>
            </a:r>
            <a:r>
              <a:rPr lang="en-US" sz="2200" dirty="0" err="1" smtClean="0"/>
              <a:t>luas</a:t>
            </a:r>
            <a:r>
              <a:rPr lang="en-US" sz="2200" dirty="0" smtClean="0"/>
              <a:t> </a:t>
            </a:r>
            <a:r>
              <a:rPr lang="en-US" sz="2200" dirty="0" err="1" smtClean="0"/>
              <a:t>seluruh</a:t>
            </a:r>
            <a:r>
              <a:rPr lang="en-US" sz="2200" dirty="0" smtClean="0"/>
              <a:t> </a:t>
            </a:r>
            <a:r>
              <a:rPr lang="en-US" sz="2200" dirty="0" err="1" smtClean="0"/>
              <a:t>bangun</a:t>
            </a:r>
            <a:r>
              <a:rPr lang="en-US" sz="2200" dirty="0" smtClean="0"/>
              <a:t> </a:t>
            </a:r>
            <a:r>
              <a:rPr lang="en-US" sz="2200" dirty="0" err="1" smtClean="0"/>
              <a:t>datar</a:t>
            </a:r>
            <a:r>
              <a:rPr lang="en-US" sz="2200" dirty="0" smtClean="0"/>
              <a:t> </a:t>
            </a:r>
            <a:r>
              <a:rPr lang="en-US" sz="2200" dirty="0" err="1" smtClean="0"/>
              <a:t>penyusunnya</a:t>
            </a:r>
            <a:r>
              <a:rPr lang="en-US" sz="2200" dirty="0" smtClean="0"/>
              <a:t>, </a:t>
            </a:r>
            <a:r>
              <a:rPr lang="en-US" sz="2200" dirty="0" err="1" smtClean="0"/>
              <a:t>yaitu</a:t>
            </a:r>
            <a:r>
              <a:rPr lang="en-US" sz="2200" dirty="0" smtClean="0"/>
              <a:t> </a:t>
            </a:r>
            <a:r>
              <a:rPr lang="en-US" sz="2200" dirty="0" err="1" smtClean="0"/>
              <a:t>persegi</a:t>
            </a:r>
            <a:r>
              <a:rPr lang="en-US" sz="2200" dirty="0" smtClean="0"/>
              <a:t>.</a:t>
            </a:r>
          </a:p>
          <a:p>
            <a:pPr marL="363538" indent="-363538">
              <a:lnSpc>
                <a:spcPct val="150000"/>
              </a:lnSpc>
              <a:buFont typeface="Arial" pitchFamily="34" charset="0"/>
              <a:buChar char="•"/>
              <a:tabLst>
                <a:tab pos="363538" algn="l"/>
              </a:tabLst>
            </a:pPr>
            <a:r>
              <a:rPr lang="en-US" sz="2200" dirty="0" err="1" smtClean="0"/>
              <a:t>Sebuah</a:t>
            </a:r>
            <a:r>
              <a:rPr lang="en-US" sz="2200" dirty="0" smtClean="0"/>
              <a:t> </a:t>
            </a:r>
            <a:r>
              <a:rPr lang="en-US" sz="2200" dirty="0" err="1" smtClean="0"/>
              <a:t>kubus</a:t>
            </a:r>
            <a:r>
              <a:rPr lang="en-US" sz="2200" dirty="0" smtClean="0"/>
              <a:t> </a:t>
            </a:r>
            <a:r>
              <a:rPr lang="en-US" sz="2200" dirty="0" err="1" smtClean="0"/>
              <a:t>dengan</a:t>
            </a:r>
            <a:r>
              <a:rPr lang="en-US" sz="2200" dirty="0" smtClean="0"/>
              <a:t> </a:t>
            </a:r>
            <a:r>
              <a:rPr lang="en-US" sz="2200" dirty="0" err="1" smtClean="0"/>
              <a:t>panjang</a:t>
            </a:r>
            <a:r>
              <a:rPr lang="en-US" sz="2200" dirty="0" smtClean="0"/>
              <a:t> </a:t>
            </a:r>
            <a:r>
              <a:rPr lang="en-US" sz="2200" dirty="0" err="1" smtClean="0"/>
              <a:t>rusuk</a:t>
            </a:r>
            <a:r>
              <a:rPr lang="en-US" sz="2200" dirty="0" smtClean="0"/>
              <a:t> </a:t>
            </a:r>
            <a:r>
              <a:rPr lang="en-US" sz="2200" i="1" dirty="0" smtClean="0"/>
              <a:t>s </a:t>
            </a:r>
            <a:r>
              <a:rPr lang="en-US" sz="2200" dirty="0" err="1" smtClean="0"/>
              <a:t>dan</a:t>
            </a:r>
            <a:r>
              <a:rPr lang="en-US" sz="2200" i="1" dirty="0" smtClean="0"/>
              <a:t> </a:t>
            </a:r>
            <a:r>
              <a:rPr lang="en-US" sz="2200" dirty="0" err="1" smtClean="0"/>
              <a:t>jaring-jaring</a:t>
            </a:r>
            <a:r>
              <a:rPr lang="en-US" sz="2200" dirty="0" smtClean="0"/>
              <a:t> </a:t>
            </a:r>
            <a:r>
              <a:rPr lang="en-US" sz="2200" dirty="0" err="1" smtClean="0"/>
              <a:t>kubus</a:t>
            </a:r>
            <a:r>
              <a:rPr lang="en-US" sz="2200" dirty="0" smtClean="0"/>
              <a:t> yang </a:t>
            </a:r>
            <a:r>
              <a:rPr lang="en-US" sz="2200" dirty="0" err="1" smtClean="0"/>
              <a:t>terdiri</a:t>
            </a:r>
            <a:r>
              <a:rPr lang="en-US" sz="2200" dirty="0" smtClean="0"/>
              <a:t> </a:t>
            </a:r>
            <a:r>
              <a:rPr lang="en-US" sz="2200" dirty="0" err="1" smtClean="0"/>
              <a:t>atas</a:t>
            </a:r>
            <a:r>
              <a:rPr lang="en-US" sz="2200" dirty="0" smtClean="0"/>
              <a:t> </a:t>
            </a:r>
            <a:r>
              <a:rPr lang="en-US" sz="2200" dirty="0" err="1" smtClean="0"/>
              <a:t>enam</a:t>
            </a:r>
            <a:r>
              <a:rPr lang="en-US" sz="2200" dirty="0" smtClean="0"/>
              <a:t> </a:t>
            </a:r>
            <a:r>
              <a:rPr lang="en-US" sz="2200" dirty="0" err="1" smtClean="0"/>
              <a:t>buah</a:t>
            </a:r>
            <a:r>
              <a:rPr lang="en-US" sz="2200" dirty="0" smtClean="0"/>
              <a:t> </a:t>
            </a:r>
            <a:r>
              <a:rPr lang="en-US" sz="2200" dirty="0" err="1" smtClean="0"/>
              <a:t>sisi</a:t>
            </a:r>
            <a:r>
              <a:rPr lang="en-US" sz="2200" dirty="0" smtClean="0"/>
              <a:t> yang </a:t>
            </a:r>
            <a:r>
              <a:rPr lang="en-US" sz="2200" dirty="0" err="1" smtClean="0"/>
              <a:t>sama</a:t>
            </a:r>
            <a:r>
              <a:rPr lang="en-US" sz="2200" dirty="0" smtClean="0"/>
              <a:t> </a:t>
            </a:r>
            <a:r>
              <a:rPr lang="en-US" sz="2200" dirty="0" err="1" smtClean="0"/>
              <a:t>dengan</a:t>
            </a:r>
            <a:r>
              <a:rPr lang="en-US" sz="2200" dirty="0" smtClean="0"/>
              <a:t> </a:t>
            </a:r>
            <a:r>
              <a:rPr lang="en-US" sz="2200" dirty="0" err="1" smtClean="0"/>
              <a:t>panjang</a:t>
            </a:r>
            <a:endParaRPr lang="en-US" sz="2200" dirty="0" smtClean="0"/>
          </a:p>
          <a:p>
            <a:pPr marL="363538" indent="-363538">
              <a:lnSpc>
                <a:spcPct val="150000"/>
              </a:lnSpc>
              <a:buFont typeface="Arial" pitchFamily="34" charset="0"/>
              <a:buChar char="•"/>
              <a:tabLst>
                <a:tab pos="363538" algn="l"/>
              </a:tabLst>
            </a:pPr>
            <a:r>
              <a:rPr lang="pt-BR" sz="2200" dirty="0" smtClean="0"/>
              <a:t>rusuk misal </a:t>
            </a:r>
            <a:r>
              <a:rPr lang="pt-BR" sz="2200" i="1" dirty="0" smtClean="0"/>
              <a:t>s. </a:t>
            </a:r>
            <a:r>
              <a:rPr lang="pt-BR" sz="2200" dirty="0" smtClean="0"/>
              <a:t>Luas permukaan kubus adalah jumlah luas keenam persegi pada jaring-jaring </a:t>
            </a:r>
            <a:r>
              <a:rPr lang="en-US" sz="2200" dirty="0" err="1" smtClean="0"/>
              <a:t>kubus</a:t>
            </a:r>
            <a:r>
              <a:rPr lang="en-US" sz="2200" dirty="0" smtClean="0"/>
              <a:t>.</a:t>
            </a:r>
          </a:p>
          <a:p>
            <a:pPr marL="363538" indent="-363538">
              <a:buFont typeface="Arial" pitchFamily="34" charset="0"/>
              <a:buChar char="•"/>
              <a:tabLst>
                <a:tab pos="363538" algn="l"/>
              </a:tabLst>
            </a:pPr>
            <a:r>
              <a:rPr lang="en-US" sz="2400" dirty="0" err="1" smtClean="0"/>
              <a:t>Luas</a:t>
            </a:r>
            <a:r>
              <a:rPr lang="en-US" sz="2400" dirty="0" smtClean="0"/>
              <a:t> </a:t>
            </a:r>
            <a:r>
              <a:rPr lang="en-US" sz="2400" dirty="0" err="1" smtClean="0"/>
              <a:t>jaring-jaring</a:t>
            </a:r>
            <a:r>
              <a:rPr lang="en-US" sz="2400" dirty="0" smtClean="0"/>
              <a:t> </a:t>
            </a:r>
            <a:r>
              <a:rPr lang="en-US" sz="2400" dirty="0" err="1" smtClean="0"/>
              <a:t>kubus</a:t>
            </a:r>
            <a:r>
              <a:rPr lang="en-US" sz="2400" dirty="0" smtClean="0"/>
              <a:t> (</a:t>
            </a:r>
            <a:r>
              <a:rPr lang="en-US" sz="2400" i="1" dirty="0" smtClean="0"/>
              <a:t>L)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dirty="0" err="1" smtClean="0"/>
              <a:t>panjang</a:t>
            </a:r>
            <a:r>
              <a:rPr lang="en-US" sz="2400" dirty="0" smtClean="0"/>
              <a:t> </a:t>
            </a:r>
            <a:r>
              <a:rPr lang="en-US" sz="2400" dirty="0" err="1" smtClean="0"/>
              <a:t>rusuk</a:t>
            </a:r>
            <a:r>
              <a:rPr lang="en-US" sz="2400" dirty="0" smtClean="0"/>
              <a:t> </a:t>
            </a:r>
            <a:r>
              <a:rPr lang="en-US" sz="2400" i="1" dirty="0" smtClean="0"/>
              <a:t>s</a:t>
            </a:r>
            <a:r>
              <a:rPr lang="en-US" sz="2400" dirty="0" smtClean="0"/>
              <a:t> </a:t>
            </a:r>
            <a:r>
              <a:rPr lang="en-US" sz="2400" dirty="0" err="1" smtClean="0"/>
              <a:t>adalah</a:t>
            </a:r>
            <a:r>
              <a:rPr lang="en-US" sz="2400" dirty="0" smtClean="0"/>
              <a:t> </a:t>
            </a:r>
            <a:r>
              <a:rPr lang="en-US" sz="2400" i="1" dirty="0" smtClean="0"/>
              <a:t>L = </a:t>
            </a:r>
            <a:r>
              <a:rPr lang="en-US" sz="2400" dirty="0" smtClean="0"/>
              <a:t>6</a:t>
            </a:r>
            <a:r>
              <a:rPr lang="en-US" sz="2400" i="1" dirty="0" smtClean="0"/>
              <a:t>s</a:t>
            </a:r>
            <a:r>
              <a:rPr lang="en-US" sz="2400" baseline="30000" dirty="0" smtClean="0"/>
              <a:t>2</a:t>
            </a:r>
            <a:r>
              <a:rPr lang="en-US" sz="2400" i="1" dirty="0" smtClean="0"/>
              <a:t>.</a:t>
            </a:r>
          </a:p>
          <a:p>
            <a:pPr marL="363538" indent="-363538">
              <a:buFont typeface="Arial" pitchFamily="34" charset="0"/>
              <a:buChar char="•"/>
              <a:tabLst>
                <a:tab pos="363538" algn="l"/>
              </a:tabLst>
            </a:pPr>
            <a:r>
              <a:rPr lang="en-US" sz="2400" dirty="0" err="1" smtClean="0"/>
              <a:t>Luas</a:t>
            </a:r>
            <a:r>
              <a:rPr lang="en-US" sz="2400" dirty="0" smtClean="0"/>
              <a:t> </a:t>
            </a:r>
            <a:r>
              <a:rPr lang="en-US" sz="2400" dirty="0" err="1" smtClean="0"/>
              <a:t>permukaan</a:t>
            </a:r>
            <a:r>
              <a:rPr lang="en-US" sz="2400" dirty="0" smtClean="0"/>
              <a:t> </a:t>
            </a:r>
            <a:r>
              <a:rPr lang="en-US" sz="2400" dirty="0" err="1" smtClean="0"/>
              <a:t>balok</a:t>
            </a:r>
            <a:r>
              <a:rPr lang="en-US" sz="2400" dirty="0" smtClean="0"/>
              <a:t> (</a:t>
            </a:r>
            <a:r>
              <a:rPr lang="en-US" sz="2400" i="1" dirty="0" smtClean="0"/>
              <a:t>L</a:t>
            </a:r>
            <a:r>
              <a:rPr lang="en-US" sz="2400" dirty="0" smtClean="0"/>
              <a:t>)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dirty="0" err="1" smtClean="0"/>
              <a:t>panjang</a:t>
            </a:r>
            <a:r>
              <a:rPr lang="en-US" sz="2400" dirty="0" smtClean="0"/>
              <a:t> p, </a:t>
            </a:r>
            <a:r>
              <a:rPr lang="en-US" sz="2400" dirty="0" err="1" smtClean="0"/>
              <a:t>lebar</a:t>
            </a:r>
            <a:r>
              <a:rPr lang="en-US" sz="2400" dirty="0" smtClean="0"/>
              <a:t> l,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tinggi</a:t>
            </a:r>
            <a:r>
              <a:rPr lang="en-US" sz="2400" dirty="0" smtClean="0"/>
              <a:t> t </a:t>
            </a:r>
            <a:r>
              <a:rPr lang="en-US" sz="2400" dirty="0" err="1" smtClean="0"/>
              <a:t>adalah</a:t>
            </a:r>
            <a:r>
              <a:rPr lang="en-US" sz="2400" dirty="0" smtClean="0"/>
              <a:t> </a:t>
            </a:r>
            <a:r>
              <a:rPr lang="en-US" sz="2400" i="1" dirty="0" smtClean="0"/>
              <a:t>L = </a:t>
            </a:r>
            <a:r>
              <a:rPr lang="en-US" sz="2400" dirty="0" smtClean="0"/>
              <a:t>2(</a:t>
            </a:r>
            <a:r>
              <a:rPr lang="en-US" sz="2400" i="1" dirty="0" smtClean="0"/>
              <a:t>pl + pt + </a:t>
            </a:r>
            <a:r>
              <a:rPr lang="en-US" sz="2400" i="1" dirty="0" err="1" smtClean="0"/>
              <a:t>lt</a:t>
            </a:r>
            <a:r>
              <a:rPr lang="en-US" sz="2400" dirty="0" smtClean="0"/>
              <a:t>)</a:t>
            </a:r>
            <a:r>
              <a:rPr lang="en-US" sz="2400" i="1" dirty="0" smtClean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285720" y="1142984"/>
            <a:ext cx="7929618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200" b="1" dirty="0" err="1" smtClean="0"/>
              <a:t>Contoh</a:t>
            </a:r>
            <a:endParaRPr lang="en-US" sz="2200" b="1" dirty="0" smtClean="0"/>
          </a:p>
          <a:p>
            <a:pPr>
              <a:lnSpc>
                <a:spcPct val="150000"/>
              </a:lnSpc>
            </a:pPr>
            <a:r>
              <a:rPr lang="en-US" sz="2200" dirty="0" err="1" smtClean="0"/>
              <a:t>Misalnya</a:t>
            </a:r>
            <a:r>
              <a:rPr lang="en-US" sz="2200" dirty="0" smtClean="0"/>
              <a:t> </a:t>
            </a:r>
            <a:r>
              <a:rPr lang="en-US" sz="2200" dirty="0" err="1" smtClean="0"/>
              <a:t>diketahui</a:t>
            </a:r>
            <a:r>
              <a:rPr lang="en-US" sz="2200" dirty="0" smtClean="0"/>
              <a:t> </a:t>
            </a:r>
            <a:r>
              <a:rPr lang="en-US" sz="2200" dirty="0" err="1" smtClean="0"/>
              <a:t>sebuah</a:t>
            </a:r>
            <a:r>
              <a:rPr lang="en-US" sz="2200" dirty="0" smtClean="0"/>
              <a:t> </a:t>
            </a:r>
            <a:r>
              <a:rPr lang="en-US" sz="2200" dirty="0" err="1" smtClean="0"/>
              <a:t>balok</a:t>
            </a:r>
            <a:r>
              <a:rPr lang="en-US" sz="2200" dirty="0" smtClean="0"/>
              <a:t> </a:t>
            </a:r>
            <a:r>
              <a:rPr lang="en-US" sz="2200" dirty="0" err="1" smtClean="0"/>
              <a:t>dengan</a:t>
            </a:r>
            <a:r>
              <a:rPr lang="en-US" sz="2200" dirty="0" smtClean="0"/>
              <a:t> </a:t>
            </a:r>
            <a:r>
              <a:rPr lang="en-US" sz="2200" dirty="0" err="1" smtClean="0"/>
              <a:t>ukuran</a:t>
            </a:r>
            <a:r>
              <a:rPr lang="en-US" sz="2200" dirty="0" smtClean="0"/>
              <a:t> </a:t>
            </a:r>
            <a:r>
              <a:rPr lang="en-US" sz="2200" dirty="0" err="1" smtClean="0"/>
              <a:t>panjang</a:t>
            </a:r>
            <a:r>
              <a:rPr lang="en-US" sz="2200" dirty="0" smtClean="0"/>
              <a:t> 4 dm, </a:t>
            </a:r>
            <a:r>
              <a:rPr lang="en-US" sz="2200" dirty="0" err="1" smtClean="0"/>
              <a:t>lebar</a:t>
            </a:r>
            <a:r>
              <a:rPr lang="en-US" sz="2200" dirty="0" smtClean="0"/>
              <a:t> 3 dm, </a:t>
            </a:r>
            <a:r>
              <a:rPr lang="en-US" sz="2200" dirty="0" err="1" smtClean="0"/>
              <a:t>dan</a:t>
            </a:r>
            <a:r>
              <a:rPr lang="en-US" sz="2200" dirty="0" smtClean="0"/>
              <a:t> </a:t>
            </a:r>
            <a:r>
              <a:rPr lang="en-US" sz="2200" dirty="0" err="1" smtClean="0"/>
              <a:t>tinggu</a:t>
            </a:r>
            <a:r>
              <a:rPr lang="en-US" sz="2200" dirty="0" smtClean="0"/>
              <a:t> 2 dm. </a:t>
            </a:r>
            <a:r>
              <a:rPr lang="en-US" sz="2200" dirty="0" err="1" smtClean="0"/>
              <a:t>Berapakah</a:t>
            </a:r>
            <a:r>
              <a:rPr lang="en-US" sz="2200" dirty="0" smtClean="0"/>
              <a:t> </a:t>
            </a:r>
            <a:r>
              <a:rPr lang="en-US" sz="2200" dirty="0" err="1" smtClean="0"/>
              <a:t>luas</a:t>
            </a:r>
            <a:r>
              <a:rPr lang="en-US" sz="2200" dirty="0" smtClean="0"/>
              <a:t> </a:t>
            </a:r>
            <a:r>
              <a:rPr lang="en-US" sz="2200" dirty="0" err="1" smtClean="0"/>
              <a:t>jaring-jaring</a:t>
            </a:r>
            <a:r>
              <a:rPr lang="en-US" sz="2200" dirty="0" smtClean="0"/>
              <a:t> </a:t>
            </a:r>
            <a:r>
              <a:rPr lang="en-US" sz="2200" dirty="0" err="1" smtClean="0"/>
              <a:t>balok</a:t>
            </a:r>
            <a:r>
              <a:rPr lang="en-US" sz="2200" dirty="0" smtClean="0"/>
              <a:t> </a:t>
            </a:r>
            <a:r>
              <a:rPr lang="en-US" sz="2200" dirty="0" err="1" smtClean="0"/>
              <a:t>tersebut</a:t>
            </a:r>
            <a:r>
              <a:rPr lang="en-US" sz="2200" dirty="0" smtClean="0"/>
              <a:t>?</a:t>
            </a:r>
          </a:p>
          <a:p>
            <a:pPr>
              <a:lnSpc>
                <a:spcPct val="150000"/>
              </a:lnSpc>
            </a:pPr>
            <a:r>
              <a:rPr lang="en-US" sz="2200" b="1" dirty="0" err="1" smtClean="0"/>
              <a:t>Jawab</a:t>
            </a:r>
            <a:r>
              <a:rPr lang="en-US" sz="2200" b="1" dirty="0" smtClean="0"/>
              <a:t>:</a:t>
            </a:r>
          </a:p>
          <a:p>
            <a:pPr>
              <a:lnSpc>
                <a:spcPct val="150000"/>
              </a:lnSpc>
            </a:pPr>
            <a:r>
              <a:rPr lang="en-US" sz="2200" dirty="0" smtClean="0"/>
              <a:t>Kita </a:t>
            </a:r>
            <a:r>
              <a:rPr lang="en-US" sz="2200" dirty="0" err="1" smtClean="0"/>
              <a:t>dapat</a:t>
            </a:r>
            <a:r>
              <a:rPr lang="en-US" sz="2200" dirty="0" smtClean="0"/>
              <a:t> </a:t>
            </a:r>
            <a:r>
              <a:rPr lang="en-US" sz="2200" dirty="0" err="1" smtClean="0"/>
              <a:t>menemukan</a:t>
            </a:r>
            <a:r>
              <a:rPr lang="en-US" sz="2200" dirty="0" smtClean="0"/>
              <a:t> </a:t>
            </a:r>
            <a:r>
              <a:rPr lang="en-US" sz="2200" dirty="0" err="1" smtClean="0"/>
              <a:t>luas</a:t>
            </a:r>
            <a:r>
              <a:rPr lang="en-US" sz="2200" dirty="0" smtClean="0"/>
              <a:t> </a:t>
            </a:r>
            <a:r>
              <a:rPr lang="en-US" sz="2200" dirty="0" err="1" smtClean="0"/>
              <a:t>permukaan</a:t>
            </a:r>
            <a:r>
              <a:rPr lang="en-US" sz="2200" dirty="0" smtClean="0"/>
              <a:t> </a:t>
            </a:r>
            <a:r>
              <a:rPr lang="en-US" sz="2200" dirty="0" err="1" smtClean="0"/>
              <a:t>balok</a:t>
            </a:r>
            <a:r>
              <a:rPr lang="en-US" sz="2200" dirty="0" smtClean="0"/>
              <a:t> </a:t>
            </a:r>
            <a:r>
              <a:rPr lang="en-US" sz="2200" dirty="0" err="1" smtClean="0"/>
              <a:t>itu</a:t>
            </a:r>
            <a:r>
              <a:rPr lang="en-US" sz="2200" dirty="0" smtClean="0"/>
              <a:t> </a:t>
            </a:r>
            <a:r>
              <a:rPr lang="en-US" sz="2200" dirty="0" err="1" smtClean="0"/>
              <a:t>dapat</a:t>
            </a:r>
            <a:r>
              <a:rPr lang="en-US" sz="2200" dirty="0" smtClean="0"/>
              <a:t> </a:t>
            </a:r>
            <a:r>
              <a:rPr lang="en-US" sz="2200" dirty="0" err="1" smtClean="0"/>
              <a:t>dihitung</a:t>
            </a:r>
            <a:endParaRPr lang="en-US" sz="2200" dirty="0" smtClean="0"/>
          </a:p>
          <a:p>
            <a:pPr>
              <a:lnSpc>
                <a:spcPct val="150000"/>
              </a:lnSpc>
            </a:pPr>
            <a:r>
              <a:rPr lang="en-US" sz="2200" dirty="0" err="1" smtClean="0"/>
              <a:t>dengan</a:t>
            </a:r>
            <a:r>
              <a:rPr lang="en-US" sz="2200" dirty="0" smtClean="0"/>
              <a:t> </a:t>
            </a:r>
            <a:r>
              <a:rPr lang="en-US" sz="2200" dirty="0" err="1" smtClean="0"/>
              <a:t>cara</a:t>
            </a:r>
            <a:r>
              <a:rPr lang="en-US" sz="2200" dirty="0" smtClean="0"/>
              <a:t> </a:t>
            </a:r>
            <a:r>
              <a:rPr lang="en-US" sz="2200" dirty="0" err="1" smtClean="0"/>
              <a:t>sebagai</a:t>
            </a:r>
            <a:r>
              <a:rPr lang="en-US" sz="2200" dirty="0" smtClean="0"/>
              <a:t> </a:t>
            </a:r>
            <a:r>
              <a:rPr lang="en-US" sz="2200" dirty="0" err="1" smtClean="0"/>
              <a:t>berikut</a:t>
            </a:r>
            <a:r>
              <a:rPr lang="en-US" sz="2200" dirty="0" smtClean="0"/>
              <a:t>.</a:t>
            </a:r>
          </a:p>
          <a:p>
            <a:pPr>
              <a:lnSpc>
                <a:spcPct val="150000"/>
              </a:lnSpc>
              <a:tabLst>
                <a:tab pos="2336800" algn="l"/>
              </a:tabLst>
            </a:pPr>
            <a:r>
              <a:rPr lang="nl-NL" sz="2200" dirty="0" smtClean="0"/>
              <a:t>Luas perukaan balok = 2(</a:t>
            </a:r>
            <a:r>
              <a:rPr lang="nl-NL" sz="2200" i="1" dirty="0" smtClean="0"/>
              <a:t>pl + pt + lt</a:t>
            </a:r>
            <a:r>
              <a:rPr lang="nl-NL" sz="2200" dirty="0" smtClean="0"/>
              <a:t>)</a:t>
            </a:r>
          </a:p>
          <a:p>
            <a:pPr>
              <a:lnSpc>
                <a:spcPct val="150000"/>
              </a:lnSpc>
              <a:tabLst>
                <a:tab pos="2336800" algn="l"/>
              </a:tabLst>
            </a:pPr>
            <a:r>
              <a:rPr lang="en-US" sz="2200" dirty="0" smtClean="0"/>
              <a:t>	= 2(4 dm × 3 dm + 4 dm × 2 dm + 3 dm × 2 dm)</a:t>
            </a:r>
          </a:p>
          <a:p>
            <a:pPr>
              <a:lnSpc>
                <a:spcPct val="150000"/>
              </a:lnSpc>
              <a:tabLst>
                <a:tab pos="2336800" algn="l"/>
              </a:tabLst>
            </a:pPr>
            <a:r>
              <a:rPr lang="en-US" sz="2200" dirty="0" smtClean="0"/>
              <a:t>	= 2(12 dm</a:t>
            </a:r>
            <a:r>
              <a:rPr lang="en-US" sz="2200" baseline="30000" dirty="0" smtClean="0"/>
              <a:t>2</a:t>
            </a:r>
            <a:r>
              <a:rPr lang="en-US" sz="2200" dirty="0" smtClean="0"/>
              <a:t> + 8 dm</a:t>
            </a:r>
            <a:r>
              <a:rPr lang="en-US" sz="2200" baseline="30000" dirty="0" smtClean="0"/>
              <a:t>2</a:t>
            </a:r>
            <a:r>
              <a:rPr lang="en-US" sz="2200" dirty="0" smtClean="0"/>
              <a:t> + 6 dm</a:t>
            </a:r>
            <a:r>
              <a:rPr lang="en-US" sz="2200" baseline="30000" dirty="0" smtClean="0"/>
              <a:t>2</a:t>
            </a:r>
            <a:r>
              <a:rPr lang="en-US" sz="2200" dirty="0" smtClean="0"/>
              <a:t>) = 52 dm</a:t>
            </a:r>
            <a:r>
              <a:rPr lang="en-US" sz="2200" baseline="30000" dirty="0" smtClean="0"/>
              <a:t>2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000"/>
                            </p:stCondLst>
                            <p:childTnLst>
                              <p:par>
                                <p:cTn id="31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>
            <a:hlinkClick r:id="rId2" action="ppaction://hlinksldjump"/>
          </p:cNvPr>
          <p:cNvSpPr/>
          <p:nvPr/>
        </p:nvSpPr>
        <p:spPr>
          <a:xfrm>
            <a:off x="714348" y="2357430"/>
            <a:ext cx="5648469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b="1" dirty="0">
                <a:solidFill>
                  <a:srgbClr val="002060"/>
                </a:solidFill>
              </a:rPr>
              <a:t>A. </a:t>
            </a:r>
            <a:r>
              <a:rPr lang="en-US" sz="2200" b="1" dirty="0" smtClean="0">
                <a:solidFill>
                  <a:srgbClr val="002060"/>
                </a:solidFill>
              </a:rPr>
              <a:t> </a:t>
            </a:r>
            <a:r>
              <a:rPr lang="en-US" sz="2200" b="1" dirty="0" err="1" smtClean="0">
                <a:solidFill>
                  <a:srgbClr val="002060"/>
                </a:solidFill>
              </a:rPr>
              <a:t>Bangun</a:t>
            </a:r>
            <a:r>
              <a:rPr lang="en-US" sz="2200" b="1" dirty="0" smtClean="0">
                <a:solidFill>
                  <a:srgbClr val="002060"/>
                </a:solidFill>
              </a:rPr>
              <a:t> </a:t>
            </a:r>
            <a:r>
              <a:rPr lang="en-US" sz="2200" b="1" dirty="0" err="1" smtClean="0">
                <a:solidFill>
                  <a:srgbClr val="002060"/>
                </a:solidFill>
              </a:rPr>
              <a:t>Ruang</a:t>
            </a:r>
            <a:r>
              <a:rPr lang="en-US" sz="2200" b="1" dirty="0" smtClean="0">
                <a:solidFill>
                  <a:srgbClr val="002060"/>
                </a:solidFill>
              </a:rPr>
              <a:t> </a:t>
            </a:r>
            <a:r>
              <a:rPr lang="en-US" sz="2200" b="1" dirty="0" err="1" smtClean="0">
                <a:solidFill>
                  <a:srgbClr val="002060"/>
                </a:solidFill>
              </a:rPr>
              <a:t>Sederhana</a:t>
            </a:r>
            <a:r>
              <a:rPr lang="en-US" sz="2200" b="1" dirty="0" smtClean="0">
                <a:solidFill>
                  <a:srgbClr val="002060"/>
                </a:solidFill>
              </a:rPr>
              <a:t> </a:t>
            </a:r>
            <a:r>
              <a:rPr lang="en-US" sz="2200" b="1" dirty="0" err="1" smtClean="0">
                <a:solidFill>
                  <a:srgbClr val="002060"/>
                </a:solidFill>
              </a:rPr>
              <a:t>dan</a:t>
            </a:r>
            <a:r>
              <a:rPr lang="en-US" sz="2200" b="1" dirty="0" smtClean="0">
                <a:solidFill>
                  <a:srgbClr val="002060"/>
                </a:solidFill>
              </a:rPr>
              <a:t> </a:t>
            </a:r>
            <a:r>
              <a:rPr lang="en-US" sz="2200" b="1" dirty="0" err="1" smtClean="0">
                <a:solidFill>
                  <a:srgbClr val="002060"/>
                </a:solidFill>
              </a:rPr>
              <a:t>Sifat-sifatnya</a:t>
            </a:r>
            <a:endParaRPr lang="en-US" sz="2200" b="1" dirty="0">
              <a:solidFill>
                <a:srgbClr val="002060"/>
              </a:solidFill>
            </a:endParaRPr>
          </a:p>
        </p:txBody>
      </p:sp>
      <p:sp>
        <p:nvSpPr>
          <p:cNvPr id="27" name="Rounded Rectangle 26"/>
          <p:cNvSpPr/>
          <p:nvPr/>
        </p:nvSpPr>
        <p:spPr>
          <a:xfrm>
            <a:off x="3071802" y="1357298"/>
            <a:ext cx="2500330" cy="500066"/>
          </a:xfrm>
          <a:prstGeom prst="roundRect">
            <a:avLst>
              <a:gd name="adj" fmla="val 4459"/>
            </a:avLst>
          </a:prstGeom>
          <a:solidFill>
            <a:schemeClr val="accent2">
              <a:lumMod val="40000"/>
              <a:lumOff val="60000"/>
              <a:alpha val="98000"/>
            </a:schemeClr>
          </a:solidFill>
          <a:scene3d>
            <a:camera prst="orthographicFront">
              <a:rot lat="0" lon="0" rev="0"/>
            </a:camera>
            <a:lightRig rig="flood" dir="t"/>
          </a:scene3d>
          <a:sp3d prstMaterial="matte">
            <a:bevelT w="190500" h="25400"/>
            <a:bevelB w="139700" h="139700" prst="divot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TextBox 28"/>
          <p:cNvSpPr txBox="1"/>
          <p:nvPr/>
        </p:nvSpPr>
        <p:spPr>
          <a:xfrm>
            <a:off x="3544440" y="1384960"/>
            <a:ext cx="178595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Isi</a:t>
            </a:r>
            <a:r>
              <a:rPr lang="en-US" sz="2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Materi</a:t>
            </a:r>
            <a:endParaRPr lang="en-US" sz="22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0" name="TextBox 29">
            <a:hlinkClick r:id="rId3" action="ppaction://hlinksldjump"/>
          </p:cNvPr>
          <p:cNvSpPr txBox="1"/>
          <p:nvPr/>
        </p:nvSpPr>
        <p:spPr>
          <a:xfrm>
            <a:off x="701902" y="2857496"/>
            <a:ext cx="728667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54013" indent="-354013">
              <a:tabLst>
                <a:tab pos="354013" algn="l"/>
              </a:tabLst>
            </a:pPr>
            <a:r>
              <a:rPr lang="fi-FI" sz="2200" b="1" dirty="0" smtClean="0">
                <a:solidFill>
                  <a:srgbClr val="002060"/>
                </a:solidFill>
              </a:rPr>
              <a:t>B. 	Jaring-Jaring Bangun Ruang Sederhana</a:t>
            </a:r>
          </a:p>
        </p:txBody>
      </p:sp>
      <p:sp>
        <p:nvSpPr>
          <p:cNvPr id="37" name="Rectangle 36">
            <a:hlinkClick r:id="rId4" action="ppaction://hlinksldjump"/>
          </p:cNvPr>
          <p:cNvSpPr/>
          <p:nvPr/>
        </p:nvSpPr>
        <p:spPr>
          <a:xfrm>
            <a:off x="688756" y="3342814"/>
            <a:ext cx="6020302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b="1" dirty="0">
                <a:solidFill>
                  <a:srgbClr val="002060"/>
                </a:solidFill>
              </a:rPr>
              <a:t>C. </a:t>
            </a:r>
            <a:r>
              <a:rPr lang="en-US" sz="2200" b="1" dirty="0" smtClean="0">
                <a:solidFill>
                  <a:srgbClr val="002060"/>
                </a:solidFill>
              </a:rPr>
              <a:t>  </a:t>
            </a:r>
            <a:r>
              <a:rPr lang="en-US" sz="2200" b="1" dirty="0" err="1" smtClean="0">
                <a:solidFill>
                  <a:srgbClr val="002060"/>
                </a:solidFill>
              </a:rPr>
              <a:t>Luas</a:t>
            </a:r>
            <a:r>
              <a:rPr lang="en-US" sz="2200" b="1" dirty="0" smtClean="0">
                <a:solidFill>
                  <a:srgbClr val="002060"/>
                </a:solidFill>
              </a:rPr>
              <a:t> </a:t>
            </a:r>
            <a:r>
              <a:rPr lang="en-US" sz="2200" b="1" dirty="0" err="1" smtClean="0">
                <a:solidFill>
                  <a:srgbClr val="002060"/>
                </a:solidFill>
              </a:rPr>
              <a:t>Permukaan</a:t>
            </a:r>
            <a:r>
              <a:rPr lang="en-US" sz="2200" b="1" dirty="0" smtClean="0">
                <a:solidFill>
                  <a:srgbClr val="002060"/>
                </a:solidFill>
              </a:rPr>
              <a:t> </a:t>
            </a:r>
            <a:r>
              <a:rPr lang="en-US" sz="2200" b="1" dirty="0" err="1" smtClean="0">
                <a:solidFill>
                  <a:srgbClr val="002060"/>
                </a:solidFill>
              </a:rPr>
              <a:t>Kubus</a:t>
            </a:r>
            <a:r>
              <a:rPr lang="en-US" sz="2200" b="1" dirty="0" smtClean="0">
                <a:solidFill>
                  <a:srgbClr val="002060"/>
                </a:solidFill>
              </a:rPr>
              <a:t> </a:t>
            </a:r>
            <a:r>
              <a:rPr lang="en-US" sz="2200" b="1" dirty="0" err="1" smtClean="0">
                <a:solidFill>
                  <a:srgbClr val="002060"/>
                </a:solidFill>
              </a:rPr>
              <a:t>dan</a:t>
            </a:r>
            <a:r>
              <a:rPr lang="en-US" sz="2200" b="1" dirty="0" smtClean="0">
                <a:solidFill>
                  <a:srgbClr val="002060"/>
                </a:solidFill>
              </a:rPr>
              <a:t> </a:t>
            </a:r>
            <a:r>
              <a:rPr lang="en-US" sz="2200" b="1" dirty="0" err="1" smtClean="0">
                <a:solidFill>
                  <a:srgbClr val="002060"/>
                </a:solidFill>
              </a:rPr>
              <a:t>Balok</a:t>
            </a:r>
            <a:r>
              <a:rPr lang="en-US" sz="2200" b="1" dirty="0" smtClean="0">
                <a:solidFill>
                  <a:srgbClr val="002060"/>
                </a:solidFill>
              </a:rPr>
              <a:t> (</a:t>
            </a:r>
            <a:r>
              <a:rPr lang="en-US" sz="2200" b="1" dirty="0" err="1" smtClean="0">
                <a:solidFill>
                  <a:srgbClr val="002060"/>
                </a:solidFill>
              </a:rPr>
              <a:t>Pengayaan</a:t>
            </a:r>
            <a:r>
              <a:rPr lang="en-US" sz="2200" b="1" dirty="0" smtClean="0">
                <a:solidFill>
                  <a:srgbClr val="002060"/>
                </a:solidFill>
              </a:rPr>
              <a:t>)</a:t>
            </a:r>
            <a:endParaRPr lang="en-US" sz="2200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30" grpId="0"/>
      <p:bldP spid="3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hlinkClick r:id="rId2" action="ppaction://hlinksldjump"/>
          </p:cNvPr>
          <p:cNvSpPr/>
          <p:nvPr/>
        </p:nvSpPr>
        <p:spPr>
          <a:xfrm>
            <a:off x="428596" y="1285860"/>
            <a:ext cx="5648469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b="1" dirty="0">
                <a:solidFill>
                  <a:srgbClr val="002060"/>
                </a:solidFill>
              </a:rPr>
              <a:t>A. </a:t>
            </a:r>
            <a:r>
              <a:rPr lang="en-US" sz="2200" b="1" dirty="0" smtClean="0">
                <a:solidFill>
                  <a:srgbClr val="002060"/>
                </a:solidFill>
              </a:rPr>
              <a:t> </a:t>
            </a:r>
            <a:r>
              <a:rPr lang="en-US" sz="2200" b="1" dirty="0" err="1" smtClean="0">
                <a:solidFill>
                  <a:srgbClr val="002060"/>
                </a:solidFill>
              </a:rPr>
              <a:t>Bangun</a:t>
            </a:r>
            <a:r>
              <a:rPr lang="en-US" sz="2200" b="1" dirty="0" smtClean="0">
                <a:solidFill>
                  <a:srgbClr val="002060"/>
                </a:solidFill>
              </a:rPr>
              <a:t> </a:t>
            </a:r>
            <a:r>
              <a:rPr lang="en-US" sz="2200" b="1" dirty="0" err="1" smtClean="0">
                <a:solidFill>
                  <a:srgbClr val="002060"/>
                </a:solidFill>
              </a:rPr>
              <a:t>Ruang</a:t>
            </a:r>
            <a:r>
              <a:rPr lang="en-US" sz="2200" b="1" dirty="0" smtClean="0">
                <a:solidFill>
                  <a:srgbClr val="002060"/>
                </a:solidFill>
              </a:rPr>
              <a:t> </a:t>
            </a:r>
            <a:r>
              <a:rPr lang="en-US" sz="2200" b="1" dirty="0" err="1" smtClean="0">
                <a:solidFill>
                  <a:srgbClr val="002060"/>
                </a:solidFill>
              </a:rPr>
              <a:t>Sederhana</a:t>
            </a:r>
            <a:r>
              <a:rPr lang="en-US" sz="2200" b="1" dirty="0" smtClean="0">
                <a:solidFill>
                  <a:srgbClr val="002060"/>
                </a:solidFill>
              </a:rPr>
              <a:t> </a:t>
            </a:r>
            <a:r>
              <a:rPr lang="en-US" sz="2200" b="1" dirty="0" err="1" smtClean="0">
                <a:solidFill>
                  <a:srgbClr val="002060"/>
                </a:solidFill>
              </a:rPr>
              <a:t>dan</a:t>
            </a:r>
            <a:r>
              <a:rPr lang="en-US" sz="2200" b="1" dirty="0" smtClean="0">
                <a:solidFill>
                  <a:srgbClr val="002060"/>
                </a:solidFill>
              </a:rPr>
              <a:t> </a:t>
            </a:r>
            <a:r>
              <a:rPr lang="en-US" sz="2200" b="1" dirty="0" err="1" smtClean="0">
                <a:solidFill>
                  <a:srgbClr val="002060"/>
                </a:solidFill>
              </a:rPr>
              <a:t>Sifat-sifatnya</a:t>
            </a:r>
            <a:endParaRPr lang="en-US" sz="2200" b="1" dirty="0">
              <a:solidFill>
                <a:srgbClr val="002060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428596" y="3139434"/>
            <a:ext cx="3786214" cy="36471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63538" indent="-363538">
              <a:lnSpc>
                <a:spcPct val="150000"/>
              </a:lnSpc>
              <a:tabLst>
                <a:tab pos="363538" algn="l"/>
              </a:tabLst>
            </a:pPr>
            <a:r>
              <a:rPr lang="fi-FI" sz="2200" dirty="0" smtClean="0"/>
              <a:t>a. 	6 sisi, terdiri atas sisi samping, sisi depan (muka), dan sisi atas (alas)</a:t>
            </a:r>
          </a:p>
          <a:p>
            <a:pPr marL="363538" indent="-363538">
              <a:lnSpc>
                <a:spcPct val="150000"/>
              </a:lnSpc>
              <a:tabLst>
                <a:tab pos="363538" algn="l"/>
              </a:tabLst>
            </a:pPr>
            <a:r>
              <a:rPr lang="en-US" sz="2200" dirty="0" smtClean="0"/>
              <a:t>b. 	8 </a:t>
            </a:r>
            <a:r>
              <a:rPr lang="en-US" sz="2200" dirty="0" err="1" smtClean="0"/>
              <a:t>titik</a:t>
            </a:r>
            <a:r>
              <a:rPr lang="en-US" sz="2200" dirty="0" smtClean="0"/>
              <a:t> </a:t>
            </a:r>
            <a:r>
              <a:rPr lang="en-US" sz="2200" dirty="0" err="1" smtClean="0"/>
              <a:t>sudut</a:t>
            </a:r>
            <a:endParaRPr lang="en-US" sz="2200" dirty="0" smtClean="0"/>
          </a:p>
          <a:p>
            <a:pPr marL="363538" indent="-363538">
              <a:lnSpc>
                <a:spcPct val="150000"/>
              </a:lnSpc>
              <a:tabLst>
                <a:tab pos="363538" algn="l"/>
              </a:tabLst>
            </a:pPr>
            <a:r>
              <a:rPr lang="en-US" sz="2200" dirty="0" smtClean="0"/>
              <a:t>c. 	12 </a:t>
            </a:r>
            <a:r>
              <a:rPr lang="en-US" sz="2200" dirty="0" err="1" smtClean="0"/>
              <a:t>rusuk</a:t>
            </a:r>
            <a:endParaRPr lang="en-US" sz="2200" dirty="0" smtClean="0"/>
          </a:p>
          <a:p>
            <a:pPr marL="363538" indent="-363538">
              <a:lnSpc>
                <a:spcPct val="150000"/>
              </a:lnSpc>
              <a:tabLst>
                <a:tab pos="363538" algn="l"/>
              </a:tabLst>
            </a:pPr>
            <a:r>
              <a:rPr lang="en-US" sz="2200" dirty="0" smtClean="0"/>
              <a:t>d. 	</a:t>
            </a:r>
            <a:r>
              <a:rPr lang="en-US" sz="2200" dirty="0" err="1" smtClean="0"/>
              <a:t>Besar</a:t>
            </a:r>
            <a:r>
              <a:rPr lang="en-US" sz="2200" dirty="0" smtClean="0"/>
              <a:t> </a:t>
            </a:r>
            <a:r>
              <a:rPr lang="en-US" sz="2200" dirty="0" err="1" smtClean="0"/>
              <a:t>sudut</a:t>
            </a:r>
            <a:r>
              <a:rPr lang="en-US" sz="2200" dirty="0" smtClean="0"/>
              <a:t> </a:t>
            </a:r>
            <a:r>
              <a:rPr lang="en-US" sz="2200" dirty="0" err="1" smtClean="0"/>
              <a:t>antarrusuk</a:t>
            </a:r>
            <a:r>
              <a:rPr lang="en-US" sz="2200" dirty="0" smtClean="0"/>
              <a:t> yang </a:t>
            </a:r>
            <a:r>
              <a:rPr lang="en-US" sz="2200" dirty="0" err="1" smtClean="0"/>
              <a:t>berpotongan</a:t>
            </a:r>
            <a:r>
              <a:rPr lang="en-US" sz="2200" dirty="0" smtClean="0"/>
              <a:t> 90</a:t>
            </a:r>
            <a:r>
              <a:rPr lang="en-US" sz="2200" baseline="30000" dirty="0" smtClean="0"/>
              <a:t>o</a:t>
            </a:r>
            <a:r>
              <a:rPr lang="en-US" sz="2200" dirty="0" smtClean="0"/>
              <a:t>.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86248" y="3309948"/>
            <a:ext cx="3678339" cy="24050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4" name="Rectangle 13"/>
          <p:cNvSpPr/>
          <p:nvPr/>
        </p:nvSpPr>
        <p:spPr>
          <a:xfrm>
            <a:off x="428596" y="1598859"/>
            <a:ext cx="7572428" cy="16158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200" b="1" dirty="0" err="1" smtClean="0">
                <a:solidFill>
                  <a:srgbClr val="00B0F0"/>
                </a:solidFill>
              </a:rPr>
              <a:t>Balok</a:t>
            </a:r>
            <a:endParaRPr lang="en-US" sz="2200" b="1" dirty="0" smtClean="0">
              <a:solidFill>
                <a:srgbClr val="00B0F0"/>
              </a:solidFill>
            </a:endParaRPr>
          </a:p>
          <a:p>
            <a:pPr>
              <a:lnSpc>
                <a:spcPct val="150000"/>
              </a:lnSpc>
            </a:pPr>
            <a:r>
              <a:rPr lang="en-US" sz="2200" dirty="0" smtClean="0"/>
              <a:t>Dari </a:t>
            </a:r>
            <a:r>
              <a:rPr lang="en-US" sz="2200" dirty="0" err="1" smtClean="0"/>
              <a:t>gambar</a:t>
            </a:r>
            <a:r>
              <a:rPr lang="en-US" sz="2200" dirty="0" smtClean="0"/>
              <a:t> </a:t>
            </a:r>
            <a:r>
              <a:rPr lang="en-US" sz="2200" dirty="0" err="1" smtClean="0"/>
              <a:t>balok</a:t>
            </a:r>
            <a:r>
              <a:rPr lang="en-US" sz="2200" dirty="0" smtClean="0"/>
              <a:t> </a:t>
            </a:r>
            <a:r>
              <a:rPr lang="en-US" sz="2200" dirty="0" err="1" smtClean="0"/>
              <a:t>berikut</a:t>
            </a:r>
            <a:r>
              <a:rPr lang="en-US" sz="2200" dirty="0" smtClean="0"/>
              <a:t>, </a:t>
            </a:r>
            <a:r>
              <a:rPr lang="en-US" sz="2200" dirty="0" err="1" smtClean="0"/>
              <a:t>tentu</a:t>
            </a:r>
            <a:r>
              <a:rPr lang="en-US" sz="2200" dirty="0" smtClean="0"/>
              <a:t> </a:t>
            </a:r>
            <a:r>
              <a:rPr lang="en-US" sz="2200" dirty="0" err="1" smtClean="0"/>
              <a:t>kamu</a:t>
            </a:r>
            <a:r>
              <a:rPr lang="en-US" sz="2200" dirty="0" smtClean="0"/>
              <a:t> </a:t>
            </a:r>
            <a:r>
              <a:rPr lang="en-US" sz="2200" dirty="0" err="1" smtClean="0"/>
              <a:t>akan</a:t>
            </a:r>
            <a:r>
              <a:rPr lang="en-US" sz="2200" dirty="0" smtClean="0"/>
              <a:t> </a:t>
            </a:r>
            <a:r>
              <a:rPr lang="en-US" sz="2200" dirty="0" err="1" smtClean="0"/>
              <a:t>dapat</a:t>
            </a:r>
            <a:r>
              <a:rPr lang="en-US" sz="2200" dirty="0" smtClean="0"/>
              <a:t> </a:t>
            </a:r>
            <a:r>
              <a:rPr lang="en-US" sz="2200" dirty="0" err="1" smtClean="0"/>
              <a:t>menemukan</a:t>
            </a:r>
            <a:r>
              <a:rPr lang="en-US" sz="2200" dirty="0" smtClean="0"/>
              <a:t> </a:t>
            </a:r>
            <a:r>
              <a:rPr lang="en-US" sz="2200" dirty="0" err="1" smtClean="0"/>
              <a:t>bahwa</a:t>
            </a:r>
            <a:r>
              <a:rPr lang="en-US" sz="2200" dirty="0" smtClean="0"/>
              <a:t> </a:t>
            </a:r>
            <a:r>
              <a:rPr lang="en-US" sz="2200" dirty="0" err="1" smtClean="0"/>
              <a:t>pada</a:t>
            </a:r>
            <a:r>
              <a:rPr lang="en-US" sz="2200" dirty="0" smtClean="0"/>
              <a:t> </a:t>
            </a:r>
            <a:r>
              <a:rPr lang="en-US" sz="2200" dirty="0" err="1" smtClean="0"/>
              <a:t>balok</a:t>
            </a:r>
            <a:r>
              <a:rPr lang="en-US" sz="2200" dirty="0" smtClean="0"/>
              <a:t> </a:t>
            </a:r>
            <a:r>
              <a:rPr lang="en-US" sz="2200" dirty="0" err="1" smtClean="0"/>
              <a:t>terdapat</a:t>
            </a:r>
            <a:r>
              <a:rPr lang="en-US" sz="2200" dirty="0" smtClean="0"/>
              <a:t> </a:t>
            </a:r>
            <a:r>
              <a:rPr lang="en-US" sz="2200" dirty="0" err="1" smtClean="0"/>
              <a:t>unsur-unsur</a:t>
            </a:r>
            <a:r>
              <a:rPr lang="en-US" sz="2200" dirty="0" smtClean="0"/>
              <a:t> </a:t>
            </a:r>
            <a:r>
              <a:rPr lang="en-US" sz="2200" dirty="0" err="1" smtClean="0"/>
              <a:t>berikut</a:t>
            </a:r>
            <a:r>
              <a:rPr lang="en-US" sz="2200" dirty="0" smtClean="0"/>
              <a:t>.</a:t>
            </a: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401745" y="1071546"/>
            <a:ext cx="2466509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b="1" dirty="0" err="1" smtClean="0">
                <a:solidFill>
                  <a:srgbClr val="00B0F0"/>
                </a:solidFill>
              </a:rPr>
              <a:t>Menggambar</a:t>
            </a:r>
            <a:r>
              <a:rPr lang="en-US" sz="2200" b="1" dirty="0" smtClean="0">
                <a:solidFill>
                  <a:srgbClr val="00B0F0"/>
                </a:solidFill>
              </a:rPr>
              <a:t> </a:t>
            </a:r>
            <a:r>
              <a:rPr lang="en-US" sz="2200" b="1" dirty="0" err="1" smtClean="0">
                <a:solidFill>
                  <a:srgbClr val="00B0F0"/>
                </a:solidFill>
              </a:rPr>
              <a:t>Balok</a:t>
            </a:r>
            <a:endParaRPr lang="en-US" sz="2200" b="1" dirty="0" smtClean="0">
              <a:solidFill>
                <a:srgbClr val="00B0F0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401745" y="1543716"/>
            <a:ext cx="2165978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 err="1" smtClean="0"/>
              <a:t>Langkah-langkah</a:t>
            </a:r>
            <a:r>
              <a:rPr lang="en-US" sz="2200" dirty="0" smtClean="0"/>
              <a:t>: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30308" y="2000240"/>
            <a:ext cx="1971418" cy="10946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30307" y="3214686"/>
            <a:ext cx="2379861" cy="1497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51089" y="4931771"/>
            <a:ext cx="2363523" cy="1497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5" name="Rectangle 14"/>
          <p:cNvSpPr/>
          <p:nvPr/>
        </p:nvSpPr>
        <p:spPr>
          <a:xfrm>
            <a:off x="2786050" y="2000240"/>
            <a:ext cx="3551293" cy="48564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  <a:tabLst>
                <a:tab pos="363538" algn="l"/>
              </a:tabLst>
            </a:pPr>
            <a:r>
              <a:rPr lang="en-US" sz="1900" dirty="0" smtClean="0"/>
              <a:t>1) 	</a:t>
            </a:r>
            <a:r>
              <a:rPr lang="en-US" sz="1900" dirty="0" err="1" smtClean="0"/>
              <a:t>Buatlah</a:t>
            </a:r>
            <a:r>
              <a:rPr lang="en-US" sz="1900" dirty="0" smtClean="0"/>
              <a:t> </a:t>
            </a:r>
            <a:r>
              <a:rPr lang="en-US" sz="1900" dirty="0" err="1" smtClean="0"/>
              <a:t>persegi</a:t>
            </a:r>
            <a:r>
              <a:rPr lang="en-US" sz="1900" dirty="0" smtClean="0"/>
              <a:t> </a:t>
            </a:r>
            <a:r>
              <a:rPr lang="en-US" sz="1900" dirty="0" err="1" smtClean="0"/>
              <a:t>panjang</a:t>
            </a:r>
            <a:r>
              <a:rPr lang="en-US" sz="1900" dirty="0" smtClean="0"/>
              <a:t> </a:t>
            </a:r>
            <a:r>
              <a:rPr lang="en-US" sz="1900" i="1" dirty="0" smtClean="0"/>
              <a:t>ABFE.</a:t>
            </a:r>
          </a:p>
        </p:txBody>
      </p:sp>
      <p:sp>
        <p:nvSpPr>
          <p:cNvPr id="16" name="Rectangle 15"/>
          <p:cNvSpPr/>
          <p:nvPr/>
        </p:nvSpPr>
        <p:spPr>
          <a:xfrm>
            <a:off x="2786050" y="2571744"/>
            <a:ext cx="5357850" cy="18466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63538" indent="-363538">
              <a:lnSpc>
                <a:spcPct val="150000"/>
              </a:lnSpc>
            </a:pPr>
            <a:r>
              <a:rPr lang="en-US" sz="1900" dirty="0" smtClean="0"/>
              <a:t>2) 	</a:t>
            </a:r>
            <a:r>
              <a:rPr lang="en-US" sz="1900" dirty="0" err="1" smtClean="0"/>
              <a:t>Lanjutkan</a:t>
            </a:r>
            <a:r>
              <a:rPr lang="en-US" sz="1900" dirty="0" smtClean="0"/>
              <a:t> </a:t>
            </a:r>
            <a:r>
              <a:rPr lang="en-US" sz="1900" dirty="0" err="1" smtClean="0"/>
              <a:t>membuat</a:t>
            </a:r>
            <a:r>
              <a:rPr lang="en-US" sz="1900" dirty="0" smtClean="0"/>
              <a:t> </a:t>
            </a:r>
            <a:r>
              <a:rPr lang="en-US" sz="1900" dirty="0" err="1" smtClean="0"/>
              <a:t>persegi</a:t>
            </a:r>
            <a:r>
              <a:rPr lang="en-US" sz="1900" dirty="0" smtClean="0"/>
              <a:t> </a:t>
            </a:r>
            <a:r>
              <a:rPr lang="en-US" sz="1900" dirty="0" err="1" smtClean="0"/>
              <a:t>panjang</a:t>
            </a:r>
            <a:r>
              <a:rPr lang="en-US" sz="1900" dirty="0" smtClean="0"/>
              <a:t> </a:t>
            </a:r>
            <a:r>
              <a:rPr lang="en-US" sz="1900" i="1" dirty="0" smtClean="0"/>
              <a:t>DCGH </a:t>
            </a:r>
            <a:r>
              <a:rPr lang="en-US" sz="1900" dirty="0" err="1" smtClean="0"/>
              <a:t>di</a:t>
            </a:r>
            <a:r>
              <a:rPr lang="en-US" sz="1900" dirty="0" smtClean="0"/>
              <a:t> </a:t>
            </a:r>
            <a:r>
              <a:rPr lang="en-US" sz="1900" dirty="0" err="1" smtClean="0"/>
              <a:t>belakangnya</a:t>
            </a:r>
            <a:r>
              <a:rPr lang="en-US" sz="1900" dirty="0" smtClean="0"/>
              <a:t>. </a:t>
            </a:r>
            <a:r>
              <a:rPr lang="en-US" sz="1900" dirty="0" err="1" smtClean="0"/>
              <a:t>Karena</a:t>
            </a:r>
            <a:r>
              <a:rPr lang="en-US" sz="1900" dirty="0" smtClean="0"/>
              <a:t> </a:t>
            </a:r>
            <a:r>
              <a:rPr lang="en-US" sz="1900" dirty="0" err="1" smtClean="0"/>
              <a:t>rusuk</a:t>
            </a:r>
            <a:r>
              <a:rPr lang="en-US" sz="1900" dirty="0" smtClean="0"/>
              <a:t> </a:t>
            </a:r>
            <a:r>
              <a:rPr lang="en-US" sz="1900" i="1" dirty="0" smtClean="0"/>
              <a:t>HD </a:t>
            </a:r>
            <a:r>
              <a:rPr lang="en-US" sz="1900" dirty="0" err="1" smtClean="0"/>
              <a:t>dan</a:t>
            </a:r>
            <a:r>
              <a:rPr lang="en-US" sz="1900" dirty="0" smtClean="0"/>
              <a:t> </a:t>
            </a:r>
            <a:r>
              <a:rPr lang="en-US" sz="1900" dirty="0" err="1" smtClean="0"/>
              <a:t>rusuk</a:t>
            </a:r>
            <a:r>
              <a:rPr lang="en-US" sz="1900" dirty="0" smtClean="0"/>
              <a:t> </a:t>
            </a:r>
            <a:r>
              <a:rPr lang="es-ES" sz="1900" i="1" dirty="0" smtClean="0"/>
              <a:t>CD </a:t>
            </a:r>
            <a:r>
              <a:rPr lang="es-ES" sz="1900" dirty="0" smtClean="0"/>
              <a:t>pada </a:t>
            </a:r>
            <a:r>
              <a:rPr lang="es-ES" sz="1900" dirty="0" err="1" smtClean="0"/>
              <a:t>bangun</a:t>
            </a:r>
            <a:r>
              <a:rPr lang="es-ES" sz="1900" dirty="0" smtClean="0"/>
              <a:t> </a:t>
            </a:r>
            <a:r>
              <a:rPr lang="es-ES" sz="1900" dirty="0" err="1" smtClean="0"/>
              <a:t>sebenarnya</a:t>
            </a:r>
            <a:r>
              <a:rPr lang="es-ES" sz="1900" dirty="0" smtClean="0"/>
              <a:t> </a:t>
            </a:r>
            <a:r>
              <a:rPr lang="es-ES" sz="1900" dirty="0" err="1" smtClean="0"/>
              <a:t>tidak</a:t>
            </a:r>
            <a:r>
              <a:rPr lang="es-ES" sz="1900" dirty="0" smtClean="0"/>
              <a:t> </a:t>
            </a:r>
            <a:r>
              <a:rPr lang="es-ES" sz="1900" dirty="0" err="1" smtClean="0"/>
              <a:t>tampak</a:t>
            </a:r>
            <a:r>
              <a:rPr lang="es-ES" sz="1900" dirty="0" smtClean="0"/>
              <a:t> </a:t>
            </a:r>
            <a:r>
              <a:rPr lang="sv-SE" sz="1900" dirty="0" smtClean="0"/>
              <a:t>dari luar maka digambar dengan garis putus-putus.</a:t>
            </a:r>
          </a:p>
        </p:txBody>
      </p:sp>
      <p:sp>
        <p:nvSpPr>
          <p:cNvPr id="17" name="Rectangle 16"/>
          <p:cNvSpPr/>
          <p:nvPr/>
        </p:nvSpPr>
        <p:spPr>
          <a:xfrm>
            <a:off x="2786050" y="4501345"/>
            <a:ext cx="5286412" cy="22852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63538" indent="-363538">
              <a:lnSpc>
                <a:spcPct val="150000"/>
              </a:lnSpc>
              <a:tabLst>
                <a:tab pos="363538" algn="l"/>
              </a:tabLst>
            </a:pPr>
            <a:r>
              <a:rPr lang="en-US" sz="1900" dirty="0" smtClean="0"/>
              <a:t>3) 	</a:t>
            </a:r>
            <a:r>
              <a:rPr lang="en-US" sz="1900" dirty="0" err="1" smtClean="0"/>
              <a:t>Kemudian</a:t>
            </a:r>
            <a:r>
              <a:rPr lang="en-US" sz="1900" dirty="0" smtClean="0"/>
              <a:t>, </a:t>
            </a:r>
            <a:r>
              <a:rPr lang="en-US" sz="1900" dirty="0" err="1" smtClean="0"/>
              <a:t>lanjutkan</a:t>
            </a:r>
            <a:r>
              <a:rPr lang="en-US" sz="1900" dirty="0" smtClean="0"/>
              <a:t> </a:t>
            </a:r>
            <a:r>
              <a:rPr lang="en-US" sz="1900" dirty="0" err="1" smtClean="0"/>
              <a:t>menghubungkan</a:t>
            </a:r>
            <a:r>
              <a:rPr lang="en-US" sz="1900" dirty="0" smtClean="0"/>
              <a:t> </a:t>
            </a:r>
            <a:r>
              <a:rPr lang="en-US" sz="1900" dirty="0" err="1" smtClean="0"/>
              <a:t>antartitik</a:t>
            </a:r>
            <a:r>
              <a:rPr lang="en-US" sz="1900" dirty="0" smtClean="0"/>
              <a:t> </a:t>
            </a:r>
            <a:r>
              <a:rPr lang="en-US" sz="1900" dirty="0" err="1" smtClean="0"/>
              <a:t>sudut</a:t>
            </a:r>
            <a:r>
              <a:rPr lang="en-US" sz="1900" dirty="0" smtClean="0"/>
              <a:t> </a:t>
            </a:r>
            <a:r>
              <a:rPr lang="en-US" sz="1900" dirty="0" err="1" smtClean="0"/>
              <a:t>sehingga</a:t>
            </a:r>
            <a:r>
              <a:rPr lang="en-US" sz="1900" dirty="0" smtClean="0"/>
              <a:t> </a:t>
            </a:r>
            <a:r>
              <a:rPr lang="en-US" sz="1900" dirty="0" err="1" smtClean="0"/>
              <a:t>membentuk</a:t>
            </a:r>
            <a:r>
              <a:rPr lang="en-US" sz="1900" dirty="0" smtClean="0"/>
              <a:t> </a:t>
            </a:r>
            <a:r>
              <a:rPr lang="en-US" sz="1900" dirty="0" err="1" smtClean="0"/>
              <a:t>balok</a:t>
            </a:r>
            <a:r>
              <a:rPr lang="en-US" sz="1900" dirty="0" smtClean="0"/>
              <a:t>. </a:t>
            </a:r>
            <a:r>
              <a:rPr lang="sv-SE" sz="1900" dirty="0" smtClean="0"/>
              <a:t>Karena rusuk </a:t>
            </a:r>
            <a:r>
              <a:rPr lang="sv-SE" sz="1900" i="1" dirty="0" smtClean="0"/>
              <a:t>AD</a:t>
            </a:r>
            <a:r>
              <a:rPr lang="sv-SE" sz="1900" dirty="0" smtClean="0"/>
              <a:t> pada gambar sebenarnya tidak tampak dari depan maka digambar </a:t>
            </a:r>
            <a:r>
              <a:rPr lang="en-US" sz="1900" dirty="0" err="1" smtClean="0"/>
              <a:t>dengan</a:t>
            </a:r>
            <a:r>
              <a:rPr lang="en-US" sz="1900" dirty="0" smtClean="0"/>
              <a:t> </a:t>
            </a:r>
            <a:r>
              <a:rPr lang="en-US" sz="1900" dirty="0" err="1" smtClean="0"/>
              <a:t>garis</a:t>
            </a:r>
            <a:r>
              <a:rPr lang="en-US" sz="1900" dirty="0" smtClean="0"/>
              <a:t> </a:t>
            </a:r>
            <a:r>
              <a:rPr lang="en-US" sz="1900" dirty="0" err="1" smtClean="0"/>
              <a:t>putus-putus</a:t>
            </a:r>
            <a:r>
              <a:rPr lang="en-US" sz="1900" dirty="0" smtClean="0"/>
              <a:t>.</a:t>
            </a: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5" grpId="0"/>
      <p:bldP spid="16" grpId="0"/>
      <p:bldP spid="1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428596" y="1071546"/>
            <a:ext cx="7572428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400" b="1" dirty="0" err="1" smtClean="0">
                <a:solidFill>
                  <a:srgbClr val="00B0F0"/>
                </a:solidFill>
              </a:rPr>
              <a:t>Kubus</a:t>
            </a:r>
            <a:endParaRPr lang="en-US" sz="2400" b="1" dirty="0" smtClean="0">
              <a:solidFill>
                <a:srgbClr val="00B0F0"/>
              </a:solidFill>
            </a:endParaRPr>
          </a:p>
          <a:p>
            <a:pPr>
              <a:lnSpc>
                <a:spcPct val="150000"/>
              </a:lnSpc>
            </a:pPr>
            <a:endParaRPr lang="en-US" sz="2400" dirty="0" smtClean="0"/>
          </a:p>
          <a:p>
            <a:pPr>
              <a:lnSpc>
                <a:spcPct val="150000"/>
              </a:lnSpc>
            </a:pPr>
            <a:endParaRPr lang="en-US" sz="2400" dirty="0" smtClean="0"/>
          </a:p>
          <a:p>
            <a:pPr>
              <a:lnSpc>
                <a:spcPct val="150000"/>
              </a:lnSpc>
            </a:pPr>
            <a:endParaRPr lang="en-US" sz="2400" dirty="0" smtClean="0"/>
          </a:p>
          <a:p>
            <a:pPr>
              <a:lnSpc>
                <a:spcPct val="150000"/>
              </a:lnSpc>
            </a:pPr>
            <a:endParaRPr lang="en-US" sz="2400" dirty="0" smtClean="0"/>
          </a:p>
          <a:p>
            <a:pPr>
              <a:lnSpc>
                <a:spcPct val="150000"/>
              </a:lnSpc>
            </a:pPr>
            <a:r>
              <a:rPr lang="en-US" sz="2400" dirty="0" err="1" smtClean="0"/>
              <a:t>Sifat-sifat</a:t>
            </a:r>
            <a:r>
              <a:rPr lang="en-US" sz="2400" dirty="0" smtClean="0"/>
              <a:t> </a:t>
            </a:r>
            <a:r>
              <a:rPr lang="en-US" sz="2400" dirty="0" err="1" smtClean="0"/>
              <a:t>kubus</a:t>
            </a:r>
            <a:r>
              <a:rPr lang="en-US" sz="2400" dirty="0" smtClean="0"/>
              <a:t>, </a:t>
            </a:r>
            <a:r>
              <a:rPr lang="en-US" sz="2400" dirty="0" err="1" smtClean="0"/>
              <a:t>yaitu</a:t>
            </a:r>
            <a:r>
              <a:rPr lang="en-US" sz="2400" dirty="0" smtClean="0"/>
              <a:t> </a:t>
            </a:r>
            <a:r>
              <a:rPr lang="en-US" sz="2400" dirty="0" err="1" smtClean="0"/>
              <a:t>sebagai</a:t>
            </a:r>
            <a:r>
              <a:rPr lang="en-US" sz="2400" dirty="0" smtClean="0"/>
              <a:t> </a:t>
            </a:r>
            <a:r>
              <a:rPr lang="en-US" sz="2400" dirty="0" err="1" smtClean="0"/>
              <a:t>berikut</a:t>
            </a:r>
            <a:r>
              <a:rPr lang="en-US" sz="2400" dirty="0" smtClean="0"/>
              <a:t>.</a:t>
            </a:r>
          </a:p>
          <a:p>
            <a:pPr marL="465138" indent="-465138">
              <a:lnSpc>
                <a:spcPct val="150000"/>
              </a:lnSpc>
              <a:tabLst>
                <a:tab pos="465138" algn="l"/>
              </a:tabLst>
            </a:pPr>
            <a:r>
              <a:rPr lang="en-US" sz="2400" dirty="0" smtClean="0"/>
              <a:t>1. 	</a:t>
            </a:r>
            <a:r>
              <a:rPr lang="en-US" sz="2400" dirty="0" err="1" smtClean="0"/>
              <a:t>Kubus</a:t>
            </a:r>
            <a:r>
              <a:rPr lang="en-US" sz="2400" dirty="0" smtClean="0"/>
              <a:t> </a:t>
            </a:r>
            <a:r>
              <a:rPr lang="en-US" sz="2400" dirty="0" err="1" smtClean="0"/>
              <a:t>memiliki</a:t>
            </a:r>
            <a:r>
              <a:rPr lang="en-US" sz="2400" dirty="0" smtClean="0"/>
              <a:t> 8 </a:t>
            </a:r>
            <a:r>
              <a:rPr lang="en-US" sz="2400" dirty="0" err="1" smtClean="0"/>
              <a:t>titik</a:t>
            </a:r>
            <a:r>
              <a:rPr lang="en-US" sz="2400" dirty="0" smtClean="0"/>
              <a:t> </a:t>
            </a:r>
            <a:r>
              <a:rPr lang="en-US" sz="2400" dirty="0" err="1" smtClean="0"/>
              <a:t>sudut</a:t>
            </a:r>
            <a:r>
              <a:rPr lang="en-US" sz="2400" dirty="0" smtClean="0"/>
              <a:t>.</a:t>
            </a:r>
          </a:p>
          <a:p>
            <a:pPr marL="465138" indent="-465138">
              <a:lnSpc>
                <a:spcPct val="150000"/>
              </a:lnSpc>
              <a:tabLst>
                <a:tab pos="465138" algn="l"/>
              </a:tabLst>
            </a:pPr>
            <a:r>
              <a:rPr lang="en-US" sz="2400" dirty="0" smtClean="0"/>
              <a:t>2. 	</a:t>
            </a:r>
            <a:r>
              <a:rPr lang="en-US" sz="2400" dirty="0" err="1" smtClean="0"/>
              <a:t>Kubus</a:t>
            </a:r>
            <a:r>
              <a:rPr lang="en-US" sz="2400" dirty="0" smtClean="0"/>
              <a:t> </a:t>
            </a:r>
            <a:r>
              <a:rPr lang="en-US" sz="2400" dirty="0" err="1" smtClean="0"/>
              <a:t>memiliki</a:t>
            </a:r>
            <a:r>
              <a:rPr lang="en-US" sz="2400" dirty="0" smtClean="0"/>
              <a:t> 12 </a:t>
            </a:r>
            <a:r>
              <a:rPr lang="en-US" sz="2400" dirty="0" err="1" smtClean="0"/>
              <a:t>rusuk</a:t>
            </a:r>
            <a:r>
              <a:rPr lang="en-US" sz="2400" dirty="0" smtClean="0"/>
              <a:t> yang </a:t>
            </a:r>
            <a:r>
              <a:rPr lang="en-US" sz="2400" dirty="0" err="1" smtClean="0"/>
              <a:t>sama</a:t>
            </a:r>
            <a:r>
              <a:rPr lang="en-US" sz="2400" dirty="0" smtClean="0"/>
              <a:t> </a:t>
            </a:r>
            <a:r>
              <a:rPr lang="en-US" sz="2400" dirty="0" err="1" smtClean="0"/>
              <a:t>panjang</a:t>
            </a:r>
            <a:r>
              <a:rPr lang="en-US" sz="2400" dirty="0" smtClean="0"/>
              <a:t>.</a:t>
            </a:r>
          </a:p>
          <a:p>
            <a:pPr marL="465138" indent="-465138">
              <a:lnSpc>
                <a:spcPct val="150000"/>
              </a:lnSpc>
              <a:tabLst>
                <a:tab pos="465138" algn="l"/>
              </a:tabLst>
            </a:pPr>
            <a:r>
              <a:rPr lang="fi-FI" sz="2400" dirty="0" smtClean="0"/>
              <a:t>3. 	Kubus memiliki 6 sisi yang sama.</a:t>
            </a:r>
          </a:p>
          <a:p>
            <a:pPr marL="465138" indent="-465138">
              <a:lnSpc>
                <a:spcPct val="150000"/>
              </a:lnSpc>
              <a:tabLst>
                <a:tab pos="465138" algn="l"/>
              </a:tabLst>
            </a:pPr>
            <a:r>
              <a:rPr lang="en-US" sz="2400" dirty="0" smtClean="0"/>
              <a:t>4. 	</a:t>
            </a:r>
            <a:r>
              <a:rPr lang="en-US" sz="2400" dirty="0" err="1" smtClean="0"/>
              <a:t>Besar</a:t>
            </a:r>
            <a:r>
              <a:rPr lang="en-US" sz="2400" dirty="0" smtClean="0"/>
              <a:t> </a:t>
            </a:r>
            <a:r>
              <a:rPr lang="en-US" sz="2400" dirty="0" err="1" smtClean="0"/>
              <a:t>sudut</a:t>
            </a:r>
            <a:r>
              <a:rPr lang="en-US" sz="2400" dirty="0" smtClean="0"/>
              <a:t> </a:t>
            </a:r>
            <a:r>
              <a:rPr lang="en-US" sz="2400" dirty="0" err="1" smtClean="0"/>
              <a:t>antarrusuk</a:t>
            </a:r>
            <a:r>
              <a:rPr lang="en-US" sz="2400" dirty="0" smtClean="0"/>
              <a:t> yang </a:t>
            </a:r>
            <a:r>
              <a:rPr lang="en-US" sz="2400" dirty="0" err="1" smtClean="0"/>
              <a:t>berpotongan</a:t>
            </a:r>
            <a:r>
              <a:rPr lang="en-US" sz="2400" dirty="0" smtClean="0"/>
              <a:t> </a:t>
            </a:r>
            <a:r>
              <a:rPr lang="en-US" sz="2400" dirty="0" err="1" smtClean="0"/>
              <a:t>adalah</a:t>
            </a:r>
            <a:r>
              <a:rPr lang="en-US" sz="2400" dirty="0" smtClean="0"/>
              <a:t> 90</a:t>
            </a:r>
            <a:r>
              <a:rPr lang="en-US" sz="2400" baseline="30000" dirty="0" smtClean="0"/>
              <a:t>o</a:t>
            </a:r>
            <a:r>
              <a:rPr lang="en-US" sz="2400" dirty="0" smtClean="0"/>
              <a:t>.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142976" y="2023113"/>
            <a:ext cx="2025946" cy="17668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500034" y="1643050"/>
            <a:ext cx="2095445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 err="1" smtClean="0"/>
              <a:t>Langkah-langkah</a:t>
            </a:r>
            <a:endParaRPr lang="en-US" sz="2200" dirty="0" smtClean="0"/>
          </a:p>
        </p:txBody>
      </p:sp>
      <p:sp>
        <p:nvSpPr>
          <p:cNvPr id="10" name="Rectangle 9"/>
          <p:cNvSpPr/>
          <p:nvPr/>
        </p:nvSpPr>
        <p:spPr>
          <a:xfrm>
            <a:off x="500034" y="1142984"/>
            <a:ext cx="2527615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b="1" dirty="0" err="1" smtClean="0">
                <a:solidFill>
                  <a:srgbClr val="00B0F0"/>
                </a:solidFill>
              </a:rPr>
              <a:t>Menggambar</a:t>
            </a:r>
            <a:r>
              <a:rPr lang="en-US" sz="2200" b="1" dirty="0" smtClean="0">
                <a:solidFill>
                  <a:srgbClr val="00B0F0"/>
                </a:solidFill>
              </a:rPr>
              <a:t> </a:t>
            </a:r>
            <a:r>
              <a:rPr lang="en-US" sz="2200" b="1" dirty="0" err="1" smtClean="0">
                <a:solidFill>
                  <a:srgbClr val="00B0F0"/>
                </a:solidFill>
              </a:rPr>
              <a:t>Kubus</a:t>
            </a:r>
            <a:endParaRPr lang="en-US" sz="2200" b="1" dirty="0" smtClean="0">
              <a:solidFill>
                <a:srgbClr val="00B0F0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500034" y="2202412"/>
            <a:ext cx="2950423" cy="54771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200" dirty="0" smtClean="0"/>
              <a:t>1. </a:t>
            </a:r>
            <a:r>
              <a:rPr lang="en-US" sz="2200" dirty="0" err="1" smtClean="0"/>
              <a:t>Buatlah</a:t>
            </a:r>
            <a:r>
              <a:rPr lang="en-US" sz="2200" dirty="0" smtClean="0"/>
              <a:t> </a:t>
            </a:r>
            <a:r>
              <a:rPr lang="en-US" sz="2200" dirty="0" err="1" smtClean="0"/>
              <a:t>persegi</a:t>
            </a:r>
            <a:r>
              <a:rPr lang="en-US" sz="2200" dirty="0" smtClean="0"/>
              <a:t> </a:t>
            </a:r>
            <a:r>
              <a:rPr lang="en-US" sz="2200" i="1" dirty="0" smtClean="0"/>
              <a:t>ABFE.</a:t>
            </a:r>
          </a:p>
        </p:txBody>
      </p:sp>
      <p:sp>
        <p:nvSpPr>
          <p:cNvPr id="13" name="Rectangle 12"/>
          <p:cNvSpPr/>
          <p:nvPr/>
        </p:nvSpPr>
        <p:spPr>
          <a:xfrm>
            <a:off x="500034" y="2786058"/>
            <a:ext cx="4572000" cy="3139321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50000"/>
              </a:lnSpc>
            </a:pPr>
            <a:r>
              <a:rPr lang="en-US" sz="2200" dirty="0" smtClean="0"/>
              <a:t>2. </a:t>
            </a:r>
            <a:r>
              <a:rPr lang="en-US" sz="2200" dirty="0" err="1" smtClean="0"/>
              <a:t>Lanjutkan</a:t>
            </a:r>
            <a:r>
              <a:rPr lang="en-US" sz="2200" dirty="0" smtClean="0"/>
              <a:t> </a:t>
            </a:r>
            <a:r>
              <a:rPr lang="en-US" sz="2200" dirty="0" err="1" smtClean="0"/>
              <a:t>dengan</a:t>
            </a:r>
            <a:r>
              <a:rPr lang="en-US" sz="2200" dirty="0" smtClean="0"/>
              <a:t> </a:t>
            </a:r>
            <a:r>
              <a:rPr lang="en-US" sz="2200" dirty="0" err="1" smtClean="0"/>
              <a:t>membuat</a:t>
            </a:r>
            <a:r>
              <a:rPr lang="en-US" sz="2200" dirty="0" smtClean="0"/>
              <a:t> </a:t>
            </a:r>
            <a:r>
              <a:rPr lang="en-US" sz="2200" dirty="0" err="1" smtClean="0"/>
              <a:t>persegi</a:t>
            </a:r>
            <a:r>
              <a:rPr lang="en-US" sz="2200" dirty="0" smtClean="0"/>
              <a:t> </a:t>
            </a:r>
            <a:r>
              <a:rPr lang="en-US" sz="2200" i="1" dirty="0" smtClean="0"/>
              <a:t>DCGH</a:t>
            </a:r>
            <a:r>
              <a:rPr lang="en-US" sz="2200" dirty="0" smtClean="0"/>
              <a:t> </a:t>
            </a:r>
            <a:r>
              <a:rPr lang="en-US" sz="2200" dirty="0" err="1" smtClean="0"/>
              <a:t>di</a:t>
            </a:r>
            <a:r>
              <a:rPr lang="en-US" sz="2200" dirty="0" smtClean="0"/>
              <a:t> </a:t>
            </a:r>
            <a:r>
              <a:rPr lang="en-US" sz="2200" dirty="0" err="1" smtClean="0"/>
              <a:t>belakangnya</a:t>
            </a:r>
            <a:r>
              <a:rPr lang="en-US" sz="2200" dirty="0" smtClean="0"/>
              <a:t>.</a:t>
            </a:r>
          </a:p>
          <a:p>
            <a:pPr>
              <a:lnSpc>
                <a:spcPct val="150000"/>
              </a:lnSpc>
            </a:pPr>
            <a:r>
              <a:rPr lang="en-US" sz="2200" dirty="0" err="1" smtClean="0"/>
              <a:t>Karena</a:t>
            </a:r>
            <a:r>
              <a:rPr lang="en-US" sz="2200" dirty="0" smtClean="0"/>
              <a:t> </a:t>
            </a:r>
            <a:r>
              <a:rPr lang="en-US" sz="2200" dirty="0" err="1" smtClean="0"/>
              <a:t>rusuk</a:t>
            </a:r>
            <a:r>
              <a:rPr lang="en-US" sz="2200" dirty="0" smtClean="0"/>
              <a:t> </a:t>
            </a:r>
            <a:r>
              <a:rPr lang="en-US" sz="2200" i="1" dirty="0" smtClean="0"/>
              <a:t>HD </a:t>
            </a:r>
            <a:r>
              <a:rPr lang="en-US" sz="2200" dirty="0" err="1" smtClean="0"/>
              <a:t>dan</a:t>
            </a:r>
            <a:r>
              <a:rPr lang="en-US" sz="2200" dirty="0" smtClean="0"/>
              <a:t> </a:t>
            </a:r>
            <a:r>
              <a:rPr lang="en-US" sz="2200" dirty="0" err="1" smtClean="0"/>
              <a:t>rusuk</a:t>
            </a:r>
            <a:r>
              <a:rPr lang="en-US" sz="2200" dirty="0" smtClean="0"/>
              <a:t> </a:t>
            </a:r>
            <a:r>
              <a:rPr lang="en-US" sz="2200" i="1" dirty="0" smtClean="0"/>
              <a:t>CD </a:t>
            </a:r>
            <a:r>
              <a:rPr lang="en-US" sz="2200" dirty="0" err="1" smtClean="0"/>
              <a:t>pada</a:t>
            </a:r>
            <a:r>
              <a:rPr lang="en-US" sz="2200" i="1" dirty="0" smtClean="0"/>
              <a:t> </a:t>
            </a:r>
            <a:r>
              <a:rPr lang="en-US" sz="2200" dirty="0" err="1" smtClean="0"/>
              <a:t>bangun</a:t>
            </a:r>
            <a:r>
              <a:rPr lang="en-US" sz="2200" dirty="0" smtClean="0"/>
              <a:t> </a:t>
            </a:r>
            <a:r>
              <a:rPr lang="sv-SE" sz="2200" dirty="0" smtClean="0"/>
              <a:t>sebenarnya tidak tampak dari luar maka digambar dengan</a:t>
            </a:r>
          </a:p>
          <a:p>
            <a:pPr>
              <a:lnSpc>
                <a:spcPct val="150000"/>
              </a:lnSpc>
            </a:pPr>
            <a:r>
              <a:rPr lang="en-US" sz="2200" dirty="0" err="1" smtClean="0"/>
              <a:t>garis</a:t>
            </a:r>
            <a:r>
              <a:rPr lang="en-US" sz="2200" dirty="0" smtClean="0"/>
              <a:t> </a:t>
            </a:r>
            <a:r>
              <a:rPr lang="en-US" sz="2200" dirty="0" err="1" smtClean="0"/>
              <a:t>putus-putus</a:t>
            </a:r>
            <a:r>
              <a:rPr lang="en-US" sz="2200" dirty="0" smtClean="0"/>
              <a:t>.</a:t>
            </a:r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500694" y="1214422"/>
            <a:ext cx="2133600" cy="2143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72066" y="3429000"/>
            <a:ext cx="3000375" cy="293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2" grpId="0"/>
      <p:bldP spid="1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714612" y="3429000"/>
            <a:ext cx="2914650" cy="297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2" name="Rectangle 11"/>
          <p:cNvSpPr/>
          <p:nvPr/>
        </p:nvSpPr>
        <p:spPr>
          <a:xfrm>
            <a:off x="285720" y="1285860"/>
            <a:ext cx="7643866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63538" indent="-363538">
              <a:lnSpc>
                <a:spcPct val="150000"/>
              </a:lnSpc>
            </a:pPr>
            <a:r>
              <a:rPr lang="en-US" sz="2200" dirty="0" smtClean="0"/>
              <a:t>3. 	</a:t>
            </a:r>
            <a:r>
              <a:rPr lang="en-US" sz="2200" dirty="0" err="1" smtClean="0"/>
              <a:t>Kemudian</a:t>
            </a:r>
            <a:r>
              <a:rPr lang="en-US" sz="2200" dirty="0" smtClean="0"/>
              <a:t>, </a:t>
            </a:r>
            <a:r>
              <a:rPr lang="en-US" sz="2200" dirty="0" err="1" smtClean="0"/>
              <a:t>lanjutkan</a:t>
            </a:r>
            <a:r>
              <a:rPr lang="en-US" sz="2200" dirty="0" smtClean="0"/>
              <a:t> </a:t>
            </a:r>
            <a:r>
              <a:rPr lang="en-US" sz="2200" dirty="0" err="1" smtClean="0"/>
              <a:t>dengan</a:t>
            </a:r>
            <a:r>
              <a:rPr lang="en-US" sz="2200" dirty="0" smtClean="0"/>
              <a:t> </a:t>
            </a:r>
            <a:r>
              <a:rPr lang="en-US" sz="2200" dirty="0" err="1" smtClean="0"/>
              <a:t>menghubungkan</a:t>
            </a:r>
            <a:r>
              <a:rPr lang="en-US" sz="2200" dirty="0" smtClean="0"/>
              <a:t> </a:t>
            </a:r>
            <a:r>
              <a:rPr lang="en-US" sz="2200" dirty="0" err="1" smtClean="0"/>
              <a:t>antartitik</a:t>
            </a:r>
            <a:r>
              <a:rPr lang="en-US" sz="2200" dirty="0" smtClean="0"/>
              <a:t> </a:t>
            </a:r>
            <a:r>
              <a:rPr lang="en-US" sz="2200" dirty="0" err="1" smtClean="0"/>
              <a:t>sudut</a:t>
            </a:r>
            <a:r>
              <a:rPr lang="en-US" sz="2200" dirty="0" smtClean="0"/>
              <a:t> </a:t>
            </a:r>
            <a:r>
              <a:rPr lang="en-US" sz="2200" dirty="0" err="1" smtClean="0"/>
              <a:t>sehingga</a:t>
            </a:r>
            <a:r>
              <a:rPr lang="en-US" sz="2200" dirty="0" smtClean="0"/>
              <a:t> </a:t>
            </a:r>
            <a:r>
              <a:rPr lang="en-US" sz="2200" dirty="0" err="1" smtClean="0"/>
              <a:t>membentuk</a:t>
            </a:r>
            <a:r>
              <a:rPr lang="en-US" sz="2200" dirty="0" smtClean="0"/>
              <a:t> </a:t>
            </a:r>
            <a:r>
              <a:rPr lang="en-US" sz="2200" dirty="0" err="1" smtClean="0"/>
              <a:t>kubus</a:t>
            </a:r>
            <a:r>
              <a:rPr lang="en-US" sz="2200" dirty="0" smtClean="0"/>
              <a:t>. </a:t>
            </a:r>
            <a:r>
              <a:rPr lang="en-US" sz="2200" dirty="0" err="1" smtClean="0"/>
              <a:t>Karena</a:t>
            </a:r>
            <a:r>
              <a:rPr lang="en-US" sz="2200" dirty="0" smtClean="0"/>
              <a:t> </a:t>
            </a:r>
            <a:r>
              <a:rPr lang="en-US" sz="2200" dirty="0" err="1" smtClean="0"/>
              <a:t>rusuk</a:t>
            </a:r>
            <a:r>
              <a:rPr lang="en-US" sz="2200" dirty="0" smtClean="0"/>
              <a:t> </a:t>
            </a:r>
            <a:r>
              <a:rPr lang="en-US" sz="2200" i="1" dirty="0" smtClean="0"/>
              <a:t>AD </a:t>
            </a:r>
            <a:r>
              <a:rPr lang="sv-SE" sz="2200" dirty="0" smtClean="0"/>
              <a:t>pada gambar sebenarnya tidak tampak dari depan maka </a:t>
            </a:r>
            <a:r>
              <a:rPr lang="en-US" sz="2200" dirty="0" err="1" smtClean="0"/>
              <a:t>digambar</a:t>
            </a:r>
            <a:r>
              <a:rPr lang="en-US" sz="2200" dirty="0" smtClean="0"/>
              <a:t> </a:t>
            </a:r>
            <a:r>
              <a:rPr lang="en-US" sz="2200" dirty="0" err="1" smtClean="0"/>
              <a:t>dengan</a:t>
            </a:r>
            <a:r>
              <a:rPr lang="en-US" sz="2200" dirty="0" smtClean="0"/>
              <a:t> </a:t>
            </a:r>
            <a:r>
              <a:rPr lang="en-US" sz="2200" dirty="0" err="1" smtClean="0"/>
              <a:t>garis</a:t>
            </a:r>
            <a:r>
              <a:rPr lang="en-US" sz="2200" dirty="0" smtClean="0"/>
              <a:t> </a:t>
            </a:r>
            <a:r>
              <a:rPr lang="en-US" sz="2200" dirty="0" err="1" smtClean="0"/>
              <a:t>putus-putus</a:t>
            </a:r>
            <a:r>
              <a:rPr lang="en-US" sz="2200" dirty="0" smtClean="0"/>
              <a:t>.</a:t>
            </a: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00034" y="3429000"/>
            <a:ext cx="1910288" cy="1440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143636" y="3643314"/>
            <a:ext cx="1116784" cy="9286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2" name="Rectangle 11"/>
          <p:cNvSpPr/>
          <p:nvPr/>
        </p:nvSpPr>
        <p:spPr>
          <a:xfrm>
            <a:off x="428596" y="1285860"/>
            <a:ext cx="5128327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b="1" dirty="0" smtClean="0">
                <a:solidFill>
                  <a:srgbClr val="002060"/>
                </a:solidFill>
              </a:rPr>
              <a:t>B.  </a:t>
            </a:r>
            <a:r>
              <a:rPr lang="en-US" sz="2200" b="1" dirty="0" err="1" smtClean="0">
                <a:solidFill>
                  <a:srgbClr val="002060"/>
                </a:solidFill>
              </a:rPr>
              <a:t>Jaring-Jaring</a:t>
            </a:r>
            <a:r>
              <a:rPr lang="en-US" sz="2200" b="1" dirty="0" smtClean="0">
                <a:solidFill>
                  <a:srgbClr val="002060"/>
                </a:solidFill>
              </a:rPr>
              <a:t> </a:t>
            </a:r>
            <a:r>
              <a:rPr lang="en-US" sz="2200" b="1" dirty="0" err="1" smtClean="0">
                <a:solidFill>
                  <a:srgbClr val="002060"/>
                </a:solidFill>
              </a:rPr>
              <a:t>Bangun</a:t>
            </a:r>
            <a:r>
              <a:rPr lang="en-US" sz="2200" b="1" dirty="0" smtClean="0">
                <a:solidFill>
                  <a:srgbClr val="002060"/>
                </a:solidFill>
              </a:rPr>
              <a:t> </a:t>
            </a:r>
            <a:r>
              <a:rPr lang="en-US" sz="2200" b="1" dirty="0" err="1" smtClean="0">
                <a:solidFill>
                  <a:srgbClr val="002060"/>
                </a:solidFill>
              </a:rPr>
              <a:t>Ruang</a:t>
            </a:r>
            <a:r>
              <a:rPr lang="en-US" sz="2200" b="1" dirty="0" smtClean="0">
                <a:solidFill>
                  <a:srgbClr val="002060"/>
                </a:solidFill>
              </a:rPr>
              <a:t> </a:t>
            </a:r>
            <a:r>
              <a:rPr lang="en-US" sz="2200" b="1" dirty="0" err="1" smtClean="0">
                <a:solidFill>
                  <a:srgbClr val="002060"/>
                </a:solidFill>
              </a:rPr>
              <a:t>Sederhana</a:t>
            </a:r>
            <a:endParaRPr lang="en-US" sz="2200" b="1" dirty="0" smtClean="0">
              <a:solidFill>
                <a:srgbClr val="002060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428596" y="1785926"/>
            <a:ext cx="7572428" cy="15633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200" dirty="0" err="1" smtClean="0"/>
              <a:t>Misalkan</a:t>
            </a:r>
            <a:r>
              <a:rPr lang="en-US" sz="2200" dirty="0" smtClean="0"/>
              <a:t> </a:t>
            </a:r>
            <a:r>
              <a:rPr lang="en-US" sz="2200" dirty="0" err="1" smtClean="0"/>
              <a:t>kamu</a:t>
            </a:r>
            <a:r>
              <a:rPr lang="en-US" sz="2200" dirty="0" smtClean="0"/>
              <a:t> </a:t>
            </a:r>
            <a:r>
              <a:rPr lang="en-US" sz="2200" dirty="0" err="1" smtClean="0"/>
              <a:t>mempunyai</a:t>
            </a:r>
            <a:r>
              <a:rPr lang="en-US" sz="2200" dirty="0" smtClean="0"/>
              <a:t> </a:t>
            </a:r>
            <a:r>
              <a:rPr lang="sv-SE" sz="2200" dirty="0" smtClean="0"/>
              <a:t>sebuah karton yang berbentuk seperti gambar di bawah ini. Lipatlah menurut persegi-persegi itu. </a:t>
            </a:r>
            <a:r>
              <a:rPr lang="en-US" sz="2200" dirty="0" err="1" smtClean="0"/>
              <a:t>Kemudian</a:t>
            </a:r>
            <a:r>
              <a:rPr lang="en-US" sz="2200" dirty="0" smtClean="0"/>
              <a:t>, </a:t>
            </a:r>
            <a:r>
              <a:rPr lang="en-US" sz="2200" dirty="0" err="1" smtClean="0"/>
              <a:t>hubungkan</a:t>
            </a:r>
            <a:r>
              <a:rPr lang="en-US" sz="2200" dirty="0" smtClean="0"/>
              <a:t> </a:t>
            </a:r>
            <a:r>
              <a:rPr lang="en-US" sz="2200" dirty="0" err="1" smtClean="0"/>
              <a:t>satu</a:t>
            </a:r>
            <a:r>
              <a:rPr lang="en-US" sz="2200" dirty="0" smtClean="0"/>
              <a:t> </a:t>
            </a:r>
            <a:r>
              <a:rPr lang="en-US" sz="2200" dirty="0" err="1" smtClean="0"/>
              <a:t>dengan</a:t>
            </a:r>
            <a:r>
              <a:rPr lang="en-US" sz="2200" dirty="0" smtClean="0"/>
              <a:t> </a:t>
            </a:r>
            <a:r>
              <a:rPr lang="en-US" sz="2200" dirty="0" err="1" smtClean="0"/>
              <a:t>lainnya</a:t>
            </a:r>
            <a:r>
              <a:rPr lang="en-US" sz="2200" dirty="0" smtClean="0"/>
              <a:t> </a:t>
            </a:r>
            <a:r>
              <a:rPr lang="en-US" sz="2200" dirty="0" err="1" smtClean="0"/>
              <a:t>dengan</a:t>
            </a:r>
            <a:r>
              <a:rPr lang="en-US" sz="2200" dirty="0" smtClean="0"/>
              <a:t> </a:t>
            </a:r>
            <a:r>
              <a:rPr lang="en-US" sz="2200" dirty="0" err="1" smtClean="0"/>
              <a:t>benar</a:t>
            </a:r>
            <a:r>
              <a:rPr lang="en-US" sz="2200" dirty="0" smtClean="0"/>
              <a:t>.</a:t>
            </a:r>
          </a:p>
        </p:txBody>
      </p:sp>
      <p:sp>
        <p:nvSpPr>
          <p:cNvPr id="14" name="Rectangle 13"/>
          <p:cNvSpPr/>
          <p:nvPr/>
        </p:nvSpPr>
        <p:spPr>
          <a:xfrm>
            <a:off x="2571736" y="3857628"/>
            <a:ext cx="3571900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200" dirty="0" err="1" smtClean="0"/>
              <a:t>Akan</a:t>
            </a:r>
            <a:r>
              <a:rPr lang="en-US" sz="2200" dirty="0" smtClean="0"/>
              <a:t> </a:t>
            </a:r>
            <a:r>
              <a:rPr lang="en-US" sz="2200" dirty="0" err="1" smtClean="0"/>
              <a:t>diperoleh</a:t>
            </a:r>
            <a:r>
              <a:rPr lang="en-US" sz="2200" dirty="0" smtClean="0"/>
              <a:t> </a:t>
            </a:r>
            <a:r>
              <a:rPr lang="en-US" sz="2200" dirty="0" err="1" smtClean="0"/>
              <a:t>bangun</a:t>
            </a:r>
            <a:r>
              <a:rPr lang="en-US" sz="2200" dirty="0" smtClean="0"/>
              <a:t> </a:t>
            </a:r>
            <a:r>
              <a:rPr lang="en-US" sz="2200" dirty="0" err="1" smtClean="0"/>
              <a:t>ruang</a:t>
            </a:r>
            <a:endParaRPr lang="en-US" sz="2200" dirty="0" smtClean="0"/>
          </a:p>
        </p:txBody>
      </p:sp>
      <p:sp>
        <p:nvSpPr>
          <p:cNvPr id="15" name="Rectangle 14"/>
          <p:cNvSpPr/>
          <p:nvPr/>
        </p:nvSpPr>
        <p:spPr>
          <a:xfrm>
            <a:off x="500034" y="5000636"/>
            <a:ext cx="7500990" cy="16158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200" dirty="0" err="1" smtClean="0"/>
              <a:t>Jaring-jaring</a:t>
            </a:r>
            <a:r>
              <a:rPr lang="en-US" sz="2200" dirty="0" smtClean="0"/>
              <a:t> </a:t>
            </a:r>
            <a:r>
              <a:rPr lang="en-US" sz="2200" dirty="0" err="1" smtClean="0"/>
              <a:t>bangun</a:t>
            </a:r>
            <a:r>
              <a:rPr lang="en-US" sz="2200" dirty="0" smtClean="0"/>
              <a:t> </a:t>
            </a:r>
            <a:r>
              <a:rPr lang="en-US" sz="2200" dirty="0" err="1" smtClean="0"/>
              <a:t>ruang</a:t>
            </a:r>
            <a:r>
              <a:rPr lang="en-US" sz="2200" dirty="0" smtClean="0"/>
              <a:t> </a:t>
            </a:r>
            <a:r>
              <a:rPr lang="en-US" sz="2200" dirty="0" err="1" smtClean="0"/>
              <a:t>adalah</a:t>
            </a:r>
            <a:r>
              <a:rPr lang="en-US" sz="2200" dirty="0" smtClean="0"/>
              <a:t> </a:t>
            </a:r>
            <a:r>
              <a:rPr lang="en-US" sz="2200" dirty="0" err="1" smtClean="0"/>
              <a:t>bangun</a:t>
            </a:r>
            <a:r>
              <a:rPr lang="en-US" sz="2200" dirty="0" smtClean="0"/>
              <a:t> </a:t>
            </a:r>
            <a:r>
              <a:rPr lang="en-US" sz="2200" dirty="0" err="1" smtClean="0"/>
              <a:t>datar</a:t>
            </a:r>
            <a:r>
              <a:rPr lang="en-US" sz="2200" dirty="0" smtClean="0"/>
              <a:t> yang </a:t>
            </a:r>
            <a:r>
              <a:rPr lang="en-US" sz="2200" dirty="0" err="1" smtClean="0"/>
              <a:t>apabila</a:t>
            </a:r>
            <a:r>
              <a:rPr lang="en-US" sz="2200" dirty="0" smtClean="0"/>
              <a:t> </a:t>
            </a:r>
            <a:r>
              <a:rPr lang="en-US" sz="2200" dirty="0" err="1" smtClean="0"/>
              <a:t>bangun-bangun</a:t>
            </a:r>
            <a:r>
              <a:rPr lang="en-US" sz="2200" dirty="0" smtClean="0"/>
              <a:t> </a:t>
            </a:r>
            <a:r>
              <a:rPr lang="en-US" sz="2200" dirty="0" err="1" smtClean="0"/>
              <a:t>datar</a:t>
            </a:r>
            <a:r>
              <a:rPr lang="en-US" sz="2200" dirty="0" smtClean="0"/>
              <a:t> </a:t>
            </a:r>
            <a:r>
              <a:rPr lang="en-US" sz="2200" dirty="0" err="1" smtClean="0"/>
              <a:t>penyusunnya</a:t>
            </a:r>
            <a:r>
              <a:rPr lang="en-US" sz="2200" dirty="0" smtClean="0"/>
              <a:t> </a:t>
            </a:r>
            <a:r>
              <a:rPr lang="en-US" sz="2200" dirty="0" err="1" smtClean="0"/>
              <a:t>dihubungkan</a:t>
            </a:r>
            <a:r>
              <a:rPr lang="en-US" sz="2200" dirty="0" smtClean="0"/>
              <a:t> </a:t>
            </a:r>
            <a:r>
              <a:rPr lang="sv-SE" sz="2200" dirty="0" smtClean="0"/>
              <a:t>satu sama lain dengan benar, membentuk suatu bangun ruang.</a:t>
            </a: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000"/>
                            </p:stCondLst>
                            <p:childTnLst>
                              <p:par>
                                <p:cTn id="20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1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1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71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71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1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428596" y="1142984"/>
            <a:ext cx="7500990" cy="5477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200" b="1" dirty="0" err="1" smtClean="0">
                <a:solidFill>
                  <a:srgbClr val="00B0F0"/>
                </a:solidFill>
              </a:rPr>
              <a:t>Jaring-Jaring</a:t>
            </a:r>
            <a:r>
              <a:rPr lang="en-US" sz="2200" b="1" dirty="0" smtClean="0">
                <a:solidFill>
                  <a:srgbClr val="00B0F0"/>
                </a:solidFill>
              </a:rPr>
              <a:t> </a:t>
            </a:r>
            <a:r>
              <a:rPr lang="en-US" sz="2200" b="1" dirty="0" err="1" smtClean="0">
                <a:solidFill>
                  <a:srgbClr val="00B0F0"/>
                </a:solidFill>
              </a:rPr>
              <a:t>Balok</a:t>
            </a:r>
            <a:endParaRPr lang="sv-SE" sz="2200" b="1" dirty="0" smtClean="0">
              <a:solidFill>
                <a:srgbClr val="00B0F0"/>
              </a:solidFill>
            </a:endParaRP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5284" y="1714488"/>
            <a:ext cx="2485214" cy="17389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425679" y="1785925"/>
            <a:ext cx="4146717" cy="12672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196" name="Picture 4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571736" y="5143512"/>
            <a:ext cx="2428892" cy="10419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" name="Rectangle 9"/>
          <p:cNvSpPr/>
          <p:nvPr/>
        </p:nvSpPr>
        <p:spPr>
          <a:xfrm>
            <a:off x="500034" y="3500438"/>
            <a:ext cx="7500990" cy="16158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200" dirty="0" err="1" smtClean="0"/>
              <a:t>Gambar</a:t>
            </a:r>
            <a:r>
              <a:rPr lang="en-US" sz="2200" dirty="0" smtClean="0"/>
              <a:t> </a:t>
            </a:r>
            <a:r>
              <a:rPr lang="en-US" sz="2200" dirty="0" err="1" smtClean="0"/>
              <a:t>di</a:t>
            </a:r>
            <a:r>
              <a:rPr lang="en-US" sz="2200" dirty="0" smtClean="0"/>
              <a:t> </a:t>
            </a:r>
            <a:r>
              <a:rPr lang="en-US" sz="2200" dirty="0" err="1" smtClean="0"/>
              <a:t>atas</a:t>
            </a:r>
            <a:r>
              <a:rPr lang="en-US" sz="2200" dirty="0" smtClean="0"/>
              <a:t> </a:t>
            </a:r>
            <a:r>
              <a:rPr lang="en-US" sz="2200" dirty="0" err="1" smtClean="0"/>
              <a:t>merupakan</a:t>
            </a:r>
            <a:r>
              <a:rPr lang="en-US" sz="2200" dirty="0" smtClean="0"/>
              <a:t> </a:t>
            </a:r>
            <a:r>
              <a:rPr lang="en-US" sz="2200" dirty="0" err="1" smtClean="0"/>
              <a:t>contoh</a:t>
            </a:r>
            <a:r>
              <a:rPr lang="en-US" sz="2200" dirty="0" smtClean="0"/>
              <a:t> </a:t>
            </a:r>
            <a:r>
              <a:rPr lang="en-US" sz="2200" dirty="0" err="1" smtClean="0"/>
              <a:t>jaring-jaring</a:t>
            </a:r>
            <a:r>
              <a:rPr lang="en-US" sz="2200" dirty="0" smtClean="0"/>
              <a:t> </a:t>
            </a:r>
            <a:r>
              <a:rPr lang="en-US" sz="2200" dirty="0" err="1" smtClean="0"/>
              <a:t>balok</a:t>
            </a:r>
            <a:r>
              <a:rPr lang="en-US" sz="2200" dirty="0" smtClean="0"/>
              <a:t>. </a:t>
            </a:r>
            <a:r>
              <a:rPr lang="en-US" sz="2200" dirty="0" err="1" smtClean="0"/>
              <a:t>Jaring-jaring</a:t>
            </a:r>
            <a:r>
              <a:rPr lang="en-US" sz="2200" dirty="0" smtClean="0"/>
              <a:t> </a:t>
            </a:r>
            <a:r>
              <a:rPr lang="en-US" sz="2200" dirty="0" err="1" smtClean="0"/>
              <a:t>tersebut</a:t>
            </a:r>
            <a:r>
              <a:rPr lang="en-US" sz="2200" dirty="0" smtClean="0"/>
              <a:t> </a:t>
            </a:r>
            <a:r>
              <a:rPr lang="en-US" sz="2200" dirty="0" err="1" smtClean="0"/>
              <a:t>jika</a:t>
            </a:r>
            <a:r>
              <a:rPr lang="en-US" sz="2200" dirty="0" smtClean="0"/>
              <a:t> </a:t>
            </a:r>
            <a:r>
              <a:rPr lang="en-US" sz="2200" dirty="0" err="1" smtClean="0"/>
              <a:t>dihubungkan</a:t>
            </a:r>
            <a:r>
              <a:rPr lang="en-US" sz="2200" dirty="0" smtClean="0"/>
              <a:t> </a:t>
            </a:r>
            <a:r>
              <a:rPr lang="en-US" sz="2200" dirty="0" err="1" smtClean="0"/>
              <a:t>akan</a:t>
            </a:r>
            <a:r>
              <a:rPr lang="en-US" sz="2200" dirty="0" smtClean="0"/>
              <a:t> </a:t>
            </a:r>
            <a:r>
              <a:rPr lang="en-US" sz="2200" dirty="0" err="1" smtClean="0"/>
              <a:t>diperoleh</a:t>
            </a:r>
            <a:r>
              <a:rPr lang="en-US" sz="2200" dirty="0" smtClean="0"/>
              <a:t> </a:t>
            </a:r>
            <a:r>
              <a:rPr lang="en-US" sz="2200" dirty="0" err="1" smtClean="0"/>
              <a:t>bangun</a:t>
            </a:r>
            <a:r>
              <a:rPr lang="en-US" sz="2200" dirty="0" smtClean="0"/>
              <a:t> </a:t>
            </a:r>
            <a:r>
              <a:rPr lang="en-US" sz="2200" dirty="0" err="1" smtClean="0"/>
              <a:t>ruang</a:t>
            </a:r>
            <a:r>
              <a:rPr lang="en-US" sz="2200" dirty="0" smtClean="0"/>
              <a:t> </a:t>
            </a:r>
            <a:r>
              <a:rPr lang="en-US" sz="2200" dirty="0" err="1" smtClean="0"/>
              <a:t>balok</a:t>
            </a:r>
            <a:r>
              <a:rPr lang="en-US" sz="2200" dirty="0" smtClean="0"/>
              <a:t> </a:t>
            </a:r>
            <a:r>
              <a:rPr lang="en-US" sz="2200" dirty="0" err="1" smtClean="0"/>
              <a:t>seperti</a:t>
            </a:r>
            <a:r>
              <a:rPr lang="en-US" sz="2200" dirty="0" smtClean="0"/>
              <a:t> </a:t>
            </a:r>
            <a:r>
              <a:rPr lang="en-US" sz="2200" dirty="0" err="1" smtClean="0"/>
              <a:t>berikut</a:t>
            </a:r>
            <a:r>
              <a:rPr lang="en-US" sz="2200" dirty="0" smtClean="0"/>
              <a:t>.</a:t>
            </a:r>
            <a:endParaRPr lang="sv-SE" sz="2200" dirty="0" smtClean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1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1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1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1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220</TotalTime>
  <Words>435</Words>
  <Application>Microsoft Office PowerPoint</Application>
  <PresentationFormat>On-screen Show (4:3)</PresentationFormat>
  <Paragraphs>60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Dean Ganteng</cp:lastModifiedBy>
  <cp:revision>88</cp:revision>
  <dcterms:created xsi:type="dcterms:W3CDTF">2008-12-31T17:37:56Z</dcterms:created>
  <dcterms:modified xsi:type="dcterms:W3CDTF">2020-07-21T14:14:07Z</dcterms:modified>
</cp:coreProperties>
</file>