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1081B-9BD5-4F2C-BDCF-EED152B5673A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5BAE0-E579-4489-9902-12F1326FE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E4E84-3FB4-41B2-BAC9-F6D1AD1BC5C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78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E4E84-3FB4-41B2-BAC9-F6D1AD1BC5C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6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78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95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7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9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65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8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42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279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3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8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D6563-8FC1-418F-B408-00C51789EC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67F00-4724-4419-853A-30057258B0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5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4.xml"/><Relationship Id="rId5" Type="http://schemas.openxmlformats.org/officeDocument/2006/relationships/slide" Target="slide2.xml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BANGUN RUANG (TABUNG) rokok gula merah SumurKembali ke Slide B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7620000" cy="5715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271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asil gambar untuk VOLUME TAB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7962550" cy="510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20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asil gambar untuk VOLUME TAB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762000"/>
            <a:ext cx="8010655" cy="548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932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asil gambar untuk VOLUME TABUNG"/>
          <p:cNvSpPr>
            <a:spLocks noChangeAspect="1" noChangeArrowheads="1"/>
          </p:cNvSpPr>
          <p:nvPr/>
        </p:nvSpPr>
        <p:spPr bwMode="auto">
          <a:xfrm>
            <a:off x="155575" y="-1790700"/>
            <a:ext cx="49815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0484" name="Picture 4" descr="Hasil gambar untuk VOLUME TAB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8001000" cy="6012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1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PENGERTIAN TABUNGTabung adalah prisma yang dibentuknya berbentuklingkaran.  Kembali ke Slide 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6934200" cy="5200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RUMUS LUAS TABUNG πr² πr² t 2π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33400"/>
            <a:ext cx="6934200" cy="5200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032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RUMUS VOLUME TABUNG `1 cm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2000"/>
            <a:ext cx="6934200" cy="5200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50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nual Input 1"/>
          <p:cNvSpPr/>
          <p:nvPr/>
        </p:nvSpPr>
        <p:spPr>
          <a:xfrm>
            <a:off x="1142477" y="132239"/>
            <a:ext cx="3465095" cy="946485"/>
          </a:xfrm>
          <a:prstGeom prst="flowChartManualInp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n w="0"/>
                <a:solidFill>
                  <a:prstClr val="black"/>
                </a:solidFill>
                <a:effectLst>
                  <a:glow rad="228600">
                    <a:srgbClr val="4BACC6">
                      <a:satMod val="175000"/>
                      <a:alpha val="40000"/>
                    </a:srgbClr>
                  </a:glow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Volume </a:t>
            </a:r>
            <a:r>
              <a:rPr lang="en-US" sz="4000" dirty="0" err="1" smtClean="0">
                <a:ln w="0"/>
                <a:solidFill>
                  <a:prstClr val="black"/>
                </a:solidFill>
                <a:effectLst>
                  <a:glow rad="228600">
                    <a:srgbClr val="4BACC6">
                      <a:satMod val="175000"/>
                      <a:alpha val="40000"/>
                    </a:srgbClr>
                  </a:glow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Tabung</a:t>
            </a:r>
            <a:endParaRPr lang="en-US" sz="4000" dirty="0">
              <a:ln w="0"/>
              <a:solidFill>
                <a:prstClr val="black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Oval 2"/>
          <p:cNvSpPr/>
          <p:nvPr/>
        </p:nvSpPr>
        <p:spPr>
          <a:xfrm>
            <a:off x="1599677" y="1602119"/>
            <a:ext cx="1888958" cy="68981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599677" y="4553867"/>
            <a:ext cx="1888958" cy="68981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99677" y="1947024"/>
            <a:ext cx="0" cy="2951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82619" y="1947024"/>
            <a:ext cx="0" cy="2951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" idx="6"/>
          </p:cNvCxnSpPr>
          <p:nvPr/>
        </p:nvCxnSpPr>
        <p:spPr>
          <a:xfrm>
            <a:off x="2550172" y="4898772"/>
            <a:ext cx="938463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64472" y="4606004"/>
            <a:ext cx="210553" cy="240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r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57163" y="3412872"/>
            <a:ext cx="210553" cy="2406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t</a:t>
            </a:r>
            <a:endParaRPr lang="en-US" sz="28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27187" y="5309937"/>
                <a:ext cx="5390147" cy="994611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FF00"/>
                    </a:solidFill>
                  </a:rPr>
                  <a:t>Volume </a:t>
                </a:r>
                <a:r>
                  <a:rPr lang="en-US" sz="2400" dirty="0" err="1" smtClean="0">
                    <a:solidFill>
                      <a:srgbClr val="FFFF00"/>
                    </a:solidFill>
                  </a:rPr>
                  <a:t>Tabung</a:t>
                </a:r>
                <a:r>
                  <a:rPr lang="en-US" sz="2400" dirty="0" smtClean="0">
                    <a:solidFill>
                      <a:srgbClr val="FFFF00"/>
                    </a:solidFill>
                  </a:rPr>
                  <a:t> (V) =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</a:rPr>
                  <a:t> x r</a:t>
                </a:r>
                <a:r>
                  <a:rPr lang="en-US" sz="2400" baseline="30000" dirty="0" smtClean="0">
                    <a:solidFill>
                      <a:srgbClr val="FFFF00"/>
                    </a:solidFill>
                  </a:rPr>
                  <a:t>2</a:t>
                </a:r>
                <a:r>
                  <a:rPr lang="en-US" sz="2400" dirty="0" smtClean="0">
                    <a:solidFill>
                      <a:srgbClr val="FFFF00"/>
                    </a:solidFill>
                  </a:rPr>
                  <a:t> x t  </a:t>
                </a:r>
                <a:r>
                  <a:rPr lang="en-US" sz="2400" dirty="0" err="1" smtClean="0">
                    <a:solidFill>
                      <a:srgbClr val="FFFF00"/>
                    </a:solidFill>
                  </a:rPr>
                  <a:t>atau</a:t>
                </a:r>
                <a:endParaRPr lang="en-US" sz="2400" dirty="0" smtClean="0">
                  <a:solidFill>
                    <a:srgbClr val="FFFF00"/>
                  </a:solidFill>
                </a:endParaRPr>
              </a:p>
              <a:p>
                <a:pPr marL="2566988"/>
                <a:r>
                  <a:rPr lang="en-US" sz="2400" dirty="0" smtClean="0">
                    <a:solidFill>
                      <a:srgbClr val="FFFF00"/>
                    </a:solidFill>
                  </a:rPr>
                  <a:t>V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</a:rPr>
                  <a:t> x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</a:rPr>
                  <a:t> x d</a:t>
                </a:r>
                <a:r>
                  <a:rPr lang="en-US" sz="2400" baseline="30000" dirty="0" smtClean="0">
                    <a:solidFill>
                      <a:srgbClr val="FFFF00"/>
                    </a:solidFill>
                  </a:rPr>
                  <a:t>2</a:t>
                </a:r>
                <a:r>
                  <a:rPr lang="en-US" sz="2400" dirty="0" smtClean="0">
                    <a:solidFill>
                      <a:srgbClr val="FFFF00"/>
                    </a:solidFill>
                  </a:rPr>
                  <a:t> x t</a:t>
                </a:r>
                <a:endParaRPr lang="en-US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391" y="5309938"/>
                <a:ext cx="4042610" cy="994611"/>
              </a:xfrm>
              <a:prstGeom prst="rect">
                <a:avLst/>
              </a:prstGeom>
              <a:blipFill rotWithShape="0">
                <a:blip r:embed="rId3"/>
                <a:stretch>
                  <a:fillRect t="-3030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4"/>
              <p:cNvSpPr>
                <a:spLocks noGrp="1"/>
              </p:cNvSpPr>
              <p:nvPr>
                <p:ph type="title"/>
              </p:nvPr>
            </p:nvSpPr>
            <p:spPr>
              <a:xfrm>
                <a:off x="5245768" y="1693882"/>
                <a:ext cx="6112043" cy="3271150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tabLst>
                    <a:tab pos="1027113" algn="l"/>
                  </a:tabLst>
                </a:pPr>
                <a:r>
                  <a:rPr lang="en-US" sz="2800" b="1" dirty="0" smtClean="0">
                    <a:solidFill>
                      <a:srgbClr val="002060"/>
                    </a:solidFill>
                  </a:rPr>
                  <a:t>Volume 		= 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luas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 alas x 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tinggi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/>
                </a:r>
                <a:br>
                  <a:rPr lang="en-US" sz="2800" b="1" dirty="0" smtClean="0">
                    <a:solidFill>
                      <a:srgbClr val="002060"/>
                    </a:solidFill>
                  </a:rPr>
                </a:br>
                <a:r>
                  <a:rPr lang="en-US" sz="2800" b="1" dirty="0" err="1" smtClean="0">
                    <a:solidFill>
                      <a:srgbClr val="002060"/>
                    </a:solidFill>
                  </a:rPr>
                  <a:t>Luas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 alas 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lingkaran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  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</a:rPr>
                  <a:t>x r</a:t>
                </a:r>
                <a:r>
                  <a:rPr lang="en-US" sz="2800" b="1" baseline="30000" dirty="0" smtClean="0">
                    <a:solidFill>
                      <a:srgbClr val="002060"/>
                    </a:solidFill>
                  </a:rPr>
                  <a:t>2</a:t>
                </a:r>
                <a:br>
                  <a:rPr lang="en-US" sz="2800" b="1" baseline="30000" dirty="0" smtClean="0">
                    <a:solidFill>
                      <a:srgbClr val="002060"/>
                    </a:solidFill>
                  </a:rPr>
                </a:br>
                <a:r>
                  <a:rPr lang="en-US" sz="2800" b="1" baseline="30000" dirty="0" smtClean="0">
                    <a:solidFill>
                      <a:srgbClr val="002060"/>
                    </a:solidFill>
                  </a:rPr>
                  <a:t/>
                </a:r>
                <a:br>
                  <a:rPr lang="en-US" sz="2800" b="1" baseline="30000" dirty="0" smtClean="0">
                    <a:solidFill>
                      <a:srgbClr val="002060"/>
                    </a:solidFill>
                  </a:rPr>
                </a:br>
                <a14:m>
                  <m:oMath xmlns:m="http://schemas.openxmlformats.org/officeDocument/2006/math">
                    <m:r>
                      <a:rPr lang="el-GR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𝐚𝐭𝐚𝐮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</a:rPr>
                  <a:t>3,14 </a:t>
                </a:r>
                <a:br>
                  <a:rPr lang="en-US" sz="2800" b="1" dirty="0" smtClean="0">
                    <a:solidFill>
                      <a:srgbClr val="002060"/>
                    </a:solidFill>
                  </a:rPr>
                </a:br>
                <a:r>
                  <a:rPr lang="en-US" sz="2800" b="1" dirty="0" smtClean="0">
                    <a:solidFill>
                      <a:srgbClr val="002060"/>
                    </a:solidFill>
                  </a:rPr>
                  <a:t/>
                </a:r>
                <a:br>
                  <a:rPr lang="en-US" sz="2800" b="1" dirty="0" smtClean="0">
                    <a:solidFill>
                      <a:srgbClr val="002060"/>
                    </a:solidFill>
                  </a:rPr>
                </a:br>
                <a:r>
                  <a:rPr lang="en-US" sz="2800" b="1" dirty="0" err="1" smtClean="0">
                    <a:solidFill>
                      <a:srgbClr val="002060"/>
                    </a:solidFill>
                  </a:rPr>
                  <a:t>dengan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 r = 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jari-jari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/>
                </a:r>
                <a:br>
                  <a:rPr lang="en-US" sz="2800" b="1" dirty="0" smtClean="0">
                    <a:solidFill>
                      <a:srgbClr val="002060"/>
                    </a:solidFill>
                  </a:rPr>
                </a:br>
                <a:r>
                  <a:rPr lang="en-US" sz="2800" b="1" dirty="0" smtClean="0">
                    <a:solidFill>
                      <a:srgbClr val="002060"/>
                    </a:solidFill>
                  </a:rPr>
                  <a:t>	d = diameter</a:t>
                </a:r>
                <a:endParaRPr lang="en-US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itle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34327" y="1693882"/>
                <a:ext cx="4584032" cy="3271150"/>
              </a:xfrm>
              <a:blipFill rotWithShape="0">
                <a:blip r:embed="rId4"/>
                <a:stretch>
                  <a:fillRect l="-2096" b="-3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Pentagon 23"/>
          <p:cNvSpPr/>
          <p:nvPr/>
        </p:nvSpPr>
        <p:spPr>
          <a:xfrm>
            <a:off x="-10890" y="0"/>
            <a:ext cx="1306280" cy="6858000"/>
          </a:xfrm>
          <a:prstGeom prst="homePlate">
            <a:avLst/>
          </a:prstGeom>
          <a:solidFill>
            <a:srgbClr val="00B0F0"/>
          </a:solidFill>
          <a:ln w="381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Rounded Rectangle 24">
            <a:hlinkClick r:id="" action="ppaction://noaction"/>
          </p:cNvPr>
          <p:cNvSpPr/>
          <p:nvPr/>
        </p:nvSpPr>
        <p:spPr>
          <a:xfrm>
            <a:off x="171446" y="3200398"/>
            <a:ext cx="805544" cy="449040"/>
          </a:xfrm>
          <a:prstGeom prst="roundRect">
            <a:avLst/>
          </a:prstGeom>
          <a:solidFill>
            <a:srgbClr val="FFFF00"/>
          </a:solidFill>
          <a:ln w="254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Home</a:t>
            </a:r>
          </a:p>
        </p:txBody>
      </p:sp>
      <p:sp>
        <p:nvSpPr>
          <p:cNvPr id="26" name="Left Arrow 25">
            <a:hlinkClick r:id="rId5" action="ppaction://hlinksldjump"/>
          </p:cNvPr>
          <p:cNvSpPr/>
          <p:nvPr/>
        </p:nvSpPr>
        <p:spPr>
          <a:xfrm>
            <a:off x="171445" y="2318652"/>
            <a:ext cx="832761" cy="498489"/>
          </a:xfrm>
          <a:prstGeom prst="leftArrow">
            <a:avLst/>
          </a:prstGeom>
          <a:solidFill>
            <a:srgbClr val="FFFF00"/>
          </a:solidFill>
          <a:ln w="254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Previous</a:t>
            </a:r>
          </a:p>
        </p:txBody>
      </p:sp>
      <p:sp>
        <p:nvSpPr>
          <p:cNvPr id="27" name="Right Arrow 26">
            <a:hlinkClick r:id="rId6" action="ppaction://hlinksldjump"/>
          </p:cNvPr>
          <p:cNvSpPr/>
          <p:nvPr/>
        </p:nvSpPr>
        <p:spPr>
          <a:xfrm>
            <a:off x="171445" y="4032696"/>
            <a:ext cx="805544" cy="449040"/>
          </a:xfrm>
          <a:prstGeom prst="rightArrow">
            <a:avLst/>
          </a:prstGeom>
          <a:solidFill>
            <a:srgbClr val="FFFF00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14803388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TABUNG&lt;br /&gt;Ciri-ciri mempunyai&lt;br /&gt;2 rusuk&lt;br /&gt;3 Bidang sisi berupa 2 lingkaran dan selimut tabung&lt;br /&g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2660" y="517108"/>
            <a:ext cx="5200650" cy="5200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423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ONTOH TABUNG DALAM KEHIDUPAN&#10;SEHARI-HARI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7987" y="1038475"/>
            <a:ext cx="4557713" cy="4562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5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Terminator 2"/>
          <p:cNvSpPr/>
          <p:nvPr/>
        </p:nvSpPr>
        <p:spPr>
          <a:xfrm>
            <a:off x="1106071" y="309687"/>
            <a:ext cx="1515979" cy="631909"/>
          </a:xfrm>
          <a:prstGeom prst="flowChartTermina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</a:rPr>
              <a:t>Contoh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717378" y="1638386"/>
            <a:ext cx="1888958" cy="68981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717378" y="4590134"/>
            <a:ext cx="1888958" cy="68981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17379" y="1983291"/>
            <a:ext cx="0" cy="2951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600320" y="1983291"/>
            <a:ext cx="0" cy="2951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2"/>
            <a:endCxn id="4" idx="6"/>
          </p:cNvCxnSpPr>
          <p:nvPr/>
        </p:nvCxnSpPr>
        <p:spPr>
          <a:xfrm>
            <a:off x="1717378" y="1983291"/>
            <a:ext cx="1888958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>
              <a:xfrm>
                <a:off x="5670884" y="2936310"/>
                <a:ext cx="6280484" cy="280676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0000"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800" dirty="0" err="1" smtClean="0">
                    <a:solidFill>
                      <a:prstClr val="black"/>
                    </a:solidFill>
                  </a:rPr>
                  <a:t>Jawab</a:t>
                </a:r>
                <a:r>
                  <a:rPr lang="en-US" sz="2800" dirty="0" smtClean="0">
                    <a:solidFill>
                      <a:prstClr val="black"/>
                    </a:solidFill>
                  </a:rPr>
                  <a:t> :</a:t>
                </a:r>
              </a:p>
              <a:p>
                <a:endParaRPr lang="en-US" sz="2800" dirty="0" smtClean="0">
                  <a:solidFill>
                    <a:prstClr val="black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solidFill>
                      <a:srgbClr val="002060"/>
                    </a:solidFill>
                  </a:rPr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</a:rPr>
                  <a:t> x r</a:t>
                </a:r>
                <a:r>
                  <a:rPr lang="en-US" sz="2800" baseline="30000" dirty="0" smtClean="0">
                    <a:solidFill>
                      <a:srgbClr val="002060"/>
                    </a:solidFill>
                  </a:rPr>
                  <a:t>2</a:t>
                </a:r>
                <a:r>
                  <a:rPr lang="en-US" sz="2800" dirty="0" smtClean="0">
                    <a:solidFill>
                      <a:srgbClr val="002060"/>
                    </a:solidFill>
                  </a:rPr>
                  <a:t> x t </a:t>
                </a:r>
                <a:r>
                  <a:rPr lang="en-US" sz="28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 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 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 cm = 7 cm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x </a:t>
                </a:r>
                <a:r>
                  <a:rPr lang="en-US" sz="2800" dirty="0" smtClean="0">
                    <a:solidFill>
                      <a:srgbClr val="002060"/>
                    </a:solidFill>
                  </a:rPr>
                  <a:t>7 cm </a:t>
                </a:r>
                <a:r>
                  <a:rPr lang="en-US" sz="2800" dirty="0">
                    <a:solidFill>
                      <a:srgbClr val="002060"/>
                    </a:solidFill>
                  </a:rPr>
                  <a:t>x </a:t>
                </a:r>
                <a:r>
                  <a:rPr lang="en-US" sz="2800" dirty="0" smtClean="0">
                    <a:solidFill>
                      <a:srgbClr val="002060"/>
                    </a:solidFill>
                  </a:rPr>
                  <a:t>7 cm x 10 cm</a:t>
                </a:r>
              </a:p>
              <a:p>
                <a:pPr marL="223838">
                  <a:lnSpc>
                    <a:spcPct val="150000"/>
                  </a:lnSpc>
                </a:pPr>
                <a:r>
                  <a:rPr lang="en-US" sz="2800" dirty="0" smtClean="0">
                    <a:solidFill>
                      <a:srgbClr val="002060"/>
                    </a:solidFill>
                  </a:rPr>
                  <a:t>= 1.540 cm</a:t>
                </a:r>
                <a:r>
                  <a:rPr lang="en-US" sz="2800" baseline="30000" dirty="0" smtClean="0">
                    <a:solidFill>
                      <a:srgbClr val="002060"/>
                    </a:solidFill>
                  </a:rPr>
                  <a:t>3</a:t>
                </a:r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163" y="2936310"/>
                <a:ext cx="4710363" cy="2806764"/>
              </a:xfrm>
              <a:prstGeom prst="rect">
                <a:avLst/>
              </a:prstGeom>
              <a:blipFill rotWithShape="0">
                <a:blip r:embed="rId3"/>
                <a:stretch>
                  <a:fillRect l="-1552" t="-3043" b="-2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847" y="1959228"/>
            <a:ext cx="764006" cy="368969"/>
          </a:xfrm>
        </p:spPr>
        <p:txBody>
          <a:bodyPr>
            <a:noAutofit/>
          </a:bodyPr>
          <a:lstStyle/>
          <a:p>
            <a:r>
              <a:rPr lang="en-US" sz="2400" dirty="0" smtClean="0"/>
              <a:t>14 cm</a:t>
            </a:r>
            <a:endParaRPr lang="en-US" sz="24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66964" y="3208421"/>
            <a:ext cx="764006" cy="3689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prstClr val="black"/>
                </a:solidFill>
              </a:rPr>
              <a:t>10 cm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948710" y="665037"/>
            <a:ext cx="4770523" cy="1290783"/>
          </a:xfrm>
          <a:prstGeom prst="roundRect">
            <a:avLst/>
          </a:prstGeom>
          <a:solidFill>
            <a:srgbClr val="FF0000"/>
          </a:solidFill>
          <a:ln w="3492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prstClr val="white"/>
                </a:solidFill>
              </a:rPr>
              <a:t>Misalkan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</a:rPr>
              <a:t>ini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</a:rPr>
              <a:t>tempat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</a:rPr>
              <a:t>permen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</a:rPr>
              <a:t>berbentuk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</a:rPr>
              <a:t>tabung</a:t>
            </a:r>
            <a:r>
              <a:rPr lang="en-US" sz="2400" dirty="0" smtClean="0">
                <a:solidFill>
                  <a:prstClr val="white"/>
                </a:solidFill>
              </a:rPr>
              <a:t>.</a:t>
            </a:r>
          </a:p>
          <a:p>
            <a:pPr algn="ctr"/>
            <a:r>
              <a:rPr lang="en-US" sz="2400" dirty="0" err="1" smtClean="0">
                <a:solidFill>
                  <a:prstClr val="white"/>
                </a:solidFill>
              </a:rPr>
              <a:t>Diameternya</a:t>
            </a:r>
            <a:r>
              <a:rPr lang="en-US" sz="2400" dirty="0" smtClean="0">
                <a:solidFill>
                  <a:prstClr val="white"/>
                </a:solidFill>
              </a:rPr>
              <a:t> 14 cm, </a:t>
            </a:r>
            <a:r>
              <a:rPr lang="en-US" sz="2400" dirty="0" err="1" smtClean="0">
                <a:solidFill>
                  <a:prstClr val="white"/>
                </a:solidFill>
              </a:rPr>
              <a:t>tingginya</a:t>
            </a:r>
            <a:r>
              <a:rPr lang="en-US" sz="2400" dirty="0" smtClean="0">
                <a:solidFill>
                  <a:prstClr val="white"/>
                </a:solidFill>
              </a:rPr>
              <a:t> 10 cm.</a:t>
            </a:r>
          </a:p>
          <a:p>
            <a:pPr algn="ctr"/>
            <a:r>
              <a:rPr lang="en-US" sz="2400" dirty="0" err="1" smtClean="0">
                <a:solidFill>
                  <a:prstClr val="white"/>
                </a:solidFill>
              </a:rPr>
              <a:t>Berapa</a:t>
            </a:r>
            <a:r>
              <a:rPr lang="en-US" sz="2400" dirty="0" smtClean="0">
                <a:solidFill>
                  <a:prstClr val="white"/>
                </a:solidFill>
              </a:rPr>
              <a:t> volume </a:t>
            </a:r>
            <a:r>
              <a:rPr lang="en-US" sz="2400" dirty="0" err="1" smtClean="0">
                <a:solidFill>
                  <a:prstClr val="white"/>
                </a:solidFill>
              </a:rPr>
              <a:t>tempat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</a:rPr>
              <a:t>permen</a:t>
            </a:r>
            <a:r>
              <a:rPr lang="en-US" sz="2400" dirty="0" smtClean="0">
                <a:solidFill>
                  <a:prstClr val="white"/>
                </a:solidFill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</a:rPr>
              <a:t>ini</a:t>
            </a:r>
            <a:r>
              <a:rPr lang="en-US" sz="2400" dirty="0" smtClean="0">
                <a:solidFill>
                  <a:prstClr val="white"/>
                </a:solidFill>
              </a:rPr>
              <a:t> ?</a:t>
            </a: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-10890" y="0"/>
            <a:ext cx="1306280" cy="6858000"/>
          </a:xfrm>
          <a:prstGeom prst="homePlate">
            <a:avLst/>
          </a:prstGeom>
          <a:solidFill>
            <a:srgbClr val="00B0F0"/>
          </a:solidFill>
          <a:ln w="381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>
            <a:hlinkClick r:id="" action="ppaction://noaction"/>
          </p:cNvPr>
          <p:cNvSpPr/>
          <p:nvPr/>
        </p:nvSpPr>
        <p:spPr>
          <a:xfrm>
            <a:off x="171446" y="3200398"/>
            <a:ext cx="805544" cy="449040"/>
          </a:xfrm>
          <a:prstGeom prst="roundRect">
            <a:avLst/>
          </a:prstGeom>
          <a:solidFill>
            <a:srgbClr val="FFFF00"/>
          </a:solidFill>
          <a:ln w="254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Home</a:t>
            </a:r>
          </a:p>
        </p:txBody>
      </p:sp>
      <p:sp>
        <p:nvSpPr>
          <p:cNvPr id="21" name="Left Arrow 20">
            <a:hlinkClick r:id="rId4" action="ppaction://hlinksldjump"/>
          </p:cNvPr>
          <p:cNvSpPr/>
          <p:nvPr/>
        </p:nvSpPr>
        <p:spPr>
          <a:xfrm>
            <a:off x="171445" y="2318652"/>
            <a:ext cx="832761" cy="498489"/>
          </a:xfrm>
          <a:prstGeom prst="leftArrow">
            <a:avLst/>
          </a:prstGeom>
          <a:solidFill>
            <a:srgbClr val="FFFF00"/>
          </a:solidFill>
          <a:ln w="254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hlinkClick r:id="rId4" action="ppaction://hlinksldjump"/>
              </a:rPr>
              <a:t>Previous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Right Arrow 21">
            <a:hlinkClick r:id="rId5" action="ppaction://hlinksldjump"/>
          </p:cNvPr>
          <p:cNvSpPr/>
          <p:nvPr/>
        </p:nvSpPr>
        <p:spPr>
          <a:xfrm>
            <a:off x="171445" y="4032696"/>
            <a:ext cx="805544" cy="449040"/>
          </a:xfrm>
          <a:prstGeom prst="rightArrow">
            <a:avLst/>
          </a:prstGeom>
          <a:solidFill>
            <a:srgbClr val="FFFF00"/>
          </a:solidFill>
          <a:ln w="254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26637908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TABUNG&#10;Rumus Luas Permukaan&#10;L : luas permukaan&#10;r : jari-jari lingkaran alas&#10;d : diameter lingkaran alas&#10;t : tinggi tabung&#10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9465" y="1230980"/>
            <a:ext cx="4557713" cy="4562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9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On-screen Show (4:3)</PresentationFormat>
  <Paragraphs>25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Volume   = luas alas x tinggi Luas alas lingkaran  = πx r2  π = 22/7  atau 3,14   dengan r = jari-jari  d = diameter</vt:lpstr>
      <vt:lpstr>PowerPoint Presentation</vt:lpstr>
      <vt:lpstr>PowerPoint Presentation</vt:lpstr>
      <vt:lpstr>14 cm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Nurdin</dc:creator>
  <cp:lastModifiedBy>Nurdin</cp:lastModifiedBy>
  <cp:revision>3</cp:revision>
  <dcterms:created xsi:type="dcterms:W3CDTF">2021-01-08T06:31:32Z</dcterms:created>
  <dcterms:modified xsi:type="dcterms:W3CDTF">2021-01-09T06:23:20Z</dcterms:modified>
</cp:coreProperties>
</file>