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7"/>
  </p:notesMasterIdLst>
  <p:sldIdLst>
    <p:sldId id="274" r:id="rId4"/>
    <p:sldId id="291" r:id="rId5"/>
    <p:sldId id="259" r:id="rId6"/>
    <p:sldId id="276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008080"/>
    <a:srgbClr val="F1EFEC"/>
    <a:srgbClr val="F9F7F8"/>
    <a:srgbClr val="FFFF99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ED48-96D7-4E84-B63B-C3EA33C06670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A40E4-7D2F-42F8-85A0-F506EAEB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8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3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5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82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68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51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75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69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0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1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6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5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7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239" y="4024373"/>
            <a:ext cx="2752678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UNTUK SD/MI KELAS </a:t>
            </a:r>
            <a:r>
              <a:rPr lang="en-US" sz="2133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id-ID" sz="2133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441507" y="2674581"/>
            <a:ext cx="5994400" cy="7544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3733" b="1" dirty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3733" b="1" dirty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52" y="1360932"/>
            <a:ext cx="2935154" cy="42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564" y="312337"/>
            <a:ext cx="72873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Saat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melakukan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pantomim</a:t>
            </a:r>
            <a:r>
              <a:rPr lang="en-US" sz="3400" b="1" dirty="0" smtClean="0">
                <a:solidFill>
                  <a:srgbClr val="008080"/>
                </a:solidFill>
              </a:rPr>
              <a:t>, </a:t>
            </a:r>
            <a:r>
              <a:rPr lang="en-US" sz="3400" b="1" dirty="0" err="1" smtClean="0">
                <a:solidFill>
                  <a:srgbClr val="008080"/>
                </a:solidFill>
              </a:rPr>
              <a:t>hanya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menirukan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ekspresi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wajah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dan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gerak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gerik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dari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tokoh</a:t>
            </a:r>
            <a:r>
              <a:rPr lang="en-US" sz="3400" b="1" dirty="0" smtClean="0">
                <a:solidFill>
                  <a:srgbClr val="008080"/>
                </a:solidFill>
              </a:rPr>
              <a:t> yang </a:t>
            </a:r>
            <a:r>
              <a:rPr lang="en-US" sz="3400" b="1" dirty="0" err="1" smtClean="0">
                <a:solidFill>
                  <a:srgbClr val="008080"/>
                </a:solidFill>
              </a:rPr>
              <a:t>diperankan</a:t>
            </a:r>
            <a:r>
              <a:rPr lang="en-US" sz="3400" b="1" dirty="0" smtClean="0">
                <a:solidFill>
                  <a:srgbClr val="008080"/>
                </a:solidFill>
              </a:rPr>
              <a:t>. </a:t>
            </a:r>
            <a:endParaRPr lang="en-US" sz="3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8564" y="2036960"/>
            <a:ext cx="66610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Pemeran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pantomim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menggunakan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riasan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berwarna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putih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khas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wajahnya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5" name="Rectangle 4"/>
          <p:cNvSpPr/>
          <p:nvPr/>
        </p:nvSpPr>
        <p:spPr>
          <a:xfrm>
            <a:off x="378564" y="3953122"/>
            <a:ext cx="7287366" cy="1077218"/>
          </a:xfrm>
          <a:prstGeom prst="rect">
            <a:avLst/>
          </a:prstGeom>
          <a:solidFill>
            <a:srgbClr val="FFFFCC"/>
          </a:solidFill>
          <a:ln w="19050">
            <a:solidFill>
              <a:srgbClr val="0099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</a:rPr>
              <a:t>Riasan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berfungsi</a:t>
            </a:r>
            <a:r>
              <a:rPr lang="en-US" sz="3200" b="1" dirty="0" smtClean="0">
                <a:solidFill>
                  <a:srgbClr val="FF0066"/>
                </a:solidFill>
              </a:rPr>
              <a:t>  agar </a:t>
            </a:r>
            <a:r>
              <a:rPr lang="en-US" sz="3200" b="1" dirty="0" err="1" smtClean="0">
                <a:solidFill>
                  <a:srgbClr val="FF0066"/>
                </a:solidFill>
              </a:rPr>
              <a:t>ekspresi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atau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mimik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wajah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terlihat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jelas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oleh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penonton</a:t>
            </a:r>
            <a:r>
              <a:rPr lang="en-US" sz="3200" b="1" dirty="0" smtClean="0">
                <a:solidFill>
                  <a:srgbClr val="FF0066"/>
                </a:solidFill>
              </a:rPr>
              <a:t>.</a:t>
            </a:r>
            <a:endParaRPr lang="en-US" sz="32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r="23515"/>
          <a:stretch/>
        </p:blipFill>
        <p:spPr>
          <a:xfrm>
            <a:off x="8192022" y="0"/>
            <a:ext cx="3999978" cy="45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563" y="425164"/>
            <a:ext cx="6172550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1. </a:t>
            </a:r>
            <a:r>
              <a:rPr lang="en-ID" sz="3200" b="1" dirty="0" err="1" smtClean="0">
                <a:solidFill>
                  <a:schemeClr val="bg1"/>
                </a:solidFill>
              </a:rPr>
              <a:t>Latihan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Meniru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Hewan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563" y="1335503"/>
            <a:ext cx="66610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bergerak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aktivitas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563" y="2474276"/>
            <a:ext cx="65483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berbagai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kita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menirukannya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8563" y="4114089"/>
            <a:ext cx="55337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Misalnya</a:t>
            </a:r>
            <a:r>
              <a:rPr lang="en-US" sz="3400" b="1" dirty="0" smtClean="0">
                <a:solidFill>
                  <a:srgbClr val="FF0066"/>
                </a:solidFill>
              </a:rPr>
              <a:t>, </a:t>
            </a:r>
            <a:r>
              <a:rPr lang="en-US" sz="3400" b="1" dirty="0" err="1" smtClean="0">
                <a:solidFill>
                  <a:srgbClr val="FF0066"/>
                </a:solidFill>
              </a:rPr>
              <a:t>gerak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hewan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sedang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makan</a:t>
            </a:r>
            <a:r>
              <a:rPr lang="en-US" sz="3400" b="1" dirty="0" smtClean="0">
                <a:solidFill>
                  <a:srgbClr val="FF0066"/>
                </a:solidFill>
              </a:rPr>
              <a:t>. </a:t>
            </a:r>
            <a:endParaRPr lang="en-US" sz="34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95" y="1765745"/>
            <a:ext cx="5334605" cy="3079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8697" y="4585276"/>
            <a:ext cx="435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 smtClean="0">
                <a:solidFill>
                  <a:srgbClr val="008080"/>
                </a:solidFill>
              </a:rPr>
              <a:t>Kelinci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sedang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wortel</a:t>
            </a:r>
            <a:endParaRPr lang="en-US" sz="2400" b="1" i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563" y="425164"/>
            <a:ext cx="9116166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2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Latihan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Bersuara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seperti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Suara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Hewan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atau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Alam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563" y="1335503"/>
            <a:ext cx="66610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Selain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bergerak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juga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mengeluarkan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suara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kita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menirukan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563" y="2937738"/>
            <a:ext cx="70869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</a:rPr>
              <a:t>Misalnya</a:t>
            </a:r>
            <a:r>
              <a:rPr lang="en-US" sz="3400" b="1" dirty="0" smtClean="0">
                <a:solidFill>
                  <a:srgbClr val="0070C0"/>
                </a:solidFill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</a:rPr>
              <a:t>suara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kambing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mengembik</a:t>
            </a:r>
            <a:r>
              <a:rPr lang="en-US" sz="3400" b="1" dirty="0" smtClean="0">
                <a:solidFill>
                  <a:srgbClr val="0070C0"/>
                </a:solidFill>
              </a:rPr>
              <a:t>.</a:t>
            </a:r>
            <a:endParaRPr lang="en-US" sz="3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563" y="3565817"/>
            <a:ext cx="66610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Suara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alam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misalnya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suara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gesekan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dedaunan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tertiup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pada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hari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0" y="1509804"/>
            <a:ext cx="3702991" cy="41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563" y="425164"/>
            <a:ext cx="7550412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3. </a:t>
            </a:r>
            <a:r>
              <a:rPr lang="en-ID" sz="3200" b="1" dirty="0" err="1" smtClean="0">
                <a:solidFill>
                  <a:schemeClr val="bg1"/>
                </a:solidFill>
              </a:rPr>
              <a:t>Latihan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Berdialog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sebagai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Tokoh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Hewan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563" y="1335503"/>
            <a:ext cx="66610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Bermain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bersama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teman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untuk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menirukan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bersuara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seperti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alam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562" y="3166391"/>
            <a:ext cx="66610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Saat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berdialog</a:t>
            </a:r>
            <a:r>
              <a:rPr lang="en-US" sz="3400" b="1" dirty="0" smtClean="0">
                <a:solidFill>
                  <a:srgbClr val="CC0099"/>
                </a:solidFill>
              </a:rPr>
              <a:t>, </a:t>
            </a:r>
            <a:r>
              <a:rPr lang="en-US" sz="3400" b="1" dirty="0" err="1" smtClean="0">
                <a:solidFill>
                  <a:srgbClr val="CC0099"/>
                </a:solidFill>
              </a:rPr>
              <a:t>dapat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menirukan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suara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hewan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atau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suara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alam</a:t>
            </a:r>
            <a:r>
              <a:rPr lang="en-US" sz="3400" b="1" dirty="0" smtClean="0">
                <a:solidFill>
                  <a:srgbClr val="CC0099"/>
                </a:solidFill>
              </a:rPr>
              <a:t> yang </a:t>
            </a:r>
            <a:r>
              <a:rPr lang="en-US" sz="3400" b="1" dirty="0" err="1" smtClean="0">
                <a:solidFill>
                  <a:srgbClr val="CC0099"/>
                </a:solidFill>
              </a:rPr>
              <a:t>sesuai</a:t>
            </a:r>
            <a:r>
              <a:rPr lang="en-US" sz="3400" b="1" dirty="0" smtClean="0">
                <a:solidFill>
                  <a:srgbClr val="CC0099"/>
                </a:solidFill>
              </a:rPr>
              <a:t>. </a:t>
            </a:r>
            <a:endParaRPr lang="en-US" sz="3400" b="1" dirty="0">
              <a:solidFill>
                <a:srgbClr val="CC00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6" y="804121"/>
            <a:ext cx="3142513" cy="530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914" y="2360538"/>
            <a:ext cx="6788086" cy="390436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10551" y="690683"/>
            <a:ext cx="10746636" cy="1057917"/>
            <a:chOff x="1547606" y="3368313"/>
            <a:chExt cx="7498218" cy="612226"/>
          </a:xfrm>
        </p:grpSpPr>
        <p:sp>
          <p:nvSpPr>
            <p:cNvPr id="18" name="Parallelogram 17"/>
            <p:cNvSpPr/>
            <p:nvPr/>
          </p:nvSpPr>
          <p:spPr>
            <a:xfrm>
              <a:off x="1547606" y="3371295"/>
              <a:ext cx="749821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9" name="テキスト プレースホルダー 17"/>
            <p:cNvSpPr txBox="1">
              <a:spLocks/>
            </p:cNvSpPr>
            <p:nvPr/>
          </p:nvSpPr>
          <p:spPr>
            <a:xfrm>
              <a:off x="2521788" y="3368313"/>
              <a:ext cx="6524036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Font typeface="Wingdings" panose="05000000000000000000" pitchFamily="2" charset="2"/>
                <a:buNone/>
                <a:defRPr/>
              </a:pPr>
              <a:r>
                <a:rPr lang="nn-NO" sz="3000" b="1" dirty="0" smtClean="0">
                  <a:solidFill>
                    <a:prstClr val="black"/>
                  </a:solidFill>
                </a:rPr>
                <a:t>Seni Teater: Meniru Suara dan Gerak Lingkungan Sekitar</a:t>
              </a:r>
              <a:endParaRPr lang="nn-NO" sz="3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5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6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727" y="599236"/>
            <a:ext cx="1337221" cy="1339140"/>
            <a:chOff x="2895601" y="-542991"/>
            <a:chExt cx="960519" cy="961895"/>
          </a:xfrm>
        </p:grpSpPr>
        <p:grpSp>
          <p:nvGrpSpPr>
            <p:cNvPr id="30" name="Group 29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926336" y="-512255"/>
                <a:ext cx="898263" cy="898263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2979751" y="-463129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Bab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218453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ID" sz="4267" b="1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  <a:endParaRPr lang="en-US" sz="4267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5940" y="2551839"/>
            <a:ext cx="5332711" cy="754629"/>
            <a:chOff x="385940" y="2551839"/>
            <a:chExt cx="5332711" cy="754629"/>
          </a:xfrm>
        </p:grpSpPr>
        <p:grpSp>
          <p:nvGrpSpPr>
            <p:cNvPr id="35" name="Group 34"/>
            <p:cNvGrpSpPr/>
            <p:nvPr/>
          </p:nvGrpSpPr>
          <p:grpSpPr>
            <a:xfrm>
              <a:off x="477574" y="2551839"/>
              <a:ext cx="5241077" cy="610111"/>
              <a:chOff x="298981" y="2086583"/>
              <a:chExt cx="3930808" cy="457583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6" name="Rectangle 35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85940" y="2696357"/>
              <a:ext cx="5241077" cy="610111"/>
              <a:chOff x="298981" y="2086583"/>
              <a:chExt cx="3930808" cy="4575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ight Triangle 39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20700" y="2692333"/>
              <a:ext cx="4356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white"/>
                  </a:solidFill>
                </a:rPr>
                <a:t>Tujuan</a:t>
              </a:r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</a:rPr>
                <a:t>Pembelajaran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76489" y="3378897"/>
            <a:ext cx="7264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Mengidentifikasi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gerakan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hewan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Menirukan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suara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hewan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Menirukan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gerakan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hewan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Mengidentifikasi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gerakan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peristiwa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alam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Menirukan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suara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peristiwa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alam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Menirukan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gerakan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peristiwa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alam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Menirukan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perilaku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hewan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Menirukan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perilaku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kegiatan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sehari-hari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6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28667" y="361324"/>
            <a:ext cx="10243508" cy="615553"/>
            <a:chOff x="264542" y="1485475"/>
            <a:chExt cx="10243508" cy="6155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10118248" cy="609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3553" y="1485475"/>
              <a:ext cx="1013449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A.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Menirukan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Suara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dan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Gerak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Lingkungan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Sekitar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15933" y="1414720"/>
            <a:ext cx="7274840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1. </a:t>
            </a:r>
            <a:r>
              <a:rPr lang="en-ID" sz="3200" b="1" dirty="0" err="1" smtClean="0">
                <a:solidFill>
                  <a:schemeClr val="bg1"/>
                </a:solidFill>
              </a:rPr>
              <a:t>Menirukan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Suara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dan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Hewan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778" y="3264202"/>
            <a:ext cx="802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memiliki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suara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berbeda-beda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03197" y="3828152"/>
            <a:ext cx="77132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8080"/>
                </a:solidFill>
              </a:rPr>
              <a:t>Ada </a:t>
            </a:r>
            <a:r>
              <a:rPr lang="en-US" sz="3400" b="1" dirty="0" err="1" smtClean="0">
                <a:solidFill>
                  <a:srgbClr val="008080"/>
                </a:solidFill>
              </a:rPr>
              <a:t>hewan</a:t>
            </a:r>
            <a:r>
              <a:rPr lang="en-US" sz="3400" b="1" dirty="0" smtClean="0">
                <a:solidFill>
                  <a:srgbClr val="008080"/>
                </a:solidFill>
              </a:rPr>
              <a:t> yang </a:t>
            </a:r>
            <a:r>
              <a:rPr lang="en-US" sz="3400" b="1" dirty="0" err="1" smtClean="0">
                <a:solidFill>
                  <a:srgbClr val="008080"/>
                </a:solidFill>
              </a:rPr>
              <a:t>memiliki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suara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merdu</a:t>
            </a:r>
            <a:r>
              <a:rPr lang="en-US" sz="3400" b="1" dirty="0" smtClean="0">
                <a:solidFill>
                  <a:srgbClr val="008080"/>
                </a:solidFill>
              </a:rPr>
              <a:t>.</a:t>
            </a:r>
            <a:endParaRPr lang="en-US" sz="3400" b="1" dirty="0">
              <a:solidFill>
                <a:srgbClr val="00808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3198" y="2261990"/>
            <a:ext cx="3704921" cy="783616"/>
            <a:chOff x="441194" y="338368"/>
            <a:chExt cx="3704921" cy="7836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94" y="338368"/>
              <a:ext cx="3704921" cy="78361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11200" y="359044"/>
              <a:ext cx="3184395" cy="66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a.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Suara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Hewan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3196" y="4404628"/>
            <a:ext cx="77132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66"/>
                </a:solidFill>
              </a:rPr>
              <a:t>Ada </a:t>
            </a:r>
            <a:r>
              <a:rPr lang="en-US" sz="3400" b="1" dirty="0" err="1" smtClean="0">
                <a:solidFill>
                  <a:srgbClr val="FF0066"/>
                </a:solidFill>
              </a:rPr>
              <a:t>hewan</a:t>
            </a:r>
            <a:r>
              <a:rPr lang="en-US" sz="3400" b="1" dirty="0" smtClean="0">
                <a:solidFill>
                  <a:srgbClr val="FF0066"/>
                </a:solidFill>
              </a:rPr>
              <a:t> yang </a:t>
            </a:r>
            <a:r>
              <a:rPr lang="en-US" sz="3400" b="1" dirty="0" err="1" smtClean="0">
                <a:solidFill>
                  <a:srgbClr val="FF0066"/>
                </a:solidFill>
              </a:rPr>
              <a:t>memiliki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suara</a:t>
            </a:r>
            <a:r>
              <a:rPr lang="en-US" sz="3400" b="1" dirty="0" smtClean="0">
                <a:solidFill>
                  <a:srgbClr val="FF0066"/>
                </a:solidFill>
              </a:rPr>
              <a:t> yang </a:t>
            </a:r>
            <a:r>
              <a:rPr lang="en-US" sz="3400" b="1" dirty="0" err="1" smtClean="0">
                <a:solidFill>
                  <a:srgbClr val="FF0066"/>
                </a:solidFill>
              </a:rPr>
              <a:t>makin</a:t>
            </a:r>
            <a:r>
              <a:rPr lang="en-US" sz="3400" b="1" dirty="0" smtClean="0">
                <a:solidFill>
                  <a:srgbClr val="FF0066"/>
                </a:solidFill>
              </a:rPr>
              <a:t> lama </a:t>
            </a:r>
            <a:r>
              <a:rPr lang="en-US" sz="3400" b="1" dirty="0" err="1" smtClean="0">
                <a:solidFill>
                  <a:srgbClr val="FF0066"/>
                </a:solidFill>
              </a:rPr>
              <a:t>makin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terdengar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keras</a:t>
            </a:r>
            <a:r>
              <a:rPr lang="en-US" sz="3400" b="1" dirty="0" smtClean="0">
                <a:solidFill>
                  <a:srgbClr val="FF0066"/>
                </a:solidFill>
              </a:rPr>
              <a:t>.</a:t>
            </a:r>
            <a:endParaRPr lang="en-US" sz="3400" b="1" dirty="0">
              <a:solidFill>
                <a:srgbClr val="FF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40" y="1660022"/>
            <a:ext cx="3616124" cy="29214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03950" y="4644053"/>
            <a:ext cx="330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Sapi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melenguh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ctr"/>
            <a:r>
              <a:rPr lang="en-ID" sz="2400" b="1" i="1" dirty="0">
                <a:solidFill>
                  <a:srgbClr val="0070C0"/>
                </a:solidFill>
              </a:rPr>
              <a:t>m</a:t>
            </a:r>
            <a:r>
              <a:rPr lang="en-ID" sz="2400" b="1" i="1" dirty="0" smtClean="0">
                <a:solidFill>
                  <a:srgbClr val="0070C0"/>
                </a:solidFill>
              </a:rPr>
              <a:t>oo . . . moo . . .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8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142" y="436062"/>
            <a:ext cx="6961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Vokal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suara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dihasilkan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ketika</a:t>
            </a:r>
            <a:r>
              <a:rPr lang="en-US" sz="3400" b="1" dirty="0" smtClean="0"/>
              <a:t> pita </a:t>
            </a:r>
            <a:r>
              <a:rPr lang="en-US" sz="3400" b="1" dirty="0" err="1" smtClean="0"/>
              <a:t>suara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terbuka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1090" y="1660872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Huruf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dilafalkan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pita </a:t>
            </a:r>
            <a:r>
              <a:rPr lang="en-US" sz="3400" b="1" dirty="0" err="1" smtClean="0"/>
              <a:t>suara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terbuka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huruf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vokal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1090" y="2887327"/>
            <a:ext cx="44189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Huruf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vokal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terdiri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atas</a:t>
            </a:r>
            <a:r>
              <a:rPr lang="en-US" sz="3400" b="1" dirty="0" smtClean="0"/>
              <a:t> </a:t>
            </a:r>
            <a:r>
              <a:rPr lang="en-US" sz="3400" b="1" dirty="0" smtClean="0">
                <a:solidFill>
                  <a:srgbClr val="008080"/>
                </a:solidFill>
              </a:rPr>
              <a:t>A, I, U, E, </a:t>
            </a:r>
            <a:r>
              <a:rPr lang="en-US" sz="3400" b="1" dirty="0" err="1" smtClean="0">
                <a:solidFill>
                  <a:srgbClr val="008080"/>
                </a:solidFill>
              </a:rPr>
              <a:t>dan</a:t>
            </a:r>
            <a:r>
              <a:rPr lang="en-US" sz="3400" b="1" dirty="0" smtClean="0">
                <a:solidFill>
                  <a:srgbClr val="008080"/>
                </a:solidFill>
              </a:rPr>
              <a:t> O.</a:t>
            </a:r>
            <a:endParaRPr lang="en-US" sz="3400" b="1" dirty="0">
              <a:solidFill>
                <a:srgbClr val="00808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24" y="241137"/>
            <a:ext cx="3475996" cy="58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882" y="1435402"/>
            <a:ext cx="802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Semua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bergerak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53302" y="370560"/>
            <a:ext cx="4205964" cy="783616"/>
            <a:chOff x="441194" y="313316"/>
            <a:chExt cx="4205964" cy="7836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94" y="313316"/>
              <a:ext cx="4205964" cy="78361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11200" y="359044"/>
              <a:ext cx="3810697" cy="66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b.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Gerakan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Hewan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0882" y="2024404"/>
            <a:ext cx="63479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Bergerak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merupakan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satu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ciri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makhluk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hidup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0883" y="3163177"/>
            <a:ext cx="60222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Misalnya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burung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terbang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angkasa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8461" y="4400659"/>
            <a:ext cx="5345829" cy="1138773"/>
          </a:xfrm>
          <a:prstGeom prst="rect">
            <a:avLst/>
          </a:prstGeom>
          <a:solidFill>
            <a:srgbClr val="F1EFEC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66"/>
                </a:solidFill>
              </a:rPr>
              <a:t>Kita </a:t>
            </a:r>
            <a:r>
              <a:rPr lang="en-US" sz="3400" b="1" dirty="0" err="1" smtClean="0">
                <a:solidFill>
                  <a:srgbClr val="FF0066"/>
                </a:solidFill>
              </a:rPr>
              <a:t>dapat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menirukan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gerak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burung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terbang</a:t>
            </a:r>
            <a:r>
              <a:rPr lang="en-US" sz="3400" b="1" dirty="0" smtClean="0">
                <a:solidFill>
                  <a:srgbClr val="FF0066"/>
                </a:solidFill>
              </a:rPr>
              <a:t>.</a:t>
            </a:r>
            <a:endParaRPr lang="en-US" sz="3400" b="1" dirty="0">
              <a:solidFill>
                <a:srgbClr val="FF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22" y="404812"/>
            <a:ext cx="3799048" cy="46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563" y="232903"/>
            <a:ext cx="83520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Perhatikan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bagaimana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hewan-hewan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berikut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bergerak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1885321"/>
            <a:ext cx="5354086" cy="2814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7934" y="4982389"/>
            <a:ext cx="330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</a:rPr>
              <a:t>Ikan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sedang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berenang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1247" y="4982389"/>
            <a:ext cx="330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</a:rPr>
              <a:t>Bebek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sedang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berjalan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58" y="1487294"/>
            <a:ext cx="3521883" cy="34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562" y="425164"/>
            <a:ext cx="8602599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2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Menirukan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Suara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dan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Peristiwa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Alam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408" y="2374854"/>
            <a:ext cx="69491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Peristiwa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alam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serangkaian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kejadian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terjadi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alam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65828" y="1335064"/>
            <a:ext cx="5032682" cy="783616"/>
            <a:chOff x="441194" y="338368"/>
            <a:chExt cx="5032682" cy="7836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94" y="338368"/>
              <a:ext cx="5032682" cy="78361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1200" y="359044"/>
              <a:ext cx="4762676" cy="66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a.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Suara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>
                  <a:solidFill>
                    <a:prstClr val="white"/>
                  </a:solidFill>
                  <a:cs typeface="Arial" pitchFamily="34" charset="0"/>
                </a:rPr>
                <a:t>p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eristiwa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>
                  <a:solidFill>
                    <a:prstClr val="white"/>
                  </a:solidFill>
                  <a:cs typeface="Arial" pitchFamily="34" charset="0"/>
                </a:rPr>
                <a:t>a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lam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3408" y="3577350"/>
            <a:ext cx="56715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Peristiwa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menghasilkan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suara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01" y="1649087"/>
            <a:ext cx="4814170" cy="3403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83634" y="5152699"/>
            <a:ext cx="330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</a:rPr>
              <a:t>Ombak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menggulung</a:t>
            </a:r>
            <a:endParaRPr lang="en-US" sz="2400" b="1" dirty="0" smtClean="0">
              <a:solidFill>
                <a:srgbClr val="FF0066"/>
              </a:solidFill>
            </a:endParaRPr>
          </a:p>
          <a:p>
            <a:pPr algn="ctr"/>
            <a:r>
              <a:rPr lang="en-ID" sz="2400" b="1" i="1" dirty="0" err="1">
                <a:solidFill>
                  <a:srgbClr val="FF0066"/>
                </a:solidFill>
              </a:rPr>
              <a:t>b</a:t>
            </a:r>
            <a:r>
              <a:rPr lang="en-ID" sz="2400" b="1" i="1" dirty="0" err="1" smtClean="0">
                <a:solidFill>
                  <a:srgbClr val="FF0066"/>
                </a:solidFill>
              </a:rPr>
              <a:t>yur</a:t>
            </a:r>
            <a:r>
              <a:rPr lang="en-ID" sz="2400" b="1" i="1" dirty="0" smtClean="0">
                <a:solidFill>
                  <a:srgbClr val="FF0066"/>
                </a:solidFill>
              </a:rPr>
              <a:t> . . . </a:t>
            </a:r>
            <a:r>
              <a:rPr lang="en-ID" sz="2400" b="1" i="1" dirty="0" err="1">
                <a:solidFill>
                  <a:srgbClr val="FF0066"/>
                </a:solidFill>
              </a:rPr>
              <a:t>b</a:t>
            </a:r>
            <a:r>
              <a:rPr lang="en-ID" sz="2400" b="1" i="1" dirty="0" err="1" smtClean="0">
                <a:solidFill>
                  <a:srgbClr val="FF0066"/>
                </a:solidFill>
              </a:rPr>
              <a:t>yur</a:t>
            </a:r>
            <a:r>
              <a:rPr lang="en-ID" sz="2400" b="1" i="1" dirty="0" smtClean="0">
                <a:solidFill>
                  <a:srgbClr val="FF0066"/>
                </a:solidFill>
              </a:rPr>
              <a:t> . . . </a:t>
            </a:r>
            <a:endParaRPr lang="en-US" sz="2400" b="1" i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86" y="1410350"/>
            <a:ext cx="69491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Salah </a:t>
            </a:r>
            <a:r>
              <a:rPr lang="en-US" sz="3400" b="1" dirty="0" err="1" smtClean="0"/>
              <a:t>satu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contoh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peristiwa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pohon</a:t>
            </a:r>
            <a:r>
              <a:rPr lang="en-US" sz="3400" b="1" dirty="0" smtClean="0">
                <a:solidFill>
                  <a:srgbClr val="008080"/>
                </a:solidFill>
              </a:rPr>
              <a:t> yang </a:t>
            </a:r>
            <a:r>
              <a:rPr lang="en-US" sz="3400" b="1" dirty="0" err="1" smtClean="0">
                <a:solidFill>
                  <a:srgbClr val="008080"/>
                </a:solidFill>
              </a:rPr>
              <a:t>tertiup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angin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03405" y="370560"/>
            <a:ext cx="5809295" cy="783616"/>
            <a:chOff x="441193" y="338368"/>
            <a:chExt cx="5809295" cy="7836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93" y="338368"/>
              <a:ext cx="5809295" cy="78361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11199" y="359044"/>
              <a:ext cx="5213613" cy="66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>
                  <a:solidFill>
                    <a:prstClr val="white"/>
                  </a:solidFill>
                  <a:cs typeface="Arial" pitchFamily="34" charset="0"/>
                </a:rPr>
                <a:t>b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.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Gerakan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>
                  <a:solidFill>
                    <a:prstClr val="white"/>
                  </a:solidFill>
                  <a:cs typeface="Arial" pitchFamily="34" charset="0"/>
                </a:rPr>
                <a:t>p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eristiwa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>
                  <a:solidFill>
                    <a:prstClr val="white"/>
                  </a:solidFill>
                  <a:cs typeface="Arial" pitchFamily="34" charset="0"/>
                </a:rPr>
                <a:t>a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lam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3405" y="2549123"/>
            <a:ext cx="69491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Pohon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tertiup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kencang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bergoyang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cepat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05" y="2286001"/>
            <a:ext cx="5655895" cy="3998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405" y="3698793"/>
            <a:ext cx="58092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Pohon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tertiup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sepoi-sepoi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bergoyang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pelan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8565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8667" y="361324"/>
            <a:ext cx="4130807" cy="615553"/>
            <a:chOff x="264542" y="1485475"/>
            <a:chExt cx="4130807" cy="6155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4130807" cy="6094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3553" y="1485475"/>
              <a:ext cx="34205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B.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Bermain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Peran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40986" y="1239263"/>
            <a:ext cx="728736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Bermain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peran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/>
              <a:t>merupakan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sebuah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permainan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oleh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seorang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pemain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lebih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memerankan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seorang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tokoh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lebih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ada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dalam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cerita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7" name="Rectangle 6"/>
          <p:cNvSpPr/>
          <p:nvPr/>
        </p:nvSpPr>
        <p:spPr>
          <a:xfrm>
            <a:off x="366036" y="4166063"/>
            <a:ext cx="7049371" cy="1077218"/>
          </a:xfrm>
          <a:prstGeom prst="rect">
            <a:avLst/>
          </a:prstGeom>
          <a:solidFill>
            <a:srgbClr val="FFFFCC"/>
          </a:solidFill>
          <a:ln w="19050">
            <a:solidFill>
              <a:srgbClr val="0099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CC0099"/>
                </a:solidFill>
              </a:rPr>
              <a:t>Pemain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harus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berekspresi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dan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berdialog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sesuai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dengan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cerita</a:t>
            </a:r>
            <a:r>
              <a:rPr lang="en-US" sz="3200" b="1" dirty="0" smtClean="0">
                <a:solidFill>
                  <a:srgbClr val="CC0099"/>
                </a:solidFill>
              </a:rPr>
              <a:t> yang </a:t>
            </a:r>
            <a:r>
              <a:rPr lang="en-US" sz="3200" b="1" dirty="0" err="1" smtClean="0">
                <a:solidFill>
                  <a:srgbClr val="CC0099"/>
                </a:solidFill>
              </a:rPr>
              <a:t>dimainkan</a:t>
            </a:r>
            <a:r>
              <a:rPr lang="en-US" sz="3200" b="1" dirty="0" smtClean="0">
                <a:solidFill>
                  <a:srgbClr val="CC0099"/>
                </a:solidFill>
              </a:rPr>
              <a:t>. </a:t>
            </a:r>
            <a:endParaRPr lang="en-US" sz="3200" b="1" dirty="0">
              <a:solidFill>
                <a:srgbClr val="CC00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r="23515"/>
          <a:stretch/>
        </p:blipFill>
        <p:spPr>
          <a:xfrm>
            <a:off x="8192022" y="0"/>
            <a:ext cx="3999978" cy="4540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41459" y="4597802"/>
            <a:ext cx="3301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 smtClean="0">
                <a:solidFill>
                  <a:srgbClr val="008080"/>
                </a:solidFill>
              </a:rPr>
              <a:t>Bermain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peran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dapat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dilakukan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melalui</a:t>
            </a:r>
            <a:r>
              <a:rPr lang="en-ID" sz="2400" b="1" dirty="0" smtClean="0">
                <a:solidFill>
                  <a:srgbClr val="008080"/>
                </a:solidFill>
              </a:rPr>
              <a:t> pantomime.</a:t>
            </a:r>
            <a:endParaRPr lang="en-US" sz="2400" b="1" i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463</Words>
  <Application>Microsoft Office PowerPoint</Application>
  <PresentationFormat>Widescreen</PresentationFormat>
  <Paragraphs>66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Open Sans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 Alivia Arianda</dc:creator>
  <cp:lastModifiedBy>Nur Alivia Arianda</cp:lastModifiedBy>
  <cp:revision>50</cp:revision>
  <dcterms:created xsi:type="dcterms:W3CDTF">2022-04-28T01:27:10Z</dcterms:created>
  <dcterms:modified xsi:type="dcterms:W3CDTF">2022-05-12T03:09:54Z</dcterms:modified>
</cp:coreProperties>
</file>