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0" name="Shape 30"/>
        <p:cNvGrpSpPr/>
        <p:nvPr/>
      </p:nvGrpSpPr>
      <p:grpSpPr>
        <a:xfrm>
          <a:off x="0" y="0"/>
          <a:ext cx="0" cy="0"/>
          <a:chOff x="0" y="0"/>
          <a:chExt cx="0" cy="0"/>
        </a:xfrm>
      </p:grpSpPr>
      <p:sp>
        <p:nvSpPr>
          <p:cNvPr id="31" name="Google Shape;31;p2"/>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 name="Google Shape;32;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3" name="Google Shape;33;p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7" name="Shape 87"/>
        <p:cNvGrpSpPr/>
        <p:nvPr/>
      </p:nvGrpSpPr>
      <p:grpSpPr>
        <a:xfrm>
          <a:off x="0" y="0"/>
          <a:ext cx="0" cy="0"/>
          <a:chOff x="0" y="0"/>
          <a:chExt cx="0" cy="0"/>
        </a:xfrm>
      </p:grpSpPr>
      <p:sp>
        <p:nvSpPr>
          <p:cNvPr id="88" name="Google Shape;88;p11"/>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9" name="Google Shape;89;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0" name="Google Shape;90;p1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1" name="Google Shape;91;p11"/>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2" name="Google Shape;92;p1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3" name="Shape 93"/>
        <p:cNvGrpSpPr/>
        <p:nvPr/>
      </p:nvGrpSpPr>
      <p:grpSpPr>
        <a:xfrm>
          <a:off x="0" y="0"/>
          <a:ext cx="0" cy="0"/>
          <a:chOff x="0" y="0"/>
          <a:chExt cx="0" cy="0"/>
        </a:xfrm>
      </p:grpSpPr>
      <p:sp>
        <p:nvSpPr>
          <p:cNvPr id="94" name="Google Shape;94;p12"/>
          <p:cNvSpPr txBox="1"/>
          <p:nvPr>
            <p:ph type="title"/>
          </p:nvPr>
        </p:nvSpPr>
        <p:spPr>
          <a:xfrm rot="5400000">
            <a:off x="4732337" y="2171700"/>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5" name="Google Shape;95;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6" name="Google Shape;96;p1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7" name="Google Shape;97;p1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8" name="Google Shape;98;p1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p3"/>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9" name="Google Shape;39;p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Google Shape;40;p3"/>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2" name="Shape 42"/>
        <p:cNvGrpSpPr/>
        <p:nvPr/>
      </p:nvGrpSpPr>
      <p:grpSpPr>
        <a:xfrm>
          <a:off x="0" y="0"/>
          <a:ext cx="0" cy="0"/>
          <a:chOff x="0" y="0"/>
          <a:chExt cx="0" cy="0"/>
        </a:xfrm>
      </p:grpSpPr>
      <p:sp>
        <p:nvSpPr>
          <p:cNvPr id="43" name="Google Shape;43;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Google Shape;44;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45" name="Google Shape;45;p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4"/>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8" name="Shape 48"/>
        <p:cNvGrpSpPr/>
        <p:nvPr/>
      </p:nvGrpSpPr>
      <p:grpSpPr>
        <a:xfrm>
          <a:off x="0" y="0"/>
          <a:ext cx="0" cy="0"/>
          <a:chOff x="0" y="0"/>
          <a:chExt cx="0" cy="0"/>
        </a:xfrm>
      </p:grpSpPr>
      <p:sp>
        <p:nvSpPr>
          <p:cNvPr id="49" name="Google Shape;49;p5"/>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0" name="Google Shape;50;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1" name="Google Shape;51;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2" name="Google Shape;52;p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5" name="Shape 55"/>
        <p:cNvGrpSpPr/>
        <p:nvPr/>
      </p:nvGrpSpPr>
      <p:grpSpPr>
        <a:xfrm>
          <a:off x="0" y="0"/>
          <a:ext cx="0" cy="0"/>
          <a:chOff x="0" y="0"/>
          <a:chExt cx="0" cy="0"/>
        </a:xfrm>
      </p:grpSpPr>
      <p:sp>
        <p:nvSpPr>
          <p:cNvPr id="56" name="Google Shape;56;p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7" name="Google Shape;57;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8" name="Google Shape;58;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9" name="Google Shape;59;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60" name="Google Shape;60;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61" name="Google Shape;61;p6"/>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2" name="Google Shape;62;p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7"/>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6" name="Google Shape;66;p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7"/>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8" name="Google Shape;68;p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9" name="Shape 69"/>
        <p:cNvGrpSpPr/>
        <p:nvPr/>
      </p:nvGrpSpPr>
      <p:grpSpPr>
        <a:xfrm>
          <a:off x="0" y="0"/>
          <a:ext cx="0" cy="0"/>
          <a:chOff x="0" y="0"/>
          <a:chExt cx="0" cy="0"/>
        </a:xfrm>
      </p:grpSpPr>
      <p:sp>
        <p:nvSpPr>
          <p:cNvPr id="70" name="Google Shape;70;p8"/>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8"/>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3" name="Shape 73"/>
        <p:cNvGrpSpPr/>
        <p:nvPr/>
      </p:nvGrpSpPr>
      <p:grpSpPr>
        <a:xfrm>
          <a:off x="0" y="0"/>
          <a:ext cx="0" cy="0"/>
          <a:chOff x="0" y="0"/>
          <a:chExt cx="0" cy="0"/>
        </a:xfrm>
      </p:grpSpPr>
      <p:sp>
        <p:nvSpPr>
          <p:cNvPr id="74" name="Google Shape;74;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6" name="Google Shape;76;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77" name="Google Shape;77;p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0" name="Shape 80"/>
        <p:cNvGrpSpPr/>
        <p:nvPr/>
      </p:nvGrpSpPr>
      <p:grpSpPr>
        <a:xfrm>
          <a:off x="0" y="0"/>
          <a:ext cx="0" cy="0"/>
          <a:chOff x="0" y="0"/>
          <a:chExt cx="0" cy="0"/>
        </a:xfrm>
      </p:grpSpPr>
      <p:sp>
        <p:nvSpPr>
          <p:cNvPr id="81" name="Google Shape;81;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Google Shape;82;p10"/>
          <p:cNvSpPr/>
          <p:nvPr>
            <p:ph idx="2" type="pic"/>
          </p:nvPr>
        </p:nvSpPr>
        <p:spPr>
          <a:xfrm>
            <a:off x="1792288" y="612775"/>
            <a:ext cx="5486400" cy="4114800"/>
          </a:xfrm>
          <a:prstGeom prst="rect">
            <a:avLst/>
          </a:prstGeom>
          <a:noFill/>
          <a:ln>
            <a:noFill/>
          </a:ln>
        </p:spPr>
      </p:sp>
      <p:sp>
        <p:nvSpPr>
          <p:cNvPr id="83" name="Google Shape;83;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84" name="Google Shape;84;p10"/>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Google Shape;85;p10"/>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6" name="Google Shape;86;p1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5.xml"/><Relationship Id="rId22" Type="http://schemas.openxmlformats.org/officeDocument/2006/relationships/slideLayout" Target="../slideLayouts/slideLayout7.xml"/><Relationship Id="rId21" Type="http://schemas.openxmlformats.org/officeDocument/2006/relationships/slideLayout" Target="../slideLayouts/slideLayout6.xml"/><Relationship Id="rId24" Type="http://schemas.openxmlformats.org/officeDocument/2006/relationships/slideLayout" Target="../slideLayouts/slideLayout9.xml"/><Relationship Id="rId23" Type="http://schemas.openxmlformats.org/officeDocument/2006/relationships/slideLayout" Target="../slideLayouts/slideLayout8.xml"/><Relationship Id="rId1" Type="http://schemas.openxmlformats.org/officeDocument/2006/relationships/image" Target="../media/image5.png"/><Relationship Id="rId2" Type="http://schemas.openxmlformats.org/officeDocument/2006/relationships/hyperlink" Target="http://judul.pptx" TargetMode="External"/><Relationship Id="rId3" Type="http://schemas.openxmlformats.org/officeDocument/2006/relationships/slide" Target="/ppt/slides/slide2.xml"/><Relationship Id="rId4" Type="http://schemas.openxmlformats.org/officeDocument/2006/relationships/hyperlink" Target="about:blank" TargetMode="External"/><Relationship Id="rId9" Type="http://schemas.openxmlformats.org/officeDocument/2006/relationships/image" Target="../media/image2.png"/><Relationship Id="rId26" Type="http://schemas.openxmlformats.org/officeDocument/2006/relationships/slideLayout" Target="../slideLayouts/slideLayout11.xml"/><Relationship Id="rId25" Type="http://schemas.openxmlformats.org/officeDocument/2006/relationships/slideLayout" Target="../slideLayouts/slideLayout10.xml"/><Relationship Id="rId27" Type="http://schemas.openxmlformats.org/officeDocument/2006/relationships/theme" Target="../theme/theme2.xml"/><Relationship Id="rId5" Type="http://schemas.openxmlformats.org/officeDocument/2006/relationships/hyperlink" Target="about:blank" TargetMode="External"/><Relationship Id="rId6" Type="http://schemas.openxmlformats.org/officeDocument/2006/relationships/image" Target="../media/image6.png"/><Relationship Id="rId7" Type="http://schemas.openxmlformats.org/officeDocument/2006/relationships/hyperlink" Target="about:blank" TargetMode="External"/><Relationship Id="rId8"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image" Target="../media/image4.png"/><Relationship Id="rId15" Type="http://schemas.openxmlformats.org/officeDocument/2006/relationships/hyperlink" Target="about:blank" TargetMode="External"/><Relationship Id="rId14" Type="http://schemas.openxmlformats.org/officeDocument/2006/relationships/image" Target="../media/image3.png"/><Relationship Id="rId17" Type="http://schemas.openxmlformats.org/officeDocument/2006/relationships/slideLayout" Target="../slideLayouts/slideLayout2.xml"/><Relationship Id="rId16" Type="http://schemas.openxmlformats.org/officeDocument/2006/relationships/slideLayout" Target="../slideLayouts/slideLayout1.xml"/><Relationship Id="rId19" Type="http://schemas.openxmlformats.org/officeDocument/2006/relationships/slideLayout" Target="../slideLayouts/slideLayout4.xml"/><Relationship Id="rId18"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81250" l="8594" r="6249" t="0"/>
          <a:stretch/>
        </p:blipFill>
        <p:spPr>
          <a:xfrm>
            <a:off x="0" y="0"/>
            <a:ext cx="9144000" cy="1285860"/>
          </a:xfrm>
          <a:prstGeom prst="rect">
            <a:avLst/>
          </a:prstGeom>
          <a:noFill/>
          <a:ln>
            <a:noFill/>
          </a:ln>
        </p:spPr>
      </p:pic>
      <p:sp>
        <p:nvSpPr>
          <p:cNvPr id="7" name="Google Shape;7;p1">
            <a:hlinkClick r:id="rId2"/>
          </p:cNvPr>
          <p:cNvSpPr/>
          <p:nvPr/>
        </p:nvSpPr>
        <p:spPr>
          <a:xfrm>
            <a:off x="3665142" y="236425"/>
            <a:ext cx="80663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800" u="none" cap="none" strike="noStrike">
                <a:solidFill>
                  <a:srgbClr val="002060"/>
                </a:solidFill>
                <a:latin typeface="Calibri"/>
                <a:ea typeface="Calibri"/>
                <a:cs typeface="Calibri"/>
                <a:sym typeface="Calibri"/>
              </a:rPr>
              <a:t>JUDUL</a:t>
            </a:r>
            <a:endParaRPr b="1" sz="1800" u="none">
              <a:solidFill>
                <a:srgbClr val="002060"/>
              </a:solidFill>
              <a:latin typeface="Calibri"/>
              <a:ea typeface="Calibri"/>
              <a:cs typeface="Calibri"/>
              <a:sym typeface="Calibri"/>
            </a:endParaRPr>
          </a:p>
        </p:txBody>
      </p:sp>
      <p:sp>
        <p:nvSpPr>
          <p:cNvPr id="8" name="Google Shape;8;p1">
            <a:hlinkClick action="ppaction://hlinksldjump" r:id="rId3"/>
          </p:cNvPr>
          <p:cNvSpPr/>
          <p:nvPr/>
        </p:nvSpPr>
        <p:spPr>
          <a:xfrm>
            <a:off x="4593836" y="236425"/>
            <a:ext cx="120860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u="none">
                <a:solidFill>
                  <a:schemeClr val="dk1"/>
                </a:solidFill>
                <a:latin typeface="Calibri"/>
                <a:ea typeface="Calibri"/>
                <a:cs typeface="Calibri"/>
                <a:sym typeface="Calibri"/>
              </a:rPr>
              <a:t>ISI MATERI</a:t>
            </a:r>
            <a:endParaRPr b="1" sz="1800" u="none">
              <a:solidFill>
                <a:schemeClr val="dk1"/>
              </a:solidFill>
              <a:latin typeface="Calibri"/>
              <a:ea typeface="Calibri"/>
              <a:cs typeface="Calibri"/>
              <a:sym typeface="Calibri"/>
            </a:endParaRPr>
          </a:p>
        </p:txBody>
      </p:sp>
      <p:grpSp>
        <p:nvGrpSpPr>
          <p:cNvPr id="9" name="Google Shape;9;p1"/>
          <p:cNvGrpSpPr/>
          <p:nvPr/>
        </p:nvGrpSpPr>
        <p:grpSpPr>
          <a:xfrm>
            <a:off x="2643174" y="228804"/>
            <a:ext cx="4057899" cy="371704"/>
            <a:chOff x="100244" y="896401"/>
            <a:chExt cx="4057899" cy="371704"/>
          </a:xfrm>
        </p:grpSpPr>
        <p:grpSp>
          <p:nvGrpSpPr>
            <p:cNvPr id="10" name="Google Shape;10;p1"/>
            <p:cNvGrpSpPr/>
            <p:nvPr/>
          </p:nvGrpSpPr>
          <p:grpSpPr>
            <a:xfrm>
              <a:off x="100244" y="896401"/>
              <a:ext cx="907871" cy="369332"/>
              <a:chOff x="1071538" y="884259"/>
              <a:chExt cx="907871" cy="369332"/>
            </a:xfrm>
          </p:grpSpPr>
          <p:sp>
            <p:nvSpPr>
              <p:cNvPr id="11" name="Google Shape;11;p1">
                <a:hlinkClick action="ppaction://hlinkshowjump?jump=previousslide"/>
              </p:cNvPr>
              <p:cNvSpPr txBox="1"/>
              <p:nvPr/>
            </p:nvSpPr>
            <p:spPr>
              <a:xfrm>
                <a:off x="1154497" y="884259"/>
                <a:ext cx="824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PREV</a:t>
                </a:r>
                <a:endParaRPr b="1" sz="1800" u="none">
                  <a:solidFill>
                    <a:srgbClr val="FFFF00"/>
                  </a:solidFill>
                  <a:latin typeface="Calibri"/>
                  <a:ea typeface="Calibri"/>
                  <a:cs typeface="Calibri"/>
                  <a:sym typeface="Calibri"/>
                </a:endParaRPr>
              </a:p>
            </p:txBody>
          </p:sp>
          <p:sp>
            <p:nvSpPr>
              <p:cNvPr id="12" name="Google Shape;12;p1">
                <a:hlinkClick action="ppaction://hlinkshowjump?jump=previousslide"/>
              </p:cNvPr>
              <p:cNvSpPr/>
              <p:nvPr/>
            </p:nvSpPr>
            <p:spPr>
              <a:xfrm flipH="1">
                <a:off x="1071538"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nvGrpSpPr>
            <p:cNvPr id="13" name="Google Shape;13;p1"/>
            <p:cNvGrpSpPr/>
            <p:nvPr/>
          </p:nvGrpSpPr>
          <p:grpSpPr>
            <a:xfrm>
              <a:off x="3351055" y="898773"/>
              <a:ext cx="807088" cy="369332"/>
              <a:chOff x="3351055" y="886631"/>
              <a:chExt cx="807088" cy="369332"/>
            </a:xfrm>
          </p:grpSpPr>
          <p:sp>
            <p:nvSpPr>
              <p:cNvPr id="14" name="Google Shape;14;p1">
                <a:hlinkClick action="ppaction://hlinkshowjump?jump=nextslide"/>
              </p:cNvPr>
              <p:cNvSpPr txBox="1"/>
              <p:nvPr/>
            </p:nvSpPr>
            <p:spPr>
              <a:xfrm>
                <a:off x="3351055" y="886631"/>
                <a:ext cx="80708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NEXT</a:t>
                </a:r>
                <a:endParaRPr b="1" sz="1800" u="none">
                  <a:solidFill>
                    <a:srgbClr val="FFFF00"/>
                  </a:solidFill>
                  <a:latin typeface="Calibri"/>
                  <a:ea typeface="Calibri"/>
                  <a:cs typeface="Calibri"/>
                  <a:sym typeface="Calibri"/>
                </a:endParaRPr>
              </a:p>
            </p:txBody>
          </p:sp>
          <p:sp>
            <p:nvSpPr>
              <p:cNvPr id="15" name="Google Shape;15;p1">
                <a:hlinkClick action="ppaction://hlinkshowjump?jump=nextslide"/>
              </p:cNvPr>
              <p:cNvSpPr/>
              <p:nvPr/>
            </p:nvSpPr>
            <p:spPr>
              <a:xfrm>
                <a:off x="3993997"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pic>
        <p:nvPicPr>
          <p:cNvPr id="16" name="Google Shape;16;p1"/>
          <p:cNvPicPr preferRelativeResize="0"/>
          <p:nvPr/>
        </p:nvPicPr>
        <p:blipFill rotWithShape="1">
          <a:blip r:embed="rId1">
            <a:alphaModFix/>
          </a:blip>
          <a:srcRect b="90625" l="49176" r="40844" t="0"/>
          <a:stretch/>
        </p:blipFill>
        <p:spPr>
          <a:xfrm flipH="1" rot="10800000">
            <a:off x="8072462" y="760902"/>
            <a:ext cx="1071538" cy="6097098"/>
          </a:xfrm>
          <a:prstGeom prst="rect">
            <a:avLst/>
          </a:prstGeom>
          <a:noFill/>
          <a:ln>
            <a:noFill/>
          </a:ln>
        </p:spPr>
      </p:pic>
      <p:sp>
        <p:nvSpPr>
          <p:cNvPr id="17" name="Google Shape;17;p1"/>
          <p:cNvSpPr txBox="1"/>
          <p:nvPr/>
        </p:nvSpPr>
        <p:spPr>
          <a:xfrm>
            <a:off x="7643834" y="162108"/>
            <a:ext cx="150016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0C0C0C"/>
                </a:solidFill>
                <a:latin typeface="Arial"/>
                <a:ea typeface="Arial"/>
                <a:cs typeface="Arial"/>
                <a:sym typeface="Arial"/>
              </a:rPr>
              <a:t>Dunia</a:t>
            </a:r>
            <a:endParaRPr b="1" sz="1200">
              <a:solidFill>
                <a:srgbClr val="0C0C0C"/>
              </a:solidFill>
              <a:latin typeface="Arial"/>
              <a:ea typeface="Arial"/>
              <a:cs typeface="Arial"/>
              <a:sym typeface="Arial"/>
            </a:endParaRPr>
          </a:p>
          <a:p>
            <a:pPr indent="0" lvl="0" marL="0" marR="0" rtl="0" algn="ctr">
              <a:spcBef>
                <a:spcPts val="0"/>
              </a:spcBef>
              <a:spcAft>
                <a:spcPts val="0"/>
              </a:spcAft>
              <a:buNone/>
            </a:pPr>
            <a:r>
              <a:rPr b="1" lang="en-US" sz="1600">
                <a:solidFill>
                  <a:srgbClr val="0C0C0C"/>
                </a:solidFill>
                <a:latin typeface="Arial"/>
                <a:ea typeface="Arial"/>
                <a:cs typeface="Arial"/>
                <a:sym typeface="Arial"/>
              </a:rPr>
              <a:t>Matematika 5</a:t>
            </a:r>
            <a:endParaRPr b="1" sz="1800">
              <a:solidFill>
                <a:srgbClr val="0C0C0C"/>
              </a:solidFill>
              <a:latin typeface="Arial"/>
              <a:ea typeface="Arial"/>
              <a:cs typeface="Arial"/>
              <a:sym typeface="Arial"/>
            </a:endParaRPr>
          </a:p>
        </p:txBody>
      </p:sp>
      <p:grpSp>
        <p:nvGrpSpPr>
          <p:cNvPr id="18" name="Google Shape;18;p1"/>
          <p:cNvGrpSpPr/>
          <p:nvPr/>
        </p:nvGrpSpPr>
        <p:grpSpPr>
          <a:xfrm>
            <a:off x="8001024" y="1187528"/>
            <a:ext cx="1116082" cy="988402"/>
            <a:chOff x="8001024" y="1357298"/>
            <a:chExt cx="1116082" cy="988402"/>
          </a:xfrm>
        </p:grpSpPr>
        <p:sp>
          <p:nvSpPr>
            <p:cNvPr id="19" name="Google Shape;19;p1">
              <a:hlinkClick r:id="rId4"/>
            </p:cNvPr>
            <p:cNvSpPr txBox="1"/>
            <p:nvPr/>
          </p:nvSpPr>
          <p:spPr>
            <a:xfrm>
              <a:off x="8001024" y="1357298"/>
              <a:ext cx="1116082"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a:t>
              </a:r>
              <a:endParaRPr b="1" sz="1200">
                <a:solidFill>
                  <a:srgbClr val="3F3151"/>
                </a:solidFill>
                <a:latin typeface="Arial"/>
                <a:ea typeface="Arial"/>
                <a:cs typeface="Arial"/>
                <a:sym typeface="Arial"/>
              </a:endParaRPr>
            </a:p>
          </p:txBody>
        </p:sp>
        <p:pic>
          <p:nvPicPr>
            <p:cNvPr id="20" name="Google Shape;20;p1">
              <a:hlinkClick r:id="rId5"/>
            </p:cNvPr>
            <p:cNvPicPr preferRelativeResize="0"/>
            <p:nvPr/>
          </p:nvPicPr>
          <p:blipFill rotWithShape="1">
            <a:blip r:embed="rId6">
              <a:alphaModFix/>
            </a:blip>
            <a:srcRect b="0" l="0" r="0" t="0"/>
            <a:stretch/>
          </p:blipFill>
          <p:spPr>
            <a:xfrm>
              <a:off x="8103528" y="1643050"/>
              <a:ext cx="1000131" cy="702650"/>
            </a:xfrm>
            <a:prstGeom prst="rect">
              <a:avLst/>
            </a:prstGeom>
            <a:noFill/>
            <a:ln>
              <a:noFill/>
            </a:ln>
          </p:spPr>
        </p:pic>
      </p:grpSp>
      <p:grpSp>
        <p:nvGrpSpPr>
          <p:cNvPr id="21" name="Google Shape;21;p1"/>
          <p:cNvGrpSpPr/>
          <p:nvPr/>
        </p:nvGrpSpPr>
        <p:grpSpPr>
          <a:xfrm>
            <a:off x="8072462" y="2473412"/>
            <a:ext cx="1039820" cy="1041641"/>
            <a:chOff x="8072462" y="3071810"/>
            <a:chExt cx="1039820" cy="1041641"/>
          </a:xfrm>
        </p:grpSpPr>
        <p:sp>
          <p:nvSpPr>
            <p:cNvPr id="22" name="Google Shape;22;p1">
              <a:hlinkClick r:id="rId7"/>
            </p:cNvPr>
            <p:cNvSpPr txBox="1"/>
            <p:nvPr/>
          </p:nvSpPr>
          <p:spPr>
            <a:xfrm>
              <a:off x="8072462" y="3071810"/>
              <a:ext cx="103982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a:t>
              </a:r>
              <a:endParaRPr b="1" sz="1200">
                <a:solidFill>
                  <a:srgbClr val="3F3151"/>
                </a:solidFill>
                <a:latin typeface="Arial"/>
                <a:ea typeface="Arial"/>
                <a:cs typeface="Arial"/>
                <a:sym typeface="Arial"/>
              </a:endParaRPr>
            </a:p>
          </p:txBody>
        </p:sp>
        <p:pic>
          <p:nvPicPr>
            <p:cNvPr id="23" name="Google Shape;23;p1">
              <a:hlinkClick r:id="rId8"/>
            </p:cNvPr>
            <p:cNvPicPr preferRelativeResize="0"/>
            <p:nvPr/>
          </p:nvPicPr>
          <p:blipFill rotWithShape="1">
            <a:blip r:embed="rId9">
              <a:alphaModFix/>
            </a:blip>
            <a:srcRect b="0" l="0" r="0" t="0"/>
            <a:stretch/>
          </p:blipFill>
          <p:spPr>
            <a:xfrm>
              <a:off x="8103527" y="3388659"/>
              <a:ext cx="1000132" cy="724792"/>
            </a:xfrm>
            <a:prstGeom prst="rect">
              <a:avLst/>
            </a:prstGeom>
            <a:noFill/>
            <a:ln>
              <a:noFill/>
            </a:ln>
          </p:spPr>
        </p:pic>
      </p:grpSp>
      <p:grpSp>
        <p:nvGrpSpPr>
          <p:cNvPr id="24" name="Google Shape;24;p1"/>
          <p:cNvGrpSpPr/>
          <p:nvPr/>
        </p:nvGrpSpPr>
        <p:grpSpPr>
          <a:xfrm>
            <a:off x="8072430" y="3884522"/>
            <a:ext cx="1071570" cy="996714"/>
            <a:chOff x="8072430" y="4786322"/>
            <a:chExt cx="1071570" cy="996714"/>
          </a:xfrm>
        </p:grpSpPr>
        <p:sp>
          <p:nvSpPr>
            <p:cNvPr id="25" name="Google Shape;25;p1">
              <a:hlinkClick r:id="rId10"/>
            </p:cNvPr>
            <p:cNvSpPr txBox="1"/>
            <p:nvPr/>
          </p:nvSpPr>
          <p:spPr>
            <a:xfrm>
              <a:off x="8072430" y="4786322"/>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III</a:t>
              </a:r>
              <a:endParaRPr b="1" sz="1200">
                <a:solidFill>
                  <a:srgbClr val="3F3151"/>
                </a:solidFill>
                <a:latin typeface="Arial"/>
                <a:ea typeface="Arial"/>
                <a:cs typeface="Arial"/>
                <a:sym typeface="Arial"/>
              </a:endParaRPr>
            </a:p>
          </p:txBody>
        </p:sp>
        <p:pic>
          <p:nvPicPr>
            <p:cNvPr id="26" name="Google Shape;26;p1">
              <a:hlinkClick r:id="rId11"/>
            </p:cNvPr>
            <p:cNvPicPr preferRelativeResize="0"/>
            <p:nvPr/>
          </p:nvPicPr>
          <p:blipFill rotWithShape="1">
            <a:blip r:embed="rId12">
              <a:alphaModFix/>
            </a:blip>
            <a:srcRect b="0" l="0" r="0" t="0"/>
            <a:stretch/>
          </p:blipFill>
          <p:spPr>
            <a:xfrm>
              <a:off x="8103527" y="5103171"/>
              <a:ext cx="1000132" cy="679865"/>
            </a:xfrm>
            <a:prstGeom prst="rect">
              <a:avLst/>
            </a:prstGeom>
            <a:noFill/>
            <a:ln>
              <a:noFill/>
            </a:ln>
          </p:spPr>
        </p:pic>
      </p:grpSp>
      <p:grpSp>
        <p:nvGrpSpPr>
          <p:cNvPr id="27" name="Google Shape;27;p1"/>
          <p:cNvGrpSpPr/>
          <p:nvPr/>
        </p:nvGrpSpPr>
        <p:grpSpPr>
          <a:xfrm>
            <a:off x="8059015" y="5227702"/>
            <a:ext cx="1071570" cy="1023518"/>
            <a:chOff x="5929322" y="4929198"/>
            <a:chExt cx="1071570" cy="1023518"/>
          </a:xfrm>
        </p:grpSpPr>
        <p:pic>
          <p:nvPicPr>
            <p:cNvPr id="28" name="Google Shape;28;p1">
              <a:hlinkClick r:id="rId13"/>
            </p:cNvPr>
            <p:cNvPicPr preferRelativeResize="0"/>
            <p:nvPr/>
          </p:nvPicPr>
          <p:blipFill rotWithShape="1">
            <a:blip r:embed="rId14">
              <a:alphaModFix/>
            </a:blip>
            <a:srcRect b="0" l="0" r="0" t="0"/>
            <a:stretch/>
          </p:blipFill>
          <p:spPr>
            <a:xfrm>
              <a:off x="5956216" y="5255291"/>
              <a:ext cx="1000132" cy="697425"/>
            </a:xfrm>
            <a:prstGeom prst="rect">
              <a:avLst/>
            </a:prstGeom>
            <a:noFill/>
            <a:ln>
              <a:noFill/>
            </a:ln>
          </p:spPr>
        </p:pic>
        <p:sp>
          <p:nvSpPr>
            <p:cNvPr id="29" name="Google Shape;29;p1">
              <a:hlinkClick r:id="rId15"/>
            </p:cNvPr>
            <p:cNvSpPr txBox="1"/>
            <p:nvPr/>
          </p:nvSpPr>
          <p:spPr>
            <a:xfrm>
              <a:off x="5929322" y="4929198"/>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IV</a:t>
              </a:r>
              <a:endParaRPr b="1" sz="1200">
                <a:solidFill>
                  <a:srgbClr val="3F315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8" r:id="rId16"/>
    <p:sldLayoutId id="2147483649" r:id="rId17"/>
    <p:sldLayoutId id="2147483650" r:id="rId18"/>
    <p:sldLayoutId id="2147483651" r:id="rId19"/>
    <p:sldLayoutId id="2147483652" r:id="rId20"/>
    <p:sldLayoutId id="2147483653" r:id="rId21"/>
    <p:sldLayoutId id="2147483654" r:id="rId22"/>
    <p:sldLayoutId id="2147483655" r:id="rId23"/>
    <p:sldLayoutId id="2147483656" r:id="rId24"/>
    <p:sldLayoutId id="2147483657" r:id="rId25"/>
    <p:sldLayoutId id="2147483658" r:id="rId26"/>
  </p:sldLayoutIdLs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
                                        </p:tgtEl>
                                        <p:attrNameLst>
                                          <p:attrName>style.visibility</p:attrName>
                                        </p:attrNameLst>
                                      </p:cBhvr>
                                      <p:to>
                                        <p:strVal val="visible"/>
                                      </p:to>
                                    </p:set>
                                    <p:animEffect filter="fade" transition="in">
                                      <p:cBhvr>
                                        <p:cTn dur="2000"/>
                                        <p:tgtEl>
                                          <p:spTgt spid="17"/>
                                        </p:tgtEl>
                                      </p:cBhvr>
                                    </p:animEffect>
                                  </p:childTnLst>
                                </p:cTn>
                              </p:par>
                              <p:par>
                                <p:cTn fill="hold" nodeType="withEffect" presetClass="entr" presetID="10" presetSubtype="0">
                                  <p:stCondLst>
                                    <p:cond delay="0"/>
                                  </p:stCondLst>
                                  <p:childTnLst>
                                    <p:set>
                                      <p:cBhvr>
                                        <p:cTn dur="1" fill="hold">
                                          <p:stCondLst>
                                            <p:cond delay="0"/>
                                          </p:stCondLst>
                                        </p:cTn>
                                        <p:tgtEl>
                                          <p:spTgt spid="18"/>
                                        </p:tgtEl>
                                        <p:attrNameLst>
                                          <p:attrName>style.visibility</p:attrName>
                                        </p:attrNameLst>
                                      </p:cBhvr>
                                      <p:to>
                                        <p:strVal val="visible"/>
                                      </p:to>
                                    </p:set>
                                    <p:animEffect filter="fade" transition="in">
                                      <p:cBhvr>
                                        <p:cTn dur="2000"/>
                                        <p:tgtEl>
                                          <p:spTgt spid="18"/>
                                        </p:tgtEl>
                                      </p:cBhvr>
                                    </p:animEffect>
                                  </p:childTnLst>
                                </p:cTn>
                              </p:par>
                              <p:par>
                                <p:cTn fill="hold" nodeType="with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2000"/>
                                        <p:tgtEl>
                                          <p:spTgt spid="21"/>
                                        </p:tgtEl>
                                      </p:cBhvr>
                                    </p:animEffect>
                                  </p:childTnLst>
                                </p:cTn>
                              </p:par>
                              <p:par>
                                <p:cTn fill="hold" nodeType="withEffect" presetClass="entr" presetID="10" presetSubtype="0">
                                  <p:stCondLst>
                                    <p:cond delay="0"/>
                                  </p:stCondLst>
                                  <p:childTnLst>
                                    <p:set>
                                      <p:cBhvr>
                                        <p:cTn dur="1" fill="hold">
                                          <p:stCondLst>
                                            <p:cond delay="0"/>
                                          </p:stCondLst>
                                        </p:cTn>
                                        <p:tgtEl>
                                          <p:spTgt spid="24"/>
                                        </p:tgtEl>
                                        <p:attrNameLst>
                                          <p:attrName>style.visibility</p:attrName>
                                        </p:attrNameLst>
                                      </p:cBhvr>
                                      <p:to>
                                        <p:strVal val="visible"/>
                                      </p:to>
                                    </p:set>
                                    <p:animEffect filter="fade" transition="in">
                                      <p:cBhvr>
                                        <p:cTn dur="2000"/>
                                        <p:tgtEl>
                                          <p:spTgt spid="24"/>
                                        </p:tgtEl>
                                      </p:cBhvr>
                                    </p:animEffect>
                                  </p:childTnLst>
                                </p:cTn>
                              </p:par>
                              <p:par>
                                <p:cTn fill="hold" nodeType="withEffect" presetClass="entr" presetID="10" presetSubtype="0">
                                  <p:stCondLst>
                                    <p:cond delay="0"/>
                                  </p:stCondLst>
                                  <p:childTnLst>
                                    <p:set>
                                      <p:cBhvr>
                                        <p:cTn dur="1" fill="hold">
                                          <p:stCondLst>
                                            <p:cond delay="0"/>
                                          </p:stCondLst>
                                        </p:cTn>
                                        <p:tgtEl>
                                          <p:spTgt spid="27"/>
                                        </p:tgtEl>
                                        <p:attrNameLst>
                                          <p:attrName>style.visibility</p:attrName>
                                        </p:attrNameLst>
                                      </p:cBhvr>
                                      <p:to>
                                        <p:strVal val="visible"/>
                                      </p:to>
                                    </p:set>
                                    <p:animEffect filter="fade" transition="in">
                                      <p:cBhvr>
                                        <p:cTn dur="2000"/>
                                        <p:tgtEl>
                                          <p:spTgt spid="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8.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1.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5.png"/><Relationship Id="rId4" Type="http://schemas.openxmlformats.org/officeDocument/2006/relationships/image" Target="../media/image17.png"/><Relationship Id="rId5"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3"/>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a:p>
        </p:txBody>
      </p:sp>
      <p:sp>
        <p:nvSpPr>
          <p:cNvPr id="104" name="Google Shape;104;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t/>
            </a:r>
            <a:endParaRPr/>
          </a:p>
        </p:txBody>
      </p:sp>
      <p:pic>
        <p:nvPicPr>
          <p:cNvPr id="105" name="Google Shape;105;p13"/>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6" name="Google Shape;106;p13"/>
          <p:cNvSpPr txBox="1"/>
          <p:nvPr/>
        </p:nvSpPr>
        <p:spPr>
          <a:xfrm>
            <a:off x="556958" y="812379"/>
            <a:ext cx="178595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Pelajaran</a:t>
            </a:r>
            <a:endParaRPr b="1" sz="2600">
              <a:solidFill>
                <a:srgbClr val="3F3151"/>
              </a:solidFill>
              <a:latin typeface="Arial"/>
              <a:ea typeface="Arial"/>
              <a:cs typeface="Arial"/>
              <a:sym typeface="Arial"/>
            </a:endParaRPr>
          </a:p>
        </p:txBody>
      </p:sp>
      <p:sp>
        <p:nvSpPr>
          <p:cNvPr id="107" name="Google Shape;107;p13"/>
          <p:cNvSpPr txBox="1"/>
          <p:nvPr/>
        </p:nvSpPr>
        <p:spPr>
          <a:xfrm>
            <a:off x="2357422" y="714356"/>
            <a:ext cx="714380" cy="7386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200">
                <a:solidFill>
                  <a:schemeClr val="lt1"/>
                </a:solidFill>
                <a:latin typeface="Arial"/>
                <a:ea typeface="Arial"/>
                <a:cs typeface="Arial"/>
                <a:sym typeface="Arial"/>
              </a:rPr>
              <a:t>III</a:t>
            </a:r>
            <a:endParaRPr b="1" sz="4200">
              <a:solidFill>
                <a:schemeClr val="lt1"/>
              </a:solidFill>
              <a:latin typeface="Arial"/>
              <a:ea typeface="Arial"/>
              <a:cs typeface="Arial"/>
              <a:sym typeface="Arial"/>
            </a:endParaRPr>
          </a:p>
        </p:txBody>
      </p:sp>
      <p:sp>
        <p:nvSpPr>
          <p:cNvPr id="108" name="Google Shape;108;p13"/>
          <p:cNvSpPr txBox="1"/>
          <p:nvPr/>
        </p:nvSpPr>
        <p:spPr>
          <a:xfrm>
            <a:off x="3315144" y="808946"/>
            <a:ext cx="4971632"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Kecepatan dan Debit</a:t>
            </a:r>
            <a:endParaRPr b="1" sz="2600">
              <a:solidFill>
                <a:srgbClr val="3F3151"/>
              </a:solidFill>
              <a:latin typeface="Arial"/>
              <a:ea typeface="Arial"/>
              <a:cs typeface="Arial"/>
              <a:sym typeface="Arial"/>
            </a:endParaRPr>
          </a:p>
        </p:txBody>
      </p:sp>
      <p:sp>
        <p:nvSpPr>
          <p:cNvPr id="109" name="Google Shape;109;p13"/>
          <p:cNvSpPr/>
          <p:nvPr/>
        </p:nvSpPr>
        <p:spPr>
          <a:xfrm>
            <a:off x="609600" y="4049494"/>
            <a:ext cx="7820052" cy="258532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Pernahkah kamu memperhatikan regu pemadam kebakaran di lingkungan  sekitarmu atau di televisi? Coba kamu amati regu pemadam kebakaran yang sedang bekerja keras untuk memadamkan api. Mereka menyemprotkan air untuk memadamkan kobaran api. Air dari mobil tangki pemadam kebakaran  disemprot-kan menggunakan slang. Setelah digunakan beberapa waktu, tangki yang semula berisi penuh air, lama-kelamaan akan habis. Dapatkah kamu menghitung banyak air yang keluar dari slang penyemprot? Berapa lama waktu yang dibutuhkan untuk menghabiskan air dalam tangki mobil pemadam kebakaran? Kasus-kasus seperti di atas berkaitan dengan debit yang akan kita pelajari di bab ini.</a:t>
            </a:r>
            <a:endParaRPr/>
          </a:p>
        </p:txBody>
      </p:sp>
      <p:pic>
        <p:nvPicPr>
          <p:cNvPr id="110" name="Google Shape;110;p13"/>
          <p:cNvPicPr preferRelativeResize="0"/>
          <p:nvPr/>
        </p:nvPicPr>
        <p:blipFill rotWithShape="1">
          <a:blip r:embed="rId4">
            <a:alphaModFix/>
          </a:blip>
          <a:srcRect b="0" l="0" r="0" t="0"/>
          <a:stretch/>
        </p:blipFill>
        <p:spPr>
          <a:xfrm>
            <a:off x="2743200" y="1643050"/>
            <a:ext cx="3467100" cy="2356849"/>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additive="base">
                                        <p:cTn dur="500"/>
                                        <p:tgtEl>
                                          <p:spTgt spid="11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9"/>
                                        </p:tgtEl>
                                        <p:attrNameLst>
                                          <p:attrName>style.visibility</p:attrName>
                                        </p:attrNameLst>
                                      </p:cBhvr>
                                      <p:to>
                                        <p:strVal val="visible"/>
                                      </p:to>
                                    </p:set>
                                    <p:anim calcmode="lin" valueType="num">
                                      <p:cBhvr additive="base">
                                        <p:cTn dur="500"/>
                                        <p:tgtEl>
                                          <p:spTgt spid="10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2"/>
          <p:cNvSpPr/>
          <p:nvPr/>
        </p:nvSpPr>
        <p:spPr>
          <a:xfrm>
            <a:off x="428596" y="1459750"/>
            <a:ext cx="7500990" cy="3513269"/>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en-US" sz="1900">
                <a:solidFill>
                  <a:schemeClr val="dk1"/>
                </a:solidFill>
                <a:latin typeface="Calibri"/>
                <a:ea typeface="Calibri"/>
                <a:cs typeface="Calibri"/>
                <a:sym typeface="Calibri"/>
              </a:rPr>
              <a:t>Pernahkah kamu mendengar istilah debit? Apa maksudnya? Untuk memahami debit, coba simaklah cerita berikut.</a:t>
            </a:r>
            <a:endParaRPr/>
          </a:p>
          <a:p>
            <a:pPr indent="0" lvl="0" marL="0" marR="0" rtl="0" algn="l">
              <a:lnSpc>
                <a:spcPct val="130000"/>
              </a:lnSpc>
              <a:spcBef>
                <a:spcPts val="0"/>
              </a:spcBef>
              <a:spcAft>
                <a:spcPts val="0"/>
              </a:spcAft>
              <a:buNone/>
            </a:pPr>
            <a:r>
              <a:rPr lang="en-US" sz="1900">
                <a:solidFill>
                  <a:schemeClr val="dk1"/>
                </a:solidFill>
                <a:latin typeface="Calibri"/>
                <a:ea typeface="Calibri"/>
                <a:cs typeface="Calibri"/>
                <a:sym typeface="Calibri"/>
              </a:rPr>
              <a:t>Sepulang sekolah, Andi merasa haus. Ia mengambil air putih dari dispenser dengan menggunakan gelas. Keran dispenser mengalirkan air putih sebanyak 10 ml per detik.</a:t>
            </a:r>
            <a:endParaRPr/>
          </a:p>
          <a:p>
            <a:pPr indent="0" lvl="0" marL="0" marR="0" rtl="0" algn="l">
              <a:lnSpc>
                <a:spcPct val="130000"/>
              </a:lnSpc>
              <a:spcBef>
                <a:spcPts val="0"/>
              </a:spcBef>
              <a:spcAft>
                <a:spcPts val="0"/>
              </a:spcAft>
              <a:buNone/>
            </a:pPr>
            <a:r>
              <a:rPr lang="en-US" sz="1900">
                <a:solidFill>
                  <a:schemeClr val="dk1"/>
                </a:solidFill>
                <a:latin typeface="Calibri"/>
                <a:ea typeface="Calibri"/>
                <a:cs typeface="Calibri"/>
                <a:sym typeface="Calibri"/>
              </a:rPr>
              <a:t>Artinya,</a:t>
            </a:r>
            <a:endParaRPr/>
          </a:p>
          <a:p>
            <a:pPr indent="-354013" lvl="0" marL="354013" marR="0" rtl="0" algn="l">
              <a:lnSpc>
                <a:spcPct val="130000"/>
              </a:lnSpc>
              <a:spcBef>
                <a:spcPts val="0"/>
              </a:spcBef>
              <a:spcAft>
                <a:spcPts val="0"/>
              </a:spcAft>
              <a:buNone/>
            </a:pPr>
            <a:r>
              <a:rPr lang="en-US" sz="1900">
                <a:solidFill>
                  <a:schemeClr val="dk1"/>
                </a:solidFill>
                <a:latin typeface="Calibri"/>
                <a:ea typeface="Calibri"/>
                <a:cs typeface="Calibri"/>
                <a:sym typeface="Calibri"/>
              </a:rPr>
              <a:t>- 	setelah 1 detik, gelas berisi 10 ml;</a:t>
            </a:r>
            <a:endParaRPr/>
          </a:p>
          <a:p>
            <a:pPr indent="-354013" lvl="0" marL="354013" marR="0" rtl="0" algn="l">
              <a:lnSpc>
                <a:spcPct val="130000"/>
              </a:lnSpc>
              <a:spcBef>
                <a:spcPts val="0"/>
              </a:spcBef>
              <a:spcAft>
                <a:spcPts val="0"/>
              </a:spcAft>
              <a:buNone/>
            </a:pPr>
            <a:r>
              <a:rPr lang="en-US" sz="1900">
                <a:solidFill>
                  <a:schemeClr val="dk1"/>
                </a:solidFill>
                <a:latin typeface="Calibri"/>
                <a:ea typeface="Calibri"/>
                <a:cs typeface="Calibri"/>
                <a:sym typeface="Calibri"/>
              </a:rPr>
              <a:t>- 	setelah 2 detik, gelas berisi 20 ml;</a:t>
            </a:r>
            <a:endParaRPr/>
          </a:p>
          <a:p>
            <a:pPr indent="-354013" lvl="0" marL="354013" marR="0" rtl="0" algn="l">
              <a:lnSpc>
                <a:spcPct val="130000"/>
              </a:lnSpc>
              <a:spcBef>
                <a:spcPts val="0"/>
              </a:spcBef>
              <a:spcAft>
                <a:spcPts val="0"/>
              </a:spcAft>
              <a:buClr>
                <a:schemeClr val="dk1"/>
              </a:buClr>
              <a:buSzPts val="1900"/>
              <a:buFont typeface="Calibri"/>
              <a:buChar char="-"/>
            </a:pPr>
            <a:r>
              <a:rPr lang="en-US" sz="1900">
                <a:solidFill>
                  <a:schemeClr val="dk1"/>
                </a:solidFill>
                <a:latin typeface="Calibri"/>
                <a:ea typeface="Calibri"/>
                <a:cs typeface="Calibri"/>
                <a:sym typeface="Calibri"/>
              </a:rPr>
              <a:t>setelah 3 detik, gelas berisi 30 ml; demikian seterusnya.</a:t>
            </a:r>
            <a:endParaRPr sz="1900">
              <a:solidFill>
                <a:schemeClr val="dk1"/>
              </a:solidFill>
              <a:latin typeface="Calibri"/>
              <a:ea typeface="Calibri"/>
              <a:cs typeface="Calibri"/>
              <a:sym typeface="Calibri"/>
            </a:endParaRPr>
          </a:p>
        </p:txBody>
      </p:sp>
      <p:sp>
        <p:nvSpPr>
          <p:cNvPr id="175" name="Google Shape;175;p22"/>
          <p:cNvSpPr/>
          <p:nvPr/>
        </p:nvSpPr>
        <p:spPr>
          <a:xfrm>
            <a:off x="428596" y="1142984"/>
            <a:ext cx="4327494"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Debit</a:t>
            </a:r>
            <a:endParaRPr b="1" sz="2200">
              <a:solidFill>
                <a:srgbClr val="002060"/>
              </a:solidFill>
              <a:latin typeface="Calibri"/>
              <a:ea typeface="Calibri"/>
              <a:cs typeface="Calibri"/>
              <a:sym typeface="Calibri"/>
            </a:endParaRPr>
          </a:p>
        </p:txBody>
      </p:sp>
      <p:sp>
        <p:nvSpPr>
          <p:cNvPr id="176" name="Google Shape;176;p22"/>
          <p:cNvSpPr/>
          <p:nvPr/>
        </p:nvSpPr>
        <p:spPr>
          <a:xfrm>
            <a:off x="428596" y="4929198"/>
            <a:ext cx="7500990" cy="1582100"/>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en-US" sz="1900">
                <a:solidFill>
                  <a:schemeClr val="dk1"/>
                </a:solidFill>
                <a:latin typeface="Calibri"/>
                <a:ea typeface="Calibri"/>
                <a:cs typeface="Calibri"/>
                <a:sym typeface="Calibri"/>
              </a:rPr>
              <a:t>Perhatikan bahwa </a:t>
            </a:r>
            <a:r>
              <a:rPr b="1" lang="en-US" sz="1900">
                <a:solidFill>
                  <a:schemeClr val="dk1"/>
                </a:solidFill>
                <a:latin typeface="Calibri"/>
                <a:ea typeface="Calibri"/>
                <a:cs typeface="Calibri"/>
                <a:sym typeface="Calibri"/>
              </a:rPr>
              <a:t>keran mengalirkan air putih sebanyak 10 ml/detik</a:t>
            </a:r>
            <a:r>
              <a:rPr b="1" i="1" lang="en-US" sz="1900">
                <a:solidFill>
                  <a:schemeClr val="dk1"/>
                </a:solidFill>
                <a:latin typeface="Calibri"/>
                <a:ea typeface="Calibri"/>
                <a:cs typeface="Calibri"/>
                <a:sym typeface="Calibri"/>
              </a:rPr>
              <a:t>. </a:t>
            </a:r>
            <a:r>
              <a:rPr lang="en-US" sz="1900">
                <a:solidFill>
                  <a:schemeClr val="dk1"/>
                </a:solidFill>
                <a:latin typeface="Calibri"/>
                <a:ea typeface="Calibri"/>
                <a:cs typeface="Calibri"/>
                <a:sym typeface="Calibri"/>
              </a:rPr>
              <a:t>Kalimat itu bermakna sama dengan keran mengalirkan air putih dengan debit 10 ml/detik. Besarnya debit ditentukan dengan volume yang mengalir dibagi lama mengalirnya.</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 calcmode="lin" valueType="num">
                                      <p:cBhvr additive="base">
                                        <p:cTn dur="500"/>
                                        <p:tgtEl>
                                          <p:spTgt spid="17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anim calcmode="lin" valueType="num">
                                      <p:cBhvr additive="base">
                                        <p:cTn dur="500"/>
                                        <p:tgtEl>
                                          <p:spTgt spid="174">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anim calcmode="lin" valueType="num">
                                      <p:cBhvr additive="base">
                                        <p:cTn dur="500"/>
                                        <p:tgtEl>
                                          <p:spTgt spid="174">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anim calcmode="lin" valueType="num">
                                      <p:cBhvr additive="base">
                                        <p:cTn dur="500"/>
                                        <p:tgtEl>
                                          <p:spTgt spid="174">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4" st="4"/>
                                            </p:txEl>
                                          </p:spTgt>
                                        </p:tgtEl>
                                        <p:attrNameLst>
                                          <p:attrName>style.visibility</p:attrName>
                                        </p:attrNameLst>
                                      </p:cBhvr>
                                      <p:to>
                                        <p:strVal val="visible"/>
                                      </p:to>
                                    </p:set>
                                    <p:anim calcmode="lin" valueType="num">
                                      <p:cBhvr additive="base">
                                        <p:cTn dur="500"/>
                                        <p:tgtEl>
                                          <p:spTgt spid="174">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5" st="5"/>
                                            </p:txEl>
                                          </p:spTgt>
                                        </p:tgtEl>
                                        <p:attrNameLst>
                                          <p:attrName>style.visibility</p:attrName>
                                        </p:attrNameLst>
                                      </p:cBhvr>
                                      <p:to>
                                        <p:strVal val="visible"/>
                                      </p:to>
                                    </p:set>
                                    <p:anim calcmode="lin" valueType="num">
                                      <p:cBhvr additive="base">
                                        <p:cTn dur="500"/>
                                        <p:tgtEl>
                                          <p:spTgt spid="174">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6"/>
                                        </p:tgtEl>
                                        <p:attrNameLst>
                                          <p:attrName>style.visibility</p:attrName>
                                        </p:attrNameLst>
                                      </p:cBhvr>
                                      <p:to>
                                        <p:strVal val="visible"/>
                                      </p:to>
                                    </p:set>
                                    <p:anim calcmode="lin" valueType="num">
                                      <p:cBhvr additive="base">
                                        <p:cTn dur="500"/>
                                        <p:tgtEl>
                                          <p:spTgt spid="17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3"/>
          <p:cNvSpPr/>
          <p:nvPr/>
        </p:nvSpPr>
        <p:spPr>
          <a:xfrm>
            <a:off x="285720" y="1064340"/>
            <a:ext cx="4163897"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70C0"/>
                </a:solidFill>
                <a:latin typeface="Calibri"/>
                <a:ea typeface="Calibri"/>
                <a:cs typeface="Calibri"/>
                <a:sym typeface="Calibri"/>
              </a:rPr>
              <a:t>Satuan Volume dan Satuan Waktu</a:t>
            </a:r>
            <a:endParaRPr b="1" sz="2200">
              <a:solidFill>
                <a:srgbClr val="0070C0"/>
              </a:solidFill>
              <a:latin typeface="Calibri"/>
              <a:ea typeface="Calibri"/>
              <a:cs typeface="Calibri"/>
              <a:sym typeface="Calibri"/>
            </a:endParaRPr>
          </a:p>
        </p:txBody>
      </p:sp>
      <p:sp>
        <p:nvSpPr>
          <p:cNvPr id="182" name="Google Shape;182;p23"/>
          <p:cNvSpPr/>
          <p:nvPr/>
        </p:nvSpPr>
        <p:spPr>
          <a:xfrm>
            <a:off x="285720" y="1417156"/>
            <a:ext cx="7786742" cy="415498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Satuan volume ditandai dengan pangkat tiga pada tiap satuannya dan dibaca kubik.</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km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 1.000 hm</a:t>
            </a:r>
            <a:r>
              <a:rPr baseline="30000" lang="en-US" sz="2200">
                <a:solidFill>
                  <a:schemeClr val="dk1"/>
                </a:solidFill>
                <a:latin typeface="Calibri"/>
                <a:ea typeface="Calibri"/>
                <a:cs typeface="Calibri"/>
                <a:sym typeface="Calibri"/>
              </a:rPr>
              <a:t>3</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 1.000 dm</a:t>
            </a:r>
            <a:r>
              <a:rPr baseline="30000" lang="en-US" sz="2200">
                <a:solidFill>
                  <a:schemeClr val="dk1"/>
                </a:solidFill>
                <a:latin typeface="Calibri"/>
                <a:ea typeface="Calibri"/>
                <a:cs typeface="Calibri"/>
                <a:sym typeface="Calibri"/>
              </a:rPr>
              <a:t>3</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Satuan liter:</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liter = 1 dm</a:t>
            </a:r>
            <a:r>
              <a:rPr baseline="30000" lang="en-US" sz="2200">
                <a:solidFill>
                  <a:schemeClr val="dk1"/>
                </a:solidFill>
                <a:latin typeface="Calibri"/>
                <a:ea typeface="Calibri"/>
                <a:cs typeface="Calibri"/>
                <a:sym typeface="Calibri"/>
              </a:rPr>
              <a:t>3</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ml = 1 cm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 1 cc</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kl = 1 m</a:t>
            </a:r>
            <a:r>
              <a:rPr baseline="30000" lang="en-US" sz="2200">
                <a:solidFill>
                  <a:schemeClr val="dk1"/>
                </a:solidFill>
                <a:latin typeface="Calibri"/>
                <a:ea typeface="Calibri"/>
                <a:cs typeface="Calibri"/>
                <a:sym typeface="Calibri"/>
              </a:rPr>
              <a:t>3</a:t>
            </a:r>
            <a:endParaRPr/>
          </a:p>
        </p:txBody>
      </p:sp>
      <p:pic>
        <p:nvPicPr>
          <p:cNvPr id="183" name="Google Shape;183;p23"/>
          <p:cNvPicPr preferRelativeResize="0"/>
          <p:nvPr/>
        </p:nvPicPr>
        <p:blipFill rotWithShape="1">
          <a:blip r:embed="rId3">
            <a:alphaModFix/>
          </a:blip>
          <a:srcRect b="0" l="0" r="0" t="0"/>
          <a:stretch/>
        </p:blipFill>
        <p:spPr>
          <a:xfrm>
            <a:off x="4071934" y="2357430"/>
            <a:ext cx="3857652" cy="3782176"/>
          </a:xfrm>
          <a:prstGeom prst="rect">
            <a:avLst/>
          </a:prstGeom>
          <a:noFill/>
          <a:ln>
            <a:noFill/>
          </a:ln>
        </p:spPr>
      </p:pic>
      <p:sp>
        <p:nvSpPr>
          <p:cNvPr id="184" name="Google Shape;184;p23"/>
          <p:cNvSpPr/>
          <p:nvPr/>
        </p:nvSpPr>
        <p:spPr>
          <a:xfrm>
            <a:off x="357158" y="5715016"/>
            <a:ext cx="3987054"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Ketahuilah, cc = </a:t>
            </a:r>
            <a:r>
              <a:rPr i="1" lang="en-US" sz="2200">
                <a:solidFill>
                  <a:schemeClr val="dk1"/>
                </a:solidFill>
                <a:latin typeface="Calibri"/>
                <a:ea typeface="Calibri"/>
                <a:cs typeface="Calibri"/>
                <a:sym typeface="Calibri"/>
              </a:rPr>
              <a:t>centimeter cubic.</a:t>
            </a:r>
            <a:endParaRPr i="1" sz="2200">
              <a:solidFill>
                <a:schemeClr val="dk1"/>
              </a:solidFill>
              <a:latin typeface="Calibri"/>
              <a:ea typeface="Calibri"/>
              <a:cs typeface="Calibri"/>
              <a:sym typeface="Calibri"/>
            </a:endParaRPr>
          </a:p>
        </p:txBody>
      </p:sp>
      <p:sp>
        <p:nvSpPr>
          <p:cNvPr id="185" name="Google Shape;185;p23"/>
          <p:cNvSpPr/>
          <p:nvPr/>
        </p:nvSpPr>
        <p:spPr>
          <a:xfrm>
            <a:off x="3786182" y="4405978"/>
            <a:ext cx="1357322"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dk1"/>
                </a:solidFill>
                <a:latin typeface="Calibri"/>
                <a:ea typeface="Calibri"/>
                <a:cs typeface="Calibri"/>
                <a:sym typeface="Calibri"/>
              </a:rPr>
              <a:t>Naik 1 tingkat, dibagi 1.000</a:t>
            </a:r>
            <a:endParaRPr i="1" sz="1400">
              <a:solidFill>
                <a:schemeClr val="dk1"/>
              </a:solidFill>
              <a:latin typeface="Calibri"/>
              <a:ea typeface="Calibri"/>
              <a:cs typeface="Calibri"/>
              <a:sym typeface="Calibri"/>
            </a:endParaRPr>
          </a:p>
        </p:txBody>
      </p:sp>
      <p:sp>
        <p:nvSpPr>
          <p:cNvPr id="186" name="Google Shape;186;p23"/>
          <p:cNvSpPr/>
          <p:nvPr/>
        </p:nvSpPr>
        <p:spPr>
          <a:xfrm>
            <a:off x="6357950" y="3048656"/>
            <a:ext cx="1357322"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dk1"/>
                </a:solidFill>
                <a:latin typeface="Calibri"/>
                <a:ea typeface="Calibri"/>
                <a:cs typeface="Calibri"/>
                <a:sym typeface="Calibri"/>
              </a:rPr>
              <a:t>Turun 1 tingkat, kalikan 1.000</a:t>
            </a:r>
            <a:endParaRPr i="1" sz="1400">
              <a:solidFill>
                <a:schemeClr val="dk1"/>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 calcmode="lin" valueType="num">
                                      <p:cBhvr additive="base">
                                        <p:cTn dur="500"/>
                                        <p:tgtEl>
                                          <p:spTgt spid="182">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 calcmode="lin" valueType="num">
                                      <p:cBhvr additive="base">
                                        <p:cTn dur="500"/>
                                        <p:tgtEl>
                                          <p:spTgt spid="182">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 calcmode="lin" valueType="num">
                                      <p:cBhvr additive="base">
                                        <p:cTn dur="500"/>
                                        <p:tgtEl>
                                          <p:spTgt spid="182">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 calcmode="lin" valueType="num">
                                      <p:cBhvr additive="base">
                                        <p:cTn dur="500"/>
                                        <p:tgtEl>
                                          <p:spTgt spid="182">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 calcmode="lin" valueType="num">
                                      <p:cBhvr additive="base">
                                        <p:cTn dur="500"/>
                                        <p:tgtEl>
                                          <p:spTgt spid="182">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 calcmode="lin" valueType="num">
                                      <p:cBhvr additive="base">
                                        <p:cTn dur="500"/>
                                        <p:tgtEl>
                                          <p:spTgt spid="182">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xEl>
                                              <p:pRg end="6" st="6"/>
                                            </p:txEl>
                                          </p:spTgt>
                                        </p:tgtEl>
                                        <p:attrNameLst>
                                          <p:attrName>style.visibility</p:attrName>
                                        </p:attrNameLst>
                                      </p:cBhvr>
                                      <p:to>
                                        <p:strVal val="visible"/>
                                      </p:to>
                                    </p:set>
                                    <p:anim calcmode="lin" valueType="num">
                                      <p:cBhvr additive="base">
                                        <p:cTn dur="500"/>
                                        <p:tgtEl>
                                          <p:spTgt spid="182">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4"/>
                                        </p:tgtEl>
                                        <p:attrNameLst>
                                          <p:attrName>style.visibility</p:attrName>
                                        </p:attrNameLst>
                                      </p:cBhvr>
                                      <p:to>
                                        <p:strVal val="visible"/>
                                      </p:to>
                                    </p:set>
                                    <p:anim calcmode="lin" valueType="num">
                                      <p:cBhvr additive="base">
                                        <p:cTn dur="500"/>
                                        <p:tgtEl>
                                          <p:spTgt spid="18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par>
                                <p:cTn fill="hold" nodeType="withEffect" presetClass="entr" presetID="2" presetSubtype="4">
                                  <p:stCondLst>
                                    <p:cond delay="0"/>
                                  </p:stCondLst>
                                  <p:childTnLst>
                                    <p:set>
                                      <p:cBhvr>
                                        <p:cTn dur="1" fill="hold">
                                          <p:stCondLst>
                                            <p:cond delay="0"/>
                                          </p:stCondLst>
                                        </p:cTn>
                                        <p:tgtEl>
                                          <p:spTgt spid="185"/>
                                        </p:tgtEl>
                                        <p:attrNameLst>
                                          <p:attrName>style.visibility</p:attrName>
                                        </p:attrNameLst>
                                      </p:cBhvr>
                                      <p:to>
                                        <p:strVal val="visible"/>
                                      </p:to>
                                    </p:set>
                                    <p:anim calcmode="lin" valueType="num">
                                      <p:cBhvr additive="base">
                                        <p:cTn dur="500"/>
                                        <p:tgtEl>
                                          <p:spTgt spid="18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500"/>
                                        <p:tgtEl>
                                          <p:spTgt spid="18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4"/>
          <p:cNvSpPr/>
          <p:nvPr/>
        </p:nvSpPr>
        <p:spPr>
          <a:xfrm>
            <a:off x="571472" y="1247527"/>
            <a:ext cx="5867400" cy="461036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Hubungan antarsatuan waktu adalah sebagai berikut.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menit = 60 detik maka 1 detik = 1/60 menit</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jam = 60 menit maka 1 menit = 1/60 jam</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jam = 3.600 detik maka 1 detik = 1/3.600 jam</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hari = 24 jam</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bulan = 30 hari</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tahun = 12 bulan</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1 abad = 100 tahun</a:t>
            </a:r>
            <a:endParaRPr sz="22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5"/>
          <p:cNvSpPr/>
          <p:nvPr/>
        </p:nvSpPr>
        <p:spPr>
          <a:xfrm>
            <a:off x="357158" y="1142984"/>
            <a:ext cx="7643866" cy="517064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457200" lvl="0" marL="457200" marR="0" rtl="0" algn="l">
              <a:lnSpc>
                <a:spcPct val="150000"/>
              </a:lnSpc>
              <a:spcBef>
                <a:spcPts val="0"/>
              </a:spcBef>
              <a:spcAft>
                <a:spcPts val="0"/>
              </a:spcAft>
              <a:buNone/>
            </a:pPr>
            <a:r>
              <a:rPr lang="en-US" sz="2200">
                <a:solidFill>
                  <a:schemeClr val="dk1"/>
                </a:solidFill>
                <a:latin typeface="Calibri"/>
                <a:ea typeface="Calibri"/>
                <a:cs typeface="Calibri"/>
                <a:sym typeface="Calibri"/>
              </a:rPr>
              <a:t>a.	2 cm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 ... mm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b.	3 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/menit = ... dm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/detik</a:t>
            </a:r>
            <a:endParaRPr sz="2200">
              <a:solidFill>
                <a:schemeClr val="dk1"/>
              </a:solidFill>
              <a:latin typeface="Calibri"/>
              <a:ea typeface="Calibri"/>
              <a:cs typeface="Calibri"/>
              <a:sym typeface="Calibri"/>
            </a:endParaRPr>
          </a:p>
          <a:p>
            <a:pPr indent="-457200" lvl="0" marL="45720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 	2 cm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 ... mm</a:t>
            </a:r>
            <a:r>
              <a:rPr baseline="30000" lang="en-US" sz="2200">
                <a:solidFill>
                  <a:schemeClr val="dk1"/>
                </a:solidFill>
                <a:latin typeface="Calibri"/>
                <a:ea typeface="Calibri"/>
                <a:cs typeface="Calibri"/>
                <a:sym typeface="Calibri"/>
              </a:rPr>
              <a:t>3</a:t>
            </a:r>
            <a:endParaRPr baseline="30000"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2 × 1.000 mm</a:t>
            </a:r>
            <a:r>
              <a:rPr baseline="30000" lang="en-US" sz="2200">
                <a:solidFill>
                  <a:schemeClr val="dk1"/>
                </a:solidFill>
                <a:latin typeface="Calibri"/>
                <a:ea typeface="Calibri"/>
                <a:cs typeface="Calibri"/>
                <a:sym typeface="Calibri"/>
              </a:rPr>
              <a:t>3</a:t>
            </a:r>
            <a:endParaRPr baseline="30000"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2.000 mm</a:t>
            </a:r>
            <a:r>
              <a:rPr baseline="30000" lang="en-US" sz="2200">
                <a:solidFill>
                  <a:schemeClr val="dk1"/>
                </a:solidFill>
                <a:latin typeface="Calibri"/>
                <a:ea typeface="Calibri"/>
                <a:cs typeface="Calibri"/>
                <a:sym typeface="Calibri"/>
              </a:rPr>
              <a:t>3</a:t>
            </a:r>
            <a:endParaRPr baseline="30000"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b. 	3 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/menit = ... dm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/detik</a:t>
            </a:r>
            <a:endParaRPr sz="2200">
              <a:solidFill>
                <a:schemeClr val="dk1"/>
              </a:solidFill>
              <a:latin typeface="Calibri"/>
              <a:ea typeface="Calibri"/>
              <a:cs typeface="Calibri"/>
              <a:sym typeface="Calibri"/>
            </a:endParaRPr>
          </a:p>
          <a:p>
            <a:pPr indent="0" lvl="0" marL="442913" marR="0" rtl="0" algn="l">
              <a:lnSpc>
                <a:spcPct val="150000"/>
              </a:lnSpc>
              <a:spcBef>
                <a:spcPts val="0"/>
              </a:spcBef>
              <a:spcAft>
                <a:spcPts val="0"/>
              </a:spcAft>
              <a:buNone/>
            </a:pPr>
            <a:r>
              <a:rPr lang="en-US" sz="2200">
                <a:solidFill>
                  <a:schemeClr val="dk1"/>
                </a:solidFill>
                <a:latin typeface="Calibri"/>
                <a:ea typeface="Calibri"/>
                <a:cs typeface="Calibri"/>
                <a:sym typeface="Calibri"/>
              </a:rPr>
              <a:t>Karena 1 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 1.000 dm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 dan 1 menit = 60 detik maka diperoleh 3 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/menit 	= 3.000 dm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/60 detik </a:t>
            </a:r>
            <a:endParaRPr/>
          </a:p>
          <a:p>
            <a:pPr indent="0" lvl="0" marL="442913" marR="0" rtl="0" algn="l">
              <a:lnSpc>
                <a:spcPct val="150000"/>
              </a:lnSpc>
              <a:spcBef>
                <a:spcPts val="0"/>
              </a:spcBef>
              <a:spcAft>
                <a:spcPts val="0"/>
              </a:spcAft>
              <a:buNone/>
            </a:pPr>
            <a:r>
              <a:rPr lang="en-US" sz="2200">
                <a:solidFill>
                  <a:schemeClr val="dk1"/>
                </a:solidFill>
                <a:latin typeface="Calibri"/>
                <a:ea typeface="Calibri"/>
                <a:cs typeface="Calibri"/>
                <a:sym typeface="Calibri"/>
              </a:rPr>
              <a:t>		= 50 dm</a:t>
            </a:r>
            <a:r>
              <a:rPr baseline="30000" lang="en-US" sz="2200">
                <a:solidFill>
                  <a:schemeClr val="dk1"/>
                </a:solidFill>
                <a:latin typeface="Calibri"/>
                <a:ea typeface="Calibri"/>
                <a:cs typeface="Calibri"/>
                <a:sym typeface="Calibri"/>
              </a:rPr>
              <a:t>3</a:t>
            </a:r>
            <a:r>
              <a:rPr lang="en-US" sz="2200">
                <a:solidFill>
                  <a:schemeClr val="dk1"/>
                </a:solidFill>
                <a:latin typeface="Calibri"/>
                <a:ea typeface="Calibri"/>
                <a:cs typeface="Calibri"/>
                <a:sym typeface="Calibri"/>
              </a:rPr>
              <a:t>/detik</a:t>
            </a:r>
            <a:endParaRPr sz="22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6"/>
          <p:cNvSpPr/>
          <p:nvPr/>
        </p:nvSpPr>
        <p:spPr>
          <a:xfrm>
            <a:off x="428596" y="1113488"/>
            <a:ext cx="504853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Debit dan Satuannya</a:t>
            </a:r>
            <a:endParaRPr b="1" sz="2200">
              <a:solidFill>
                <a:srgbClr val="00B0F0"/>
              </a:solidFill>
              <a:latin typeface="Calibri"/>
              <a:ea typeface="Calibri"/>
              <a:cs typeface="Calibri"/>
              <a:sym typeface="Calibri"/>
            </a:endParaRPr>
          </a:p>
        </p:txBody>
      </p:sp>
      <p:sp>
        <p:nvSpPr>
          <p:cNvPr id="202" name="Google Shape;202;p26"/>
          <p:cNvSpPr/>
          <p:nvPr/>
        </p:nvSpPr>
        <p:spPr>
          <a:xfrm>
            <a:off x="428596" y="1500174"/>
            <a:ext cx="4495833" cy="3594702"/>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Banyaknya air mengalir dari suatu keran air atau pancuran air pada waktu tertentu dapat dihitung dengan menggunakan satuan debit.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Debit adalah banyaknya zat cair atau volume yang mengalir tiap satu satuan waktu.</a:t>
            </a:r>
            <a:endParaRPr sz="2200">
              <a:solidFill>
                <a:schemeClr val="dk1"/>
              </a:solidFill>
              <a:latin typeface="Calibri"/>
              <a:ea typeface="Calibri"/>
              <a:cs typeface="Calibri"/>
              <a:sym typeface="Calibri"/>
            </a:endParaRPr>
          </a:p>
        </p:txBody>
      </p:sp>
      <p:pic>
        <p:nvPicPr>
          <p:cNvPr id="203" name="Google Shape;203;p26"/>
          <p:cNvPicPr preferRelativeResize="0"/>
          <p:nvPr/>
        </p:nvPicPr>
        <p:blipFill rotWithShape="1">
          <a:blip r:embed="rId3">
            <a:alphaModFix/>
          </a:blip>
          <a:srcRect b="0" l="0" r="0" t="0"/>
          <a:stretch/>
        </p:blipFill>
        <p:spPr>
          <a:xfrm>
            <a:off x="5000628" y="1714488"/>
            <a:ext cx="2681067" cy="2290745"/>
          </a:xfrm>
          <a:prstGeom prst="rect">
            <a:avLst/>
          </a:prstGeom>
          <a:noFill/>
          <a:ln>
            <a:noFill/>
          </a:ln>
        </p:spPr>
      </p:pic>
      <p:sp>
        <p:nvSpPr>
          <p:cNvPr id="204" name="Google Shape;204;p26"/>
          <p:cNvSpPr/>
          <p:nvPr/>
        </p:nvSpPr>
        <p:spPr>
          <a:xfrm>
            <a:off x="428596" y="5047638"/>
            <a:ext cx="7429552" cy="55399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Dari definisi tersebut, dapat dirumuskan sebagai berikut.</a:t>
            </a:r>
            <a:endParaRPr/>
          </a:p>
        </p:txBody>
      </p:sp>
      <p:pic>
        <p:nvPicPr>
          <p:cNvPr id="205" name="Google Shape;205;p26"/>
          <p:cNvPicPr preferRelativeResize="0"/>
          <p:nvPr/>
        </p:nvPicPr>
        <p:blipFill rotWithShape="1">
          <a:blip r:embed="rId4">
            <a:alphaModFix/>
          </a:blip>
          <a:srcRect b="0" l="0" r="0" t="0"/>
          <a:stretch/>
        </p:blipFill>
        <p:spPr>
          <a:xfrm>
            <a:off x="2857488" y="5658326"/>
            <a:ext cx="2557499" cy="81531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5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5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7"/>
          <p:cNvSpPr/>
          <p:nvPr/>
        </p:nvSpPr>
        <p:spPr>
          <a:xfrm>
            <a:off x="413848" y="1001711"/>
            <a:ext cx="7643866" cy="567847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Volume air pada sebuah drum adalah 500.000 ml. Air pada drum</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tersebut dialirkan melalui pipa dengan debit 450 ml/detik. Berapa</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volume air pada drum yang tersisa setelah 15 menit?</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Debit = 450 ml/detik</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Waktu = 15 menit = 15 × 60 detik = 900 detik.</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Volume air yang keluar selama 900 detik </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450 ml/detik × 900 detik</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405.000 ml</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Jadi, sisa air pada drum = 500.000 ml – 405.000 ml = 95.000 ml.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4"/>
          <p:cNvSpPr/>
          <p:nvPr/>
        </p:nvSpPr>
        <p:spPr>
          <a:xfrm>
            <a:off x="3071802" y="1357298"/>
            <a:ext cx="2500330" cy="500066"/>
          </a:xfrm>
          <a:prstGeom prst="roundRect">
            <a:avLst>
              <a:gd fmla="val 4459" name="adj"/>
            </a:avLst>
          </a:prstGeom>
          <a:solidFill>
            <a:srgbClr val="E5B8B7">
              <a:alpha val="97647"/>
            </a:srgbClr>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14"/>
          <p:cNvSpPr txBox="1"/>
          <p:nvPr/>
        </p:nvSpPr>
        <p:spPr>
          <a:xfrm>
            <a:off x="3544440" y="1384960"/>
            <a:ext cx="178595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Isi Materi</a:t>
            </a:r>
            <a:endParaRPr b="1" sz="2200">
              <a:solidFill>
                <a:srgbClr val="002060"/>
              </a:solidFill>
              <a:latin typeface="Arial"/>
              <a:ea typeface="Arial"/>
              <a:cs typeface="Arial"/>
              <a:sym typeface="Arial"/>
            </a:endParaRPr>
          </a:p>
        </p:txBody>
      </p:sp>
      <p:sp>
        <p:nvSpPr>
          <p:cNvPr id="117" name="Google Shape;117;p14">
            <a:hlinkClick action="ppaction://hlinksldjump" r:id="rId3"/>
          </p:cNvPr>
          <p:cNvSpPr/>
          <p:nvPr/>
        </p:nvSpPr>
        <p:spPr>
          <a:xfrm>
            <a:off x="609600" y="2209800"/>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Kecepatan</a:t>
            </a:r>
            <a:endParaRPr b="1" sz="2200">
              <a:solidFill>
                <a:srgbClr val="002060"/>
              </a:solidFill>
              <a:latin typeface="Calibri"/>
              <a:ea typeface="Calibri"/>
              <a:cs typeface="Calibri"/>
              <a:sym typeface="Calibri"/>
            </a:endParaRPr>
          </a:p>
        </p:txBody>
      </p:sp>
      <p:sp>
        <p:nvSpPr>
          <p:cNvPr id="118" name="Google Shape;118;p14">
            <a:hlinkClick action="ppaction://hlinksldjump" r:id="rId4"/>
          </p:cNvPr>
          <p:cNvSpPr/>
          <p:nvPr/>
        </p:nvSpPr>
        <p:spPr>
          <a:xfrm>
            <a:off x="609600" y="2709866"/>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Debit</a:t>
            </a:r>
            <a:endParaRPr b="1" sz="2200">
              <a:solidFill>
                <a:srgbClr val="00206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500"/>
                                        <p:tgtEl>
                                          <p:spTgt spid="117"/>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18"/>
                                        </p:tgtEl>
                                        <p:attrNameLst>
                                          <p:attrName>style.visibility</p:attrName>
                                        </p:attrNameLst>
                                      </p:cBhvr>
                                      <p:to>
                                        <p:strVal val="visible"/>
                                      </p:to>
                                    </p:set>
                                    <p:anim calcmode="lin" valueType="num">
                                      <p:cBhvr additive="base">
                                        <p:cTn dur="500"/>
                                        <p:tgtEl>
                                          <p:spTgt spid="11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id="123" name="Google Shape;123;p15"/>
          <p:cNvPicPr preferRelativeResize="0"/>
          <p:nvPr/>
        </p:nvPicPr>
        <p:blipFill rotWithShape="1">
          <a:blip r:embed="rId3">
            <a:alphaModFix/>
          </a:blip>
          <a:srcRect b="0" l="0" r="0" t="0"/>
          <a:stretch/>
        </p:blipFill>
        <p:spPr>
          <a:xfrm>
            <a:off x="685801" y="2597714"/>
            <a:ext cx="2936610" cy="2299655"/>
          </a:xfrm>
          <a:prstGeom prst="rect">
            <a:avLst/>
          </a:prstGeom>
          <a:noFill/>
          <a:ln>
            <a:noFill/>
          </a:ln>
        </p:spPr>
      </p:pic>
      <p:sp>
        <p:nvSpPr>
          <p:cNvPr id="124" name="Google Shape;124;p15"/>
          <p:cNvSpPr/>
          <p:nvPr/>
        </p:nvSpPr>
        <p:spPr>
          <a:xfrm>
            <a:off x="533400" y="1066800"/>
            <a:ext cx="556260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Kecepatan</a:t>
            </a:r>
            <a:endParaRPr b="1" sz="2200">
              <a:solidFill>
                <a:srgbClr val="002060"/>
              </a:solidFill>
              <a:latin typeface="Calibri"/>
              <a:ea typeface="Calibri"/>
              <a:cs typeface="Calibri"/>
              <a:sym typeface="Calibri"/>
            </a:endParaRPr>
          </a:p>
        </p:txBody>
      </p:sp>
      <p:pic>
        <p:nvPicPr>
          <p:cNvPr id="125" name="Google Shape;125;p15"/>
          <p:cNvPicPr preferRelativeResize="0"/>
          <p:nvPr/>
        </p:nvPicPr>
        <p:blipFill rotWithShape="1">
          <a:blip r:embed="rId4">
            <a:alphaModFix/>
          </a:blip>
          <a:srcRect b="0" l="0" r="0" t="0"/>
          <a:stretch/>
        </p:blipFill>
        <p:spPr>
          <a:xfrm>
            <a:off x="4429124" y="2673915"/>
            <a:ext cx="2877529" cy="2255283"/>
          </a:xfrm>
          <a:prstGeom prst="rect">
            <a:avLst/>
          </a:prstGeom>
          <a:noFill/>
          <a:ln>
            <a:noFill/>
          </a:ln>
        </p:spPr>
      </p:pic>
      <p:sp>
        <p:nvSpPr>
          <p:cNvPr id="126" name="Google Shape;126;p15"/>
          <p:cNvSpPr/>
          <p:nvPr/>
        </p:nvSpPr>
        <p:spPr>
          <a:xfrm>
            <a:off x="609600" y="5000636"/>
            <a:ext cx="7543800" cy="156337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Mengendarai motor lebih cepat daripada bersepeda.</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Kecepatan memengaruhi waktu tempuh.</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Makin cepat, makin sedikit waktu tempuhnya.</a:t>
            </a:r>
            <a:endParaRPr/>
          </a:p>
        </p:txBody>
      </p:sp>
      <p:sp>
        <p:nvSpPr>
          <p:cNvPr id="127" name="Google Shape;127;p15"/>
          <p:cNvSpPr/>
          <p:nvPr/>
        </p:nvSpPr>
        <p:spPr>
          <a:xfrm>
            <a:off x="609600" y="1428736"/>
            <a:ext cx="7162800" cy="105554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Perhatikan dan amati gambar berikut.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Mana yang lebih cepat?</a:t>
            </a:r>
            <a:endParaRPr sz="2200">
              <a:solidFill>
                <a:schemeClr val="dk1"/>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500"/>
                                        <p:tgtEl>
                                          <p:spTgt spid="127"/>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23"/>
                                        </p:tgtEl>
                                        <p:attrNameLst>
                                          <p:attrName>style.visibility</p:attrName>
                                        </p:attrNameLst>
                                      </p:cBhvr>
                                      <p:to>
                                        <p:strVal val="visible"/>
                                      </p:to>
                                    </p:set>
                                    <p:anim calcmode="lin" valueType="num">
                                      <p:cBhvr additive="base">
                                        <p:cTn dur="1000"/>
                                        <p:tgtEl>
                                          <p:spTgt spid="123"/>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2" presetSubtype="4">
                                  <p:stCondLst>
                                    <p:cond delay="0"/>
                                  </p:stCondLst>
                                  <p:childTnLst>
                                    <p:set>
                                      <p:cBhvr>
                                        <p:cTn dur="1" fill="hold">
                                          <p:stCondLst>
                                            <p:cond delay="0"/>
                                          </p:stCondLst>
                                        </p:cTn>
                                        <p:tgtEl>
                                          <p:spTgt spid="125"/>
                                        </p:tgtEl>
                                        <p:attrNameLst>
                                          <p:attrName>style.visibility</p:attrName>
                                        </p:attrNameLst>
                                      </p:cBhvr>
                                      <p:to>
                                        <p:strVal val="visible"/>
                                      </p:to>
                                    </p:set>
                                    <p:anim calcmode="lin" valueType="num">
                                      <p:cBhvr additive="base">
                                        <p:cTn dur="1000"/>
                                        <p:tgtEl>
                                          <p:spTgt spid="12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500"/>
                                        <p:tgtEl>
                                          <p:spTgt spid="12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6"/>
          <p:cNvSpPr/>
          <p:nvPr/>
        </p:nvSpPr>
        <p:spPr>
          <a:xfrm>
            <a:off x="357158" y="1571612"/>
            <a:ext cx="4572000" cy="1121589"/>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1 m = 10 dm 	1 km = 1.000 m</a:t>
            </a:r>
            <a:endParaRPr/>
          </a:p>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1 m = 100 cm 	1 km = 100 dam</a:t>
            </a:r>
            <a:endParaRPr/>
          </a:p>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1 m = 1.000 mm 	1 km = 10 hm</a:t>
            </a:r>
            <a:endParaRPr/>
          </a:p>
        </p:txBody>
      </p:sp>
      <p:sp>
        <p:nvSpPr>
          <p:cNvPr id="133" name="Google Shape;133;p16"/>
          <p:cNvSpPr/>
          <p:nvPr/>
        </p:nvSpPr>
        <p:spPr>
          <a:xfrm>
            <a:off x="357158" y="1132657"/>
            <a:ext cx="457200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Satuan Jarak</a:t>
            </a:r>
            <a:endParaRPr b="1" sz="2200">
              <a:solidFill>
                <a:srgbClr val="00B0F0"/>
              </a:solidFill>
              <a:latin typeface="Calibri"/>
              <a:ea typeface="Calibri"/>
              <a:cs typeface="Calibri"/>
              <a:sym typeface="Calibri"/>
            </a:endParaRPr>
          </a:p>
        </p:txBody>
      </p:sp>
      <p:sp>
        <p:nvSpPr>
          <p:cNvPr id="134" name="Google Shape;134;p16"/>
          <p:cNvSpPr/>
          <p:nvPr/>
        </p:nvSpPr>
        <p:spPr>
          <a:xfrm>
            <a:off x="357158" y="2727066"/>
            <a:ext cx="7620000" cy="182332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b="1" lang="en-US" sz="1900">
                <a:solidFill>
                  <a:schemeClr val="dk1"/>
                </a:solidFill>
                <a:latin typeface="Calibri"/>
                <a:ea typeface="Calibri"/>
                <a:cs typeface="Calibri"/>
                <a:sym typeface="Calibri"/>
              </a:rPr>
              <a:t>Contoh</a:t>
            </a:r>
            <a:endParaRPr/>
          </a:p>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Buyung pergi ke rumah temannya. Ia naik sepeda dari rumah ke jalan raya sejauh 500 m. Kemudian, ia naik bus dengan jarak 5 km. Setelah turun, ia masih harus berjalan kaki sejauh 350 m untuk sampai ke rumah temannya. Berapa meter jarak rumah Buyung dengan rumah temannya?</a:t>
            </a:r>
            <a:endParaRPr sz="1900">
              <a:solidFill>
                <a:schemeClr val="dk1"/>
              </a:solidFill>
              <a:latin typeface="Calibri"/>
              <a:ea typeface="Calibri"/>
              <a:cs typeface="Calibri"/>
              <a:sym typeface="Calibri"/>
            </a:endParaRPr>
          </a:p>
        </p:txBody>
      </p:sp>
      <p:sp>
        <p:nvSpPr>
          <p:cNvPr id="135" name="Google Shape;135;p16"/>
          <p:cNvSpPr/>
          <p:nvPr/>
        </p:nvSpPr>
        <p:spPr>
          <a:xfrm>
            <a:off x="357158" y="4601504"/>
            <a:ext cx="7620000" cy="182332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b="1" lang="en-US" sz="1900">
                <a:solidFill>
                  <a:schemeClr val="dk1"/>
                </a:solidFill>
                <a:latin typeface="Calibri"/>
                <a:ea typeface="Calibri"/>
                <a:cs typeface="Calibri"/>
                <a:sym typeface="Calibri"/>
              </a:rPr>
              <a:t>Jawab:</a:t>
            </a:r>
            <a:endParaRPr/>
          </a:p>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Ingat: 1 km = 1.000 m. Dengan demikian, jarak rumah Buyung ke rumah temannya </a:t>
            </a:r>
            <a:endParaRPr sz="1900">
              <a:solidFill>
                <a:schemeClr val="dk1"/>
              </a:solidFill>
              <a:latin typeface="Calibri"/>
              <a:ea typeface="Calibri"/>
              <a:cs typeface="Calibri"/>
              <a:sym typeface="Calibri"/>
            </a:endParaRPr>
          </a:p>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500 m + 5 km + 350 m 	= 500 m + 5.000 m + 350 m</a:t>
            </a:r>
            <a:endParaRPr/>
          </a:p>
          <a:p>
            <a:pPr indent="0" lvl="0" marL="0" marR="0" rtl="0" algn="l">
              <a:lnSpc>
                <a:spcPct val="120000"/>
              </a:lnSpc>
              <a:spcBef>
                <a:spcPts val="0"/>
              </a:spcBef>
              <a:spcAft>
                <a:spcPts val="0"/>
              </a:spcAft>
              <a:buNone/>
            </a:pPr>
            <a:r>
              <a:rPr lang="en-US" sz="1900">
                <a:solidFill>
                  <a:schemeClr val="dk1"/>
                </a:solidFill>
                <a:latin typeface="Calibri"/>
                <a:ea typeface="Calibri"/>
                <a:cs typeface="Calibri"/>
                <a:sym typeface="Calibri"/>
              </a:rPr>
              <a:t>	= 5.850 m.</a:t>
            </a:r>
            <a:endParaRPr sz="19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4"/>
                                        </p:tgtEl>
                                        <p:attrNameLst>
                                          <p:attrName>style.visibility</p:attrName>
                                        </p:attrNameLst>
                                      </p:cBhvr>
                                      <p:to>
                                        <p:strVal val="visible"/>
                                      </p:to>
                                    </p:set>
                                    <p:anim calcmode="lin" valueType="num">
                                      <p:cBhvr additive="base">
                                        <p:cTn dur="500"/>
                                        <p:tgtEl>
                                          <p:spTgt spid="13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500"/>
                                        <p:tgtEl>
                                          <p:spTgt spid="13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pic>
        <p:nvPicPr>
          <p:cNvPr id="140" name="Google Shape;140;p17"/>
          <p:cNvPicPr preferRelativeResize="0"/>
          <p:nvPr/>
        </p:nvPicPr>
        <p:blipFill rotWithShape="1">
          <a:blip r:embed="rId3">
            <a:alphaModFix/>
          </a:blip>
          <a:srcRect b="0" l="0" r="0" t="0"/>
          <a:stretch/>
        </p:blipFill>
        <p:spPr>
          <a:xfrm>
            <a:off x="428596" y="1785926"/>
            <a:ext cx="5429288" cy="3692238"/>
          </a:xfrm>
          <a:prstGeom prst="rect">
            <a:avLst/>
          </a:prstGeom>
          <a:noFill/>
          <a:ln>
            <a:noFill/>
          </a:ln>
        </p:spPr>
      </p:pic>
      <p:sp>
        <p:nvSpPr>
          <p:cNvPr id="141" name="Google Shape;141;p17"/>
          <p:cNvSpPr/>
          <p:nvPr/>
        </p:nvSpPr>
        <p:spPr>
          <a:xfrm>
            <a:off x="413848" y="1142984"/>
            <a:ext cx="7715304" cy="54771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Tangga metrik pengukuran panjang.</a:t>
            </a:r>
            <a:endParaRPr/>
          </a:p>
        </p:txBody>
      </p:sp>
      <p:sp>
        <p:nvSpPr>
          <p:cNvPr id="142" name="Google Shape;142;p17"/>
          <p:cNvSpPr/>
          <p:nvPr/>
        </p:nvSpPr>
        <p:spPr>
          <a:xfrm>
            <a:off x="357158" y="5396189"/>
            <a:ext cx="7715304" cy="105554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Setiap turun satu tingkat maka dikalikan 10.</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Setiap naik satu tingkat maka dibagi 10.</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141"/>
                                        </p:tgtEl>
                                        <p:attrNameLst>
                                          <p:attrName>style.visibility</p:attrName>
                                        </p:attrNameLst>
                                      </p:cBhvr>
                                      <p:to>
                                        <p:strVal val="visible"/>
                                      </p:to>
                                    </p:set>
                                    <p:anim calcmode="lin" valueType="num">
                                      <p:cBhvr additive="base">
                                        <p:cTn dur="500"/>
                                        <p:tgtEl>
                                          <p:spTgt spid="14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2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2"/>
                                        </p:tgtEl>
                                        <p:attrNameLst>
                                          <p:attrName>style.visibility</p:attrName>
                                        </p:attrNameLst>
                                      </p:cBhvr>
                                      <p:to>
                                        <p:strVal val="visible"/>
                                      </p:to>
                                    </p:set>
                                    <p:anim calcmode="lin" valueType="num">
                                      <p:cBhvr additive="base">
                                        <p:cTn dur="500"/>
                                        <p:tgtEl>
                                          <p:spTgt spid="14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8"/>
          <p:cNvSpPr/>
          <p:nvPr/>
        </p:nvSpPr>
        <p:spPr>
          <a:xfrm>
            <a:off x="357158" y="1126349"/>
            <a:ext cx="7572428" cy="544764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Satuan Kecepatan</a:t>
            </a:r>
            <a:endParaRPr b="1" sz="2200">
              <a:solidFill>
                <a:srgbClr val="00B0F0"/>
              </a:solidFill>
              <a:latin typeface="Calibri"/>
              <a:ea typeface="Calibri"/>
              <a:cs typeface="Calibri"/>
              <a:sym typeface="Calibri"/>
            </a:endParaRPr>
          </a:p>
          <a:p>
            <a:pPr indent="-354013" lvl="0" marL="354013" marR="0" rtl="0" algn="l">
              <a:lnSpc>
                <a:spcPct val="150000"/>
              </a:lnSpc>
              <a:spcBef>
                <a:spcPts val="0"/>
              </a:spcBef>
              <a:spcAft>
                <a:spcPts val="0"/>
              </a:spcAft>
              <a:buClr>
                <a:schemeClr val="dk1"/>
              </a:buClr>
              <a:buSzPts val="2100"/>
              <a:buFont typeface="Arial"/>
              <a:buChar char="•"/>
            </a:pPr>
            <a:r>
              <a:rPr lang="en-US" sz="2100">
                <a:solidFill>
                  <a:schemeClr val="dk1"/>
                </a:solidFill>
                <a:latin typeface="Calibri"/>
                <a:ea typeface="Calibri"/>
                <a:cs typeface="Calibri"/>
                <a:sym typeface="Calibri"/>
              </a:rPr>
              <a:t>Kecepatan diartikan sebagai jarak yang ditempuh setiap satuan waktu. Kamu tentu masih ingat satuan jarak: mm, cm, m, ... dan satuan waktu; detik (sekon), menit, jam, .... Dari artinya, satuan kecepatan adalah m/detik, km/jam, dan seterusnya.</a:t>
            </a:r>
            <a:endParaRPr/>
          </a:p>
          <a:p>
            <a:pPr indent="-354013" lvl="0" marL="354013" marR="0" rtl="0" algn="l">
              <a:lnSpc>
                <a:spcPct val="150000"/>
              </a:lnSpc>
              <a:spcBef>
                <a:spcPts val="0"/>
              </a:spcBef>
              <a:spcAft>
                <a:spcPts val="0"/>
              </a:spcAft>
              <a:buClr>
                <a:schemeClr val="dk1"/>
              </a:buClr>
              <a:buSzPts val="2100"/>
              <a:buFont typeface="Arial"/>
              <a:buChar char="•"/>
            </a:pPr>
            <a:r>
              <a:rPr lang="en-US" sz="2100">
                <a:solidFill>
                  <a:schemeClr val="dk1"/>
                </a:solidFill>
                <a:latin typeface="Calibri"/>
                <a:ea typeface="Calibri"/>
                <a:cs typeface="Calibri"/>
                <a:sym typeface="Calibri"/>
              </a:rPr>
              <a:t>1 km/jam artinya jarak 1 km ditempuh dalam waktu 1 jam.</a:t>
            </a:r>
            <a:endParaRPr/>
          </a:p>
          <a:p>
            <a:pPr indent="0" lvl="0" marL="0" marR="0" rtl="0" algn="l">
              <a:lnSpc>
                <a:spcPct val="150000"/>
              </a:lnSpc>
              <a:spcBef>
                <a:spcPts val="0"/>
              </a:spcBef>
              <a:spcAft>
                <a:spcPts val="0"/>
              </a:spcAft>
              <a:buNone/>
            </a:pPr>
            <a:r>
              <a:rPr lang="en-US" sz="2100">
                <a:solidFill>
                  <a:schemeClr val="dk1"/>
                </a:solidFill>
                <a:latin typeface="Calibri"/>
                <a:ea typeface="Calibri"/>
                <a:cs typeface="Calibri"/>
                <a:sym typeface="Calibri"/>
              </a:rPr>
              <a:t>	Demikian juga untuk kecepatan-kecepatan berikut.</a:t>
            </a:r>
            <a:endParaRPr/>
          </a:p>
          <a:p>
            <a:pPr indent="-354013" lvl="0" marL="354013" marR="0" rtl="0" algn="l">
              <a:lnSpc>
                <a:spcPct val="150000"/>
              </a:lnSpc>
              <a:spcBef>
                <a:spcPts val="0"/>
              </a:spcBef>
              <a:spcAft>
                <a:spcPts val="0"/>
              </a:spcAft>
              <a:buClr>
                <a:schemeClr val="dk1"/>
              </a:buClr>
              <a:buSzPts val="2100"/>
              <a:buFont typeface="Arial"/>
              <a:buChar char="•"/>
            </a:pPr>
            <a:r>
              <a:rPr lang="en-US" sz="2100">
                <a:solidFill>
                  <a:schemeClr val="dk1"/>
                </a:solidFill>
                <a:latin typeface="Calibri"/>
                <a:ea typeface="Calibri"/>
                <a:cs typeface="Calibri"/>
                <a:sym typeface="Calibri"/>
              </a:rPr>
              <a:t>2 km/jam artinya jarak 2 km ditempuh dalam waktu 1 jam.</a:t>
            </a:r>
            <a:endParaRPr/>
          </a:p>
          <a:p>
            <a:pPr indent="-354013" lvl="0" marL="354013" marR="0" rtl="0" algn="l">
              <a:lnSpc>
                <a:spcPct val="150000"/>
              </a:lnSpc>
              <a:spcBef>
                <a:spcPts val="0"/>
              </a:spcBef>
              <a:spcAft>
                <a:spcPts val="0"/>
              </a:spcAft>
              <a:buClr>
                <a:schemeClr val="dk1"/>
              </a:buClr>
              <a:buSzPts val="2100"/>
              <a:buFont typeface="Arial"/>
              <a:buChar char="•"/>
            </a:pPr>
            <a:r>
              <a:rPr lang="en-US" sz="2100">
                <a:solidFill>
                  <a:schemeClr val="dk1"/>
                </a:solidFill>
                <a:latin typeface="Calibri"/>
                <a:ea typeface="Calibri"/>
                <a:cs typeface="Calibri"/>
                <a:sym typeface="Calibri"/>
              </a:rPr>
              <a:t>3 km/jam artinya jarak 3 km ditempuh dalam waktu 1 jam.</a:t>
            </a:r>
            <a:endParaRPr/>
          </a:p>
          <a:p>
            <a:pPr indent="-354013" lvl="0" marL="354013" marR="0" rtl="0" algn="l">
              <a:lnSpc>
                <a:spcPct val="150000"/>
              </a:lnSpc>
              <a:spcBef>
                <a:spcPts val="0"/>
              </a:spcBef>
              <a:spcAft>
                <a:spcPts val="0"/>
              </a:spcAft>
              <a:buClr>
                <a:schemeClr val="dk1"/>
              </a:buClr>
              <a:buSzPts val="2100"/>
              <a:buFont typeface="Arial"/>
              <a:buChar char="•"/>
            </a:pPr>
            <a:r>
              <a:rPr lang="en-US" sz="2100">
                <a:solidFill>
                  <a:schemeClr val="dk1"/>
                </a:solidFill>
                <a:latin typeface="Calibri"/>
                <a:ea typeface="Calibri"/>
                <a:cs typeface="Calibri"/>
                <a:sym typeface="Calibri"/>
              </a:rPr>
              <a:t>10 m/detik artinya jarak 10 m ditempuh dalam waktu 1 detik. Demikian seterusnya.</a:t>
            </a:r>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9"/>
          <p:cNvSpPr/>
          <p:nvPr/>
        </p:nvSpPr>
        <p:spPr>
          <a:xfrm>
            <a:off x="500034" y="1200267"/>
            <a:ext cx="7429552" cy="433965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Misalnya, kecepatan 36 km/jam dinyatakan ke dalam satuan m/detik. </a:t>
            </a:r>
            <a:endParaRPr sz="23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Perhatikanlah!</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36 km = 36.000 m</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1 jam = 3.600 detik</a:t>
            </a:r>
            <a:endParaRPr sz="23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Dengan demikian, </a:t>
            </a:r>
            <a:endParaRPr sz="23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36 km/jam = 36.000 m/3.600 detik </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	= 10 m/detik.</a:t>
            </a:r>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0"/>
          <p:cNvSpPr/>
          <p:nvPr/>
        </p:nvSpPr>
        <p:spPr>
          <a:xfrm>
            <a:off x="428596" y="1184040"/>
            <a:ext cx="2899320" cy="54771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Menghitung Kecepatan</a:t>
            </a:r>
            <a:endParaRPr b="1" sz="2200">
              <a:solidFill>
                <a:srgbClr val="00B0F0"/>
              </a:solidFill>
              <a:latin typeface="Calibri"/>
              <a:ea typeface="Calibri"/>
              <a:cs typeface="Calibri"/>
              <a:sym typeface="Calibri"/>
            </a:endParaRPr>
          </a:p>
        </p:txBody>
      </p:sp>
      <p:sp>
        <p:nvSpPr>
          <p:cNvPr id="158" name="Google Shape;158;p20"/>
          <p:cNvSpPr/>
          <p:nvPr/>
        </p:nvSpPr>
        <p:spPr>
          <a:xfrm>
            <a:off x="428596" y="1717440"/>
            <a:ext cx="7696200" cy="156337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Kecepatan dapat diartikan sebagai jarak yang ditempuh tiap satuan waktu. Hubungan kecepatan, jarak yang ditempuh, dan waktu tempuh, dapat dirumuskan sebagai berikut.</a:t>
            </a:r>
            <a:endParaRPr/>
          </a:p>
        </p:txBody>
      </p:sp>
      <p:pic>
        <p:nvPicPr>
          <p:cNvPr id="159" name="Google Shape;159;p20"/>
          <p:cNvPicPr preferRelativeResize="0"/>
          <p:nvPr/>
        </p:nvPicPr>
        <p:blipFill rotWithShape="1">
          <a:blip r:embed="rId3">
            <a:alphaModFix/>
          </a:blip>
          <a:srcRect b="0" l="0" r="0" t="0"/>
          <a:stretch/>
        </p:blipFill>
        <p:spPr>
          <a:xfrm>
            <a:off x="1828815" y="3429000"/>
            <a:ext cx="4486877" cy="883381"/>
          </a:xfrm>
          <a:prstGeom prst="rect">
            <a:avLst/>
          </a:prstGeom>
          <a:noFill/>
          <a:ln>
            <a:noFill/>
          </a:ln>
        </p:spPr>
      </p:pic>
      <p:pic>
        <p:nvPicPr>
          <p:cNvPr id="160" name="Google Shape;160;p20"/>
          <p:cNvPicPr preferRelativeResize="0"/>
          <p:nvPr/>
        </p:nvPicPr>
        <p:blipFill rotWithShape="1">
          <a:blip r:embed="rId4">
            <a:alphaModFix/>
          </a:blip>
          <a:srcRect b="0" l="0" r="0" t="0"/>
          <a:stretch/>
        </p:blipFill>
        <p:spPr>
          <a:xfrm>
            <a:off x="785787" y="4422061"/>
            <a:ext cx="6323611" cy="673469"/>
          </a:xfrm>
          <a:prstGeom prst="rect">
            <a:avLst/>
          </a:prstGeom>
          <a:noFill/>
          <a:ln>
            <a:noFill/>
          </a:ln>
        </p:spPr>
      </p:pic>
      <p:pic>
        <p:nvPicPr>
          <p:cNvPr id="161" name="Google Shape;161;p20"/>
          <p:cNvPicPr preferRelativeResize="0"/>
          <p:nvPr/>
        </p:nvPicPr>
        <p:blipFill rotWithShape="1">
          <a:blip r:embed="rId5">
            <a:alphaModFix/>
          </a:blip>
          <a:srcRect b="0" l="0" r="0" t="0"/>
          <a:stretch/>
        </p:blipFill>
        <p:spPr>
          <a:xfrm>
            <a:off x="1419197" y="5212649"/>
            <a:ext cx="5081629" cy="997084"/>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8"/>
                                        </p:tgtEl>
                                        <p:attrNameLst>
                                          <p:attrName>style.visibility</p:attrName>
                                        </p:attrNameLst>
                                      </p:cBhvr>
                                      <p:to>
                                        <p:strVal val="visible"/>
                                      </p:to>
                                    </p:set>
                                    <p:anim calcmode="lin" valueType="num">
                                      <p:cBhvr additive="base">
                                        <p:cTn dur="500"/>
                                        <p:tgtEl>
                                          <p:spTgt spid="15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9"/>
                                        </p:tgtEl>
                                        <p:attrNameLst>
                                          <p:attrName>style.visibility</p:attrName>
                                        </p:attrNameLst>
                                      </p:cBhvr>
                                      <p:to>
                                        <p:strVal val="visible"/>
                                      </p:to>
                                    </p:set>
                                    <p:anim calcmode="lin" valueType="num">
                                      <p:cBhvr additive="base">
                                        <p:cTn dur="500"/>
                                        <p:tgtEl>
                                          <p:spTgt spid="15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0"/>
                                        </p:tgtEl>
                                        <p:attrNameLst>
                                          <p:attrName>style.visibility</p:attrName>
                                        </p:attrNameLst>
                                      </p:cBhvr>
                                      <p:to>
                                        <p:strVal val="visible"/>
                                      </p:to>
                                    </p:set>
                                    <p:anim calcmode="lin" valueType="num">
                                      <p:cBhvr additive="base">
                                        <p:cTn dur="500"/>
                                        <p:tgtEl>
                                          <p:spTgt spid="16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500"/>
                                        <p:tgtEl>
                                          <p:spTgt spid="16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1"/>
          <p:cNvSpPr/>
          <p:nvPr/>
        </p:nvSpPr>
        <p:spPr>
          <a:xfrm>
            <a:off x="500034" y="1142984"/>
            <a:ext cx="7572428" cy="31393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Deni bersepeda motor dengan menempuh jarak 20 km. Waktu yang diperlukan adalah 20 menit. Berapa kecepatan Deni?</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Diketahui jarak yang ditempuh adalah 20 km, waktu yang diperlukan 20 menit. Kecepatannya adalah sebagai berikut.</a:t>
            </a:r>
            <a:endParaRPr sz="2200">
              <a:solidFill>
                <a:schemeClr val="dk1"/>
              </a:solidFill>
              <a:latin typeface="Calibri"/>
              <a:ea typeface="Calibri"/>
              <a:cs typeface="Calibri"/>
              <a:sym typeface="Calibri"/>
            </a:endParaRPr>
          </a:p>
        </p:txBody>
      </p:sp>
      <p:pic>
        <p:nvPicPr>
          <p:cNvPr id="167" name="Google Shape;167;p21"/>
          <p:cNvPicPr preferRelativeResize="0"/>
          <p:nvPr/>
        </p:nvPicPr>
        <p:blipFill rotWithShape="1">
          <a:blip r:embed="rId3">
            <a:alphaModFix/>
          </a:blip>
          <a:srcRect b="60782" l="0" r="0" t="0"/>
          <a:stretch/>
        </p:blipFill>
        <p:spPr>
          <a:xfrm>
            <a:off x="571472" y="4286256"/>
            <a:ext cx="3082012" cy="701121"/>
          </a:xfrm>
          <a:prstGeom prst="rect">
            <a:avLst/>
          </a:prstGeom>
          <a:noFill/>
          <a:ln>
            <a:noFill/>
          </a:ln>
        </p:spPr>
      </p:pic>
      <p:pic>
        <p:nvPicPr>
          <p:cNvPr id="168" name="Google Shape;168;p21"/>
          <p:cNvPicPr preferRelativeResize="0"/>
          <p:nvPr/>
        </p:nvPicPr>
        <p:blipFill rotWithShape="1">
          <a:blip r:embed="rId3">
            <a:alphaModFix/>
          </a:blip>
          <a:srcRect b="21563" l="0" r="0" t="39218"/>
          <a:stretch/>
        </p:blipFill>
        <p:spPr>
          <a:xfrm>
            <a:off x="571472" y="5038732"/>
            <a:ext cx="3082012" cy="701121"/>
          </a:xfrm>
          <a:prstGeom prst="rect">
            <a:avLst/>
          </a:prstGeom>
          <a:noFill/>
          <a:ln>
            <a:noFill/>
          </a:ln>
        </p:spPr>
      </p:pic>
      <p:pic>
        <p:nvPicPr>
          <p:cNvPr id="169" name="Google Shape;169;p21"/>
          <p:cNvPicPr preferRelativeResize="0"/>
          <p:nvPr/>
        </p:nvPicPr>
        <p:blipFill rotWithShape="1">
          <a:blip r:embed="rId3">
            <a:alphaModFix/>
          </a:blip>
          <a:srcRect b="0" l="0" r="0" t="78436"/>
          <a:stretch/>
        </p:blipFill>
        <p:spPr>
          <a:xfrm>
            <a:off x="571472" y="5901009"/>
            <a:ext cx="3082014" cy="385511"/>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7"/>
                                        </p:tgtEl>
                                        <p:attrNameLst>
                                          <p:attrName>style.visibility</p:attrName>
                                        </p:attrNameLst>
                                      </p:cBhvr>
                                      <p:to>
                                        <p:strVal val="visible"/>
                                      </p:to>
                                    </p:set>
                                    <p:anim calcmode="lin" valueType="num">
                                      <p:cBhvr additive="base">
                                        <p:cTn dur="500"/>
                                        <p:tgtEl>
                                          <p:spTgt spid="16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8"/>
                                        </p:tgtEl>
                                        <p:attrNameLst>
                                          <p:attrName>style.visibility</p:attrName>
                                        </p:attrNameLst>
                                      </p:cBhvr>
                                      <p:to>
                                        <p:strVal val="visible"/>
                                      </p:to>
                                    </p:set>
                                    <p:anim calcmode="lin" valueType="num">
                                      <p:cBhvr additive="base">
                                        <p:cTn dur="500"/>
                                        <p:tgtEl>
                                          <p:spTgt spid="16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9"/>
                                        </p:tgtEl>
                                        <p:attrNameLst>
                                          <p:attrName>style.visibility</p:attrName>
                                        </p:attrNameLst>
                                      </p:cBhvr>
                                      <p:to>
                                        <p:strVal val="visible"/>
                                      </p:to>
                                    </p:set>
                                    <p:anim calcmode="lin" valueType="num">
                                      <p:cBhvr additive="base">
                                        <p:cTn dur="500"/>
                                        <p:tgtEl>
                                          <p:spTgt spid="16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