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77" r:id="rId3"/>
    <p:sldId id="311" r:id="rId4"/>
    <p:sldId id="289" r:id="rId5"/>
    <p:sldId id="312" r:id="rId6"/>
    <p:sldId id="313" r:id="rId7"/>
    <p:sldId id="297" r:id="rId8"/>
    <p:sldId id="276" r:id="rId9"/>
    <p:sldId id="290" r:id="rId10"/>
    <p:sldId id="314" r:id="rId11"/>
    <p:sldId id="316" r:id="rId12"/>
    <p:sldId id="317" r:id="rId13"/>
    <p:sldId id="318" r:id="rId14"/>
    <p:sldId id="319" r:id="rId15"/>
    <p:sldId id="320" r:id="rId16"/>
    <p:sldId id="322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660066"/>
    <a:srgbClr val="FF0066"/>
    <a:srgbClr val="FFFF99"/>
    <a:srgbClr val="660033"/>
    <a:srgbClr val="D71B23"/>
    <a:srgbClr val="EE658B"/>
    <a:srgbClr val="990033"/>
    <a:srgbClr val="FFFF6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3" autoAdjust="0"/>
  </p:normalViewPr>
  <p:slideViewPr>
    <p:cSldViewPr>
      <p:cViewPr varScale="1">
        <p:scale>
          <a:sx n="111" d="100"/>
          <a:sy n="111" d="100"/>
        </p:scale>
        <p:origin x="43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24-Mar-23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Warna</a:t>
            </a:r>
            <a:r>
              <a:rPr lang="en-US" baseline="0" dirty="0"/>
              <a:t> </a:t>
            </a:r>
            <a:r>
              <a:rPr lang="en-US" baseline="0" dirty="0" err="1"/>
              <a:t>tulisan</a:t>
            </a:r>
            <a:r>
              <a:rPr lang="en-US" baseline="0" dirty="0"/>
              <a:t> BUPENA </a:t>
            </a:r>
            <a:r>
              <a:rPr lang="en-US" baseline="0" dirty="0" err="1"/>
              <a:t>disesuaikan</a:t>
            </a:r>
            <a:r>
              <a:rPr lang="en-US" baseline="0" dirty="0"/>
              <a:t> </a:t>
            </a:r>
            <a:r>
              <a:rPr lang="en-US" baseline="0" dirty="0" err="1"/>
              <a:t>dgn</a:t>
            </a:r>
            <a:r>
              <a:rPr lang="en-US" baseline="0" dirty="0"/>
              <a:t> </a:t>
            </a:r>
            <a:r>
              <a:rPr lang="en-US" baseline="0" dirty="0" err="1"/>
              <a:t>jenjang</a:t>
            </a:r>
            <a:r>
              <a:rPr lang="en-US" baseline="0" dirty="0"/>
              <a:t> </a:t>
            </a:r>
            <a:r>
              <a:rPr lang="en-US" baseline="0" dirty="0" err="1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24-Mar-23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8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24-Mar-23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3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.m4a"/><Relationship Id="rId7" Type="http://schemas.openxmlformats.org/officeDocument/2006/relationships/image" Target="../media/image16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EE658B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EE658B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KELAS 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843558"/>
            <a:ext cx="2606772" cy="3232578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927288" y="3317177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id-ID" altLang="ja-JP" sz="2400" b="1" spc="0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PENDIDIKAN PANCASILA</a:t>
            </a:r>
            <a:endParaRPr kumimoji="1" lang="ja-JP" altLang="en-US" sz="2400" b="1" spc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7D4F5AA9-C461-93AC-5043-99521A378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23348"/>
            <a:ext cx="2539369" cy="31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D:\Tere\KONTEN QR\BACKGROUND\garis.jpg">
            <a:extLst>
              <a:ext uri="{FF2B5EF4-FFF2-40B4-BE49-F238E27FC236}">
                <a16:creationId xmlns:a16="http://schemas.microsoft.com/office/drawing/2014/main" xmlns="" id="{303BE25D-14E3-C9CE-8DBB-14ED397D2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xmlns="" id="{09F3BADE-2817-7ECC-7FEF-B4F5AF688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 flipH="1">
            <a:off x="5793273" y="667538"/>
            <a:ext cx="2772218" cy="4351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23E4829-5586-EC83-B529-383E1BC880B9}"/>
              </a:ext>
            </a:extLst>
          </p:cNvPr>
          <p:cNvSpPr txBox="1"/>
          <p:nvPr/>
        </p:nvSpPr>
        <p:spPr>
          <a:xfrm>
            <a:off x="578509" y="2783191"/>
            <a:ext cx="547260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7030A0"/>
                </a:solidFill>
              </a:rPr>
              <a:t>Bahasa </a:t>
            </a:r>
            <a:r>
              <a:rPr lang="en-US" sz="2600" b="1" dirty="0" err="1">
                <a:solidFill>
                  <a:srgbClr val="7030A0"/>
                </a:solidFill>
              </a:rPr>
              <a:t>daerah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dirty="0" err="1"/>
              <a:t>biasanya</a:t>
            </a:r>
            <a:r>
              <a:rPr lang="en-US" sz="2600" dirty="0"/>
              <a:t> </a:t>
            </a:r>
            <a:r>
              <a:rPr lang="en-US" sz="2600" dirty="0" err="1"/>
              <a:t>digunakan</a:t>
            </a:r>
            <a:r>
              <a:rPr lang="en-US" sz="2600" dirty="0"/>
              <a:t> </a:t>
            </a:r>
            <a:r>
              <a:rPr lang="en-US" sz="2600" dirty="0" err="1"/>
              <a:t>sebagai</a:t>
            </a:r>
            <a:r>
              <a:rPr lang="en-US" sz="2600" dirty="0"/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alat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komunikasi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atau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bahasa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percakapan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sehari-hari</a:t>
            </a:r>
            <a:r>
              <a:rPr lang="en-US" sz="2600" b="1" dirty="0">
                <a:solidFill>
                  <a:srgbClr val="7030A0"/>
                </a:solidFill>
              </a:rPr>
              <a:t> oleh </a:t>
            </a:r>
            <a:r>
              <a:rPr lang="en-US" sz="2600" b="1" dirty="0" err="1">
                <a:solidFill>
                  <a:srgbClr val="7030A0"/>
                </a:solidFill>
              </a:rPr>
              <a:t>suku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bangsa</a:t>
            </a:r>
            <a:r>
              <a:rPr lang="en-US" sz="2600" b="1" dirty="0">
                <a:solidFill>
                  <a:srgbClr val="7030A0"/>
                </a:solidFill>
              </a:rPr>
              <a:t> di </a:t>
            </a:r>
            <a:r>
              <a:rPr lang="en-US" sz="2600" b="1" dirty="0" err="1">
                <a:solidFill>
                  <a:srgbClr val="7030A0"/>
                </a:solidFill>
              </a:rPr>
              <a:t>suatu</a:t>
            </a:r>
            <a:r>
              <a:rPr lang="en-US" sz="2600" b="1" dirty="0">
                <a:solidFill>
                  <a:srgbClr val="7030A0"/>
                </a:solidFill>
              </a:rPr>
              <a:t> wilayah</a:t>
            </a:r>
            <a:r>
              <a:rPr lang="en-US" sz="26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FBFF968-C99C-6E27-3779-D2CB2EB8467E}"/>
              </a:ext>
            </a:extLst>
          </p:cNvPr>
          <p:cNvSpPr txBox="1"/>
          <p:nvPr/>
        </p:nvSpPr>
        <p:spPr>
          <a:xfrm>
            <a:off x="578509" y="1825923"/>
            <a:ext cx="466013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/>
              <a:t>Setiap</a:t>
            </a:r>
            <a:r>
              <a:rPr lang="en-US" sz="2600" dirty="0"/>
              <a:t> </a:t>
            </a:r>
            <a:r>
              <a:rPr lang="en-US" sz="2600" dirty="0" err="1"/>
              <a:t>suku</a:t>
            </a:r>
            <a:r>
              <a:rPr lang="en-US" sz="2600" dirty="0"/>
              <a:t> </a:t>
            </a:r>
            <a:r>
              <a:rPr lang="en-US" sz="2600" dirty="0" err="1"/>
              <a:t>bangsa</a:t>
            </a:r>
            <a:r>
              <a:rPr lang="en-US" sz="2600" dirty="0"/>
              <a:t>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</a:t>
            </a:r>
            <a:r>
              <a:rPr lang="en-US" sz="2600" dirty="0" err="1"/>
              <a:t>daerah</a:t>
            </a:r>
            <a:r>
              <a:rPr lang="en-US" sz="2600" dirty="0"/>
              <a:t> masing-masing. </a:t>
            </a:r>
          </a:p>
        </p:txBody>
      </p:sp>
      <p:pic>
        <p:nvPicPr>
          <p:cNvPr id="19" name="Picture 2" descr="G:\Template Bupena Merdeka (Konten QR-Media mengajar)\BAHAN\Notes hijau tua 2.png">
            <a:extLst>
              <a:ext uri="{FF2B5EF4-FFF2-40B4-BE49-F238E27FC236}">
                <a16:creationId xmlns:a16="http://schemas.microsoft.com/office/drawing/2014/main" xmlns="" id="{25193579-7BEF-DFAF-83D2-F3E82C55C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39502"/>
            <a:ext cx="5815789" cy="1222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8B5A97F-AF17-994F-32CA-74941D65DB99}"/>
              </a:ext>
            </a:extLst>
          </p:cNvPr>
          <p:cNvSpPr txBox="1"/>
          <p:nvPr/>
        </p:nvSpPr>
        <p:spPr>
          <a:xfrm>
            <a:off x="747449" y="475967"/>
            <a:ext cx="53367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tabLst>
                <a:tab pos="358775" algn="l"/>
              </a:tabLst>
            </a:pPr>
            <a:r>
              <a:rPr lang="en-US" sz="3000" b="1" i="1" dirty="0" err="1">
                <a:solidFill>
                  <a:srgbClr val="FFFF99"/>
                </a:solidFill>
              </a:rPr>
              <a:t>Menghargai</a:t>
            </a:r>
            <a:r>
              <a:rPr lang="en-US" sz="3000" b="1" i="1" dirty="0">
                <a:solidFill>
                  <a:srgbClr val="FFFF99"/>
                </a:solidFill>
              </a:rPr>
              <a:t> </a:t>
            </a:r>
            <a:r>
              <a:rPr lang="en-US" sz="3000" b="1" i="1" dirty="0" err="1">
                <a:solidFill>
                  <a:srgbClr val="FFFF99"/>
                </a:solidFill>
              </a:rPr>
              <a:t>Keragaman</a:t>
            </a:r>
            <a:r>
              <a:rPr lang="en-US" sz="3000" b="1" i="1" dirty="0">
                <a:solidFill>
                  <a:srgbClr val="FFFF99"/>
                </a:solidFill>
              </a:rPr>
              <a:t> </a:t>
            </a:r>
          </a:p>
          <a:p>
            <a:pPr marL="457200" indent="-457200" algn="ctr">
              <a:tabLst>
                <a:tab pos="358775" algn="l"/>
              </a:tabLst>
            </a:pPr>
            <a:r>
              <a:rPr lang="en-US" sz="3000" b="1" i="1" dirty="0">
                <a:solidFill>
                  <a:srgbClr val="FFFF99"/>
                </a:solidFill>
              </a:rPr>
              <a:t>Bahasa Daerah</a:t>
            </a:r>
          </a:p>
        </p:txBody>
      </p:sp>
    </p:spTree>
    <p:extLst>
      <p:ext uri="{BB962C8B-B14F-4D97-AF65-F5344CB8AC3E}">
        <p14:creationId xmlns:p14="http://schemas.microsoft.com/office/powerpoint/2010/main" val="2204068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403330" y="1770206"/>
            <a:ext cx="54336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rgbClr val="660033"/>
                </a:solidFill>
              </a:rPr>
              <a:t>Tidak</a:t>
            </a:r>
            <a:r>
              <a:rPr lang="en-US" sz="2100" dirty="0">
                <a:solidFill>
                  <a:srgbClr val="660033"/>
                </a:solidFill>
              </a:rPr>
              <a:t> </a:t>
            </a:r>
            <a:r>
              <a:rPr lang="en-US" sz="2100" dirty="0" err="1">
                <a:solidFill>
                  <a:srgbClr val="660033"/>
                </a:solidFill>
              </a:rPr>
              <a:t>mengolok-olok</a:t>
            </a:r>
            <a:r>
              <a:rPr lang="en-US" sz="2100" dirty="0">
                <a:solidFill>
                  <a:srgbClr val="660033"/>
                </a:solidFill>
              </a:rPr>
              <a:t> </a:t>
            </a:r>
            <a:r>
              <a:rPr lang="en-US" sz="2100" dirty="0" err="1">
                <a:solidFill>
                  <a:srgbClr val="660033"/>
                </a:solidFill>
              </a:rPr>
              <a:t>saat</a:t>
            </a:r>
            <a:r>
              <a:rPr lang="en-US" sz="2100" dirty="0">
                <a:solidFill>
                  <a:srgbClr val="660033"/>
                </a:solidFill>
              </a:rPr>
              <a:t> orang lain </a:t>
            </a:r>
            <a:r>
              <a:rPr lang="en-US" sz="2100" dirty="0" err="1">
                <a:solidFill>
                  <a:srgbClr val="660033"/>
                </a:solidFill>
              </a:rPr>
              <a:t>berbicara</a:t>
            </a:r>
            <a:r>
              <a:rPr lang="en-US" sz="2100" dirty="0">
                <a:solidFill>
                  <a:srgbClr val="660033"/>
                </a:solidFill>
              </a:rPr>
              <a:t> </a:t>
            </a:r>
            <a:r>
              <a:rPr lang="en-US" sz="2100" dirty="0" err="1">
                <a:solidFill>
                  <a:srgbClr val="660033"/>
                </a:solidFill>
              </a:rPr>
              <a:t>menggunakan</a:t>
            </a:r>
            <a:r>
              <a:rPr lang="en-US" sz="2100" dirty="0">
                <a:solidFill>
                  <a:srgbClr val="660033"/>
                </a:solidFill>
              </a:rPr>
              <a:t> </a:t>
            </a:r>
            <a:r>
              <a:rPr lang="en-US" sz="2100" dirty="0" err="1">
                <a:solidFill>
                  <a:srgbClr val="660033"/>
                </a:solidFill>
              </a:rPr>
              <a:t>bahasa</a:t>
            </a:r>
            <a:r>
              <a:rPr lang="en-US" sz="2100" dirty="0">
                <a:solidFill>
                  <a:srgbClr val="660033"/>
                </a:solidFill>
              </a:rPr>
              <a:t> </a:t>
            </a:r>
            <a:r>
              <a:rPr lang="en-US" sz="2100" dirty="0" err="1">
                <a:solidFill>
                  <a:srgbClr val="660033"/>
                </a:solidFill>
              </a:rPr>
              <a:t>daerahnya</a:t>
            </a:r>
            <a:r>
              <a:rPr lang="en-US" sz="2100" dirty="0">
                <a:solidFill>
                  <a:srgbClr val="660033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rgbClr val="660033"/>
                </a:solidFill>
              </a:rPr>
              <a:t>Mencoba</a:t>
            </a:r>
            <a:r>
              <a:rPr lang="en-US" sz="2100" dirty="0">
                <a:solidFill>
                  <a:srgbClr val="660033"/>
                </a:solidFill>
              </a:rPr>
              <a:t> </a:t>
            </a:r>
            <a:r>
              <a:rPr lang="en-US" sz="2100" dirty="0" err="1">
                <a:solidFill>
                  <a:srgbClr val="660033"/>
                </a:solidFill>
              </a:rPr>
              <a:t>untuk</a:t>
            </a:r>
            <a:r>
              <a:rPr lang="en-US" sz="2100" dirty="0">
                <a:solidFill>
                  <a:srgbClr val="660033"/>
                </a:solidFill>
              </a:rPr>
              <a:t> </a:t>
            </a:r>
            <a:r>
              <a:rPr lang="en-US" sz="2100" dirty="0" err="1">
                <a:solidFill>
                  <a:srgbClr val="660033"/>
                </a:solidFill>
              </a:rPr>
              <a:t>mempelajari</a:t>
            </a:r>
            <a:r>
              <a:rPr lang="en-US" sz="2100" dirty="0">
                <a:solidFill>
                  <a:srgbClr val="660033"/>
                </a:solidFill>
              </a:rPr>
              <a:t> </a:t>
            </a:r>
            <a:r>
              <a:rPr lang="en-US" sz="2100" dirty="0" err="1">
                <a:solidFill>
                  <a:srgbClr val="660033"/>
                </a:solidFill>
              </a:rPr>
              <a:t>bahasa</a:t>
            </a:r>
            <a:r>
              <a:rPr lang="en-US" sz="2100" dirty="0">
                <a:solidFill>
                  <a:srgbClr val="660033"/>
                </a:solidFill>
              </a:rPr>
              <a:t> </a:t>
            </a:r>
            <a:r>
              <a:rPr lang="en-US" sz="2100" dirty="0" err="1">
                <a:solidFill>
                  <a:srgbClr val="660033"/>
                </a:solidFill>
              </a:rPr>
              <a:t>daerah</a:t>
            </a:r>
            <a:r>
              <a:rPr lang="en-US" sz="2100" dirty="0">
                <a:solidFill>
                  <a:srgbClr val="660033"/>
                </a:solidFill>
              </a:rPr>
              <a:t> lain.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rgbClr val="660033"/>
                </a:solidFill>
              </a:rPr>
              <a:t>Meminta</a:t>
            </a:r>
            <a:r>
              <a:rPr lang="en-US" sz="2100" dirty="0">
                <a:solidFill>
                  <a:srgbClr val="660033"/>
                </a:solidFill>
              </a:rPr>
              <a:t> </a:t>
            </a:r>
            <a:r>
              <a:rPr lang="en-US" sz="2100" dirty="0" err="1">
                <a:solidFill>
                  <a:srgbClr val="660033"/>
                </a:solidFill>
              </a:rPr>
              <a:t>teman</a:t>
            </a:r>
            <a:r>
              <a:rPr lang="en-US" sz="2100" dirty="0">
                <a:solidFill>
                  <a:srgbClr val="660033"/>
                </a:solidFill>
              </a:rPr>
              <a:t> </a:t>
            </a:r>
            <a:r>
              <a:rPr lang="en-US" sz="2100" dirty="0" err="1">
                <a:solidFill>
                  <a:srgbClr val="660033"/>
                </a:solidFill>
              </a:rPr>
              <a:t>untuk</a:t>
            </a:r>
            <a:r>
              <a:rPr lang="en-US" sz="2100" dirty="0">
                <a:solidFill>
                  <a:srgbClr val="660033"/>
                </a:solidFill>
              </a:rPr>
              <a:t> </a:t>
            </a:r>
            <a:r>
              <a:rPr lang="en-US" sz="2100" dirty="0" err="1">
                <a:solidFill>
                  <a:srgbClr val="660033"/>
                </a:solidFill>
              </a:rPr>
              <a:t>mengajarkan</a:t>
            </a:r>
            <a:r>
              <a:rPr lang="en-US" sz="2100" dirty="0">
                <a:solidFill>
                  <a:srgbClr val="660033"/>
                </a:solidFill>
              </a:rPr>
              <a:t> </a:t>
            </a:r>
            <a:r>
              <a:rPr lang="en-US" sz="2100" dirty="0" err="1">
                <a:solidFill>
                  <a:srgbClr val="660033"/>
                </a:solidFill>
              </a:rPr>
              <a:t>bahasa</a:t>
            </a:r>
            <a:r>
              <a:rPr lang="en-US" sz="2100" dirty="0">
                <a:solidFill>
                  <a:srgbClr val="660033"/>
                </a:solidFill>
              </a:rPr>
              <a:t> </a:t>
            </a:r>
            <a:r>
              <a:rPr lang="en-US" sz="2100" dirty="0" err="1">
                <a:solidFill>
                  <a:srgbClr val="660033"/>
                </a:solidFill>
              </a:rPr>
              <a:t>dari</a:t>
            </a:r>
            <a:r>
              <a:rPr lang="en-US" sz="2100" dirty="0">
                <a:solidFill>
                  <a:srgbClr val="660033"/>
                </a:solidFill>
              </a:rPr>
              <a:t> </a:t>
            </a:r>
            <a:r>
              <a:rPr lang="en-US" sz="2100" dirty="0" err="1">
                <a:solidFill>
                  <a:srgbClr val="660033"/>
                </a:solidFill>
              </a:rPr>
              <a:t>daerah</a:t>
            </a:r>
            <a:r>
              <a:rPr lang="en-US" sz="2100" dirty="0">
                <a:solidFill>
                  <a:srgbClr val="660033"/>
                </a:solidFill>
              </a:rPr>
              <a:t> </a:t>
            </a:r>
            <a:r>
              <a:rPr lang="en-US" sz="2100" dirty="0" err="1">
                <a:solidFill>
                  <a:srgbClr val="660033"/>
                </a:solidFill>
              </a:rPr>
              <a:t>asalnya</a:t>
            </a:r>
            <a:r>
              <a:rPr lang="en-US" sz="2100" dirty="0">
                <a:solidFill>
                  <a:srgbClr val="660033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rgbClr val="660033"/>
                </a:solidFill>
              </a:rPr>
              <a:t>Menggunakan</a:t>
            </a:r>
            <a:r>
              <a:rPr lang="en-US" sz="2100" dirty="0">
                <a:solidFill>
                  <a:srgbClr val="660033"/>
                </a:solidFill>
              </a:rPr>
              <a:t> </a:t>
            </a:r>
            <a:r>
              <a:rPr lang="en-US" sz="2100" dirty="0" err="1">
                <a:solidFill>
                  <a:srgbClr val="660033"/>
                </a:solidFill>
              </a:rPr>
              <a:t>bahasa</a:t>
            </a:r>
            <a:r>
              <a:rPr lang="en-US" sz="2100" dirty="0">
                <a:solidFill>
                  <a:srgbClr val="660033"/>
                </a:solidFill>
              </a:rPr>
              <a:t> Indonesia </a:t>
            </a:r>
            <a:r>
              <a:rPr lang="en-US" sz="2100" dirty="0" err="1">
                <a:solidFill>
                  <a:srgbClr val="660033"/>
                </a:solidFill>
              </a:rPr>
              <a:t>saat</a:t>
            </a:r>
            <a:r>
              <a:rPr lang="en-US" sz="2100" dirty="0">
                <a:solidFill>
                  <a:srgbClr val="660033"/>
                </a:solidFill>
              </a:rPr>
              <a:t> </a:t>
            </a:r>
            <a:r>
              <a:rPr lang="en-US" sz="2100" dirty="0" err="1">
                <a:solidFill>
                  <a:srgbClr val="660033"/>
                </a:solidFill>
              </a:rPr>
              <a:t>berbicara</a:t>
            </a:r>
            <a:r>
              <a:rPr lang="en-US" sz="2100" dirty="0">
                <a:solidFill>
                  <a:srgbClr val="660033"/>
                </a:solidFill>
              </a:rPr>
              <a:t> </a:t>
            </a:r>
            <a:r>
              <a:rPr lang="en-US" sz="2100" dirty="0" err="1">
                <a:solidFill>
                  <a:srgbClr val="660033"/>
                </a:solidFill>
              </a:rPr>
              <a:t>dengan</a:t>
            </a:r>
            <a:r>
              <a:rPr lang="en-US" sz="2100" dirty="0">
                <a:solidFill>
                  <a:srgbClr val="660033"/>
                </a:solidFill>
              </a:rPr>
              <a:t> </a:t>
            </a:r>
            <a:r>
              <a:rPr lang="en-US" sz="2100" dirty="0" err="1">
                <a:solidFill>
                  <a:srgbClr val="660033"/>
                </a:solidFill>
              </a:rPr>
              <a:t>teman</a:t>
            </a:r>
            <a:r>
              <a:rPr lang="en-US" sz="2100" dirty="0">
                <a:solidFill>
                  <a:srgbClr val="660033"/>
                </a:solidFill>
              </a:rPr>
              <a:t> yang </a:t>
            </a:r>
            <a:r>
              <a:rPr lang="en-US" sz="2100" dirty="0" err="1">
                <a:solidFill>
                  <a:srgbClr val="660033"/>
                </a:solidFill>
              </a:rPr>
              <a:t>berbeda</a:t>
            </a:r>
            <a:r>
              <a:rPr lang="en-US" sz="2100" dirty="0">
                <a:solidFill>
                  <a:srgbClr val="660033"/>
                </a:solidFill>
              </a:rPr>
              <a:t> </a:t>
            </a:r>
            <a:r>
              <a:rPr lang="en-US" sz="2100" dirty="0" err="1">
                <a:solidFill>
                  <a:srgbClr val="660033"/>
                </a:solidFill>
              </a:rPr>
              <a:t>suku</a:t>
            </a:r>
            <a:r>
              <a:rPr lang="en-US" sz="2100" dirty="0">
                <a:solidFill>
                  <a:srgbClr val="660033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79911" y="743094"/>
            <a:ext cx="46805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8080"/>
                </a:solidFill>
              </a:rPr>
              <a:t>Cara </a:t>
            </a:r>
            <a:r>
              <a:rPr lang="en-US" sz="2600" b="1" dirty="0" err="1">
                <a:solidFill>
                  <a:srgbClr val="008080"/>
                </a:solidFill>
              </a:rPr>
              <a:t>Menghargai</a:t>
            </a:r>
            <a:r>
              <a:rPr lang="en-US" sz="2600" b="1" dirty="0">
                <a:solidFill>
                  <a:srgbClr val="008080"/>
                </a:solidFill>
              </a:rPr>
              <a:t> dan </a:t>
            </a:r>
            <a:r>
              <a:rPr lang="en-US" sz="2600" b="1" dirty="0" err="1">
                <a:solidFill>
                  <a:srgbClr val="008080"/>
                </a:solidFill>
              </a:rPr>
              <a:t>Menerima</a:t>
            </a:r>
            <a:r>
              <a:rPr lang="en-US" sz="2600" b="1" dirty="0">
                <a:solidFill>
                  <a:srgbClr val="008080"/>
                </a:solidFill>
              </a:rPr>
              <a:t> Bahasa Daerah</a:t>
            </a:r>
          </a:p>
        </p:txBody>
      </p:sp>
      <p:pic>
        <p:nvPicPr>
          <p:cNvPr id="5" name="Picture 4" descr="A picture containing doll, toy&#10;&#10;Description automatically generated">
            <a:extLst>
              <a:ext uri="{FF2B5EF4-FFF2-40B4-BE49-F238E27FC236}">
                <a16:creationId xmlns:a16="http://schemas.microsoft.com/office/drawing/2014/main" xmlns="" id="{A97F1BDA-2EEC-978B-F371-282E9463A1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0" y="1685455"/>
            <a:ext cx="2869769" cy="304653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528FA9D-5217-9122-C1FD-C38C4669504B}"/>
              </a:ext>
            </a:extLst>
          </p:cNvPr>
          <p:cNvGrpSpPr/>
          <p:nvPr/>
        </p:nvGrpSpPr>
        <p:grpSpPr>
          <a:xfrm rot="809775">
            <a:off x="74945" y="532133"/>
            <a:ext cx="1419265" cy="1243093"/>
            <a:chOff x="35496" y="608577"/>
            <a:chExt cx="1305630" cy="124309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6450D801-0716-6A79-8973-4B842E09D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496" y="608577"/>
              <a:ext cx="1305630" cy="12430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64DB1C8-9E40-28A8-E0B1-1BC3025A056F}"/>
                </a:ext>
              </a:extLst>
            </p:cNvPr>
            <p:cNvSpPr/>
            <p:nvPr/>
          </p:nvSpPr>
          <p:spPr>
            <a:xfrm rot="20790225">
              <a:off x="124157" y="720634"/>
              <a:ext cx="106620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rgbClr val="C00000"/>
                  </a:solidFill>
                </a:rPr>
                <a:t>Maaf</a:t>
              </a:r>
              <a:r>
                <a:rPr lang="en-US" sz="1200" b="1" dirty="0">
                  <a:solidFill>
                    <a:srgbClr val="C00000"/>
                  </a:solidFill>
                </a:rPr>
                <a:t>, Rina. Aku </a:t>
              </a:r>
              <a:r>
                <a:rPr lang="en-US" sz="1200" b="1" dirty="0" err="1">
                  <a:solidFill>
                    <a:srgbClr val="C00000"/>
                  </a:solidFill>
                </a:rPr>
                <a:t>memiliki</a:t>
              </a:r>
              <a:r>
                <a:rPr lang="en-US" sz="1200" b="1" dirty="0">
                  <a:solidFill>
                    <a:srgbClr val="C00000"/>
                  </a:solidFill>
                </a:rPr>
                <a:t> </a:t>
              </a:r>
              <a:r>
                <a:rPr lang="en-US" sz="1200" b="1" dirty="0" err="1">
                  <a:solidFill>
                    <a:srgbClr val="C00000"/>
                  </a:solidFill>
                </a:rPr>
                <a:t>logat</a:t>
              </a:r>
              <a:r>
                <a:rPr lang="en-US" sz="1200" b="1" dirty="0">
                  <a:solidFill>
                    <a:srgbClr val="C00000"/>
                  </a:solidFill>
                </a:rPr>
                <a:t> </a:t>
              </a:r>
              <a:r>
                <a:rPr lang="en-US" sz="1200" b="1" dirty="0" err="1">
                  <a:solidFill>
                    <a:srgbClr val="C00000"/>
                  </a:solidFill>
                </a:rPr>
                <a:t>seperti</a:t>
              </a:r>
              <a:r>
                <a:rPr lang="en-US" sz="1200" b="1" dirty="0">
                  <a:solidFill>
                    <a:srgbClr val="C00000"/>
                  </a:solidFill>
                </a:rPr>
                <a:t> </a:t>
              </a:r>
              <a:r>
                <a:rPr lang="en-US" sz="1200" b="1" dirty="0" err="1">
                  <a:solidFill>
                    <a:srgbClr val="C00000"/>
                  </a:solidFill>
                </a:rPr>
                <a:t>ini</a:t>
              </a:r>
              <a:r>
                <a:rPr lang="en-US" sz="1200" b="1" dirty="0">
                  <a:solidFill>
                    <a:srgbClr val="C00000"/>
                  </a:solidFill>
                </a:rPr>
                <a:t> </a:t>
              </a:r>
              <a:r>
                <a:rPr lang="en-US" sz="1200" b="1" dirty="0" err="1">
                  <a:solidFill>
                    <a:srgbClr val="C00000"/>
                  </a:solidFill>
                </a:rPr>
                <a:t>jika</a:t>
              </a:r>
              <a:r>
                <a:rPr lang="en-US" sz="1200" b="1" dirty="0">
                  <a:solidFill>
                    <a:srgbClr val="C00000"/>
                  </a:solidFill>
                </a:rPr>
                <a:t> </a:t>
              </a:r>
              <a:r>
                <a:rPr lang="en-US" sz="1200" b="1" dirty="0" err="1">
                  <a:solidFill>
                    <a:srgbClr val="C00000"/>
                  </a:solidFill>
                </a:rPr>
                <a:t>berbicara</a:t>
              </a:r>
              <a:r>
                <a:rPr lang="en-US" sz="1200" b="1" dirty="0">
                  <a:solidFill>
                    <a:srgbClr val="C00000"/>
                  </a:solidFill>
                </a:rPr>
                <a:t>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31C32F9-4327-56A0-2204-61AF674F4A29}"/>
              </a:ext>
            </a:extLst>
          </p:cNvPr>
          <p:cNvGrpSpPr/>
          <p:nvPr/>
        </p:nvGrpSpPr>
        <p:grpSpPr>
          <a:xfrm rot="489849">
            <a:off x="1668028" y="618485"/>
            <a:ext cx="1399314" cy="1226911"/>
            <a:chOff x="35496" y="561227"/>
            <a:chExt cx="1305630" cy="127335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2C4ACCA1-F748-FDB9-858F-992272967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496" y="561227"/>
              <a:ext cx="1305630" cy="12430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CF8354F-DDCE-FABA-F949-86F4C130FC67}"/>
                </a:ext>
              </a:extLst>
            </p:cNvPr>
            <p:cNvSpPr/>
            <p:nvPr/>
          </p:nvSpPr>
          <p:spPr>
            <a:xfrm rot="21110151">
              <a:off x="173794" y="681740"/>
              <a:ext cx="961760" cy="1152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rgbClr val="C00000"/>
                  </a:solidFill>
                </a:rPr>
                <a:t>Tidak</a:t>
              </a:r>
              <a:r>
                <a:rPr lang="en-US" sz="1200" b="1" dirty="0">
                  <a:solidFill>
                    <a:srgbClr val="C00000"/>
                  </a:solidFill>
                </a:rPr>
                <a:t> </a:t>
              </a:r>
              <a:r>
                <a:rPr lang="en-US" sz="1200" b="1" dirty="0" err="1">
                  <a:solidFill>
                    <a:srgbClr val="C00000"/>
                  </a:solidFill>
                </a:rPr>
                <a:t>apa-apa</a:t>
              </a:r>
              <a:r>
                <a:rPr lang="en-US" sz="1200" b="1" dirty="0">
                  <a:solidFill>
                    <a:srgbClr val="C00000"/>
                  </a:solidFill>
                </a:rPr>
                <a:t>, </a:t>
              </a:r>
              <a:r>
                <a:rPr lang="en-US" sz="1200" b="1" dirty="0" err="1">
                  <a:solidFill>
                    <a:srgbClr val="C00000"/>
                  </a:solidFill>
                </a:rPr>
                <a:t>Nuni</a:t>
              </a:r>
              <a:r>
                <a:rPr lang="en-US" sz="1200" b="1" dirty="0">
                  <a:solidFill>
                    <a:srgbClr val="C00000"/>
                  </a:solidFill>
                </a:rPr>
                <a:t>. </a:t>
              </a:r>
              <a:r>
                <a:rPr lang="en-US" sz="1200" b="1" dirty="0" err="1">
                  <a:solidFill>
                    <a:srgbClr val="C00000"/>
                  </a:solidFill>
                </a:rPr>
                <a:t>Itu</a:t>
              </a:r>
              <a:r>
                <a:rPr lang="en-US" sz="1200" b="1" dirty="0">
                  <a:solidFill>
                    <a:srgbClr val="C00000"/>
                  </a:solidFill>
                </a:rPr>
                <a:t> </a:t>
              </a:r>
              <a:r>
                <a:rPr lang="en-US" sz="1200" b="1" dirty="0" err="1">
                  <a:solidFill>
                    <a:srgbClr val="C00000"/>
                  </a:solidFill>
                </a:rPr>
                <a:t>menjadi</a:t>
              </a:r>
              <a:r>
                <a:rPr lang="en-US" sz="1200" b="1" dirty="0">
                  <a:solidFill>
                    <a:srgbClr val="C00000"/>
                  </a:solidFill>
                </a:rPr>
                <a:t> </a:t>
              </a:r>
              <a:r>
                <a:rPr lang="en-US" sz="1200" b="1" dirty="0" err="1">
                  <a:solidFill>
                    <a:srgbClr val="C00000"/>
                  </a:solidFill>
                </a:rPr>
                <a:t>ciri</a:t>
              </a:r>
              <a:r>
                <a:rPr lang="en-US" sz="1200" b="1" dirty="0">
                  <a:solidFill>
                    <a:srgbClr val="C00000"/>
                  </a:solidFill>
                </a:rPr>
                <a:t> </a:t>
              </a:r>
              <a:r>
                <a:rPr lang="en-US" sz="1200" b="1" dirty="0" err="1">
                  <a:solidFill>
                    <a:srgbClr val="C00000"/>
                  </a:solidFill>
                </a:rPr>
                <a:t>khasmu</a:t>
              </a:r>
              <a:r>
                <a:rPr lang="en-US" sz="1200" b="1" dirty="0">
                  <a:solidFill>
                    <a:srgbClr val="C00000"/>
                  </a:solidFill>
                </a:rPr>
                <a:t>, </a:t>
              </a:r>
              <a:r>
                <a:rPr lang="en-US" sz="1200" b="1" dirty="0" err="1">
                  <a:solidFill>
                    <a:srgbClr val="C00000"/>
                  </a:solidFill>
                </a:rPr>
                <a:t>Kok</a:t>
              </a:r>
              <a:r>
                <a:rPr lang="en-US" sz="1200" b="1" dirty="0">
                  <a:solidFill>
                    <a:srgbClr val="C0000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041348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Tere\KONTEN QR\BACKGROUND\garis.jpg">
            <a:extLst>
              <a:ext uri="{FF2B5EF4-FFF2-40B4-BE49-F238E27FC236}">
                <a16:creationId xmlns:a16="http://schemas.microsoft.com/office/drawing/2014/main" xmlns="" id="{EF0958C5-1F4E-06C1-8FA2-1D47C5006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9" name="Picture 2" descr="G:\Template Bupena Merdeka (Konten QR-Media mengajar)\BAHAN\Notes hijau tua 2.png">
            <a:extLst>
              <a:ext uri="{FF2B5EF4-FFF2-40B4-BE49-F238E27FC236}">
                <a16:creationId xmlns:a16="http://schemas.microsoft.com/office/drawing/2014/main" xmlns="" id="{8DA2F0C0-8B24-3512-02C2-BA6C8FD57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441" y="180315"/>
            <a:ext cx="6383824" cy="1393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74D0B81-9E9F-5C78-7E08-E569B519C1F7}"/>
              </a:ext>
            </a:extLst>
          </p:cNvPr>
          <p:cNvSpPr txBox="1"/>
          <p:nvPr/>
        </p:nvSpPr>
        <p:spPr>
          <a:xfrm>
            <a:off x="246288" y="400154"/>
            <a:ext cx="61747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tabLst>
                <a:tab pos="358775" algn="l"/>
              </a:tabLst>
            </a:pPr>
            <a:r>
              <a:rPr lang="en-US" sz="2800" b="1" i="1" dirty="0" err="1">
                <a:solidFill>
                  <a:srgbClr val="FFFF99"/>
                </a:solidFill>
              </a:rPr>
              <a:t>Menghargai</a:t>
            </a:r>
            <a:r>
              <a:rPr lang="en-US" sz="2800" b="1" i="1" dirty="0">
                <a:solidFill>
                  <a:srgbClr val="FFFF99"/>
                </a:solidFill>
              </a:rPr>
              <a:t> </a:t>
            </a:r>
            <a:r>
              <a:rPr lang="en-US" sz="2800" b="1" i="1" dirty="0" err="1">
                <a:solidFill>
                  <a:srgbClr val="FFFF99"/>
                </a:solidFill>
              </a:rPr>
              <a:t>Keragaman</a:t>
            </a:r>
            <a:r>
              <a:rPr lang="en-US" sz="2800" b="1" i="1" dirty="0">
                <a:solidFill>
                  <a:srgbClr val="FFFF99"/>
                </a:solidFill>
              </a:rPr>
              <a:t> </a:t>
            </a:r>
          </a:p>
          <a:p>
            <a:pPr marL="457200" indent="-457200" algn="ctr">
              <a:tabLst>
                <a:tab pos="358775" algn="l"/>
              </a:tabLst>
            </a:pPr>
            <a:r>
              <a:rPr lang="en-US" sz="2800" b="1" i="1" dirty="0" err="1">
                <a:solidFill>
                  <a:srgbClr val="FFFF99"/>
                </a:solidFill>
              </a:rPr>
              <a:t>Lagu</a:t>
            </a:r>
            <a:r>
              <a:rPr lang="en-US" sz="2800" b="1" i="1" dirty="0">
                <a:solidFill>
                  <a:srgbClr val="FFFF99"/>
                </a:solidFill>
              </a:rPr>
              <a:t> Daerah dan Alat </a:t>
            </a:r>
            <a:r>
              <a:rPr lang="en-US" sz="2800" b="1" i="1" dirty="0" err="1">
                <a:solidFill>
                  <a:srgbClr val="FFFF99"/>
                </a:solidFill>
              </a:rPr>
              <a:t>Musik</a:t>
            </a:r>
            <a:r>
              <a:rPr lang="en-US" sz="2800" b="1" i="1" dirty="0">
                <a:solidFill>
                  <a:srgbClr val="FFFF99"/>
                </a:solidFill>
              </a:rPr>
              <a:t> </a:t>
            </a:r>
            <a:r>
              <a:rPr lang="en-US" sz="2800" b="1" i="1" dirty="0" err="1">
                <a:solidFill>
                  <a:srgbClr val="FFFF99"/>
                </a:solidFill>
              </a:rPr>
              <a:t>Tradisional</a:t>
            </a:r>
            <a:endParaRPr lang="en-US" sz="2800" b="1" i="1" dirty="0">
              <a:solidFill>
                <a:srgbClr val="FFFF99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09188D-5413-313A-EF59-AFA219B1D46B}"/>
              </a:ext>
            </a:extLst>
          </p:cNvPr>
          <p:cNvSpPr txBox="1"/>
          <p:nvPr/>
        </p:nvSpPr>
        <p:spPr>
          <a:xfrm>
            <a:off x="545233" y="2507571"/>
            <a:ext cx="586297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660066"/>
                </a:solidFill>
              </a:rPr>
              <a:t>Mempelajari</a:t>
            </a:r>
            <a:r>
              <a:rPr lang="en-US" sz="2200" dirty="0">
                <a:solidFill>
                  <a:srgbClr val="660066"/>
                </a:solidFill>
              </a:rPr>
              <a:t> dan </a:t>
            </a:r>
            <a:r>
              <a:rPr lang="en-US" sz="2200" dirty="0" err="1">
                <a:solidFill>
                  <a:srgbClr val="660066"/>
                </a:solidFill>
              </a:rPr>
              <a:t>menghafalkan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lagu-lagu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daerah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dari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seluruh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penjuru</a:t>
            </a:r>
            <a:r>
              <a:rPr lang="en-US" sz="2200" dirty="0">
                <a:solidFill>
                  <a:srgbClr val="660066"/>
                </a:solidFill>
              </a:rPr>
              <a:t> Indonesia.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660066"/>
                </a:solidFill>
              </a:rPr>
              <a:t>Memuji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bentuk</a:t>
            </a:r>
            <a:r>
              <a:rPr lang="en-US" sz="2200" dirty="0">
                <a:solidFill>
                  <a:srgbClr val="660066"/>
                </a:solidFill>
              </a:rPr>
              <a:t> dan </a:t>
            </a:r>
            <a:r>
              <a:rPr lang="en-US" sz="2200" dirty="0" err="1">
                <a:solidFill>
                  <a:srgbClr val="660066"/>
                </a:solidFill>
              </a:rPr>
              <a:t>alunan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suara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dari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alat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musik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tradisional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daerah</a:t>
            </a:r>
            <a:r>
              <a:rPr lang="en-US" sz="2200" dirty="0">
                <a:solidFill>
                  <a:srgbClr val="660066"/>
                </a:solidFill>
              </a:rPr>
              <a:t> lain.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660066"/>
                </a:solidFill>
              </a:rPr>
              <a:t>Menonton</a:t>
            </a:r>
            <a:r>
              <a:rPr lang="en-US" sz="2200" dirty="0">
                <a:solidFill>
                  <a:srgbClr val="660066"/>
                </a:solidFill>
              </a:rPr>
              <a:t> dan </a:t>
            </a:r>
            <a:r>
              <a:rPr lang="en-US" sz="2200" dirty="0" err="1">
                <a:solidFill>
                  <a:srgbClr val="660066"/>
                </a:solidFill>
              </a:rPr>
              <a:t>mengapresiasi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pementasan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musik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tradisional</a:t>
            </a:r>
            <a:r>
              <a:rPr lang="en-US" sz="2200" dirty="0">
                <a:solidFill>
                  <a:srgbClr val="660066"/>
                </a:solidFill>
              </a:rPr>
              <a:t> Indonesia.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8596A2-1512-E96C-53B0-BF941F19809D}"/>
              </a:ext>
            </a:extLst>
          </p:cNvPr>
          <p:cNvSpPr txBox="1"/>
          <p:nvPr/>
        </p:nvSpPr>
        <p:spPr>
          <a:xfrm>
            <a:off x="611560" y="1730301"/>
            <a:ext cx="5553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8080"/>
                </a:solidFill>
              </a:rPr>
              <a:t>Cara </a:t>
            </a:r>
            <a:r>
              <a:rPr lang="en-US" sz="2200" b="1" dirty="0" err="1">
                <a:solidFill>
                  <a:srgbClr val="008080"/>
                </a:solidFill>
              </a:rPr>
              <a:t>Menghargai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Lagu</a:t>
            </a:r>
            <a:r>
              <a:rPr lang="en-US" sz="2200" b="1" dirty="0">
                <a:solidFill>
                  <a:srgbClr val="008080"/>
                </a:solidFill>
              </a:rPr>
              <a:t> Daerah dan Alat </a:t>
            </a:r>
            <a:r>
              <a:rPr lang="en-US" sz="2200" b="1" dirty="0" err="1">
                <a:solidFill>
                  <a:srgbClr val="008080"/>
                </a:solidFill>
              </a:rPr>
              <a:t>Musik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Tradisional</a:t>
            </a:r>
            <a:r>
              <a:rPr lang="en-US" sz="2200" b="1" dirty="0">
                <a:solidFill>
                  <a:srgbClr val="008080"/>
                </a:solidFill>
              </a:rPr>
              <a:t> :</a:t>
            </a:r>
          </a:p>
        </p:txBody>
      </p:sp>
      <p:pic>
        <p:nvPicPr>
          <p:cNvPr id="20" name="Picture 19" descr="A picture containing candelabrum&#10;&#10;Description automatically generated">
            <a:extLst>
              <a:ext uri="{FF2B5EF4-FFF2-40B4-BE49-F238E27FC236}">
                <a16:creationId xmlns:a16="http://schemas.microsoft.com/office/drawing/2014/main" xmlns="" id="{EEC814F1-EFFF-B399-D05E-EA0D2CA7C8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28" y="767966"/>
            <a:ext cx="4036032" cy="40360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0A7866F-7FA1-EB2D-D151-9FB9EDC1FFEB}"/>
              </a:ext>
            </a:extLst>
          </p:cNvPr>
          <p:cNvSpPr txBox="1"/>
          <p:nvPr/>
        </p:nvSpPr>
        <p:spPr>
          <a:xfrm>
            <a:off x="6516216" y="3795886"/>
            <a:ext cx="21032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Angklung, </a:t>
            </a:r>
            <a:r>
              <a:rPr lang="en-US" dirty="0" err="1">
                <a:solidFill>
                  <a:srgbClr val="C00000"/>
                </a:solidFill>
              </a:rPr>
              <a:t>alat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musik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khas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Jawa</a:t>
            </a:r>
            <a:r>
              <a:rPr lang="en-US" dirty="0">
                <a:solidFill>
                  <a:srgbClr val="C00000"/>
                </a:solidFill>
              </a:rPr>
              <a:t> Barat. </a:t>
            </a:r>
          </a:p>
        </p:txBody>
      </p:sp>
    </p:spTree>
    <p:extLst>
      <p:ext uri="{BB962C8B-B14F-4D97-AF65-F5344CB8AC3E}">
        <p14:creationId xmlns:p14="http://schemas.microsoft.com/office/powerpoint/2010/main" val="4171982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Tere\KONTEN QR\BACKGROUND\garis.jpg">
            <a:extLst>
              <a:ext uri="{FF2B5EF4-FFF2-40B4-BE49-F238E27FC236}">
                <a16:creationId xmlns:a16="http://schemas.microsoft.com/office/drawing/2014/main" xmlns="" id="{EF0958C5-1F4E-06C1-8FA2-1D47C5006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9" name="Picture 2" descr="G:\Template Bupena Merdeka (Konten QR-Media mengajar)\BAHAN\Notes hijau tua 2.png">
            <a:extLst>
              <a:ext uri="{FF2B5EF4-FFF2-40B4-BE49-F238E27FC236}">
                <a16:creationId xmlns:a16="http://schemas.microsoft.com/office/drawing/2014/main" xmlns="" id="{8DA2F0C0-8B24-3512-02C2-BA6C8FD57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441" y="180315"/>
            <a:ext cx="6383824" cy="1393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74D0B81-9E9F-5C78-7E08-E569B519C1F7}"/>
              </a:ext>
            </a:extLst>
          </p:cNvPr>
          <p:cNvSpPr txBox="1"/>
          <p:nvPr/>
        </p:nvSpPr>
        <p:spPr>
          <a:xfrm>
            <a:off x="246288" y="400154"/>
            <a:ext cx="61747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tabLst>
                <a:tab pos="358775" algn="l"/>
              </a:tabLst>
            </a:pPr>
            <a:r>
              <a:rPr lang="en-US" sz="2800" b="1" i="1" dirty="0" err="1">
                <a:solidFill>
                  <a:srgbClr val="FFFF99"/>
                </a:solidFill>
              </a:rPr>
              <a:t>Menghargai</a:t>
            </a:r>
            <a:r>
              <a:rPr lang="en-US" sz="2800" b="1" i="1" dirty="0">
                <a:solidFill>
                  <a:srgbClr val="FFFF99"/>
                </a:solidFill>
              </a:rPr>
              <a:t> </a:t>
            </a:r>
            <a:r>
              <a:rPr lang="en-US" sz="2800" b="1" i="1" dirty="0" err="1">
                <a:solidFill>
                  <a:srgbClr val="FFFF99"/>
                </a:solidFill>
              </a:rPr>
              <a:t>Keragaman</a:t>
            </a:r>
            <a:r>
              <a:rPr lang="en-US" sz="2800" b="1" i="1" dirty="0">
                <a:solidFill>
                  <a:srgbClr val="FFFF99"/>
                </a:solidFill>
              </a:rPr>
              <a:t> </a:t>
            </a:r>
          </a:p>
          <a:p>
            <a:pPr marL="457200" indent="-457200" algn="ctr">
              <a:tabLst>
                <a:tab pos="358775" algn="l"/>
              </a:tabLst>
            </a:pPr>
            <a:r>
              <a:rPr lang="en-US" sz="2800" b="1" i="1" dirty="0" err="1">
                <a:solidFill>
                  <a:srgbClr val="FFFF99"/>
                </a:solidFill>
              </a:rPr>
              <a:t>Pakaian</a:t>
            </a:r>
            <a:r>
              <a:rPr lang="en-US" sz="2800" b="1" i="1" dirty="0">
                <a:solidFill>
                  <a:srgbClr val="FFFF99"/>
                </a:solidFill>
              </a:rPr>
              <a:t> Adat dan </a:t>
            </a:r>
            <a:r>
              <a:rPr lang="en-US" sz="2800" b="1" i="1" dirty="0" err="1">
                <a:solidFill>
                  <a:srgbClr val="FFFF99"/>
                </a:solidFill>
              </a:rPr>
              <a:t>Tarian</a:t>
            </a:r>
            <a:r>
              <a:rPr lang="en-US" sz="2800" b="1" i="1" dirty="0">
                <a:solidFill>
                  <a:srgbClr val="FFFF99"/>
                </a:solidFill>
              </a:rPr>
              <a:t> </a:t>
            </a:r>
            <a:r>
              <a:rPr lang="en-US" sz="2800" b="1" i="1" dirty="0" err="1">
                <a:solidFill>
                  <a:srgbClr val="FFFF99"/>
                </a:solidFill>
              </a:rPr>
              <a:t>Tradisional</a:t>
            </a:r>
            <a:endParaRPr lang="en-US" sz="2800" b="1" i="1" dirty="0">
              <a:solidFill>
                <a:srgbClr val="FFFF99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09188D-5413-313A-EF59-AFA219B1D46B}"/>
              </a:ext>
            </a:extLst>
          </p:cNvPr>
          <p:cNvSpPr txBox="1"/>
          <p:nvPr/>
        </p:nvSpPr>
        <p:spPr>
          <a:xfrm>
            <a:off x="545233" y="2507571"/>
            <a:ext cx="46748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660066"/>
                </a:solidFill>
              </a:rPr>
              <a:t>Memakai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pakaian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adat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dengan</a:t>
            </a:r>
            <a:r>
              <a:rPr lang="en-US" sz="2200" dirty="0">
                <a:solidFill>
                  <a:srgbClr val="660066"/>
                </a:solidFill>
              </a:rPr>
              <a:t> rasa </a:t>
            </a:r>
            <a:r>
              <a:rPr lang="en-US" sz="2200" dirty="0" err="1">
                <a:solidFill>
                  <a:srgbClr val="660066"/>
                </a:solidFill>
              </a:rPr>
              <a:t>bangga</a:t>
            </a:r>
            <a:r>
              <a:rPr lang="en-US" sz="2200" dirty="0">
                <a:solidFill>
                  <a:srgbClr val="660066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660066"/>
                </a:solidFill>
              </a:rPr>
              <a:t>Memuji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keindahan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pakaian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adat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dari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daerah</a:t>
            </a:r>
            <a:r>
              <a:rPr lang="en-US" sz="2200" dirty="0">
                <a:solidFill>
                  <a:srgbClr val="660066"/>
                </a:solidFill>
              </a:rPr>
              <a:t> lain.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660066"/>
                </a:solidFill>
              </a:rPr>
              <a:t>Mempelajari</a:t>
            </a:r>
            <a:r>
              <a:rPr lang="en-US" sz="2200" dirty="0">
                <a:solidFill>
                  <a:srgbClr val="660066"/>
                </a:solidFill>
              </a:rPr>
              <a:t> dan </a:t>
            </a:r>
            <a:r>
              <a:rPr lang="en-US" sz="2200" dirty="0" err="1">
                <a:solidFill>
                  <a:srgbClr val="660066"/>
                </a:solidFill>
              </a:rPr>
              <a:t>mengembangkan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seni</a:t>
            </a:r>
            <a:r>
              <a:rPr lang="en-US" sz="2200" dirty="0">
                <a:solidFill>
                  <a:srgbClr val="660066"/>
                </a:solidFill>
              </a:rPr>
              <a:t> tari </a:t>
            </a:r>
            <a:r>
              <a:rPr lang="en-US" sz="2200" dirty="0" err="1">
                <a:solidFill>
                  <a:srgbClr val="660066"/>
                </a:solidFill>
              </a:rPr>
              <a:t>daerah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dari</a:t>
            </a:r>
            <a:r>
              <a:rPr lang="en-US" sz="2200" dirty="0">
                <a:solidFill>
                  <a:srgbClr val="660066"/>
                </a:solidFill>
              </a:rPr>
              <a:t> Indonesia.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8596A2-1512-E96C-53B0-BF941F19809D}"/>
              </a:ext>
            </a:extLst>
          </p:cNvPr>
          <p:cNvSpPr txBox="1"/>
          <p:nvPr/>
        </p:nvSpPr>
        <p:spPr>
          <a:xfrm>
            <a:off x="611560" y="1730301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8080"/>
                </a:solidFill>
              </a:rPr>
              <a:t>Cara </a:t>
            </a:r>
            <a:r>
              <a:rPr lang="en-US" sz="2200" b="1" dirty="0" err="1">
                <a:solidFill>
                  <a:srgbClr val="008080"/>
                </a:solidFill>
              </a:rPr>
              <a:t>Menghargai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Pakaian</a:t>
            </a:r>
            <a:r>
              <a:rPr lang="en-US" sz="2200" b="1" dirty="0">
                <a:solidFill>
                  <a:srgbClr val="008080"/>
                </a:solidFill>
              </a:rPr>
              <a:t> Adat dan </a:t>
            </a:r>
            <a:r>
              <a:rPr lang="en-US" sz="2200" b="1" dirty="0" err="1">
                <a:solidFill>
                  <a:srgbClr val="008080"/>
                </a:solidFill>
              </a:rPr>
              <a:t>Tarian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Tradisonal</a:t>
            </a:r>
            <a:r>
              <a:rPr lang="en-US" sz="2200" b="1" dirty="0">
                <a:solidFill>
                  <a:srgbClr val="008080"/>
                </a:solidFill>
              </a:rPr>
              <a:t> :</a:t>
            </a:r>
          </a:p>
        </p:txBody>
      </p:sp>
      <p:pic>
        <p:nvPicPr>
          <p:cNvPr id="7" name="Picture 6" descr="A picture containing text, doll, clipart, toy&#10;&#10;Description automatically generated">
            <a:extLst>
              <a:ext uri="{FF2B5EF4-FFF2-40B4-BE49-F238E27FC236}">
                <a16:creationId xmlns:a16="http://schemas.microsoft.com/office/drawing/2014/main" xmlns="" id="{589A55BF-EB48-EF90-85BB-1340308EDD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2113910"/>
            <a:ext cx="3528393" cy="22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47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Tere\KONTEN QR\BACKGROUND\garis.jpg">
            <a:extLst>
              <a:ext uri="{FF2B5EF4-FFF2-40B4-BE49-F238E27FC236}">
                <a16:creationId xmlns:a16="http://schemas.microsoft.com/office/drawing/2014/main" xmlns="" id="{EF0958C5-1F4E-06C1-8FA2-1D47C5006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9" name="Picture 2" descr="G:\Template Bupena Merdeka (Konten QR-Media mengajar)\BAHAN\Notes hijau tua 2.png">
            <a:extLst>
              <a:ext uri="{FF2B5EF4-FFF2-40B4-BE49-F238E27FC236}">
                <a16:creationId xmlns:a16="http://schemas.microsoft.com/office/drawing/2014/main" xmlns="" id="{8DA2F0C0-8B24-3512-02C2-BA6C8FD57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441" y="123478"/>
            <a:ext cx="5424679" cy="1173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74D0B81-9E9F-5C78-7E08-E569B519C1F7}"/>
              </a:ext>
            </a:extLst>
          </p:cNvPr>
          <p:cNvSpPr txBox="1"/>
          <p:nvPr/>
        </p:nvSpPr>
        <p:spPr>
          <a:xfrm>
            <a:off x="-108520" y="267494"/>
            <a:ext cx="61747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tabLst>
                <a:tab pos="358775" algn="l"/>
              </a:tabLst>
            </a:pPr>
            <a:r>
              <a:rPr lang="en-US" sz="2800" b="1" i="1" dirty="0" err="1">
                <a:solidFill>
                  <a:srgbClr val="FFFF99"/>
                </a:solidFill>
              </a:rPr>
              <a:t>Menghargai</a:t>
            </a:r>
            <a:r>
              <a:rPr lang="en-US" sz="2800" b="1" i="1" dirty="0">
                <a:solidFill>
                  <a:srgbClr val="FFFF99"/>
                </a:solidFill>
              </a:rPr>
              <a:t> </a:t>
            </a:r>
            <a:r>
              <a:rPr lang="en-US" sz="2800" b="1" i="1" dirty="0" err="1">
                <a:solidFill>
                  <a:srgbClr val="FFFF99"/>
                </a:solidFill>
              </a:rPr>
              <a:t>Keragaman</a:t>
            </a:r>
            <a:r>
              <a:rPr lang="en-US" sz="2800" b="1" i="1" dirty="0">
                <a:solidFill>
                  <a:srgbClr val="FFFF99"/>
                </a:solidFill>
              </a:rPr>
              <a:t> </a:t>
            </a:r>
          </a:p>
          <a:p>
            <a:pPr marL="457200" indent="-457200" algn="ctr">
              <a:tabLst>
                <a:tab pos="358775" algn="l"/>
              </a:tabLst>
            </a:pPr>
            <a:r>
              <a:rPr lang="en-US" sz="2800" b="1" i="1" dirty="0" err="1">
                <a:solidFill>
                  <a:srgbClr val="FFFF99"/>
                </a:solidFill>
              </a:rPr>
              <a:t>Senjata</a:t>
            </a:r>
            <a:r>
              <a:rPr lang="en-US" sz="2800" b="1" i="1" dirty="0">
                <a:solidFill>
                  <a:srgbClr val="FFFF99"/>
                </a:solidFill>
              </a:rPr>
              <a:t> </a:t>
            </a:r>
            <a:r>
              <a:rPr lang="en-US" sz="2800" b="1" i="1" dirty="0" err="1">
                <a:solidFill>
                  <a:srgbClr val="FFFF99"/>
                </a:solidFill>
              </a:rPr>
              <a:t>Tradisional</a:t>
            </a:r>
            <a:endParaRPr lang="en-US" sz="2800" b="1" i="1" dirty="0">
              <a:solidFill>
                <a:srgbClr val="FFFF99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09188D-5413-313A-EF59-AFA219B1D46B}"/>
              </a:ext>
            </a:extLst>
          </p:cNvPr>
          <p:cNvSpPr txBox="1"/>
          <p:nvPr/>
        </p:nvSpPr>
        <p:spPr>
          <a:xfrm>
            <a:off x="611560" y="2486261"/>
            <a:ext cx="557778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660066"/>
                </a:solidFill>
              </a:rPr>
              <a:t>Mempelajari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jenis-jenis</a:t>
            </a:r>
            <a:r>
              <a:rPr lang="en-US" sz="2200" dirty="0">
                <a:solidFill>
                  <a:srgbClr val="660066"/>
                </a:solidFill>
              </a:rPr>
              <a:t> dan </a:t>
            </a:r>
            <a:r>
              <a:rPr lang="en-US" sz="2200" dirty="0" err="1">
                <a:solidFill>
                  <a:srgbClr val="660066"/>
                </a:solidFill>
              </a:rPr>
              <a:t>keunikan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senjata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tradisional</a:t>
            </a:r>
            <a:r>
              <a:rPr lang="en-US" sz="2200" dirty="0">
                <a:solidFill>
                  <a:srgbClr val="660066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660066"/>
                </a:solidFill>
              </a:rPr>
              <a:t>Mempelajari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senjata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tradisional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daerah</a:t>
            </a:r>
            <a:r>
              <a:rPr lang="en-US" sz="2200" dirty="0">
                <a:solidFill>
                  <a:srgbClr val="660066"/>
                </a:solidFill>
              </a:rPr>
              <a:t> lain.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660066"/>
                </a:solidFill>
              </a:rPr>
              <a:t>Mengunjungi</a:t>
            </a:r>
            <a:r>
              <a:rPr lang="en-US" sz="2200" dirty="0">
                <a:solidFill>
                  <a:srgbClr val="660066"/>
                </a:solidFill>
              </a:rPr>
              <a:t> museum-museum yang </a:t>
            </a:r>
            <a:r>
              <a:rPr lang="en-US" sz="2200" dirty="0" err="1">
                <a:solidFill>
                  <a:srgbClr val="660066"/>
                </a:solidFill>
              </a:rPr>
              <a:t>menyimpan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berbagai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senjata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tradisional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dari</a:t>
            </a:r>
            <a:r>
              <a:rPr lang="en-US" sz="2200" dirty="0">
                <a:solidFill>
                  <a:srgbClr val="660066"/>
                </a:solidFill>
              </a:rPr>
              <a:t> Indonesia </a:t>
            </a:r>
            <a:r>
              <a:rPr lang="en-US" sz="2200" dirty="0" err="1">
                <a:solidFill>
                  <a:srgbClr val="660066"/>
                </a:solidFill>
              </a:rPr>
              <a:t>untuk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menambah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pengetahuan</a:t>
            </a:r>
            <a:r>
              <a:rPr lang="en-US" sz="22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8596A2-1512-E96C-53B0-BF941F19809D}"/>
              </a:ext>
            </a:extLst>
          </p:cNvPr>
          <p:cNvSpPr txBox="1"/>
          <p:nvPr/>
        </p:nvSpPr>
        <p:spPr>
          <a:xfrm>
            <a:off x="611560" y="2012776"/>
            <a:ext cx="4824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8080"/>
                </a:solidFill>
              </a:rPr>
              <a:t>Cara </a:t>
            </a:r>
            <a:r>
              <a:rPr lang="en-US" sz="2200" b="1" dirty="0" err="1">
                <a:solidFill>
                  <a:srgbClr val="008080"/>
                </a:solidFill>
              </a:rPr>
              <a:t>Menghargai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Senjata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Tradisional</a:t>
            </a:r>
            <a:r>
              <a:rPr lang="en-US" sz="2200" b="1" dirty="0">
                <a:solidFill>
                  <a:srgbClr val="008080"/>
                </a:solidFill>
              </a:rPr>
              <a:t>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9D525C-BD8B-7D4C-4FA8-44587273C150}"/>
              </a:ext>
            </a:extLst>
          </p:cNvPr>
          <p:cNvSpPr txBox="1"/>
          <p:nvPr/>
        </p:nvSpPr>
        <p:spPr>
          <a:xfrm>
            <a:off x="581696" y="1525928"/>
            <a:ext cx="75230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66"/>
                </a:solidFill>
              </a:rPr>
              <a:t>Kegunaan</a:t>
            </a:r>
            <a:r>
              <a:rPr lang="en-US" sz="2200" b="1" dirty="0">
                <a:solidFill>
                  <a:srgbClr val="FF0066"/>
                </a:solidFill>
              </a:rPr>
              <a:t> </a:t>
            </a:r>
            <a:r>
              <a:rPr lang="en-US" sz="2200" b="1" dirty="0" err="1">
                <a:solidFill>
                  <a:srgbClr val="FF0066"/>
                </a:solidFill>
              </a:rPr>
              <a:t>saat</a:t>
            </a:r>
            <a:r>
              <a:rPr lang="en-US" sz="2200" b="1" dirty="0">
                <a:solidFill>
                  <a:srgbClr val="FF0066"/>
                </a:solidFill>
              </a:rPr>
              <a:t> </a:t>
            </a:r>
            <a:r>
              <a:rPr lang="en-US" sz="2200" b="1" dirty="0" err="1">
                <a:solidFill>
                  <a:srgbClr val="FF0066"/>
                </a:solidFill>
              </a:rPr>
              <a:t>ini</a:t>
            </a:r>
            <a:r>
              <a:rPr lang="en-US" sz="2200" b="1" dirty="0">
                <a:solidFill>
                  <a:srgbClr val="FF0066"/>
                </a:solidFill>
              </a:rPr>
              <a:t> </a:t>
            </a:r>
            <a:r>
              <a:rPr lang="en-US" sz="2200" dirty="0"/>
              <a:t>: </a:t>
            </a:r>
            <a:r>
              <a:rPr lang="en-US" sz="2200" dirty="0" err="1">
                <a:solidFill>
                  <a:srgbClr val="660066"/>
                </a:solidFill>
              </a:rPr>
              <a:t>kelengkapan</a:t>
            </a:r>
            <a:r>
              <a:rPr lang="en-US" sz="2200" dirty="0">
                <a:solidFill>
                  <a:srgbClr val="660066"/>
                </a:solidFill>
              </a:rPr>
              <a:t>/</a:t>
            </a:r>
            <a:r>
              <a:rPr lang="en-US" sz="2200" dirty="0" err="1">
                <a:solidFill>
                  <a:srgbClr val="660066"/>
                </a:solidFill>
              </a:rPr>
              <a:t>hiasan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pakaian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daerah</a:t>
            </a:r>
            <a:r>
              <a:rPr lang="en-US" sz="2200" dirty="0">
                <a:solidFill>
                  <a:srgbClr val="660066"/>
                </a:solidFill>
              </a:rPr>
              <a:t>. </a:t>
            </a:r>
          </a:p>
        </p:txBody>
      </p:sp>
      <p:pic>
        <p:nvPicPr>
          <p:cNvPr id="8" name="Picture 7" descr="A picture containing weapon, dark&#10;&#10;Description automatically generated">
            <a:extLst>
              <a:ext uri="{FF2B5EF4-FFF2-40B4-BE49-F238E27FC236}">
                <a16:creationId xmlns:a16="http://schemas.microsoft.com/office/drawing/2014/main" xmlns="" id="{64633C9B-DA46-57FC-B8AA-40D1800DE8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12818" y="1549305"/>
            <a:ext cx="3714075" cy="22192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B0BA86E-C5D9-834F-9BE5-F50BDD99048D}"/>
              </a:ext>
            </a:extLst>
          </p:cNvPr>
          <p:cNvSpPr txBox="1"/>
          <p:nvPr/>
        </p:nvSpPr>
        <p:spPr>
          <a:xfrm>
            <a:off x="6732240" y="3881616"/>
            <a:ext cx="2103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Rencong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senjata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tradisional</a:t>
            </a:r>
            <a:r>
              <a:rPr lang="en-US" dirty="0">
                <a:solidFill>
                  <a:srgbClr val="C00000"/>
                </a:solidFill>
              </a:rPr>
              <a:t> Aceh. </a:t>
            </a:r>
          </a:p>
        </p:txBody>
      </p:sp>
    </p:spTree>
    <p:extLst>
      <p:ext uri="{BB962C8B-B14F-4D97-AF65-F5344CB8AC3E}">
        <p14:creationId xmlns:p14="http://schemas.microsoft.com/office/powerpoint/2010/main" val="2322808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Tere\KONTEN QR\BACKGROUND\garis.jpg">
            <a:extLst>
              <a:ext uri="{FF2B5EF4-FFF2-40B4-BE49-F238E27FC236}">
                <a16:creationId xmlns:a16="http://schemas.microsoft.com/office/drawing/2014/main" xmlns="" id="{EF0958C5-1F4E-06C1-8FA2-1D47C5006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9" name="Picture 2" descr="G:\Template Bupena Merdeka (Konten QR-Media mengajar)\BAHAN\Notes hijau tua 2.png">
            <a:extLst>
              <a:ext uri="{FF2B5EF4-FFF2-40B4-BE49-F238E27FC236}">
                <a16:creationId xmlns:a16="http://schemas.microsoft.com/office/drawing/2014/main" xmlns="" id="{8DA2F0C0-8B24-3512-02C2-BA6C8FD57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441" y="123478"/>
            <a:ext cx="5424679" cy="1173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74D0B81-9E9F-5C78-7E08-E569B519C1F7}"/>
              </a:ext>
            </a:extLst>
          </p:cNvPr>
          <p:cNvSpPr txBox="1"/>
          <p:nvPr/>
        </p:nvSpPr>
        <p:spPr>
          <a:xfrm>
            <a:off x="-108520" y="267494"/>
            <a:ext cx="61747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tabLst>
                <a:tab pos="358775" algn="l"/>
              </a:tabLst>
            </a:pPr>
            <a:r>
              <a:rPr lang="en-US" sz="2800" b="1" i="1" dirty="0" err="1">
                <a:solidFill>
                  <a:srgbClr val="FFFF99"/>
                </a:solidFill>
              </a:rPr>
              <a:t>Menghargai</a:t>
            </a:r>
            <a:r>
              <a:rPr lang="en-US" sz="2800" b="1" i="1" dirty="0">
                <a:solidFill>
                  <a:srgbClr val="FFFF99"/>
                </a:solidFill>
              </a:rPr>
              <a:t> </a:t>
            </a:r>
            <a:r>
              <a:rPr lang="en-US" sz="2800" b="1" i="1" dirty="0" err="1">
                <a:solidFill>
                  <a:srgbClr val="FFFF99"/>
                </a:solidFill>
              </a:rPr>
              <a:t>Keragaman</a:t>
            </a:r>
            <a:r>
              <a:rPr lang="en-US" sz="2800" b="1" i="1" dirty="0">
                <a:solidFill>
                  <a:srgbClr val="FFFF99"/>
                </a:solidFill>
              </a:rPr>
              <a:t> </a:t>
            </a:r>
          </a:p>
          <a:p>
            <a:pPr marL="457200" indent="-457200" algn="ctr">
              <a:tabLst>
                <a:tab pos="358775" algn="l"/>
              </a:tabLst>
            </a:pPr>
            <a:r>
              <a:rPr lang="en-US" sz="2800" b="1" i="1" dirty="0" err="1">
                <a:solidFill>
                  <a:srgbClr val="FFFF99"/>
                </a:solidFill>
              </a:rPr>
              <a:t>Rumah</a:t>
            </a:r>
            <a:r>
              <a:rPr lang="en-US" sz="2800" b="1" i="1" dirty="0">
                <a:solidFill>
                  <a:srgbClr val="FFFF99"/>
                </a:solidFill>
              </a:rPr>
              <a:t> Adat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09188D-5413-313A-EF59-AFA219B1D46B}"/>
              </a:ext>
            </a:extLst>
          </p:cNvPr>
          <p:cNvSpPr txBox="1"/>
          <p:nvPr/>
        </p:nvSpPr>
        <p:spPr>
          <a:xfrm>
            <a:off x="611560" y="2211710"/>
            <a:ext cx="648891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660066"/>
                </a:solidFill>
              </a:rPr>
              <a:t>Mempelajari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sejarah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pembuatan</a:t>
            </a:r>
            <a:r>
              <a:rPr lang="en-US" sz="2200" dirty="0">
                <a:solidFill>
                  <a:srgbClr val="660066"/>
                </a:solidFill>
              </a:rPr>
              <a:t> dan </a:t>
            </a:r>
            <a:r>
              <a:rPr lang="en-US" sz="2200" dirty="0" err="1">
                <a:solidFill>
                  <a:srgbClr val="660066"/>
                </a:solidFill>
              </a:rPr>
              <a:t>makna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bangunan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rumah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adat</a:t>
            </a:r>
            <a:r>
              <a:rPr lang="en-US" sz="2200" dirty="0">
                <a:solidFill>
                  <a:srgbClr val="660066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660066"/>
                </a:solidFill>
              </a:rPr>
              <a:t>Menjaga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kebersihan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rumah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adat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saat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mengunjunginya</a:t>
            </a:r>
            <a:r>
              <a:rPr lang="en-US" sz="2200" dirty="0">
                <a:solidFill>
                  <a:srgbClr val="660066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660066"/>
                </a:solidFill>
              </a:rPr>
              <a:t>Mendengarkan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penjelasan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tentang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rumah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adat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dengan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saksama</a:t>
            </a:r>
            <a:r>
              <a:rPr lang="en-US" sz="2200" dirty="0">
                <a:solidFill>
                  <a:srgbClr val="660066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660066"/>
                </a:solidFill>
              </a:rPr>
              <a:t>Memuji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keunikan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rumah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adat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dari</a:t>
            </a:r>
            <a:r>
              <a:rPr lang="en-US" sz="2200" dirty="0">
                <a:solidFill>
                  <a:srgbClr val="660066"/>
                </a:solidFill>
              </a:rPr>
              <a:t> </a:t>
            </a:r>
            <a:r>
              <a:rPr lang="en-US" sz="2200" dirty="0" err="1">
                <a:solidFill>
                  <a:srgbClr val="660066"/>
                </a:solidFill>
              </a:rPr>
              <a:t>daerah</a:t>
            </a:r>
            <a:r>
              <a:rPr lang="en-US" sz="2200" dirty="0">
                <a:solidFill>
                  <a:srgbClr val="660066"/>
                </a:solidFill>
              </a:rPr>
              <a:t> lain.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8596A2-1512-E96C-53B0-BF941F19809D}"/>
              </a:ext>
            </a:extLst>
          </p:cNvPr>
          <p:cNvSpPr txBox="1"/>
          <p:nvPr/>
        </p:nvSpPr>
        <p:spPr>
          <a:xfrm>
            <a:off x="611560" y="1851670"/>
            <a:ext cx="4824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8080"/>
                </a:solidFill>
              </a:rPr>
              <a:t>Cara </a:t>
            </a:r>
            <a:r>
              <a:rPr lang="en-US" sz="2200" b="1" dirty="0" err="1">
                <a:solidFill>
                  <a:srgbClr val="008080"/>
                </a:solidFill>
              </a:rPr>
              <a:t>Menghargai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Rumah</a:t>
            </a:r>
            <a:r>
              <a:rPr lang="en-US" sz="2200" b="1" dirty="0">
                <a:solidFill>
                  <a:srgbClr val="008080"/>
                </a:solidFill>
              </a:rPr>
              <a:t> Adat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9D525C-BD8B-7D4C-4FA8-44587273C150}"/>
              </a:ext>
            </a:extLst>
          </p:cNvPr>
          <p:cNvSpPr txBox="1"/>
          <p:nvPr/>
        </p:nvSpPr>
        <p:spPr>
          <a:xfrm>
            <a:off x="597631" y="1419622"/>
            <a:ext cx="7992887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dirty="0" err="1">
                <a:solidFill>
                  <a:srgbClr val="008080"/>
                </a:solidFill>
              </a:rPr>
              <a:t>Rumah</a:t>
            </a:r>
            <a:r>
              <a:rPr lang="en-US" sz="2300" b="1" dirty="0">
                <a:solidFill>
                  <a:srgbClr val="008080"/>
                </a:solidFill>
              </a:rPr>
              <a:t> </a:t>
            </a:r>
            <a:r>
              <a:rPr lang="en-US" sz="2300" b="1" dirty="0" err="1">
                <a:solidFill>
                  <a:srgbClr val="008080"/>
                </a:solidFill>
              </a:rPr>
              <a:t>adat</a:t>
            </a:r>
            <a:r>
              <a:rPr lang="en-US" sz="2300" b="1" dirty="0">
                <a:solidFill>
                  <a:srgbClr val="008080"/>
                </a:solidFill>
              </a:rPr>
              <a:t> </a:t>
            </a:r>
            <a:r>
              <a:rPr lang="en-US" sz="2300" b="1" dirty="0" err="1">
                <a:solidFill>
                  <a:srgbClr val="008080"/>
                </a:solidFill>
              </a:rPr>
              <a:t>menjadi</a:t>
            </a:r>
            <a:r>
              <a:rPr lang="en-US" sz="2300" b="1" dirty="0">
                <a:solidFill>
                  <a:srgbClr val="008080"/>
                </a:solidFill>
              </a:rPr>
              <a:t> </a:t>
            </a:r>
            <a:r>
              <a:rPr lang="en-US" sz="2300" b="1" dirty="0" err="1">
                <a:solidFill>
                  <a:srgbClr val="008080"/>
                </a:solidFill>
              </a:rPr>
              <a:t>tempat</a:t>
            </a:r>
            <a:r>
              <a:rPr lang="en-US" sz="2300" b="1" dirty="0">
                <a:solidFill>
                  <a:srgbClr val="008080"/>
                </a:solidFill>
              </a:rPr>
              <a:t> </a:t>
            </a:r>
            <a:r>
              <a:rPr lang="en-US" sz="2300" b="1" dirty="0" err="1">
                <a:solidFill>
                  <a:srgbClr val="008080"/>
                </a:solidFill>
              </a:rPr>
              <a:t>tinggal</a:t>
            </a:r>
            <a:r>
              <a:rPr lang="en-US" sz="2300" b="1" dirty="0">
                <a:solidFill>
                  <a:srgbClr val="008080"/>
                </a:solidFill>
              </a:rPr>
              <a:t> </a:t>
            </a:r>
            <a:r>
              <a:rPr lang="en-US" sz="2300" b="1" dirty="0" err="1">
                <a:solidFill>
                  <a:srgbClr val="008080"/>
                </a:solidFill>
              </a:rPr>
              <a:t>bagi</a:t>
            </a:r>
            <a:r>
              <a:rPr lang="en-US" sz="2300" b="1" dirty="0">
                <a:solidFill>
                  <a:srgbClr val="008080"/>
                </a:solidFill>
              </a:rPr>
              <a:t> </a:t>
            </a:r>
            <a:r>
              <a:rPr lang="en-US" sz="2300" b="1" dirty="0" err="1">
                <a:solidFill>
                  <a:srgbClr val="008080"/>
                </a:solidFill>
              </a:rPr>
              <a:t>suku</a:t>
            </a:r>
            <a:r>
              <a:rPr lang="en-US" sz="2300" b="1" dirty="0">
                <a:solidFill>
                  <a:srgbClr val="008080"/>
                </a:solidFill>
              </a:rPr>
              <a:t> di </a:t>
            </a:r>
            <a:r>
              <a:rPr lang="en-US" sz="2300" b="1" dirty="0" err="1">
                <a:solidFill>
                  <a:srgbClr val="008080"/>
                </a:solidFill>
              </a:rPr>
              <a:t>suatu</a:t>
            </a:r>
            <a:r>
              <a:rPr lang="en-US" sz="2300" b="1" dirty="0">
                <a:solidFill>
                  <a:srgbClr val="008080"/>
                </a:solidFill>
              </a:rPr>
              <a:t> </a:t>
            </a:r>
            <a:r>
              <a:rPr lang="en-US" sz="2300" b="1" dirty="0" err="1">
                <a:solidFill>
                  <a:srgbClr val="008080"/>
                </a:solidFill>
              </a:rPr>
              <a:t>daerah</a:t>
            </a:r>
            <a:r>
              <a:rPr lang="en-US" sz="2300" b="1" dirty="0">
                <a:solidFill>
                  <a:srgbClr val="008080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282B1E-B7E0-838E-75EF-6E09C2852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7316" y="2125285"/>
            <a:ext cx="2547834" cy="2678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70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7" name="Picture 6" descr="rumah gadang minangkabau from indonesia">
            <a:extLst>
              <a:ext uri="{FF2B5EF4-FFF2-40B4-BE49-F238E27FC236}">
                <a16:creationId xmlns:a16="http://schemas.microsoft.com/office/drawing/2014/main" xmlns="" id="{76FF902D-AEFE-DAE3-98CB-FCD63E99E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6"/>
          <a:stretch/>
        </p:blipFill>
        <p:spPr bwMode="auto">
          <a:xfrm>
            <a:off x="306878" y="414599"/>
            <a:ext cx="5935046" cy="284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E6A4438-4E81-71E4-162F-C670F00BC3DE}"/>
              </a:ext>
            </a:extLst>
          </p:cNvPr>
          <p:cNvSpPr txBox="1"/>
          <p:nvPr/>
        </p:nvSpPr>
        <p:spPr>
          <a:xfrm>
            <a:off x="539552" y="3519775"/>
            <a:ext cx="82641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58775" algn="l"/>
              </a:tabLst>
            </a:pPr>
            <a:r>
              <a:rPr lang="en-US" sz="2200" b="1" dirty="0" err="1">
                <a:solidFill>
                  <a:srgbClr val="C00000"/>
                </a:solidFill>
              </a:rPr>
              <a:t>Rumah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gadang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merupakan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rumah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adat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bagi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suku</a:t>
            </a:r>
            <a:r>
              <a:rPr lang="en-US" sz="2200" b="1" dirty="0">
                <a:solidFill>
                  <a:srgbClr val="C00000"/>
                </a:solidFill>
              </a:rPr>
              <a:t> Minangkabau, Sumatra Barat. </a:t>
            </a:r>
            <a:r>
              <a:rPr lang="en-US" sz="2200" b="1" dirty="0" err="1">
                <a:solidFill>
                  <a:srgbClr val="008080"/>
                </a:solidFill>
              </a:rPr>
              <a:t>Rumah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ini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memiliki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keunikan</a:t>
            </a:r>
            <a:r>
              <a:rPr lang="en-US" sz="2200" b="1" dirty="0">
                <a:solidFill>
                  <a:srgbClr val="008080"/>
                </a:solidFill>
              </a:rPr>
              <a:t>, </a:t>
            </a:r>
            <a:r>
              <a:rPr lang="en-US" sz="2200" b="1" dirty="0" err="1">
                <a:solidFill>
                  <a:srgbClr val="008080"/>
                </a:solidFill>
              </a:rPr>
              <a:t>yaitu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atapnya</a:t>
            </a:r>
            <a:r>
              <a:rPr lang="en-US" sz="2200" b="1" dirty="0">
                <a:solidFill>
                  <a:srgbClr val="C00000"/>
                </a:solidFill>
              </a:rPr>
              <a:t> yang </a:t>
            </a:r>
            <a:r>
              <a:rPr lang="en-US" sz="2200" b="1" dirty="0" err="1">
                <a:solidFill>
                  <a:srgbClr val="C00000"/>
                </a:solidFill>
              </a:rPr>
              <a:t>berbentuk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runcing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menjulang</a:t>
            </a:r>
            <a:r>
              <a:rPr lang="en-US" sz="2200" b="1" dirty="0">
                <a:solidFill>
                  <a:srgbClr val="C00000"/>
                </a:solidFill>
              </a:rPr>
              <a:t>. </a:t>
            </a:r>
          </a:p>
        </p:txBody>
      </p:sp>
      <p:pic>
        <p:nvPicPr>
          <p:cNvPr id="12" name="Picture 3" descr="G:\Template Bupena Merdeka (Konten QR-Media mengajar)\BAHAN\Notes kuning.png">
            <a:extLst>
              <a:ext uri="{FF2B5EF4-FFF2-40B4-BE49-F238E27FC236}">
                <a16:creationId xmlns:a16="http://schemas.microsoft.com/office/drawing/2014/main" xmlns="" id="{AB79155C-30D9-1535-EE40-E30C6CAF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5314" y="986572"/>
            <a:ext cx="2551808" cy="2024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DD0B519-66AC-B296-12A9-DFC8B2F53605}"/>
              </a:ext>
            </a:extLst>
          </p:cNvPr>
          <p:cNvSpPr txBox="1"/>
          <p:nvPr/>
        </p:nvSpPr>
        <p:spPr>
          <a:xfrm>
            <a:off x="6431942" y="1475334"/>
            <a:ext cx="23741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Setiap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rumah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adat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memiliki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keunikan</a:t>
            </a:r>
            <a:r>
              <a:rPr lang="en-US" sz="2000" b="1" dirty="0">
                <a:solidFill>
                  <a:srgbClr val="C00000"/>
                </a:solidFill>
              </a:rPr>
              <a:t> dan </a:t>
            </a:r>
            <a:r>
              <a:rPr lang="en-US" sz="2000" b="1" dirty="0" err="1">
                <a:solidFill>
                  <a:srgbClr val="C00000"/>
                </a:solidFill>
              </a:rPr>
              <a:t>aturan</a:t>
            </a:r>
            <a:r>
              <a:rPr lang="en-US" sz="2000" b="1" dirty="0">
                <a:solidFill>
                  <a:srgbClr val="C00000"/>
                </a:solidFill>
              </a:rPr>
              <a:t> yang </a:t>
            </a:r>
            <a:r>
              <a:rPr lang="en-US" sz="2000" b="1" dirty="0" err="1">
                <a:solidFill>
                  <a:srgbClr val="C00000"/>
                </a:solidFill>
              </a:rPr>
              <a:t>berbeda</a:t>
            </a:r>
            <a:r>
              <a:rPr lang="en-US" sz="2000" b="1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155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0" y="483518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59829" y="555526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81088" y="483864"/>
            <a:ext cx="711957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400" b="1" dirty="0" err="1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Menghargai</a:t>
            </a:r>
            <a:r>
              <a:rPr lang="en-US" sz="3400" b="1" dirty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Keragaman</a:t>
            </a:r>
            <a:r>
              <a:rPr lang="en-US" sz="3400" b="1" dirty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Suku</a:t>
            </a:r>
            <a:r>
              <a:rPr lang="en-US" sz="3400" b="1" dirty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Bangsa</a:t>
            </a:r>
            <a:r>
              <a:rPr lang="en-US" sz="3400" b="1" dirty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dan </a:t>
            </a:r>
            <a:r>
              <a:rPr lang="en-US" sz="3400" b="1" dirty="0" err="1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Budaya</a:t>
            </a:r>
            <a:r>
              <a:rPr lang="en-US" sz="3400" b="1" dirty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Indonesia</a:t>
            </a:r>
            <a:endParaRPr lang="id-ID" sz="34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2037083"/>
            <a:ext cx="7330709" cy="1069334"/>
            <a:chOff x="295276" y="214296"/>
            <a:chExt cx="4643470" cy="10693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4643470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3976718" cy="1016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A.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Keragaman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Suku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Bangsa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di Indonesia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1490" y="2888549"/>
            <a:ext cx="5194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400" dirty="0" err="1"/>
              <a:t>Bangsa</a:t>
            </a:r>
            <a:r>
              <a:rPr lang="en-US" sz="2400" dirty="0"/>
              <a:t> Indonesia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suku</a:t>
            </a:r>
            <a:r>
              <a:rPr lang="en-US" sz="2400" dirty="0"/>
              <a:t> </a:t>
            </a:r>
            <a:r>
              <a:rPr lang="en-US" sz="2400" dirty="0" err="1"/>
              <a:t>bangsa</a:t>
            </a:r>
            <a:r>
              <a:rPr lang="en-US" sz="2400" dirty="0"/>
              <a:t> dan </a:t>
            </a:r>
            <a:r>
              <a:rPr lang="en-US" sz="2400" dirty="0" err="1"/>
              <a:t>budaya</a:t>
            </a:r>
            <a:r>
              <a:rPr lang="en-US" sz="2400" dirty="0"/>
              <a:t> yang </a:t>
            </a:r>
            <a:r>
              <a:rPr lang="en-US" sz="2400" dirty="0" err="1"/>
              <a:t>berbeda-beda</a:t>
            </a:r>
            <a:r>
              <a:rPr lang="en-US" sz="2400" dirty="0"/>
              <a:t>. Hal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bunyi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sila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ketiga</a:t>
            </a:r>
            <a:r>
              <a:rPr lang="en-US" sz="2400" b="1" dirty="0">
                <a:solidFill>
                  <a:srgbClr val="002060"/>
                </a:solidFill>
              </a:rPr>
              <a:t> Pancasila.</a:t>
            </a:r>
            <a:endParaRPr lang="en-US" sz="2400" dirty="0"/>
          </a:p>
          <a:p>
            <a:pPr>
              <a:tabLst>
                <a:tab pos="631825" algn="l"/>
              </a:tabLst>
            </a:pP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xmlns="" id="{D5D70E31-848E-8016-5CFD-393CB1177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b="32516"/>
          <a:stretch>
            <a:fillRect/>
          </a:stretch>
        </p:blipFill>
        <p:spPr bwMode="auto">
          <a:xfrm flipH="1">
            <a:off x="6875119" y="1282265"/>
            <a:ext cx="2268881" cy="3561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per, Texture, Pattern, Yellow Paper, Yellow Tex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00"/>
          <a:stretch/>
        </p:blipFill>
        <p:spPr bwMode="auto">
          <a:xfrm>
            <a:off x="-20303" y="-68366"/>
            <a:ext cx="9158951" cy="496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70644" y="699542"/>
            <a:ext cx="33003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>
                <a:solidFill>
                  <a:srgbClr val="008080"/>
                </a:solidFill>
                <a:cs typeface="Arial" panose="020B0604020202020204" pitchFamily="34" charset="0"/>
              </a:rPr>
              <a:t>Simbol sila ke</a:t>
            </a:r>
            <a:r>
              <a:rPr lang="en-US" sz="2800" b="1" dirty="0" err="1">
                <a:solidFill>
                  <a:srgbClr val="008080"/>
                </a:solidFill>
                <a:cs typeface="Arial" panose="020B0604020202020204" pitchFamily="34" charset="0"/>
              </a:rPr>
              <a:t>tiga</a:t>
            </a:r>
            <a:r>
              <a:rPr lang="id-ID" sz="2800" b="1" dirty="0">
                <a:solidFill>
                  <a:srgbClr val="008080"/>
                </a:solidFill>
                <a:cs typeface="Arial" panose="020B0604020202020204" pitchFamily="34" charset="0"/>
              </a:rPr>
              <a:t>: </a:t>
            </a:r>
            <a:endParaRPr lang="en-US" sz="2800" b="1" dirty="0">
              <a:solidFill>
                <a:srgbClr val="FF0066"/>
              </a:solidFill>
              <a:cs typeface="Arial" panose="020B0604020202020204" pitchFamily="34" charset="0"/>
            </a:endParaRPr>
          </a:p>
          <a:p>
            <a:r>
              <a:rPr lang="en-US" sz="2800" b="1" dirty="0" err="1">
                <a:solidFill>
                  <a:srgbClr val="FF0066"/>
                </a:solidFill>
                <a:cs typeface="Arial" panose="020B0604020202020204" pitchFamily="34" charset="0"/>
              </a:rPr>
              <a:t>Pohon</a:t>
            </a:r>
            <a:r>
              <a:rPr lang="en-US" sz="28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cs typeface="Arial" panose="020B0604020202020204" pitchFamily="34" charset="0"/>
              </a:rPr>
              <a:t>beringin</a:t>
            </a:r>
            <a:endParaRPr lang="id-ID" sz="28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50" y="310679"/>
            <a:ext cx="1520223" cy="4870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70644" y="1833667"/>
            <a:ext cx="48017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8080"/>
                </a:solidFill>
                <a:cs typeface="Arial" panose="020B0604020202020204" pitchFamily="34" charset="0"/>
              </a:rPr>
              <a:t>Bunyi</a:t>
            </a:r>
            <a:r>
              <a:rPr lang="id-ID" sz="2800" b="1" dirty="0">
                <a:solidFill>
                  <a:srgbClr val="008080"/>
                </a:solidFill>
                <a:cs typeface="Arial" panose="020B0604020202020204" pitchFamily="34" charset="0"/>
              </a:rPr>
              <a:t> sila ke</a:t>
            </a:r>
            <a:r>
              <a:rPr lang="en-US" sz="2800" b="1" dirty="0" err="1">
                <a:solidFill>
                  <a:srgbClr val="008080"/>
                </a:solidFill>
                <a:cs typeface="Arial" panose="020B0604020202020204" pitchFamily="34" charset="0"/>
              </a:rPr>
              <a:t>tiga</a:t>
            </a:r>
            <a:r>
              <a:rPr lang="id-ID" sz="2800" b="1" dirty="0">
                <a:solidFill>
                  <a:srgbClr val="008080"/>
                </a:solidFill>
                <a:cs typeface="Arial" panose="020B0604020202020204" pitchFamily="34" charset="0"/>
              </a:rPr>
              <a:t>: </a:t>
            </a:r>
            <a:endParaRPr lang="en-US" sz="2800" b="1" dirty="0">
              <a:solidFill>
                <a:srgbClr val="008080"/>
              </a:solidFill>
              <a:cs typeface="Arial" panose="020B0604020202020204" pitchFamily="34" charset="0"/>
            </a:endParaRPr>
          </a:p>
          <a:p>
            <a:r>
              <a:rPr lang="en-US" sz="2800" b="1" dirty="0" err="1">
                <a:solidFill>
                  <a:srgbClr val="FF0066"/>
                </a:solidFill>
                <a:cs typeface="Arial" panose="020B0604020202020204" pitchFamily="34" charset="0"/>
              </a:rPr>
              <a:t>Persatuan</a:t>
            </a:r>
            <a:r>
              <a:rPr lang="en-US" sz="2800" b="1" dirty="0">
                <a:solidFill>
                  <a:srgbClr val="FF0066"/>
                </a:solidFill>
                <a:cs typeface="Arial" panose="020B0604020202020204" pitchFamily="34" charset="0"/>
              </a:rPr>
              <a:t> Indonesia</a:t>
            </a:r>
          </a:p>
        </p:txBody>
      </p:sp>
      <p:pic>
        <p:nvPicPr>
          <p:cNvPr id="8" name="Picture 2" descr="G:\Template Bupena Merdeka (Konten QR-Media mengajar)\BAHAN\Notes hijau tua 2.png">
            <a:extLst>
              <a:ext uri="{FF2B5EF4-FFF2-40B4-BE49-F238E27FC236}">
                <a16:creationId xmlns:a16="http://schemas.microsoft.com/office/drawing/2014/main" xmlns="" id="{299D722E-3E34-626F-2E51-3B7A65570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116216"/>
            <a:ext cx="8225741" cy="1534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E5860D3-67CB-0747-5EC1-06077F7714C8}"/>
              </a:ext>
            </a:extLst>
          </p:cNvPr>
          <p:cNvSpPr/>
          <p:nvPr/>
        </p:nvSpPr>
        <p:spPr>
          <a:xfrm>
            <a:off x="1697449" y="3265855"/>
            <a:ext cx="6646719" cy="1338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700" b="1" dirty="0" err="1">
                <a:solidFill>
                  <a:schemeClr val="bg1"/>
                </a:solidFill>
              </a:rPr>
              <a:t>Sulur</a:t>
            </a:r>
            <a:r>
              <a:rPr lang="en-US" sz="2700" b="1" dirty="0">
                <a:solidFill>
                  <a:schemeClr val="bg1"/>
                </a:solidFill>
              </a:rPr>
              <a:t> dan </a:t>
            </a:r>
            <a:r>
              <a:rPr lang="en-US" sz="2700" b="1" dirty="0" err="1">
                <a:solidFill>
                  <a:schemeClr val="bg1"/>
                </a:solidFill>
              </a:rPr>
              <a:t>akar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pohon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beringin</a:t>
            </a:r>
            <a:r>
              <a:rPr lang="en-US" sz="2700" b="1" dirty="0">
                <a:solidFill>
                  <a:schemeClr val="bg1"/>
                </a:solidFill>
              </a:rPr>
              <a:t> yang </a:t>
            </a:r>
            <a:r>
              <a:rPr lang="en-US" sz="2700" b="1" dirty="0" err="1">
                <a:solidFill>
                  <a:schemeClr val="bg1"/>
                </a:solidFill>
              </a:rPr>
              <a:t>menjalar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ke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segala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arah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menggambarkan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keragaman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suku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bangsa</a:t>
            </a:r>
            <a:r>
              <a:rPr lang="en-US" sz="2700" b="1" dirty="0">
                <a:solidFill>
                  <a:schemeClr val="bg1"/>
                </a:solidFill>
              </a:rPr>
              <a:t> di Indonesia.</a:t>
            </a:r>
            <a:endParaRPr lang="en-US" sz="27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2263"/>
            <a:ext cx="2689732" cy="268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68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6" y="980730"/>
            <a:ext cx="8244408" cy="31139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5647" y="222488"/>
            <a:ext cx="6912768" cy="954107"/>
          </a:xfrm>
          <a:prstGeom prst="rect">
            <a:avLst/>
          </a:prstGeom>
          <a:solidFill>
            <a:schemeClr val="accent5">
              <a:lumMod val="20000"/>
              <a:lumOff val="80000"/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dirty="0"/>
              <a:t>Wilayah Indonesia </a:t>
            </a:r>
            <a:r>
              <a:rPr lang="en-US" sz="2800" dirty="0" err="1"/>
              <a:t>berbentuk</a:t>
            </a:r>
            <a:r>
              <a:rPr lang="en-US" sz="2800" dirty="0"/>
              <a:t> </a:t>
            </a:r>
            <a:r>
              <a:rPr lang="en-US" sz="2800" dirty="0" err="1"/>
              <a:t>kepulauan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kondisi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geografis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berbeda-beda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349890-32C2-A8FA-2A2E-A01C98374496}"/>
              </a:ext>
            </a:extLst>
          </p:cNvPr>
          <p:cNvSpPr txBox="1"/>
          <p:nvPr/>
        </p:nvSpPr>
        <p:spPr>
          <a:xfrm>
            <a:off x="449796" y="3507854"/>
            <a:ext cx="8316416" cy="954107"/>
          </a:xfrm>
          <a:prstGeom prst="rect">
            <a:avLst/>
          </a:prstGeom>
          <a:solidFill>
            <a:schemeClr val="accent5">
              <a:lumMod val="20000"/>
              <a:lumOff val="80000"/>
              <a:alpha val="58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Setiap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pulau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dan wilayah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ditempati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oleh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suku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asli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yang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ciri</a:t>
            </a:r>
            <a:r>
              <a:rPr lang="en-US" sz="2800" dirty="0"/>
              <a:t> </a:t>
            </a:r>
            <a:r>
              <a:rPr lang="en-US" sz="2800" dirty="0" err="1"/>
              <a:t>khas</a:t>
            </a:r>
            <a:r>
              <a:rPr lang="en-US" sz="2800" dirty="0"/>
              <a:t> dan </a:t>
            </a:r>
            <a:r>
              <a:rPr lang="en-US" sz="2800" dirty="0" err="1"/>
              <a:t>keunikannya</a:t>
            </a:r>
            <a:r>
              <a:rPr lang="en-US" sz="2800" dirty="0"/>
              <a:t> masing-masing.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E5729A29-8746-727A-F50B-7EAAFE830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0475" y="0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47CFDE-51C3-F656-7CF1-1FA45FE422F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>
            <a:off x="169135" y="1338265"/>
            <a:ext cx="2068796" cy="35436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CEB134-5545-9687-7836-469D38710E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46027"/>
            <a:ext cx="1341092" cy="43204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6E5859CF-6715-81E7-CD44-265358522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425" y="656202"/>
            <a:ext cx="6797278" cy="303757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800" b="1" dirty="0" err="1">
                <a:solidFill>
                  <a:srgbClr val="FFC000"/>
                </a:solidFill>
              </a:rPr>
              <a:t>Walaupun</a:t>
            </a:r>
            <a:r>
              <a:rPr lang="en-US" sz="3800" b="1" dirty="0">
                <a:solidFill>
                  <a:srgbClr val="FFC000"/>
                </a:solidFill>
              </a:rPr>
              <a:t> </a:t>
            </a:r>
            <a:r>
              <a:rPr lang="en-US" sz="3800" b="1" dirty="0" err="1">
                <a:solidFill>
                  <a:srgbClr val="FFC000"/>
                </a:solidFill>
              </a:rPr>
              <a:t>berbeda</a:t>
            </a:r>
            <a:r>
              <a:rPr lang="en-US" sz="3800" b="1" dirty="0"/>
              <a:t>, </a:t>
            </a:r>
            <a:r>
              <a:rPr lang="en-US" sz="3800" b="1" dirty="0" err="1"/>
              <a:t>suku-suku</a:t>
            </a:r>
            <a:r>
              <a:rPr lang="en-US" sz="3800" b="1" dirty="0"/>
              <a:t> </a:t>
            </a:r>
            <a:r>
              <a:rPr lang="en-US" sz="3800" b="1" dirty="0" err="1"/>
              <a:t>bangsa</a:t>
            </a:r>
            <a:r>
              <a:rPr lang="en-US" sz="3800" b="1" dirty="0"/>
              <a:t> di Indonesia </a:t>
            </a:r>
            <a:r>
              <a:rPr lang="en-US" sz="3800" b="1" dirty="0" err="1"/>
              <a:t>tetap</a:t>
            </a:r>
            <a:r>
              <a:rPr lang="en-US" sz="3800" b="1" dirty="0"/>
              <a:t> </a:t>
            </a:r>
            <a:r>
              <a:rPr lang="en-US" sz="3800" b="1" dirty="0" err="1">
                <a:solidFill>
                  <a:srgbClr val="00B050"/>
                </a:solidFill>
              </a:rPr>
              <a:t>bersatu</a:t>
            </a:r>
            <a:r>
              <a:rPr lang="en-US" sz="3800" b="1" dirty="0">
                <a:solidFill>
                  <a:srgbClr val="00B050"/>
                </a:solidFill>
              </a:rPr>
              <a:t> </a:t>
            </a:r>
            <a:r>
              <a:rPr lang="en-US" sz="3800" b="1" dirty="0" err="1">
                <a:solidFill>
                  <a:srgbClr val="00B050"/>
                </a:solidFill>
              </a:rPr>
              <a:t>sebagai</a:t>
            </a:r>
            <a:r>
              <a:rPr lang="en-US" sz="3800" b="1" dirty="0">
                <a:solidFill>
                  <a:srgbClr val="00B050"/>
                </a:solidFill>
              </a:rPr>
              <a:t> </a:t>
            </a:r>
            <a:r>
              <a:rPr lang="en-US" sz="3800" b="1" dirty="0" err="1">
                <a:solidFill>
                  <a:srgbClr val="00B050"/>
                </a:solidFill>
              </a:rPr>
              <a:t>bangsa</a:t>
            </a:r>
            <a:r>
              <a:rPr lang="en-US" sz="3800" b="1" dirty="0">
                <a:solidFill>
                  <a:srgbClr val="00B050"/>
                </a:solidFill>
              </a:rPr>
              <a:t> Indonesia</a:t>
            </a:r>
            <a:r>
              <a:rPr lang="en-US" sz="3800" b="1" dirty="0"/>
              <a:t>. Hal </a:t>
            </a:r>
            <a:r>
              <a:rPr lang="en-US" sz="3800" b="1" dirty="0" err="1"/>
              <a:t>ini</a:t>
            </a:r>
            <a:r>
              <a:rPr lang="en-US" sz="3800" b="1" dirty="0"/>
              <a:t> </a:t>
            </a:r>
            <a:r>
              <a:rPr lang="en-US" sz="3800" b="1" dirty="0" err="1"/>
              <a:t>sesuai</a:t>
            </a:r>
            <a:r>
              <a:rPr lang="en-US" sz="3800" b="1" dirty="0"/>
              <a:t> </a:t>
            </a:r>
            <a:r>
              <a:rPr lang="en-US" sz="3800" b="1" dirty="0" err="1"/>
              <a:t>dengan</a:t>
            </a:r>
            <a:r>
              <a:rPr lang="en-US" sz="3800" b="1" dirty="0"/>
              <a:t> </a:t>
            </a:r>
            <a:r>
              <a:rPr lang="en-US" sz="3800" b="1" dirty="0" err="1"/>
              <a:t>semangat</a:t>
            </a:r>
            <a:r>
              <a:rPr lang="en-US" sz="3800" b="1" dirty="0"/>
              <a:t> </a:t>
            </a:r>
            <a:r>
              <a:rPr lang="en-US" sz="3800" b="1" dirty="0" err="1"/>
              <a:t>persatuan</a:t>
            </a:r>
            <a:r>
              <a:rPr lang="en-US" sz="3800" b="1" dirty="0"/>
              <a:t> yang </a:t>
            </a:r>
            <a:r>
              <a:rPr lang="en-US" sz="3800" b="1" dirty="0" err="1"/>
              <a:t>terdapat</a:t>
            </a:r>
            <a:r>
              <a:rPr lang="en-US" sz="3800" b="1" dirty="0"/>
              <a:t> pada </a:t>
            </a:r>
            <a:r>
              <a:rPr lang="en-US" sz="3800" b="1" dirty="0" err="1"/>
              <a:t>semboyan</a:t>
            </a:r>
            <a:r>
              <a:rPr lang="en-US" sz="3800" b="1" dirty="0"/>
              <a:t> :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422D65E-E850-7FBA-CBC9-095EBBBA8B29}"/>
              </a:ext>
            </a:extLst>
          </p:cNvPr>
          <p:cNvGrpSpPr/>
          <p:nvPr/>
        </p:nvGrpSpPr>
        <p:grpSpPr>
          <a:xfrm>
            <a:off x="2558700" y="2844122"/>
            <a:ext cx="5759799" cy="1643176"/>
            <a:chOff x="3571868" y="706382"/>
            <a:chExt cx="5357850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8" name="Group 8">
              <a:extLst>
                <a:ext uri="{FF2B5EF4-FFF2-40B4-BE49-F238E27FC236}">
                  <a16:creationId xmlns:a16="http://schemas.microsoft.com/office/drawing/2014/main" xmlns="" id="{AE6C4C25-C741-A02F-E132-399BE7D2A50D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20" name="Rounded Rectangle 13">
                <a:extLst>
                  <a:ext uri="{FF2B5EF4-FFF2-40B4-BE49-F238E27FC236}">
                    <a16:creationId xmlns:a16="http://schemas.microsoft.com/office/drawing/2014/main" xmlns="" id="{25475437-8F15-522C-48E4-D2E255112889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1" name="Rounded Rectangle 14">
                <a:extLst>
                  <a:ext uri="{FF2B5EF4-FFF2-40B4-BE49-F238E27FC236}">
                    <a16:creationId xmlns:a16="http://schemas.microsoft.com/office/drawing/2014/main" xmlns="" id="{8BA70501-4E9D-266A-A269-5FBB315C59F4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E0E8361-E06D-0B26-8525-5CA7558856F2}"/>
                </a:ext>
              </a:extLst>
            </p:cNvPr>
            <p:cNvSpPr txBox="1"/>
            <p:nvPr/>
          </p:nvSpPr>
          <p:spPr>
            <a:xfrm>
              <a:off x="3714744" y="777820"/>
              <a:ext cx="5214974" cy="917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solidFill>
                    <a:schemeClr val="accent5">
                      <a:lumMod val="75000"/>
                    </a:schemeClr>
                  </a:solidFill>
                </a:rPr>
                <a:t>“</a:t>
              </a:r>
              <a:r>
                <a:rPr lang="en-US" sz="2800" b="1" i="1" dirty="0" err="1">
                  <a:solidFill>
                    <a:schemeClr val="accent5">
                      <a:lumMod val="75000"/>
                    </a:schemeClr>
                  </a:solidFill>
                </a:rPr>
                <a:t>Bhinneka</a:t>
              </a:r>
              <a:r>
                <a:rPr lang="en-US" sz="2800" b="1" i="1" dirty="0">
                  <a:solidFill>
                    <a:schemeClr val="accent5">
                      <a:lumMod val="75000"/>
                    </a:schemeClr>
                  </a:solidFill>
                </a:rPr>
                <a:t> Tunggal </a:t>
              </a:r>
              <a:r>
                <a:rPr lang="en-US" sz="2800" b="1" i="1" dirty="0" err="1">
                  <a:solidFill>
                    <a:schemeClr val="accent5">
                      <a:lumMod val="75000"/>
                    </a:schemeClr>
                  </a:solidFill>
                </a:rPr>
                <a:t>Ika</a:t>
              </a:r>
              <a:r>
                <a:rPr lang="en-US" sz="2800" b="1" i="1" dirty="0">
                  <a:solidFill>
                    <a:schemeClr val="accent5">
                      <a:lumMod val="75000"/>
                    </a:schemeClr>
                  </a:solidFill>
                </a:rPr>
                <a:t>”</a:t>
              </a:r>
            </a:p>
            <a:p>
              <a:r>
                <a:rPr lang="en-US" sz="2800" b="1" dirty="0">
                  <a:solidFill>
                    <a:srgbClr val="FF0066"/>
                  </a:solidFill>
                </a:rPr>
                <a:t>Yang </a:t>
              </a:r>
              <a:r>
                <a:rPr lang="en-US" sz="2800" b="1" dirty="0" err="1">
                  <a:solidFill>
                    <a:srgbClr val="FF0066"/>
                  </a:solidFill>
                </a:rPr>
                <a:t>artinya</a:t>
              </a:r>
              <a:r>
                <a:rPr lang="en-US" sz="2800" b="1" dirty="0">
                  <a:solidFill>
                    <a:srgbClr val="FF0066"/>
                  </a:solidFill>
                </a:rPr>
                <a:t> : </a:t>
              </a:r>
              <a:r>
                <a:rPr lang="en-US" sz="2800" b="1" dirty="0" err="1">
                  <a:solidFill>
                    <a:srgbClr val="FF0066"/>
                  </a:solidFill>
                </a:rPr>
                <a:t>walaupun</a:t>
              </a:r>
              <a:r>
                <a:rPr lang="en-US" sz="2800" b="1" dirty="0">
                  <a:solidFill>
                    <a:srgbClr val="FF0066"/>
                  </a:solidFill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</a:rPr>
                <a:t>berbeda-beda</a:t>
              </a:r>
              <a:r>
                <a:rPr lang="en-US" sz="2800" b="1" dirty="0">
                  <a:solidFill>
                    <a:srgbClr val="FF0066"/>
                  </a:solidFill>
                </a:rPr>
                <a:t>, </a:t>
              </a:r>
              <a:r>
                <a:rPr lang="en-US" sz="2800" b="1" dirty="0" err="1">
                  <a:solidFill>
                    <a:srgbClr val="FF0066"/>
                  </a:solidFill>
                </a:rPr>
                <a:t>tetapi</a:t>
              </a:r>
              <a:r>
                <a:rPr lang="en-US" sz="2800" b="1" dirty="0">
                  <a:solidFill>
                    <a:srgbClr val="FF0066"/>
                  </a:solidFill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</a:rPr>
                <a:t>tetap</a:t>
              </a:r>
              <a:r>
                <a:rPr lang="en-US" sz="2800" b="1" dirty="0">
                  <a:solidFill>
                    <a:srgbClr val="FF0066"/>
                  </a:solidFill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</a:rPr>
                <a:t>satu</a:t>
              </a:r>
              <a:r>
                <a:rPr lang="en-US" sz="2800" b="1" dirty="0">
                  <a:solidFill>
                    <a:srgbClr val="FF0066"/>
                  </a:solidFill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</a:rPr>
                <a:t>jua</a:t>
              </a:r>
              <a:r>
                <a:rPr lang="en-US" sz="2800" b="1" dirty="0">
                  <a:solidFill>
                    <a:srgbClr val="FF0066"/>
                  </a:solidFill>
                </a:rPr>
                <a:t>.</a:t>
              </a:r>
              <a:endParaRPr lang="en-US" sz="2800" b="1" dirty="0">
                <a:solidFill>
                  <a:srgbClr val="7030A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809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65"/>
    </mc:Choice>
    <mc:Fallback xmlns="">
      <p:transition spd="slow" advTm="39365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kids in front of a house&#10;&#10;Description automatically generated with low confidence">
            <a:extLst>
              <a:ext uri="{FF2B5EF4-FFF2-40B4-BE49-F238E27FC236}">
                <a16:creationId xmlns:a16="http://schemas.microsoft.com/office/drawing/2014/main" xmlns="" id="{FB5E653C-0BD0-5E78-CF23-459210BF90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8199" y="2001746"/>
            <a:ext cx="4797356" cy="2603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391BAA-8C37-CA90-DB21-31620383F75E}"/>
              </a:ext>
            </a:extLst>
          </p:cNvPr>
          <p:cNvSpPr txBox="1"/>
          <p:nvPr/>
        </p:nvSpPr>
        <p:spPr>
          <a:xfrm>
            <a:off x="506780" y="3259951"/>
            <a:ext cx="3777188" cy="1328023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Tolong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menolong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antar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tetangga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yang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sama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atau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berbeda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suku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049DD413-76B8-2191-3409-BB0BECE94D62}"/>
              </a:ext>
            </a:extLst>
          </p:cNvPr>
          <p:cNvGrpSpPr/>
          <p:nvPr/>
        </p:nvGrpSpPr>
        <p:grpSpPr>
          <a:xfrm>
            <a:off x="-252536" y="267494"/>
            <a:ext cx="7865492" cy="782398"/>
            <a:chOff x="566279" y="1838738"/>
            <a:chExt cx="4436773" cy="78239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C51F764-107D-434E-C852-10A6CCD45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263" y="1838738"/>
              <a:ext cx="4041990" cy="78239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9FA65C3-D9F6-6D48-2ED9-78FE4C5C3ABA}"/>
                </a:ext>
              </a:extLst>
            </p:cNvPr>
            <p:cNvSpPr txBox="1"/>
            <p:nvPr/>
          </p:nvSpPr>
          <p:spPr>
            <a:xfrm>
              <a:off x="566279" y="1995200"/>
              <a:ext cx="44367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2800" b="1" i="1" dirty="0">
                  <a:solidFill>
                    <a:srgbClr val="FF0066"/>
                  </a:solidFill>
                </a:rPr>
                <a:t>Cara </a:t>
              </a:r>
              <a:r>
                <a:rPr lang="en-US" sz="2800" b="1" i="1">
                  <a:solidFill>
                    <a:srgbClr val="FF0066"/>
                  </a:solidFill>
                </a:rPr>
                <a:t>Menghargai</a:t>
              </a:r>
              <a:r>
                <a:rPr lang="en-US" sz="2800" b="1" i="1" dirty="0">
                  <a:solidFill>
                    <a:srgbClr val="FF0066"/>
                  </a:solidFill>
                </a:rPr>
                <a:t> </a:t>
              </a:r>
              <a:r>
                <a:rPr lang="en-US" sz="2800" b="1" i="1" dirty="0" err="1">
                  <a:solidFill>
                    <a:srgbClr val="FF0066"/>
                  </a:solidFill>
                </a:rPr>
                <a:t>Keragaman</a:t>
              </a:r>
              <a:r>
                <a:rPr lang="en-US" sz="2800" b="1" i="1" dirty="0">
                  <a:solidFill>
                    <a:srgbClr val="FF0066"/>
                  </a:solidFill>
                </a:rPr>
                <a:t> </a:t>
              </a:r>
              <a:r>
                <a:rPr lang="en-US" sz="2800" b="1" i="1" dirty="0" err="1">
                  <a:solidFill>
                    <a:srgbClr val="FF0066"/>
                  </a:solidFill>
                </a:rPr>
                <a:t>Suku</a:t>
              </a:r>
              <a:r>
                <a:rPr lang="en-US" sz="2800" b="1" i="1" dirty="0">
                  <a:solidFill>
                    <a:srgbClr val="FF0066"/>
                  </a:solidFill>
                </a:rPr>
                <a:t> </a:t>
              </a:r>
              <a:r>
                <a:rPr lang="en-US" sz="2800" b="1" i="1" dirty="0" err="1">
                  <a:solidFill>
                    <a:srgbClr val="FF0066"/>
                  </a:solidFill>
                </a:rPr>
                <a:t>Bangsa</a:t>
              </a:r>
              <a:endParaRPr lang="en-US" sz="2800" b="1" i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E18699-1213-E087-8631-3940391DCE46}"/>
              </a:ext>
            </a:extLst>
          </p:cNvPr>
          <p:cNvSpPr txBox="1"/>
          <p:nvPr/>
        </p:nvSpPr>
        <p:spPr>
          <a:xfrm>
            <a:off x="506780" y="2067694"/>
            <a:ext cx="3756588" cy="919401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Mensyukuri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keragaman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suku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bangsa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orang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tua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23E4829-5586-EC83-B529-383E1BC880B9}"/>
              </a:ext>
            </a:extLst>
          </p:cNvPr>
          <p:cNvSpPr txBox="1"/>
          <p:nvPr/>
        </p:nvSpPr>
        <p:spPr>
          <a:xfrm>
            <a:off x="506780" y="1089144"/>
            <a:ext cx="76656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sikap</a:t>
            </a:r>
            <a:r>
              <a:rPr lang="en-US" sz="2400" dirty="0"/>
              <a:t>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menghargai</a:t>
            </a:r>
            <a:r>
              <a:rPr lang="en-US" sz="2400" dirty="0"/>
              <a:t> dan </a:t>
            </a:r>
            <a:r>
              <a:rPr lang="en-US" sz="2400" dirty="0" err="1"/>
              <a:t>menghormati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keragaman</a:t>
            </a:r>
            <a:r>
              <a:rPr lang="en-US" sz="2400" dirty="0"/>
              <a:t> </a:t>
            </a:r>
            <a:r>
              <a:rPr lang="en-US" sz="2400" dirty="0" err="1"/>
              <a:t>suku</a:t>
            </a:r>
            <a:r>
              <a:rPr lang="en-US" sz="2400" dirty="0"/>
              <a:t> </a:t>
            </a:r>
            <a:r>
              <a:rPr lang="en-US" sz="2400" dirty="0" err="1"/>
              <a:t>bangsa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429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kids posing for a picture in front of a tree&#10;&#10;Description automatically generated with medium confidence">
            <a:extLst>
              <a:ext uri="{FF2B5EF4-FFF2-40B4-BE49-F238E27FC236}">
                <a16:creationId xmlns:a16="http://schemas.microsoft.com/office/drawing/2014/main" xmlns="" id="{43076841-2A9F-74E6-34CD-82B6E64E7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55" y="5649"/>
            <a:ext cx="5618145" cy="47284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C887B2-F271-0BC8-BF25-1B45A8ECFFC0}"/>
              </a:ext>
            </a:extLst>
          </p:cNvPr>
          <p:cNvSpPr txBox="1"/>
          <p:nvPr/>
        </p:nvSpPr>
        <p:spPr>
          <a:xfrm>
            <a:off x="577900" y="414599"/>
            <a:ext cx="4098008" cy="1328023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Bermain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bersama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teman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tanpa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memandang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suku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bangsa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.  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09B068-8293-245D-1B09-6B2B5F4BA952}"/>
              </a:ext>
            </a:extLst>
          </p:cNvPr>
          <p:cNvSpPr txBox="1"/>
          <p:nvPr/>
        </p:nvSpPr>
        <p:spPr>
          <a:xfrm>
            <a:off x="577900" y="3092317"/>
            <a:ext cx="4098009" cy="1328023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Menghargai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ketertiban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saat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perayaan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upacara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adat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.  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B869E8-A13A-3B60-5120-B7021AE0FD43}"/>
              </a:ext>
            </a:extLst>
          </p:cNvPr>
          <p:cNvSpPr txBox="1"/>
          <p:nvPr/>
        </p:nvSpPr>
        <p:spPr>
          <a:xfrm>
            <a:off x="577901" y="1940496"/>
            <a:ext cx="4098008" cy="919401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8080"/>
                </a:solidFill>
                <a:latin typeface="Quicksand"/>
              </a:rPr>
              <a:t>Kerjasama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dalam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keragaman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suku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bangsa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.  </a:t>
            </a:r>
            <a:endParaRPr lang="en-US" sz="24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18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0962" y="214296"/>
            <a:ext cx="6795294" cy="733044"/>
            <a:chOff x="152400" y="214296"/>
            <a:chExt cx="5276856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5276856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4324352" cy="54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Keragaman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Budaya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di Indonesia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6706" y="1049859"/>
            <a:ext cx="50454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600" b="1" dirty="0" err="1">
                <a:solidFill>
                  <a:srgbClr val="7030A0"/>
                </a:solidFill>
              </a:rPr>
              <a:t>Banyaknya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suku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bangsa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dirty="0" err="1"/>
              <a:t>memengaruhi</a:t>
            </a:r>
            <a:r>
              <a:rPr lang="en-US" sz="2600" dirty="0"/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keragaman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budaya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dirty="0"/>
              <a:t>yang </a:t>
            </a:r>
            <a:r>
              <a:rPr lang="en-US" sz="2600" dirty="0" err="1"/>
              <a:t>ada</a:t>
            </a:r>
            <a:r>
              <a:rPr lang="en-US" sz="2600" dirty="0"/>
              <a:t> di Indonesia. </a:t>
            </a:r>
            <a:endParaRPr lang="en-US" sz="2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6706" y="2511802"/>
            <a:ext cx="49705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600" b="1" dirty="0" err="1">
                <a:solidFill>
                  <a:srgbClr val="FF0066"/>
                </a:solidFill>
              </a:rPr>
              <a:t>Budaya</a:t>
            </a:r>
            <a:r>
              <a:rPr lang="en-US" sz="2600" b="1" dirty="0">
                <a:solidFill>
                  <a:srgbClr val="FF0066"/>
                </a:solidFill>
              </a:rPr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hasil</a:t>
            </a:r>
            <a:r>
              <a:rPr lang="en-US" sz="2600" dirty="0"/>
              <a:t> </a:t>
            </a:r>
            <a:r>
              <a:rPr lang="en-US" sz="2600" dirty="0" err="1"/>
              <a:t>pikiran</a:t>
            </a:r>
            <a:r>
              <a:rPr lang="en-US" sz="2600" dirty="0"/>
              <a:t>, </a:t>
            </a:r>
            <a:r>
              <a:rPr lang="en-US" sz="2600" dirty="0" err="1"/>
              <a:t>akal</a:t>
            </a:r>
            <a:r>
              <a:rPr lang="en-US" sz="2600" dirty="0"/>
              <a:t> </a:t>
            </a:r>
            <a:r>
              <a:rPr lang="en-US" sz="2600" dirty="0" err="1"/>
              <a:t>budi</a:t>
            </a:r>
            <a:r>
              <a:rPr lang="en-US" sz="2600" dirty="0"/>
              <a:t>, dan </a:t>
            </a:r>
            <a:r>
              <a:rPr lang="en-US" sz="2600" dirty="0" err="1"/>
              <a:t>karya</a:t>
            </a:r>
            <a:r>
              <a:rPr lang="en-US" sz="2600" dirty="0"/>
              <a:t> </a:t>
            </a:r>
            <a:r>
              <a:rPr lang="en-US" sz="2600" dirty="0" err="1"/>
              <a:t>cipta</a:t>
            </a:r>
            <a:r>
              <a:rPr lang="en-US" sz="2600" dirty="0"/>
              <a:t> </a:t>
            </a:r>
            <a:r>
              <a:rPr lang="en-US" sz="2600" dirty="0" err="1"/>
              <a:t>manusia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hubungan</a:t>
            </a:r>
            <a:r>
              <a:rPr lang="en-US" sz="2600" dirty="0"/>
              <a:t> </a:t>
            </a:r>
            <a:r>
              <a:rPr lang="en-US" sz="2600" dirty="0" err="1"/>
              <a:t>antara</a:t>
            </a:r>
            <a:r>
              <a:rPr lang="en-US" sz="2600" dirty="0"/>
              <a:t> </a:t>
            </a:r>
            <a:r>
              <a:rPr lang="en-US" sz="2600" dirty="0" err="1"/>
              <a:t>manusia</a:t>
            </a:r>
            <a:r>
              <a:rPr lang="en-US" sz="2600" dirty="0"/>
              <a:t> dan </a:t>
            </a:r>
            <a:r>
              <a:rPr lang="en-US" sz="2600" dirty="0" err="1"/>
              <a:t>lingkungan</a:t>
            </a:r>
            <a:r>
              <a:rPr lang="en-US" sz="2600" dirty="0"/>
              <a:t> </a:t>
            </a:r>
            <a:r>
              <a:rPr lang="en-US" sz="2600" dirty="0" err="1"/>
              <a:t>alam</a:t>
            </a:r>
            <a:r>
              <a:rPr lang="en-US" sz="2600" dirty="0"/>
              <a:t> </a:t>
            </a:r>
            <a:r>
              <a:rPr lang="en-US" sz="2600" dirty="0" err="1"/>
              <a:t>ataupun</a:t>
            </a:r>
            <a:r>
              <a:rPr lang="en-US" sz="2600" dirty="0"/>
              <a:t> </a:t>
            </a:r>
            <a:r>
              <a:rPr lang="en-US" sz="2600" dirty="0" err="1"/>
              <a:t>antarmanusia</a:t>
            </a:r>
            <a:r>
              <a:rPr lang="en-US" sz="2600" dirty="0"/>
              <a:t>. </a:t>
            </a:r>
            <a:endParaRPr lang="en-US" sz="26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 descr="A group of people in clothing&#10;&#10;Description automatically generated with medium confidence">
            <a:extLst>
              <a:ext uri="{FF2B5EF4-FFF2-40B4-BE49-F238E27FC236}">
                <a16:creationId xmlns:a16="http://schemas.microsoft.com/office/drawing/2014/main" xmlns="" id="{BC64E190-26B7-E160-74BE-01D0C0D006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665" y="1612945"/>
            <a:ext cx="3668286" cy="299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-92546"/>
            <a:ext cx="9144000" cy="5236046"/>
          </a:xfrm>
          <a:prstGeom prst="rect">
            <a:avLst/>
          </a:prstGeom>
          <a:noFill/>
        </p:spPr>
      </p:pic>
      <p:pic>
        <p:nvPicPr>
          <p:cNvPr id="47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 flipH="1">
            <a:off x="6652021" y="1100614"/>
            <a:ext cx="2384475" cy="3742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23528" y="126380"/>
            <a:ext cx="62646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sv-SE" sz="3500" b="1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Keragaman Budaya di Indonesia</a:t>
            </a:r>
            <a:endParaRPr lang="en-US" sz="3500" b="1" i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7544" y="983799"/>
            <a:ext cx="2664296" cy="507831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Bahasa Daerah</a:t>
            </a:r>
            <a:endParaRPr lang="en-US" sz="27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7544" y="1775887"/>
            <a:ext cx="2664296" cy="507831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Lagu</a:t>
            </a:r>
            <a:r>
              <a:rPr lang="en-US" sz="27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Daerah</a:t>
            </a:r>
            <a:endParaRPr lang="en-US" sz="27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98639" y="3016572"/>
            <a:ext cx="2845569" cy="923330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Alat </a:t>
            </a:r>
            <a:r>
              <a:rPr lang="en-US" sz="27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Musik</a:t>
            </a:r>
            <a:r>
              <a:rPr lang="en-US" sz="27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Tradisional</a:t>
            </a:r>
            <a:endParaRPr lang="en-US" sz="27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7544" y="2567975"/>
            <a:ext cx="2664296" cy="507831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Rumah</a:t>
            </a:r>
            <a:r>
              <a:rPr lang="en-US" sz="27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Adat</a:t>
            </a:r>
            <a:endParaRPr lang="en-US" sz="27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4B0A985-FB6B-CA26-ABDF-09ED8FB28213}"/>
              </a:ext>
            </a:extLst>
          </p:cNvPr>
          <p:cNvSpPr txBox="1"/>
          <p:nvPr/>
        </p:nvSpPr>
        <p:spPr>
          <a:xfrm>
            <a:off x="449588" y="3360063"/>
            <a:ext cx="2682252" cy="507831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Pakaian</a:t>
            </a:r>
            <a:r>
              <a:rPr lang="en-US" sz="27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Adat</a:t>
            </a:r>
            <a:endParaRPr lang="en-US" sz="27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40BD4C-17A3-A15F-D40C-1E8C8CBF961A}"/>
              </a:ext>
            </a:extLst>
          </p:cNvPr>
          <p:cNvSpPr txBox="1"/>
          <p:nvPr/>
        </p:nvSpPr>
        <p:spPr>
          <a:xfrm>
            <a:off x="3598639" y="983799"/>
            <a:ext cx="2845569" cy="923330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Senjata</a:t>
            </a:r>
            <a:r>
              <a:rPr lang="en-US" sz="27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Tradisional</a:t>
            </a:r>
            <a:endParaRPr lang="en-US" sz="27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7D4525-320E-6D36-6C0C-AADC7D88C06D}"/>
              </a:ext>
            </a:extLst>
          </p:cNvPr>
          <p:cNvSpPr txBox="1"/>
          <p:nvPr/>
        </p:nvSpPr>
        <p:spPr>
          <a:xfrm>
            <a:off x="3635897" y="2211710"/>
            <a:ext cx="2808311" cy="507831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Tarian</a:t>
            </a:r>
            <a:r>
              <a:rPr lang="en-US" sz="27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Tradisional</a:t>
            </a:r>
            <a:endParaRPr lang="en-US" sz="27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54243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1|1.2|0.8|5.6|0.9|1|0.7|6.9|1.5|1.7|9.4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</TotalTime>
  <Words>591</Words>
  <Application>Microsoft Office PowerPoint</Application>
  <PresentationFormat>On-screen Show (16:9)</PresentationFormat>
  <Paragraphs>83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ＭＳ Ｐゴシック</vt:lpstr>
      <vt:lpstr>Quicksand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Fajar Addana</cp:lastModifiedBy>
  <cp:revision>83</cp:revision>
  <dcterms:created xsi:type="dcterms:W3CDTF">2022-01-17T01:37:52Z</dcterms:created>
  <dcterms:modified xsi:type="dcterms:W3CDTF">2023-03-24T06:36:49Z</dcterms:modified>
</cp:coreProperties>
</file>