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6" r:id="rId4"/>
  </p:sldMasterIdLst>
  <p:notesMasterIdLst>
    <p:notesMasterId r:id="rId29"/>
  </p:notesMasterIdLst>
  <p:sldIdLst>
    <p:sldId id="257" r:id="rId5"/>
    <p:sldId id="258" r:id="rId6"/>
    <p:sldId id="259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0" r:id="rId15"/>
    <p:sldId id="268" r:id="rId16"/>
    <p:sldId id="269" r:id="rId17"/>
    <p:sldId id="270" r:id="rId18"/>
    <p:sldId id="271" r:id="rId19"/>
    <p:sldId id="272" r:id="rId20"/>
    <p:sldId id="273" r:id="rId21"/>
    <p:sldId id="280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7F8"/>
    <a:srgbClr val="F1EFEC"/>
    <a:srgbClr val="FFFF99"/>
    <a:srgbClr val="FFFF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1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0ED48-96D7-4E84-B63B-C3EA33C06670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A40E4-7D2F-42F8-85A0-F506EAEB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1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987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054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8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136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58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57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199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56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91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21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920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23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06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00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21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74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9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04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15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2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8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04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3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65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825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75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52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68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9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519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75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69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52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07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4B89C1-FE73-4652-9F61-0F043744C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7A7E8E7-FFBB-4FF5-9E6A-B5BFDF949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9EA1F5-9FF9-4D17-83B9-919DB44A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7AA3-E1E4-4F02-9571-1D0C90DFB1C9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11/05/2022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A583B9-15EE-40F8-8AF2-7821550C2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5ACE08-AA55-486B-B08B-D486EBDE7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8EA5-5DC2-4D88-869F-2A65B8629B7F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06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796CAA-A8CB-4FD1-89A4-0CA80C3DA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443A93-ABD2-437B-ADD9-6D508F7CB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B3E178-53F9-469A-B146-4242A6897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7AA3-E1E4-4F02-9571-1D0C90DFB1C9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11/05/2022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29E81A-B553-4349-BEF7-9EB90FE3D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036910-2371-4699-8557-FF1FC961A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8EA5-5DC2-4D88-869F-2A65B8629B7F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26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999BCF-6217-452A-9A27-0272A0D0F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6B155F-2318-4E7D-98D3-662123D21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1A5DFA-1097-403D-8147-5BE348A3C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7AA3-E1E4-4F02-9571-1D0C90DFB1C9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11/05/2022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5C133D-207C-4772-940A-442FBF47F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5DE368-CA6D-40BF-A748-DC412E29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8EA5-5DC2-4D88-869F-2A65B8629B7F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26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53454F-EA79-4840-8E20-F8A9884D7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5A7C71-908C-4258-8F42-FB6FA62C9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0FB6D6-D0FB-4D10-9651-79F70B096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8A646B-89B4-42C2-A017-93123A0E3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7AA3-E1E4-4F02-9571-1D0C90DFB1C9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11/05/2022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0D4309-ABED-4DD1-80E3-BDD2EFF95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CBAF36-2A4D-40E7-AA4A-FC2B08A9E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8EA5-5DC2-4D88-869F-2A65B8629B7F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31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A4FED4-C1F9-46B6-BC29-BE94E47D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F0C643-FA1A-41B1-9C1B-0230C8BE6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C1C7FB4-56CA-4E7A-BFD9-5C1F169917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4F52571-027C-4EDE-9479-57AF0433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C7AB000-831B-4AB4-8A73-A8DFB9A93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4000BA5-E472-496B-9DF3-8C86D02B6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7AA3-E1E4-4F02-9571-1D0C90DFB1C9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11/05/2022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DB2B476-4E55-405B-8382-E6C296467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8F979F5-DBA6-4439-A735-99D02EE3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8EA5-5DC2-4D88-869F-2A65B8629B7F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342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74DC93-395D-49DD-A682-8AFEAC30C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B624DF-7927-4F1E-AC5E-9062042D4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7AA3-E1E4-4F02-9571-1D0C90DFB1C9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11/05/2022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7C6377-CBC9-4B73-BE61-DE84E602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CA7AEF0-6738-4B7D-93FE-08490A080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8EA5-5DC2-4D88-869F-2A65B8629B7F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3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91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F59CE1B-6AF2-4A58-9E92-81EE050E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7AA3-E1E4-4F02-9571-1D0C90DFB1C9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11/05/2022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618512-0257-49A3-A40E-820446957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CEA67F4-6E55-44B3-B7E9-C721784AF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8EA5-5DC2-4D88-869F-2A65B8629B7F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45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11607-546E-447E-A17F-89F9024A9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47CC18-72B6-41D7-9A50-493B59C14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AD2526-740B-4753-9BB3-EB846BB95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DB2254-E493-47D7-9EFE-4B2F0139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7AA3-E1E4-4F02-9571-1D0C90DFB1C9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11/05/2022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CA0E8D-B87B-4D2A-8D0E-377B9108D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6EF813-00FC-4B8C-A6BA-EF2E4D2E5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8EA5-5DC2-4D88-869F-2A65B8629B7F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66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E1147E-BA14-4840-9746-01A4752E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2E98360-1D81-47E9-9213-EDE47594C2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28E353-A9C0-498C-9E18-D94A35AB2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4C4D28D-4E50-4008-A68E-A725ED9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7AA3-E1E4-4F02-9571-1D0C90DFB1C9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11/05/2022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F71D60-2806-4025-AB4E-751C16AC1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925B00-8AF7-4FCE-A8A8-C1740A060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8EA5-5DC2-4D88-869F-2A65B8629B7F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21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5FD4F5-3E55-45B6-A04D-2D64A67B7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39E19-C26D-4499-8C99-6A3F8D6FA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E54F32-7B7E-42FC-B016-37B11765E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7AA3-E1E4-4F02-9571-1D0C90DFB1C9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11/05/2022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26EC60-DD56-4352-A967-EE6377CE3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741F82-4F49-4010-9346-B439B0E5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8EA5-5DC2-4D88-869F-2A65B8629B7F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759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A181BF-CC72-4045-8C2F-416940FE95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85862AD-B1A0-4AEF-8C6C-51EEA6CA6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DBAC29-6887-461D-9C8A-45BC210D5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7AA3-E1E4-4F02-9571-1D0C90DFB1C9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11/05/2022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4A284A-4C9D-40A4-82D0-02A8E33BA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CA2E02-CA72-4C5D-A042-951490E0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78EA5-5DC2-4D88-869F-2A65B8629B7F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7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2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60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5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3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7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5/11/2022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1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6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6264"/>
            <a:ext cx="12192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2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6264"/>
            <a:ext cx="12192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9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58FCFD8-4E02-4431-BCF5-CD299D27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EA3223-68AA-4B3E-BAA7-616F5E751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E94F7A-20EE-4B5C-894B-77E8D3414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67AA3-E1E4-4F02-9571-1D0C90DFB1C9}" type="datetimeFigureOut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11/05/2022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5C3A94-B405-444B-BDBC-A86B3C46E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CCE455-0174-40E9-9D3F-E56A871B7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78EA5-5DC2-4D88-869F-2A65B8629B7F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9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1.png"/><Relationship Id="rId5" Type="http://schemas.openxmlformats.org/officeDocument/2006/relationships/image" Target="../media/image1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4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6096000" y="3835400"/>
            <a:ext cx="49784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5080000" y="1782462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240" y="4024373"/>
            <a:ext cx="2752677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UNTUK SD/MI KELAS 1</a:t>
            </a:r>
            <a:endParaRPr lang="id-ID" sz="2133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2379933" y="1193800"/>
            <a:ext cx="3106468" cy="4383581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441507" y="2674581"/>
            <a:ext cx="5994400" cy="75442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733" b="1" dirty="0" err="1">
                <a:solidFill>
                  <a:srgbClr val="8E9D01"/>
                </a:solidFill>
                <a:cs typeface="Arial" pitchFamily="34" charset="0"/>
              </a:rPr>
              <a:t>Seni</a:t>
            </a:r>
            <a:r>
              <a:rPr lang="en-US" sz="3733" b="1" dirty="0">
                <a:solidFill>
                  <a:srgbClr val="8E9D01"/>
                </a:solidFill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8E9D01"/>
                </a:solidFill>
                <a:cs typeface="Arial" pitchFamily="34" charset="0"/>
              </a:rPr>
              <a:t>Budaya</a:t>
            </a:r>
            <a:endParaRPr lang="en-US" sz="3733" b="1" dirty="0">
              <a:solidFill>
                <a:srgbClr val="8E9D01"/>
              </a:solidFill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526" y="1360932"/>
            <a:ext cx="2938207" cy="42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6577" y="1172920"/>
            <a:ext cx="58927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prstClr val="black"/>
                </a:solidFill>
              </a:rPr>
              <a:t>Ada </a:t>
            </a:r>
            <a:r>
              <a:rPr lang="en-US" sz="3733" b="1" dirty="0" err="1">
                <a:solidFill>
                  <a:prstClr val="black"/>
                </a:solidFill>
              </a:rPr>
              <a:t>macam-macam</a:t>
            </a:r>
            <a:r>
              <a:rPr lang="en-US" sz="3733" b="1" dirty="0">
                <a:solidFill>
                  <a:prstClr val="black"/>
                </a:solidFill>
              </a:rPr>
              <a:t> </a:t>
            </a:r>
            <a:r>
              <a:rPr lang="en-US" sz="3733" b="1" dirty="0" err="1">
                <a:solidFill>
                  <a:prstClr val="black"/>
                </a:solidFill>
              </a:rPr>
              <a:t>garis</a:t>
            </a:r>
            <a:r>
              <a:rPr lang="en-US" sz="3733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070" y="685801"/>
            <a:ext cx="3142513" cy="5305183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638175" y="2157347"/>
            <a:ext cx="3454400" cy="2844800"/>
            <a:chOff x="457200" y="1993057"/>
            <a:chExt cx="2590800" cy="2133600"/>
          </a:xfrm>
        </p:grpSpPr>
        <p:sp>
          <p:nvSpPr>
            <p:cNvPr id="44" name="Rounded Rectangle 43"/>
            <p:cNvSpPr/>
            <p:nvPr/>
          </p:nvSpPr>
          <p:spPr>
            <a:xfrm>
              <a:off x="457200" y="1993057"/>
              <a:ext cx="2590800" cy="2133600"/>
            </a:xfrm>
            <a:prstGeom prst="roundRect">
              <a:avLst>
                <a:gd name="adj" fmla="val 902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71500" y="3318365"/>
              <a:ext cx="2362199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dirty="0">
                  <a:solidFill>
                    <a:prstClr val="black"/>
                  </a:solidFill>
                </a:rPr>
                <a:t>Ada </a:t>
              </a:r>
              <a:r>
                <a:rPr lang="en-US" sz="3733" b="1" dirty="0" err="1">
                  <a:solidFill>
                    <a:srgbClr val="00B050"/>
                  </a:solidFill>
                </a:rPr>
                <a:t>garis</a:t>
              </a:r>
              <a:r>
                <a:rPr lang="en-US" sz="3733" b="1" dirty="0">
                  <a:solidFill>
                    <a:srgbClr val="00B050"/>
                  </a:solidFill>
                </a:rPr>
                <a:t> </a:t>
              </a:r>
              <a:r>
                <a:rPr lang="en-US" sz="3733" b="1" dirty="0" err="1">
                  <a:solidFill>
                    <a:srgbClr val="00B050"/>
                  </a:solidFill>
                </a:rPr>
                <a:t>lurus</a:t>
              </a:r>
              <a:endParaRPr lang="en-US" sz="3733" b="1" dirty="0">
                <a:solidFill>
                  <a:prstClr val="black"/>
                </a:solidFill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723900" y="2876550"/>
              <a:ext cx="20955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4803775" y="2157346"/>
            <a:ext cx="3454400" cy="2844800"/>
            <a:chOff x="3581400" y="1993057"/>
            <a:chExt cx="2590800" cy="2133600"/>
          </a:xfrm>
        </p:grpSpPr>
        <p:sp>
          <p:nvSpPr>
            <p:cNvPr id="45" name="Rounded Rectangle 44"/>
            <p:cNvSpPr/>
            <p:nvPr/>
          </p:nvSpPr>
          <p:spPr>
            <a:xfrm>
              <a:off x="3581400" y="1993057"/>
              <a:ext cx="2590800" cy="2133600"/>
            </a:xfrm>
            <a:prstGeom prst="roundRect">
              <a:avLst>
                <a:gd name="adj" fmla="val 9029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657599" y="3146470"/>
              <a:ext cx="2476500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733" b="1" dirty="0">
                  <a:solidFill>
                    <a:prstClr val="black"/>
                  </a:solidFill>
                </a:rPr>
                <a:t>Ada </a:t>
              </a:r>
              <a:r>
                <a:rPr lang="en-US" sz="3733" b="1" dirty="0" err="1">
                  <a:solidFill>
                    <a:srgbClr val="0070C0"/>
                  </a:solidFill>
                </a:rPr>
                <a:t>garis</a:t>
              </a:r>
              <a:r>
                <a:rPr lang="en-US" sz="3733" b="1" dirty="0">
                  <a:solidFill>
                    <a:srgbClr val="0070C0"/>
                  </a:solidFill>
                </a:rPr>
                <a:t> </a:t>
              </a:r>
              <a:r>
                <a:rPr lang="en-US" sz="3733" b="1" dirty="0" err="1">
                  <a:solidFill>
                    <a:srgbClr val="0070C0"/>
                  </a:solidFill>
                </a:rPr>
                <a:t>lengkung</a:t>
              </a:r>
              <a:endParaRPr lang="en-US" sz="3733" b="1" dirty="0">
                <a:solidFill>
                  <a:prstClr val="black"/>
                </a:solidFill>
              </a:endParaRPr>
            </a:p>
          </p:txBody>
        </p:sp>
        <p:sp>
          <p:nvSpPr>
            <p:cNvPr id="59" name="Arc 58"/>
            <p:cNvSpPr/>
            <p:nvPr/>
          </p:nvSpPr>
          <p:spPr>
            <a:xfrm>
              <a:off x="4133849" y="2447763"/>
              <a:ext cx="1524000" cy="1127616"/>
            </a:xfrm>
            <a:prstGeom prst="arc">
              <a:avLst>
                <a:gd name="adj1" fmla="val 10526652"/>
                <a:gd name="adj2" fmla="val 0"/>
              </a:avLst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4217" y="233969"/>
            <a:ext cx="3129058" cy="759630"/>
            <a:chOff x="214217" y="233969"/>
            <a:chExt cx="3129058" cy="75963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7" y="233969"/>
              <a:ext cx="3129058" cy="75963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942339" y="246156"/>
              <a:ext cx="2029460" cy="724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733" b="1" dirty="0" smtClean="0">
                  <a:solidFill>
                    <a:prstClr val="white"/>
                  </a:solidFill>
                  <a:cs typeface="Arial" pitchFamily="34" charset="0"/>
                </a:rPr>
                <a:t>3. </a:t>
              </a:r>
              <a:r>
                <a:rPr lang="en-US" sz="3733" b="1" dirty="0" err="1" smtClean="0">
                  <a:solidFill>
                    <a:prstClr val="white"/>
                  </a:solidFill>
                  <a:cs typeface="Arial" pitchFamily="34" charset="0"/>
                </a:rPr>
                <a:t>Garis</a:t>
              </a:r>
              <a:endParaRPr lang="en-US" sz="3733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4308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14217" y="233969"/>
            <a:ext cx="3129058" cy="759630"/>
            <a:chOff x="214217" y="233969"/>
            <a:chExt cx="3129058" cy="7596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7" y="233969"/>
              <a:ext cx="3129058" cy="75963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42339" y="246156"/>
              <a:ext cx="2029460" cy="724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733" b="1" dirty="0" smtClean="0">
                  <a:solidFill>
                    <a:prstClr val="white"/>
                  </a:solidFill>
                  <a:cs typeface="Arial" pitchFamily="34" charset="0"/>
                </a:rPr>
                <a:t>3. </a:t>
              </a:r>
              <a:r>
                <a:rPr lang="en-US" sz="3733" b="1" dirty="0" err="1" smtClean="0">
                  <a:solidFill>
                    <a:prstClr val="white"/>
                  </a:solidFill>
                  <a:cs typeface="Arial" pitchFamily="34" charset="0"/>
                </a:rPr>
                <a:t>Garis</a:t>
              </a:r>
              <a:endParaRPr lang="en-US" sz="3733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430" t="35333" r="23507" b="23500"/>
          <a:stretch/>
        </p:blipFill>
        <p:spPr>
          <a:xfrm>
            <a:off x="478630" y="1177779"/>
            <a:ext cx="6036470" cy="31656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4410" t="27833" r="24965" b="21333"/>
          <a:stretch/>
        </p:blipFill>
        <p:spPr>
          <a:xfrm>
            <a:off x="6907188" y="1200151"/>
            <a:ext cx="5008588" cy="31432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96183" y="4427565"/>
            <a:ext cx="5801364" cy="10287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/>
              <a:t>Garis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lurus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dan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lengkung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dapat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digabungkan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menjadi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sebuah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karya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seni</a:t>
            </a:r>
            <a:r>
              <a:rPr lang="en-US" sz="2500" b="1" dirty="0" smtClean="0"/>
              <a:t>.</a:t>
            </a:r>
            <a:endParaRPr lang="en-US" sz="2500" b="1" dirty="0"/>
          </a:p>
        </p:txBody>
      </p:sp>
      <p:sp>
        <p:nvSpPr>
          <p:cNvPr id="39" name="Rounded Rectangle 38"/>
          <p:cNvSpPr/>
          <p:nvPr/>
        </p:nvSpPr>
        <p:spPr>
          <a:xfrm>
            <a:off x="7214369" y="4427565"/>
            <a:ext cx="4394225" cy="16303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 err="1" smtClean="0"/>
              <a:t>Garis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lurus</a:t>
            </a:r>
            <a:r>
              <a:rPr lang="en-US" sz="2500" b="1" dirty="0" smtClean="0"/>
              <a:t>, </a:t>
            </a:r>
            <a:r>
              <a:rPr lang="en-US" sz="2500" b="1" dirty="0" err="1" smtClean="0"/>
              <a:t>garis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lengkung</a:t>
            </a:r>
            <a:r>
              <a:rPr lang="en-US" sz="2500" b="1" dirty="0" smtClean="0"/>
              <a:t>, </a:t>
            </a:r>
            <a:r>
              <a:rPr lang="en-US" sz="2500" b="1" dirty="0" err="1" smtClean="0"/>
              <a:t>titik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kecil</a:t>
            </a:r>
            <a:r>
              <a:rPr lang="en-US" sz="2500" b="1" dirty="0" smtClean="0"/>
              <a:t>, </a:t>
            </a:r>
            <a:r>
              <a:rPr lang="en-US" sz="2500" b="1" dirty="0" err="1" smtClean="0"/>
              <a:t>dan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titik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besar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juga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dapat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digabungkan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menjadi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sebuah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karya</a:t>
            </a:r>
            <a:r>
              <a:rPr lang="en-US" sz="2500" b="1" dirty="0" smtClean="0"/>
              <a:t> </a:t>
            </a:r>
            <a:r>
              <a:rPr lang="en-US" sz="2500" b="1" dirty="0" err="1" smtClean="0"/>
              <a:t>seni</a:t>
            </a:r>
            <a:r>
              <a:rPr lang="en-US" sz="2500" b="1" dirty="0" smtClean="0"/>
              <a:t>.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51980088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14217" y="233969"/>
            <a:ext cx="3129058" cy="759630"/>
            <a:chOff x="214217" y="233969"/>
            <a:chExt cx="3129058" cy="7596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7" y="233969"/>
              <a:ext cx="3129058" cy="75963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42339" y="246156"/>
              <a:ext cx="2029460" cy="724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733" b="1" dirty="0" smtClean="0">
                  <a:solidFill>
                    <a:prstClr val="white"/>
                  </a:solidFill>
                  <a:cs typeface="Arial" pitchFamily="34" charset="0"/>
                </a:rPr>
                <a:t>3. </a:t>
              </a:r>
              <a:r>
                <a:rPr lang="en-US" sz="3733" b="1" dirty="0" err="1" smtClean="0">
                  <a:solidFill>
                    <a:prstClr val="white"/>
                  </a:solidFill>
                  <a:cs typeface="Arial" pitchFamily="34" charset="0"/>
                </a:rPr>
                <a:t>Garis</a:t>
              </a:r>
              <a:endParaRPr lang="en-US" sz="3733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36577" y="1172920"/>
            <a:ext cx="900747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 smtClean="0">
                <a:solidFill>
                  <a:prstClr val="black"/>
                </a:solidFill>
              </a:rPr>
              <a:t>Garis</a:t>
            </a:r>
            <a:r>
              <a:rPr lang="en-US" sz="3733" b="1" dirty="0" smtClean="0">
                <a:solidFill>
                  <a:prstClr val="black"/>
                </a:solidFill>
              </a:rPr>
              <a:t> </a:t>
            </a:r>
            <a:r>
              <a:rPr lang="en-US" sz="3733" b="1" dirty="0" err="1" smtClean="0">
                <a:solidFill>
                  <a:prstClr val="black"/>
                </a:solidFill>
              </a:rPr>
              <a:t>juga</a:t>
            </a:r>
            <a:r>
              <a:rPr lang="en-US" sz="3733" b="1" dirty="0" smtClean="0">
                <a:solidFill>
                  <a:prstClr val="black"/>
                </a:solidFill>
              </a:rPr>
              <a:t> </a:t>
            </a:r>
            <a:r>
              <a:rPr lang="en-US" sz="3733" b="1" dirty="0" err="1" smtClean="0">
                <a:solidFill>
                  <a:prstClr val="black"/>
                </a:solidFill>
              </a:rPr>
              <a:t>dapat</a:t>
            </a:r>
            <a:r>
              <a:rPr lang="en-US" sz="3733" b="1" dirty="0" smtClean="0">
                <a:solidFill>
                  <a:prstClr val="black"/>
                </a:solidFill>
              </a:rPr>
              <a:t> </a:t>
            </a:r>
            <a:r>
              <a:rPr lang="en-US" sz="3733" b="1" dirty="0" err="1" smtClean="0">
                <a:solidFill>
                  <a:prstClr val="black"/>
                </a:solidFill>
              </a:rPr>
              <a:t>digunakan</a:t>
            </a:r>
            <a:r>
              <a:rPr lang="en-US" sz="3733" b="1" dirty="0" smtClean="0">
                <a:solidFill>
                  <a:prstClr val="black"/>
                </a:solidFill>
              </a:rPr>
              <a:t> </a:t>
            </a:r>
            <a:r>
              <a:rPr lang="en-US" sz="3733" b="1" dirty="0" err="1" smtClean="0">
                <a:solidFill>
                  <a:prstClr val="black"/>
                </a:solidFill>
              </a:rPr>
              <a:t>untuk</a:t>
            </a:r>
            <a:r>
              <a:rPr lang="en-US" sz="3733" b="1" dirty="0" smtClean="0">
                <a:solidFill>
                  <a:prstClr val="black"/>
                </a:solidFill>
              </a:rPr>
              <a:t> </a:t>
            </a:r>
            <a:r>
              <a:rPr lang="en-US" sz="3733" b="1" dirty="0" err="1" smtClean="0">
                <a:solidFill>
                  <a:prstClr val="black"/>
                </a:solidFill>
              </a:rPr>
              <a:t>membuat</a:t>
            </a:r>
            <a:r>
              <a:rPr lang="en-US" sz="3733" b="1" dirty="0" smtClean="0">
                <a:solidFill>
                  <a:prstClr val="black"/>
                </a:solidFill>
              </a:rPr>
              <a:t> </a:t>
            </a:r>
            <a:r>
              <a:rPr lang="en-US" sz="3733" b="1" dirty="0" err="1" smtClean="0">
                <a:solidFill>
                  <a:prstClr val="black"/>
                </a:solidFill>
              </a:rPr>
              <a:t>berbagai</a:t>
            </a:r>
            <a:r>
              <a:rPr lang="en-US" sz="3733" b="1" dirty="0" smtClean="0">
                <a:solidFill>
                  <a:prstClr val="black"/>
                </a:solidFill>
              </a:rPr>
              <a:t> </a:t>
            </a:r>
            <a:r>
              <a:rPr lang="en-US" sz="3733" b="1" dirty="0" err="1" smtClean="0">
                <a:solidFill>
                  <a:prstClr val="black"/>
                </a:solidFill>
              </a:rPr>
              <a:t>bentuk</a:t>
            </a:r>
            <a:r>
              <a:rPr lang="en-US" sz="3733" b="1" dirty="0" smtClean="0">
                <a:solidFill>
                  <a:prstClr val="black"/>
                </a:solidFill>
              </a:rPr>
              <a:t> </a:t>
            </a:r>
            <a:r>
              <a:rPr lang="en-US" sz="3733" b="1" dirty="0" err="1" smtClean="0">
                <a:solidFill>
                  <a:prstClr val="black"/>
                </a:solidFill>
              </a:rPr>
              <a:t>bangun</a:t>
            </a:r>
            <a:r>
              <a:rPr lang="en-US" sz="3733" b="1" dirty="0" smtClean="0">
                <a:solidFill>
                  <a:prstClr val="black"/>
                </a:solidFill>
              </a:rPr>
              <a:t> </a:t>
            </a:r>
            <a:r>
              <a:rPr lang="en-US" sz="3733" b="1" dirty="0" err="1" smtClean="0">
                <a:solidFill>
                  <a:prstClr val="black"/>
                </a:solidFill>
              </a:rPr>
              <a:t>datar</a:t>
            </a:r>
            <a:r>
              <a:rPr lang="en-US" sz="3733" b="1" dirty="0" smtClean="0">
                <a:solidFill>
                  <a:prstClr val="black"/>
                </a:solidFill>
              </a:rPr>
              <a:t>.</a:t>
            </a:r>
            <a:endParaRPr lang="en-US" sz="3733" b="1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28935" y="2295882"/>
            <a:ext cx="5714659" cy="3861602"/>
            <a:chOff x="2971799" y="2289156"/>
            <a:chExt cx="5349333" cy="36147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58160" t="29986" r="15598" b="35667"/>
            <a:stretch/>
          </p:blipFill>
          <p:spPr>
            <a:xfrm>
              <a:off x="2971799" y="2607766"/>
              <a:ext cx="4029398" cy="32961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84679" t="26666" r="7171" b="35667"/>
            <a:stretch/>
          </p:blipFill>
          <p:spPr>
            <a:xfrm>
              <a:off x="7069773" y="2289156"/>
              <a:ext cx="1251359" cy="361473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10"/>
          <a:stretch/>
        </p:blipFill>
        <p:spPr>
          <a:xfrm>
            <a:off x="8686458" y="3257550"/>
            <a:ext cx="3262655" cy="30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2292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14216" y="233969"/>
            <a:ext cx="5709715" cy="759630"/>
            <a:chOff x="214216" y="233969"/>
            <a:chExt cx="5543647" cy="7596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6" y="233969"/>
              <a:ext cx="5543647" cy="75963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42338" y="246156"/>
              <a:ext cx="4196513" cy="724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733" b="1" dirty="0" smtClean="0">
                  <a:solidFill>
                    <a:prstClr val="white"/>
                  </a:solidFill>
                  <a:cs typeface="Arial" pitchFamily="34" charset="0"/>
                </a:rPr>
                <a:t>4. </a:t>
              </a:r>
              <a:r>
                <a:rPr lang="en-US" sz="3733" b="1" dirty="0" err="1" smtClean="0">
                  <a:solidFill>
                    <a:prstClr val="white"/>
                  </a:solidFill>
                  <a:cs typeface="Arial" pitchFamily="34" charset="0"/>
                </a:rPr>
                <a:t>Permukaan</a:t>
              </a:r>
              <a:r>
                <a:rPr lang="en-US" sz="3733" b="1" dirty="0" smtClean="0">
                  <a:solidFill>
                    <a:prstClr val="white"/>
                  </a:solidFill>
                  <a:cs typeface="Arial" pitchFamily="34" charset="0"/>
                </a:rPr>
                <a:t> Benda</a:t>
              </a:r>
              <a:endParaRPr lang="en-US" sz="3733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10"/>
          <a:stretch/>
        </p:blipFill>
        <p:spPr>
          <a:xfrm>
            <a:off x="6557964" y="1274075"/>
            <a:ext cx="5391150" cy="50238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239" y="1200150"/>
            <a:ext cx="6500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Permukaan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benda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dapat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dirasakan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dengan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cara</a:t>
            </a:r>
            <a:r>
              <a:rPr lang="en-US" sz="3600" b="1" dirty="0" smtClean="0"/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diraba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7239" y="2607030"/>
            <a:ext cx="5166692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Ada </a:t>
            </a:r>
            <a:r>
              <a:rPr lang="en-US" sz="3600" b="1" dirty="0" err="1" smtClean="0"/>
              <a:t>benda</a:t>
            </a:r>
            <a:r>
              <a:rPr lang="en-US" sz="3600" b="1" dirty="0" smtClean="0"/>
              <a:t> yang </a:t>
            </a:r>
            <a:r>
              <a:rPr lang="en-US" sz="3600" b="1" dirty="0" err="1" smtClean="0"/>
              <a:t>memiliki</a:t>
            </a:r>
            <a:r>
              <a:rPr lang="en-US" sz="3600" b="1" dirty="0" smtClean="0"/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permukaan</a:t>
            </a:r>
            <a:r>
              <a:rPr lang="en-US" sz="3600" b="1" dirty="0" smtClean="0">
                <a:solidFill>
                  <a:srgbClr val="00B050"/>
                </a:solidFill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</a:rPr>
              <a:t>kasar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57239" y="4013910"/>
            <a:ext cx="5166692" cy="120032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Ada </a:t>
            </a:r>
            <a:r>
              <a:rPr lang="en-US" sz="3600" b="1" dirty="0" err="1" smtClean="0"/>
              <a:t>benda</a:t>
            </a:r>
            <a:r>
              <a:rPr lang="en-US" sz="3600" b="1" dirty="0" smtClean="0"/>
              <a:t> yang </a:t>
            </a:r>
            <a:r>
              <a:rPr lang="en-US" sz="3600" b="1" dirty="0" err="1" smtClean="0"/>
              <a:t>memiliki</a:t>
            </a:r>
            <a:r>
              <a:rPr lang="en-US" sz="3600" b="1" dirty="0" smtClean="0"/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permukaan</a:t>
            </a:r>
            <a:r>
              <a:rPr lang="en-US" sz="3600" b="1" dirty="0" smtClean="0">
                <a:solidFill>
                  <a:srgbClr val="7030A0"/>
                </a:solidFill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</a:rPr>
              <a:t>halus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0768691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14216" y="233969"/>
            <a:ext cx="5709715" cy="759630"/>
            <a:chOff x="214216" y="233969"/>
            <a:chExt cx="5543647" cy="7596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6" y="233969"/>
              <a:ext cx="5543647" cy="75963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42338" y="246156"/>
              <a:ext cx="4196513" cy="724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733" b="1" dirty="0" smtClean="0">
                  <a:solidFill>
                    <a:prstClr val="white"/>
                  </a:solidFill>
                  <a:cs typeface="Arial" pitchFamily="34" charset="0"/>
                </a:rPr>
                <a:t>4. </a:t>
              </a:r>
              <a:r>
                <a:rPr lang="en-US" sz="3733" b="1" dirty="0" err="1" smtClean="0">
                  <a:solidFill>
                    <a:prstClr val="white"/>
                  </a:solidFill>
                  <a:cs typeface="Arial" pitchFamily="34" charset="0"/>
                </a:rPr>
                <a:t>Permukaan</a:t>
              </a:r>
              <a:r>
                <a:rPr lang="en-US" sz="3733" b="1" dirty="0" smtClean="0">
                  <a:solidFill>
                    <a:prstClr val="white"/>
                  </a:solidFill>
                  <a:cs typeface="Arial" pitchFamily="34" charset="0"/>
                </a:rPr>
                <a:t> Benda</a:t>
              </a:r>
              <a:endParaRPr lang="en-US" sz="3733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" y="1200945"/>
            <a:ext cx="10519799" cy="7753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30924" y="1200945"/>
            <a:ext cx="8570375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Contoh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benda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dengan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permukaan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kasar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9317" y="2424736"/>
            <a:ext cx="2843213" cy="3174841"/>
            <a:chOff x="409317" y="2424736"/>
            <a:chExt cx="2843213" cy="31748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554184">
              <a:off x="573721" y="2424736"/>
              <a:ext cx="2606919" cy="215206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09317" y="5076357"/>
              <a:ext cx="28432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Cangkang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kerang</a:t>
              </a:r>
              <a:endParaRPr lang="en-US" sz="28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76067" y="2320700"/>
            <a:ext cx="3367835" cy="3278877"/>
            <a:chOff x="4476067" y="2320700"/>
            <a:chExt cx="3367835" cy="3278877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C1A92F87-AFFD-47DE-A050-460F68802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5"/>
            <a:stretch/>
          </p:blipFill>
          <p:spPr>
            <a:xfrm>
              <a:off x="4476067" y="2320700"/>
              <a:ext cx="3367835" cy="236013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594571" y="5076357"/>
              <a:ext cx="28432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Pasir</a:t>
              </a:r>
              <a:endParaRPr lang="en-US" sz="28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779825" y="2364834"/>
            <a:ext cx="3412175" cy="3516200"/>
            <a:chOff x="8779825" y="2364834"/>
            <a:chExt cx="3412175" cy="3516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96"/>
            <a:stretch/>
          </p:blipFill>
          <p:spPr>
            <a:xfrm>
              <a:off x="8779825" y="2364834"/>
              <a:ext cx="3412175" cy="2992980"/>
            </a:xfrm>
            <a:prstGeom prst="teardrop">
              <a:avLst/>
            </a:prstGeom>
            <a:effectLst>
              <a:softEdge rad="63500"/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9064305" y="5357814"/>
              <a:ext cx="28432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Batu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87451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14216" y="233969"/>
            <a:ext cx="5709715" cy="759630"/>
            <a:chOff x="214216" y="233969"/>
            <a:chExt cx="5543647" cy="7596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6" y="233969"/>
              <a:ext cx="5543647" cy="75963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42338" y="246156"/>
              <a:ext cx="4196513" cy="724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733" b="1" dirty="0" smtClean="0">
                  <a:solidFill>
                    <a:prstClr val="white"/>
                  </a:solidFill>
                  <a:cs typeface="Arial" pitchFamily="34" charset="0"/>
                </a:rPr>
                <a:t>4. </a:t>
              </a:r>
              <a:r>
                <a:rPr lang="en-US" sz="3733" b="1" dirty="0" err="1" smtClean="0">
                  <a:solidFill>
                    <a:prstClr val="white"/>
                  </a:solidFill>
                  <a:cs typeface="Arial" pitchFamily="34" charset="0"/>
                </a:rPr>
                <a:t>Permukaan</a:t>
              </a:r>
              <a:r>
                <a:rPr lang="en-US" sz="3733" b="1" dirty="0" smtClean="0">
                  <a:solidFill>
                    <a:prstClr val="white"/>
                  </a:solidFill>
                  <a:cs typeface="Arial" pitchFamily="34" charset="0"/>
                </a:rPr>
                <a:t> Benda</a:t>
              </a:r>
              <a:endParaRPr lang="en-US" sz="3733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" y="1200945"/>
            <a:ext cx="10519799" cy="77533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30924" y="1200945"/>
            <a:ext cx="8570375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Contoh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benda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dengan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permukaan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halus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9317" y="2375175"/>
            <a:ext cx="3614739" cy="3072658"/>
            <a:chOff x="409317" y="2375175"/>
            <a:chExt cx="3614739" cy="3072658"/>
          </a:xfrm>
        </p:grpSpPr>
        <p:sp>
          <p:nvSpPr>
            <p:cNvPr id="6" name="TextBox 5"/>
            <p:cNvSpPr txBox="1"/>
            <p:nvPr/>
          </p:nvSpPr>
          <p:spPr>
            <a:xfrm>
              <a:off x="795080" y="4924613"/>
              <a:ext cx="28432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Mutiara</a:t>
              </a:r>
              <a:endParaRPr lang="en-US" sz="2800" b="1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08" t="23834" r="21984" b="12610"/>
            <a:stretch/>
          </p:blipFill>
          <p:spPr>
            <a:xfrm>
              <a:off x="409317" y="2375175"/>
              <a:ext cx="3614739" cy="2400301"/>
            </a:xfrm>
            <a:prstGeom prst="ellipse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Group 4"/>
          <p:cNvGrpSpPr/>
          <p:nvPr/>
        </p:nvGrpSpPr>
        <p:grpSpPr>
          <a:xfrm>
            <a:off x="4107321" y="2408701"/>
            <a:ext cx="4001484" cy="3190876"/>
            <a:chOff x="4107321" y="2408701"/>
            <a:chExt cx="4001484" cy="3190876"/>
          </a:xfrm>
        </p:grpSpPr>
        <p:sp>
          <p:nvSpPr>
            <p:cNvPr id="18" name="TextBox 17"/>
            <p:cNvSpPr txBox="1"/>
            <p:nvPr/>
          </p:nvSpPr>
          <p:spPr>
            <a:xfrm>
              <a:off x="4594571" y="5076357"/>
              <a:ext cx="28432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Kelereng</a:t>
              </a:r>
              <a:endParaRPr lang="en-US" sz="2800" b="1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321" y="2408701"/>
              <a:ext cx="4001484" cy="2667656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8692366" y="1604494"/>
            <a:ext cx="2999762" cy="3995083"/>
            <a:chOff x="8692366" y="1604494"/>
            <a:chExt cx="2999762" cy="3995083"/>
          </a:xfrm>
        </p:grpSpPr>
        <p:pic>
          <p:nvPicPr>
            <p:cNvPr id="2050" name="Picture 2" descr="https://i0.hippopx.com/photos/794/401/149/paper-roll-loose-colorful-e6581e1789be95a2ed12c84344c7e3be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564" b="80351" l="53309" r="100000">
                          <a14:foregroundMark x1="55974" y1="52533" x2="56679" y2="59804"/>
                          <a14:foregroundMark x1="60233" y1="52859" x2="62837" y2="63889"/>
                          <a14:foregroundMark x1="87960" y1="23775" x2="88909" y2="357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04" t="17807" r="6478" b="34173"/>
            <a:stretch/>
          </p:blipFill>
          <p:spPr bwMode="auto">
            <a:xfrm>
              <a:off x="8692366" y="1604494"/>
              <a:ext cx="2855151" cy="3471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8848915" y="5076357"/>
              <a:ext cx="28432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/>
                <a:t>Gulungan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kertas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277428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14216" y="233969"/>
            <a:ext cx="4729259" cy="759630"/>
            <a:chOff x="214216" y="233969"/>
            <a:chExt cx="4591708" cy="7596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6" y="233969"/>
              <a:ext cx="4591708" cy="75963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42338" y="246156"/>
              <a:ext cx="3405812" cy="724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733" b="1" dirty="0" smtClean="0">
                  <a:solidFill>
                    <a:prstClr val="white"/>
                  </a:solidFill>
                  <a:cs typeface="Arial" pitchFamily="34" charset="0"/>
                </a:rPr>
                <a:t>5. </a:t>
              </a:r>
              <a:r>
                <a:rPr lang="en-US" sz="3733" b="1" dirty="0" err="1" smtClean="0">
                  <a:solidFill>
                    <a:prstClr val="white"/>
                  </a:solidFill>
                  <a:cs typeface="Arial" pitchFamily="34" charset="0"/>
                </a:rPr>
                <a:t>Bentuk</a:t>
              </a:r>
              <a:r>
                <a:rPr lang="en-US" sz="3733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733" b="1" dirty="0" err="1" smtClean="0">
                  <a:solidFill>
                    <a:prstClr val="white"/>
                  </a:solidFill>
                  <a:cs typeface="Arial" pitchFamily="34" charset="0"/>
                </a:rPr>
                <a:t>Wajah</a:t>
              </a:r>
              <a:endParaRPr lang="en-US" sz="3733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" y="1200945"/>
            <a:ext cx="6686547" cy="775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02287" y="1226495"/>
            <a:ext cx="5112801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a.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Bagian-bagian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wajah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7787">
            <a:off x="5755087" y="2102419"/>
            <a:ext cx="4163101" cy="371254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8106813" y="1300634"/>
            <a:ext cx="1480099" cy="1143000"/>
          </a:xfrm>
          <a:custGeom>
            <a:avLst/>
            <a:gdLst>
              <a:gd name="connsiteX0" fmla="*/ 37061 w 1051474"/>
              <a:gd name="connsiteY0" fmla="*/ 771525 h 771525"/>
              <a:gd name="connsiteX1" fmla="*/ 122786 w 1051474"/>
              <a:gd name="connsiteY1" fmla="*/ 257175 h 771525"/>
              <a:gd name="connsiteX2" fmla="*/ 1051474 w 1051474"/>
              <a:gd name="connsiteY2" fmla="*/ 0 h 771525"/>
              <a:gd name="connsiteX3" fmla="*/ 1051474 w 1051474"/>
              <a:gd name="connsiteY3" fmla="*/ 0 h 771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474" h="771525">
                <a:moveTo>
                  <a:pt x="37061" y="771525"/>
                </a:moveTo>
                <a:cubicBezTo>
                  <a:pt x="-4611" y="578644"/>
                  <a:pt x="-46283" y="385763"/>
                  <a:pt x="122786" y="257175"/>
                </a:cubicBezTo>
                <a:cubicBezTo>
                  <a:pt x="291855" y="128587"/>
                  <a:pt x="1051474" y="0"/>
                  <a:pt x="1051474" y="0"/>
                </a:cubicBezTo>
                <a:lnTo>
                  <a:pt x="1051474" y="0"/>
                </a:lnTo>
              </a:path>
            </a:pathLst>
          </a:custGeom>
          <a:ln w="381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686800" y="3600450"/>
            <a:ext cx="167211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8846862" y="4352925"/>
            <a:ext cx="167211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349698" y="5233988"/>
            <a:ext cx="219456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550637" y="4714875"/>
            <a:ext cx="219456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226368" y="5262563"/>
            <a:ext cx="1188720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586912" y="1039024"/>
            <a:ext cx="1443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Rambut</a:t>
            </a:r>
            <a:endParaRPr lang="en-US" sz="28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0358913" y="3338840"/>
            <a:ext cx="913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Alis</a:t>
            </a:r>
            <a:endParaRPr lang="en-US" sz="28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0518975" y="4090988"/>
            <a:ext cx="108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Mata</a:t>
            </a:r>
            <a:endParaRPr lang="en-US" sz="28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0518975" y="4972378"/>
            <a:ext cx="1468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Mulut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gigi</a:t>
            </a:r>
            <a:endParaRPr lang="en-US" sz="2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4331002" y="4430884"/>
            <a:ext cx="1468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Hidung</a:t>
            </a:r>
            <a:endParaRPr lang="en-US" sz="28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4000569" y="4964733"/>
            <a:ext cx="1468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Telinga</a:t>
            </a:r>
            <a:endParaRPr lang="en-US" sz="28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40490" y="2443634"/>
            <a:ext cx="49401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 smtClean="0">
                <a:solidFill>
                  <a:srgbClr val="FF0000"/>
                </a:solidFill>
              </a:rPr>
              <a:t>Wajah</a:t>
            </a:r>
            <a:r>
              <a:rPr lang="en-US" sz="4500" b="1" dirty="0" smtClean="0"/>
              <a:t> </a:t>
            </a:r>
            <a:r>
              <a:rPr lang="en-US" sz="4500" b="1" dirty="0" err="1" smtClean="0"/>
              <a:t>disebut</a:t>
            </a:r>
            <a:r>
              <a:rPr lang="en-US" sz="4500" b="1" dirty="0" smtClean="0"/>
              <a:t> </a:t>
            </a:r>
            <a:r>
              <a:rPr lang="en-US" sz="4500" b="1" dirty="0" err="1" smtClean="0"/>
              <a:t>juga</a:t>
            </a:r>
            <a:r>
              <a:rPr lang="en-US" sz="4500" b="1" dirty="0" smtClean="0"/>
              <a:t> </a:t>
            </a:r>
            <a:r>
              <a:rPr lang="en-US" sz="4500" b="1" dirty="0" err="1" smtClean="0">
                <a:solidFill>
                  <a:srgbClr val="00B050"/>
                </a:solidFill>
              </a:rPr>
              <a:t>muka</a:t>
            </a:r>
            <a:r>
              <a:rPr lang="en-US" sz="4500" b="1" dirty="0" smtClean="0">
                <a:solidFill>
                  <a:srgbClr val="00B050"/>
                </a:solidFill>
              </a:rPr>
              <a:t> </a:t>
            </a:r>
            <a:r>
              <a:rPr lang="en-US" sz="4500" b="1" dirty="0" err="1" smtClean="0"/>
              <a:t>atau</a:t>
            </a:r>
            <a:r>
              <a:rPr lang="en-US" sz="4500" b="1" dirty="0" smtClean="0"/>
              <a:t> </a:t>
            </a:r>
            <a:r>
              <a:rPr lang="en-US" sz="4500" b="1" dirty="0" err="1" smtClean="0">
                <a:solidFill>
                  <a:srgbClr val="0070C0"/>
                </a:solidFill>
              </a:rPr>
              <a:t>rupa</a:t>
            </a:r>
            <a:r>
              <a:rPr lang="en-US" sz="4500" b="1" dirty="0" smtClean="0"/>
              <a:t>.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065854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22" grpId="0"/>
      <p:bldP spid="30" grpId="0"/>
      <p:bldP spid="31" grpId="0"/>
      <p:bldP spid="32" grpId="0"/>
      <p:bldP spid="33" grpId="0"/>
      <p:bldP spid="3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14216" y="233969"/>
            <a:ext cx="4729259" cy="759630"/>
            <a:chOff x="214216" y="233969"/>
            <a:chExt cx="4591708" cy="75963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6" y="233969"/>
              <a:ext cx="4591708" cy="75963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942338" y="246156"/>
              <a:ext cx="3405812" cy="724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733" b="1" dirty="0" smtClean="0">
                  <a:solidFill>
                    <a:prstClr val="white"/>
                  </a:solidFill>
                  <a:cs typeface="Arial" pitchFamily="34" charset="0"/>
                </a:rPr>
                <a:t>5. </a:t>
              </a:r>
              <a:r>
                <a:rPr lang="en-US" sz="3733" b="1" dirty="0" err="1" smtClean="0">
                  <a:solidFill>
                    <a:prstClr val="white"/>
                  </a:solidFill>
                  <a:cs typeface="Arial" pitchFamily="34" charset="0"/>
                </a:rPr>
                <a:t>Bentuk</a:t>
              </a:r>
              <a:r>
                <a:rPr lang="en-US" sz="3733" b="1" dirty="0" smtClean="0">
                  <a:solidFill>
                    <a:prstClr val="white"/>
                  </a:solidFill>
                  <a:cs typeface="Arial" pitchFamily="34" charset="0"/>
                </a:rPr>
                <a:t> </a:t>
              </a:r>
              <a:r>
                <a:rPr lang="en-US" sz="3733" b="1" dirty="0" err="1" smtClean="0">
                  <a:solidFill>
                    <a:prstClr val="white"/>
                  </a:solidFill>
                  <a:cs typeface="Arial" pitchFamily="34" charset="0"/>
                </a:rPr>
                <a:t>Wajah</a:t>
              </a:r>
              <a:endParaRPr lang="en-US" sz="3733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" y="1200945"/>
            <a:ext cx="5082860" cy="77533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02287" y="1226495"/>
            <a:ext cx="3169701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b.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Gerak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wajah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0301" y="2180207"/>
            <a:ext cx="7603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Beberapa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contoh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gerak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wajah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1842">
            <a:off x="564341" y="3153972"/>
            <a:ext cx="2274980" cy="2028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661" y="3145776"/>
            <a:ext cx="2269307" cy="2045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930">
            <a:off x="6280827" y="3170396"/>
            <a:ext cx="2303558" cy="1995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24" y="3145776"/>
            <a:ext cx="2267061" cy="204515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11761" y="5190931"/>
            <a:ext cx="1568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Senang</a:t>
            </a:r>
            <a:endParaRPr lang="en-US" sz="2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3749790" y="5248588"/>
            <a:ext cx="1568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Terkejut</a:t>
            </a:r>
            <a:endParaRPr lang="en-US" sz="28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584332" y="5233389"/>
            <a:ext cx="1568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Sedih</a:t>
            </a:r>
            <a:endParaRPr lang="en-US" sz="28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9450933" y="5261767"/>
            <a:ext cx="1568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Marah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530004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28" grpId="0"/>
      <p:bldP spid="35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7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2228" y="1274075"/>
            <a:ext cx="5976257" cy="4604997"/>
            <a:chOff x="232228" y="1274075"/>
            <a:chExt cx="5976257" cy="4604997"/>
          </a:xfrm>
        </p:grpSpPr>
        <p:sp>
          <p:nvSpPr>
            <p:cNvPr id="3" name="Oval Callout 2"/>
            <p:cNvSpPr/>
            <p:nvPr/>
          </p:nvSpPr>
          <p:spPr>
            <a:xfrm>
              <a:off x="232228" y="1274075"/>
              <a:ext cx="5976257" cy="4604997"/>
            </a:xfrm>
            <a:prstGeom prst="wedgeEllipseCallout">
              <a:avLst>
                <a:gd name="adj1" fmla="val 68238"/>
                <a:gd name="adj2" fmla="val -3560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5341" y="2082235"/>
              <a:ext cx="5490029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300" b="1" dirty="0" smtClean="0"/>
                <a:t>Ada </a:t>
              </a:r>
              <a:r>
                <a:rPr lang="en-US" sz="4300" b="1" dirty="0" err="1" smtClean="0"/>
                <a:t>banyak</a:t>
              </a:r>
              <a:r>
                <a:rPr lang="en-US" sz="4300" b="1" dirty="0" smtClean="0"/>
                <a:t> </a:t>
              </a:r>
              <a:r>
                <a:rPr lang="en-US" sz="4300" b="1" dirty="0" err="1" smtClean="0"/>
                <a:t>warna</a:t>
              </a:r>
              <a:r>
                <a:rPr lang="en-US" sz="4300" b="1" dirty="0" smtClean="0"/>
                <a:t> </a:t>
              </a:r>
            </a:p>
            <a:p>
              <a:pPr algn="ctr"/>
              <a:r>
                <a:rPr lang="en-US" sz="4300" b="1" dirty="0" smtClean="0"/>
                <a:t>di </a:t>
              </a:r>
              <a:r>
                <a:rPr lang="en-US" sz="4300" b="1" dirty="0" err="1" smtClean="0"/>
                <a:t>sekitar</a:t>
              </a:r>
              <a:r>
                <a:rPr lang="en-US" sz="4300" b="1" dirty="0" smtClean="0"/>
                <a:t> </a:t>
              </a:r>
              <a:r>
                <a:rPr lang="en-US" sz="4300" b="1" dirty="0" err="1" smtClean="0"/>
                <a:t>kita</a:t>
              </a:r>
              <a:r>
                <a:rPr lang="en-US" sz="4300" b="1" dirty="0" smtClean="0"/>
                <a:t>. </a:t>
              </a:r>
            </a:p>
            <a:p>
              <a:pPr algn="ctr"/>
              <a:r>
                <a:rPr lang="en-US" sz="4300" b="1" dirty="0" smtClean="0"/>
                <a:t>Ada </a:t>
              </a:r>
              <a:r>
                <a:rPr lang="en-US" sz="4300" b="1" dirty="0" err="1" smtClean="0">
                  <a:solidFill>
                    <a:srgbClr val="FF0000"/>
                  </a:solidFill>
                </a:rPr>
                <a:t>warna</a:t>
              </a:r>
              <a:r>
                <a:rPr lang="en-US" sz="43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4300" b="1" dirty="0" err="1" smtClean="0">
                  <a:solidFill>
                    <a:srgbClr val="FF0000"/>
                  </a:solidFill>
                </a:rPr>
                <a:t>dasar</a:t>
              </a:r>
              <a:r>
                <a:rPr lang="en-US" sz="4300" b="1" dirty="0" smtClean="0"/>
                <a:t>.</a:t>
              </a:r>
            </a:p>
            <a:p>
              <a:pPr algn="ctr"/>
              <a:r>
                <a:rPr lang="en-US" sz="4300" b="1" dirty="0" smtClean="0"/>
                <a:t>Ada </a:t>
              </a:r>
              <a:r>
                <a:rPr lang="en-US" sz="4300" b="1" dirty="0" err="1" smtClean="0">
                  <a:solidFill>
                    <a:srgbClr val="00B050"/>
                  </a:solidFill>
                </a:rPr>
                <a:t>warna</a:t>
              </a:r>
              <a:r>
                <a:rPr lang="en-US" sz="43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4300" b="1" dirty="0" err="1" smtClean="0">
                  <a:solidFill>
                    <a:srgbClr val="00B050"/>
                  </a:solidFill>
                </a:rPr>
                <a:t>campuran</a:t>
              </a:r>
              <a:r>
                <a:rPr lang="en-US" sz="4300" b="1" dirty="0" smtClean="0"/>
                <a:t>.</a:t>
              </a:r>
              <a:endParaRPr lang="en-US" sz="4300" b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38368"/>
            <a:ext cx="6034314" cy="78361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11200" y="359044"/>
            <a:ext cx="4982029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>
                <a:solidFill>
                  <a:prstClr val="white"/>
                </a:solidFill>
                <a:cs typeface="Arial" pitchFamily="34" charset="0"/>
              </a:rPr>
              <a:t>B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Warna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di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Sekitar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Kita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10"/>
          <a:stretch/>
        </p:blipFill>
        <p:spPr>
          <a:xfrm>
            <a:off x="6557964" y="1274075"/>
            <a:ext cx="5391150" cy="50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744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0B14C85-2967-440B-ACD5-A469852687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" b="11208"/>
          <a:stretch/>
        </p:blipFill>
        <p:spPr>
          <a:xfrm>
            <a:off x="0" y="-12645"/>
            <a:ext cx="12250285" cy="68706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626CCAE-9C91-4B2F-98A5-2E0E38F8E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A369215-2317-4111-9AA9-20F4228AC1E9}"/>
              </a:ext>
            </a:extLst>
          </p:cNvPr>
          <p:cNvGrpSpPr/>
          <p:nvPr/>
        </p:nvGrpSpPr>
        <p:grpSpPr>
          <a:xfrm>
            <a:off x="2447089" y="532110"/>
            <a:ext cx="5561310" cy="1172131"/>
            <a:chOff x="3225800" y="73620"/>
            <a:chExt cx="5561310" cy="11721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1FE9063-36CD-47CC-98F7-5706581FA2D2}"/>
                </a:ext>
              </a:extLst>
            </p:cNvPr>
            <p:cNvSpPr txBox="1"/>
            <p:nvPr/>
          </p:nvSpPr>
          <p:spPr>
            <a:xfrm>
              <a:off x="3225800" y="76200"/>
              <a:ext cx="54864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b="1" dirty="0" err="1">
                  <a:solidFill>
                    <a:srgbClr val="5B9BD5">
                      <a:lumMod val="40000"/>
                      <a:lumOff val="60000"/>
                    </a:srgbClr>
                  </a:solidFill>
                </a:rPr>
                <a:t>Warna</a:t>
              </a:r>
              <a:r>
                <a:rPr lang="en-US" sz="7000" b="1" dirty="0">
                  <a:solidFill>
                    <a:srgbClr val="5B9BD5">
                      <a:lumMod val="40000"/>
                      <a:lumOff val="60000"/>
                    </a:srgbClr>
                  </a:solidFill>
                </a:rPr>
                <a:t> Dasar</a:t>
              </a:r>
              <a:endParaRPr lang="id-ID" sz="7000" b="1" dirty="0">
                <a:solidFill>
                  <a:srgbClr val="5B9BD5">
                    <a:lumMod val="40000"/>
                    <a:lumOff val="60000"/>
                  </a:srgb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999E589-C7B4-48BB-A70F-5767FBC875C1}"/>
                </a:ext>
              </a:extLst>
            </p:cNvPr>
            <p:cNvSpPr txBox="1"/>
            <p:nvPr/>
          </p:nvSpPr>
          <p:spPr>
            <a:xfrm>
              <a:off x="3300710" y="73620"/>
              <a:ext cx="54864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b="1" dirty="0" err="1">
                  <a:solidFill>
                    <a:srgbClr val="5B9BD5"/>
                  </a:solidFill>
                </a:rPr>
                <a:t>Warna</a:t>
              </a:r>
              <a:r>
                <a:rPr lang="en-US" sz="7000" b="1" dirty="0">
                  <a:solidFill>
                    <a:srgbClr val="5B9BD5"/>
                  </a:solidFill>
                </a:rPr>
                <a:t> Dasar</a:t>
              </a:r>
              <a:endParaRPr lang="id-ID" sz="7000" b="1" dirty="0">
                <a:solidFill>
                  <a:srgbClr val="5B9BD5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A377FE1-34FF-4468-97FC-8FAC633D9820}"/>
              </a:ext>
            </a:extLst>
          </p:cNvPr>
          <p:cNvSpPr txBox="1"/>
          <p:nvPr/>
        </p:nvSpPr>
        <p:spPr>
          <a:xfrm>
            <a:off x="1626909" y="1935132"/>
            <a:ext cx="7392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prstClr val="black"/>
                </a:solidFill>
              </a:rPr>
              <a:t>Warna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dirty="0" err="1">
                <a:solidFill>
                  <a:prstClr val="black"/>
                </a:solidFill>
              </a:rPr>
              <a:t>dasar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tidak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dibuat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prstClr val="black"/>
                </a:solidFill>
              </a:rPr>
              <a:t>dari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dirty="0" err="1">
                <a:solidFill>
                  <a:prstClr val="black"/>
                </a:solidFill>
              </a:rPr>
              <a:t>warna</a:t>
            </a:r>
            <a:r>
              <a:rPr lang="en-US" sz="6000" dirty="0">
                <a:solidFill>
                  <a:prstClr val="black"/>
                </a:solidFill>
              </a:rPr>
              <a:t> lain.</a:t>
            </a:r>
            <a:endParaRPr lang="id-ID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940150"/>
      </p:ext>
    </p:extLst>
  </p:cSld>
  <p:clrMapOvr>
    <a:masterClrMapping/>
  </p:clrMapOvr>
  <p:transition spd="med" advTm="6979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410553" y="690683"/>
            <a:ext cx="10608849" cy="1057917"/>
            <a:chOff x="1547607" y="3368313"/>
            <a:chExt cx="7402077" cy="612226"/>
          </a:xfrm>
        </p:grpSpPr>
        <p:sp>
          <p:nvSpPr>
            <p:cNvPr id="17" name="Parallelogram 16"/>
            <p:cNvSpPr/>
            <p:nvPr/>
          </p:nvSpPr>
          <p:spPr>
            <a:xfrm>
              <a:off x="1547607" y="3371295"/>
              <a:ext cx="7331595" cy="609244"/>
            </a:xfrm>
            <a:prstGeom prst="parallelogram">
              <a:avLst>
                <a:gd name="adj" fmla="val 4531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425648" y="3368313"/>
              <a:ext cx="6524036" cy="609600"/>
            </a:xfrm>
            <a:prstGeom prst="rect">
              <a:avLst/>
            </a:prstGeom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Font typeface="Wingdings" panose="05000000000000000000" pitchFamily="2" charset="2"/>
                <a:buNone/>
                <a:defRPr/>
              </a:pPr>
              <a:r>
                <a:rPr lang="nn-NO" sz="3300" b="1" dirty="0" smtClean="0">
                  <a:solidFill>
                    <a:prstClr val="black"/>
                  </a:solidFill>
                </a:rPr>
                <a:t>Seni Rupa: Penggunaan Garis, Bentuk, dan Warna</a:t>
              </a:r>
              <a:endParaRPr lang="nn-NO" sz="33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2" cy="1339140"/>
            <a:chOff x="2895601" y="-542991"/>
            <a:chExt cx="960519" cy="961895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531" y="-488577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453" y="-119089"/>
              <a:ext cx="331842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5940" y="2601943"/>
            <a:ext cx="5332711" cy="754629"/>
            <a:chOff x="385940" y="2601943"/>
            <a:chExt cx="5332711" cy="754629"/>
          </a:xfrm>
        </p:grpSpPr>
        <p:grpSp>
          <p:nvGrpSpPr>
            <p:cNvPr id="28" name="Group 27"/>
            <p:cNvGrpSpPr/>
            <p:nvPr/>
          </p:nvGrpSpPr>
          <p:grpSpPr>
            <a:xfrm>
              <a:off x="477574" y="2601943"/>
              <a:ext cx="5241077" cy="610111"/>
              <a:chOff x="298981" y="2086583"/>
              <a:chExt cx="3930808" cy="457583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9" name="Rectangle 28"/>
              <p:cNvSpPr/>
              <p:nvPr/>
            </p:nvSpPr>
            <p:spPr>
              <a:xfrm>
                <a:off x="298981" y="2086966"/>
                <a:ext cx="3434820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ight Triangle 29"/>
              <p:cNvSpPr/>
              <p:nvPr/>
            </p:nvSpPr>
            <p:spPr>
              <a:xfrm flipV="1">
                <a:off x="3733800" y="2086583"/>
                <a:ext cx="495989" cy="457582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85940" y="2746461"/>
              <a:ext cx="5241077" cy="610111"/>
              <a:chOff x="298981" y="2086583"/>
              <a:chExt cx="3930808" cy="457583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98981" y="2086966"/>
                <a:ext cx="343482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Right Triangle 3"/>
              <p:cNvSpPr/>
              <p:nvPr/>
            </p:nvSpPr>
            <p:spPr>
              <a:xfrm flipV="1">
                <a:off x="3733800" y="2086583"/>
                <a:ext cx="495989" cy="457582"/>
              </a:xfrm>
              <a:prstGeom prst="rt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520700" y="2742437"/>
              <a:ext cx="4356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prstClr val="white"/>
                  </a:solidFill>
                </a:rPr>
                <a:t>Tujuan</a:t>
              </a:r>
              <a:r>
                <a:rPr lang="en-US" sz="3200" b="1" dirty="0">
                  <a:solidFill>
                    <a:prstClr val="white"/>
                  </a:solidFill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</a:rPr>
                <a:t>Pembelajaran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6489" y="3429001"/>
            <a:ext cx="6156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</a:rPr>
              <a:t>Membuat</a:t>
            </a:r>
            <a:r>
              <a:rPr lang="en-US" dirty="0" smtClean="0">
                <a:solidFill>
                  <a:prstClr val="black"/>
                </a:solidFill>
              </a:rPr>
              <a:t> model </a:t>
            </a:r>
            <a:r>
              <a:rPr lang="en-US" dirty="0" err="1" smtClean="0">
                <a:solidFill>
                  <a:prstClr val="black"/>
                </a:solidFill>
              </a:rPr>
              <a:t>tiga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dimensi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sederhana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</a:rPr>
              <a:t>Mengidentifikasi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bentuk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alami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dan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bentuk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buatan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manusia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</a:rPr>
              <a:t>Mengidentifikasi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garis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dan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bidang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dalam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sebuah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gambar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dan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alam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sekitar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</a:rPr>
              <a:t>Mengidentifikasi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bentuk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dasar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geometris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dan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nongeometris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prstClr val="black"/>
                </a:solidFill>
              </a:rPr>
              <a:t>Melakukan</a:t>
            </a:r>
            <a:r>
              <a:rPr lang="en-US" dirty="0" smtClean="0">
                <a:solidFill>
                  <a:prstClr val="black"/>
                </a:solidFill>
              </a:rPr>
              <a:t> proses </a:t>
            </a:r>
            <a:r>
              <a:rPr lang="en-US" dirty="0" err="1" smtClean="0">
                <a:solidFill>
                  <a:prstClr val="black"/>
                </a:solidFill>
              </a:rPr>
              <a:t>pencampuran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warna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dan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menemukan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berbagai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macam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warna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sebagai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hasilnya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014" y="1990781"/>
            <a:ext cx="5398265" cy="41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626CCAE-9C91-4B2F-98A5-2E0E38F8E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33476C-A706-41F6-8DC4-054A23C0CC0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8" y="139486"/>
            <a:ext cx="7954723" cy="5835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390425-60EB-4461-BF6B-E66DE0862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469" y="2405141"/>
            <a:ext cx="2094516" cy="3569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7E192A-9418-4677-A448-7E50C2BC4971}"/>
              </a:ext>
            </a:extLst>
          </p:cNvPr>
          <p:cNvSpPr txBox="1"/>
          <p:nvPr/>
        </p:nvSpPr>
        <p:spPr>
          <a:xfrm>
            <a:off x="1472340" y="797518"/>
            <a:ext cx="706722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solidFill>
                  <a:prstClr val="black"/>
                </a:solidFill>
              </a:rPr>
              <a:t>Warna</a:t>
            </a:r>
            <a:r>
              <a:rPr lang="en-US" sz="5500" b="1" dirty="0">
                <a:solidFill>
                  <a:prstClr val="black"/>
                </a:solidFill>
              </a:rPr>
              <a:t> </a:t>
            </a:r>
            <a:r>
              <a:rPr lang="en-US" sz="5500" b="1" dirty="0" err="1">
                <a:solidFill>
                  <a:prstClr val="black"/>
                </a:solidFill>
              </a:rPr>
              <a:t>dasar</a:t>
            </a:r>
            <a:r>
              <a:rPr lang="en-US" sz="5500" b="1" dirty="0">
                <a:solidFill>
                  <a:prstClr val="black"/>
                </a:solidFill>
              </a:rPr>
              <a:t> </a:t>
            </a:r>
            <a:r>
              <a:rPr lang="en-US" sz="5500" b="1" dirty="0" err="1">
                <a:solidFill>
                  <a:prstClr val="black"/>
                </a:solidFill>
              </a:rPr>
              <a:t>ada</a:t>
            </a:r>
            <a:r>
              <a:rPr lang="en-US" sz="5500" b="1" dirty="0">
                <a:solidFill>
                  <a:prstClr val="black"/>
                </a:solidFill>
              </a:rPr>
              <a:t> </a:t>
            </a:r>
            <a:r>
              <a:rPr lang="en-US" sz="5500" b="1" dirty="0" err="1">
                <a:solidFill>
                  <a:srgbClr val="FF0000"/>
                </a:solidFill>
              </a:rPr>
              <a:t>tiga</a:t>
            </a:r>
            <a:r>
              <a:rPr lang="en-US" sz="5500" b="1" dirty="0">
                <a:solidFill>
                  <a:prstClr val="black"/>
                </a:solidFill>
              </a:rPr>
              <a:t>.</a:t>
            </a:r>
            <a:endParaRPr lang="id-ID" sz="5500" b="1" dirty="0">
              <a:solidFill>
                <a:prstClr val="black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D79E80B-81AA-49BC-858C-2DB3F8333B9D}"/>
              </a:ext>
            </a:extLst>
          </p:cNvPr>
          <p:cNvSpPr/>
          <p:nvPr/>
        </p:nvSpPr>
        <p:spPr>
          <a:xfrm>
            <a:off x="1777233" y="2492179"/>
            <a:ext cx="1645920" cy="1645920"/>
          </a:xfrm>
          <a:prstGeom prst="ellipse">
            <a:avLst/>
          </a:prstGeom>
          <a:solidFill>
            <a:srgbClr val="EE1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2711F27-6558-4731-88C7-291E29055849}"/>
              </a:ext>
            </a:extLst>
          </p:cNvPr>
          <p:cNvSpPr/>
          <p:nvPr/>
        </p:nvSpPr>
        <p:spPr>
          <a:xfrm>
            <a:off x="4164088" y="2480932"/>
            <a:ext cx="1645920" cy="1645920"/>
          </a:xfrm>
          <a:prstGeom prst="ellipse">
            <a:avLst/>
          </a:prstGeom>
          <a:solidFill>
            <a:srgbClr val="FFF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7CB0EAFE-A0EA-43A9-937D-B30D64BAA1CD}"/>
              </a:ext>
            </a:extLst>
          </p:cNvPr>
          <p:cNvSpPr/>
          <p:nvPr/>
        </p:nvSpPr>
        <p:spPr>
          <a:xfrm>
            <a:off x="6566116" y="2492179"/>
            <a:ext cx="1645920" cy="1645920"/>
          </a:xfrm>
          <a:prstGeom prst="ellipse">
            <a:avLst/>
          </a:prstGeom>
          <a:solidFill>
            <a:srgbClr val="484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95B2FE0-7831-41B8-A4E9-64775115A6C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72" b="99005" l="7266" r="94063">
                        <a14:foregroundMark x1="14688" y1="83184" x2="18438" y2="46368"/>
                        <a14:foregroundMark x1="31406" y1="82488" x2="31250" y2="17214"/>
                        <a14:foregroundMark x1="16484" y1="12637" x2="16484" y2="93333"/>
                        <a14:foregroundMark x1="44688" y1="14428" x2="43438" y2="94030"/>
                        <a14:foregroundMark x1="73438" y1="16318" x2="73125" y2="95821"/>
                        <a14:foregroundMark x1="86953" y1="15622" x2="85547" y2="94726"/>
                        <a14:foregroundMark x1="89766" y1="27363" x2="88516" y2="67363"/>
                        <a14:foregroundMark x1="82813" y1="32338" x2="88906" y2="84080"/>
                        <a14:foregroundMark x1="83594" y1="54030" x2="83047" y2="80896"/>
                        <a14:foregroundMark x1="72031" y1="12637" x2="70625" y2="50846"/>
                        <a14:foregroundMark x1="72891" y1="10348" x2="77344" y2="38408"/>
                        <a14:foregroundMark x1="75938" y1="39502" x2="75391" y2="73632"/>
                        <a14:foregroundMark x1="69922" y1="59701" x2="70781" y2="94726"/>
                        <a14:foregroundMark x1="75781" y1="87463" x2="75781" y2="94726"/>
                        <a14:foregroundMark x1="91016" y1="50846" x2="90156" y2="80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6" t="7263" r="77297"/>
          <a:stretch/>
        </p:blipFill>
        <p:spPr>
          <a:xfrm rot="13500000" flipH="1">
            <a:off x="2591529" y="1485152"/>
            <a:ext cx="468217" cy="24321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9BCCE31-428E-4972-9BC3-AA2172B120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72" b="99005" l="7266" r="94063">
                        <a14:foregroundMark x1="14688" y1="83184" x2="18438" y2="46368"/>
                        <a14:foregroundMark x1="31406" y1="82488" x2="31250" y2="17214"/>
                        <a14:foregroundMark x1="16484" y1="12637" x2="16484" y2="93333"/>
                        <a14:foregroundMark x1="44688" y1="14428" x2="43438" y2="94030"/>
                        <a14:foregroundMark x1="73438" y1="16318" x2="73125" y2="95821"/>
                        <a14:foregroundMark x1="86953" y1="15622" x2="85547" y2="94726"/>
                        <a14:foregroundMark x1="89766" y1="27363" x2="88516" y2="67363"/>
                        <a14:foregroundMark x1="82813" y1="32338" x2="88906" y2="84080"/>
                        <a14:foregroundMark x1="83594" y1="54030" x2="83047" y2="80896"/>
                        <a14:foregroundMark x1="72031" y1="12637" x2="70625" y2="50846"/>
                        <a14:foregroundMark x1="72891" y1="10348" x2="77344" y2="38408"/>
                        <a14:foregroundMark x1="75938" y1="39502" x2="75391" y2="73632"/>
                        <a14:foregroundMark x1="69922" y1="59701" x2="70781" y2="94726"/>
                        <a14:foregroundMark x1="75781" y1="87463" x2="75781" y2="94726"/>
                        <a14:foregroundMark x1="91016" y1="50846" x2="90156" y2="80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27" t="7263" r="35298"/>
          <a:stretch/>
        </p:blipFill>
        <p:spPr>
          <a:xfrm rot="13500000" flipH="1">
            <a:off x="5112235" y="1590904"/>
            <a:ext cx="426729" cy="24321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AF8FEF0-4F1F-431C-8861-DB350C825C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rgbClr val="48479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72" b="99005" l="7266" r="94063">
                        <a14:foregroundMark x1="14688" y1="83184" x2="18438" y2="46368"/>
                        <a14:foregroundMark x1="31406" y1="82488" x2="31250" y2="17214"/>
                        <a14:foregroundMark x1="16484" y1="12637" x2="16484" y2="93333"/>
                        <a14:foregroundMark x1="44688" y1="14428" x2="43438" y2="94030"/>
                        <a14:foregroundMark x1="73438" y1="16318" x2="73125" y2="95821"/>
                        <a14:foregroundMark x1="86953" y1="15622" x2="85547" y2="94726"/>
                        <a14:foregroundMark x1="89766" y1="27363" x2="88516" y2="67363"/>
                        <a14:foregroundMark x1="82813" y1="32338" x2="88906" y2="84080"/>
                        <a14:foregroundMark x1="83594" y1="54030" x2="83047" y2="80896"/>
                        <a14:foregroundMark x1="72031" y1="12637" x2="70625" y2="50846"/>
                        <a14:foregroundMark x1="72891" y1="10348" x2="77344" y2="38408"/>
                        <a14:foregroundMark x1="75938" y1="39502" x2="75391" y2="73632"/>
                        <a14:foregroundMark x1="69922" y1="59701" x2="70781" y2="94726"/>
                        <a14:foregroundMark x1="75781" y1="87463" x2="75781" y2="94726"/>
                        <a14:foregroundMark x1="91016" y1="50846" x2="90156" y2="80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01" t="7263" r="6587"/>
          <a:stretch/>
        </p:blipFill>
        <p:spPr>
          <a:xfrm rot="14038723" flipH="1">
            <a:off x="7420367" y="1563161"/>
            <a:ext cx="471377" cy="24321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9CD9B8C-4319-42DB-A662-6F96CB23582D}"/>
              </a:ext>
            </a:extLst>
          </p:cNvPr>
          <p:cNvSpPr txBox="1"/>
          <p:nvPr/>
        </p:nvSpPr>
        <p:spPr>
          <a:xfrm>
            <a:off x="1777233" y="4274043"/>
            <a:ext cx="1414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</a:rPr>
              <a:t>Merah</a:t>
            </a:r>
            <a:endParaRPr lang="id-ID" sz="3600" dirty="0">
              <a:solidFill>
                <a:prstClr val="black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DD8FE44-430E-474D-B645-79D6D1BE6242}"/>
              </a:ext>
            </a:extLst>
          </p:cNvPr>
          <p:cNvSpPr txBox="1"/>
          <p:nvPr/>
        </p:nvSpPr>
        <p:spPr>
          <a:xfrm>
            <a:off x="4170291" y="4268420"/>
            <a:ext cx="1639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</a:rPr>
              <a:t>Kuning</a:t>
            </a:r>
            <a:endParaRPr lang="id-ID" sz="3600" dirty="0">
              <a:solidFill>
                <a:prstClr val="black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942E3E3-B261-4EAB-A056-41AFB46C799F}"/>
              </a:ext>
            </a:extLst>
          </p:cNvPr>
          <p:cNvSpPr txBox="1"/>
          <p:nvPr/>
        </p:nvSpPr>
        <p:spPr>
          <a:xfrm>
            <a:off x="6578522" y="4262797"/>
            <a:ext cx="1639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</a:rPr>
              <a:t>Biru</a:t>
            </a:r>
            <a:endParaRPr lang="id-ID" sz="3600" dirty="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493D4AC-18FA-4F1C-908F-1577EE195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61872"/>
      </p:ext>
    </p:extLst>
  </p:cSld>
  <p:clrMapOvr>
    <a:masterClrMapping/>
  </p:clrMapOvr>
  <p:transition spd="med" advTm="1432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C 0.00052 0.04607 0.00274 0.07986 0.00495 0.07986 C 0.00716 0.07986 0.00899 0.04607 0.00964 -1.48148E-6 C 0.01055 0.04607 0.01237 0.07986 0.01458 0.07986 C 0.0168 0.07986 0.01862 0.04607 0.01927 -1.48148E-6 C 0.02018 0.04607 0.02201 0.07986 0.02422 0.07986 C 0.02643 0.07986 0.02852 0.04607 0.02917 -1.48148E-6 C 0.02982 0.04607 0.03164 0.07986 0.03412 0.07986 C 0.03607 0.07986 0.03815 0.04607 0.0388 -1.48148E-6 C 0.03945 0.04607 0.04154 0.07986 0.04375 0.07986 C 0.04596 0.07986 0.04779 0.04607 0.04844 -1.48148E-6 C 0.04935 0.04607 0.05117 0.07986 0.05339 0.07986 C 0.0556 0.07986 0.05742 0.04607 0.05833 -1.48148E-6 C 0.05899 0.04607 0.06081 0.07986 0.06302 0.07986 C 0.06524 0.07986 0.06745 0.04607 0.06797 -1.48148E-6 C 0.06862 0.04607 0.07044 0.07986 0.07305 0.07986 C 0.07526 0.07986 0.07708 0.04607 0.07774 -1.48148E-6 " pathEditMode="relative" rAng="0" ptsTypes="AAAAAAAAAAAAAAA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398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C 0.00065 0.04421 0.00299 0.07639 0.00547 0.07639 C 0.00794 0.07639 0.01002 0.04421 0.01068 7.40741E-7 C 0.01172 0.04421 0.0138 0.07639 0.01614 0.07639 C 0.01862 0.07639 0.0207 0.04421 0.02135 7.40741E-7 C 0.02239 0.04421 0.02448 0.07639 0.02682 0.07639 C 0.0293 0.07639 0.03177 0.04421 0.03242 7.40741E-7 C 0.03307 0.04421 0.03516 0.07639 0.03789 0.07639 C 0.03997 0.07639 0.04245 0.04421 0.0431 7.40741E-7 C 0.04375 0.04421 0.04622 0.07639 0.04857 0.07639 C 0.05104 0.07639 0.05312 0.04421 0.05377 7.40741E-7 C 0.05482 0.04421 0.0569 0.07639 0.05937 0.07639 C 0.06172 0.07639 0.0638 0.04421 0.06484 7.40741E-7 C 0.06549 0.04421 0.06758 0.07639 0.07005 0.07639 C 0.07239 0.07639 0.07487 0.04421 0.07552 7.40741E-7 C 0.07617 0.04421 0.07825 0.07639 0.08112 0.07639 C 0.08346 0.07639 0.08555 0.04421 0.08633 7.40741E-7 " pathEditMode="relative" rAng="0" ptsTypes="AAAAAAAAAAAAAAA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38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C 0.00079 0.04028 0.00365 0.06945 0.00652 0.06945 C 0.00951 0.06945 0.01198 0.04028 0.01277 -4.07407E-6 C 0.01407 0.04028 0.01654 0.06945 0.01941 0.06945 C 0.02227 0.06945 0.02474 0.04028 0.02566 -4.07407E-6 C 0.02683 0.04028 0.0293 0.06945 0.0323 0.06945 C 0.03516 0.06945 0.03803 0.04028 0.03881 -4.07407E-6 C 0.03972 0.04028 0.04219 0.06945 0.04545 0.06945 C 0.04792 0.06945 0.05092 0.04028 0.0517 -4.07407E-6 C 0.05248 0.04028 0.05547 0.06945 0.05834 0.06945 C 0.0612 0.06945 0.06368 0.04028 0.06459 -4.07407E-6 C 0.06576 0.04028 0.06823 0.06945 0.0711 0.06945 C 0.07409 0.06945 0.07657 0.04028 0.07774 -4.07407E-6 C 0.07865 0.04028 0.08112 0.06945 0.08399 0.06945 C 0.08685 0.06945 0.08985 0.04028 0.09063 -4.07407E-6 C 0.09141 0.04028 0.09388 0.06945 0.09727 0.06945 C 0.10013 0.06945 0.10261 0.04028 0.10352 -4.07407E-6 " pathEditMode="relative" rAng="0" ptsTypes="AAAAAAAAAAAAAAAAA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9" y="347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9" grpId="0" animBg="1"/>
      <p:bldP spid="16" grpId="0" animBg="1"/>
      <p:bldP spid="17" grpId="0" animBg="1"/>
      <p:bldP spid="15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2F0FB0-FDCF-4158-9613-0DD80B36C9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5"/>
            <a:ext cx="10287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626CCAE-9C91-4B2F-98A5-2E0E38F8E6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A369215-2317-4111-9AA9-20F4228AC1E9}"/>
              </a:ext>
            </a:extLst>
          </p:cNvPr>
          <p:cNvGrpSpPr/>
          <p:nvPr/>
        </p:nvGrpSpPr>
        <p:grpSpPr>
          <a:xfrm>
            <a:off x="3677097" y="677366"/>
            <a:ext cx="7392692" cy="1169551"/>
            <a:chOff x="1615332" y="76200"/>
            <a:chExt cx="7392692" cy="116955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1FE9063-36CD-47CC-98F7-5706581FA2D2}"/>
                </a:ext>
              </a:extLst>
            </p:cNvPr>
            <p:cNvSpPr txBox="1"/>
            <p:nvPr/>
          </p:nvSpPr>
          <p:spPr>
            <a:xfrm>
              <a:off x="1790388" y="76200"/>
              <a:ext cx="692181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b="1" dirty="0" err="1">
                  <a:solidFill>
                    <a:srgbClr val="70AD47">
                      <a:lumMod val="60000"/>
                      <a:lumOff val="40000"/>
                    </a:srgbClr>
                  </a:solidFill>
                </a:rPr>
                <a:t>Warna</a:t>
              </a:r>
              <a:r>
                <a:rPr lang="en-US" sz="7000" b="1" dirty="0">
                  <a:solidFill>
                    <a:srgbClr val="70AD47">
                      <a:lumMod val="60000"/>
                      <a:lumOff val="40000"/>
                    </a:srgbClr>
                  </a:solidFill>
                </a:rPr>
                <a:t> </a:t>
              </a:r>
              <a:r>
                <a:rPr lang="en-US" sz="7000" b="1" dirty="0" err="1">
                  <a:solidFill>
                    <a:srgbClr val="70AD47">
                      <a:lumMod val="60000"/>
                      <a:lumOff val="40000"/>
                    </a:srgbClr>
                  </a:solidFill>
                </a:rPr>
                <a:t>Campuran</a:t>
              </a:r>
              <a:endParaRPr lang="id-ID" sz="7000" b="1" dirty="0">
                <a:solidFill>
                  <a:srgbClr val="70AD47">
                    <a:lumMod val="60000"/>
                    <a:lumOff val="40000"/>
                  </a:srgbClr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D999E589-C7B4-48BB-A70F-5767FBC875C1}"/>
                </a:ext>
              </a:extLst>
            </p:cNvPr>
            <p:cNvSpPr txBox="1"/>
            <p:nvPr/>
          </p:nvSpPr>
          <p:spPr>
            <a:xfrm>
              <a:off x="1615332" y="76200"/>
              <a:ext cx="739269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0" b="1" dirty="0" err="1">
                  <a:solidFill>
                    <a:srgbClr val="70AD47"/>
                  </a:solidFill>
                </a:rPr>
                <a:t>Warna</a:t>
              </a:r>
              <a:r>
                <a:rPr lang="en-US" sz="7000" b="1" dirty="0">
                  <a:solidFill>
                    <a:srgbClr val="70AD47"/>
                  </a:solidFill>
                </a:rPr>
                <a:t> </a:t>
              </a:r>
              <a:r>
                <a:rPr lang="en-US" sz="7000" b="1" dirty="0" err="1">
                  <a:solidFill>
                    <a:srgbClr val="70AD47"/>
                  </a:solidFill>
                </a:rPr>
                <a:t>Campuran</a:t>
              </a:r>
              <a:endParaRPr lang="id-ID" sz="7000" b="1" dirty="0">
                <a:solidFill>
                  <a:srgbClr val="70AD47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A377FE1-34FF-4468-97FC-8FAC633D9820}"/>
              </a:ext>
            </a:extLst>
          </p:cNvPr>
          <p:cNvSpPr txBox="1"/>
          <p:nvPr/>
        </p:nvSpPr>
        <p:spPr>
          <a:xfrm>
            <a:off x="4498795" y="2134248"/>
            <a:ext cx="73926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prstClr val="black"/>
                </a:solidFill>
              </a:rPr>
              <a:t>Warna</a:t>
            </a:r>
            <a:r>
              <a:rPr lang="en-US" sz="6000" dirty="0">
                <a:solidFill>
                  <a:prstClr val="black"/>
                </a:solidFill>
              </a:rPr>
              <a:t> yang </a:t>
            </a:r>
            <a:r>
              <a:rPr lang="en-US" sz="6000" dirty="0" err="1">
                <a:solidFill>
                  <a:prstClr val="black"/>
                </a:solidFill>
              </a:rPr>
              <a:t>dibuat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dirty="0" err="1">
                <a:solidFill>
                  <a:prstClr val="black"/>
                </a:solidFill>
              </a:rPr>
              <a:t>dari</a:t>
            </a:r>
            <a:r>
              <a:rPr lang="en-US" sz="6000" dirty="0">
                <a:solidFill>
                  <a:prstClr val="black"/>
                </a:solidFill>
              </a:rPr>
              <a:t> </a:t>
            </a:r>
            <a:r>
              <a:rPr lang="en-US" sz="6000" b="1" dirty="0" err="1">
                <a:solidFill>
                  <a:srgbClr val="7030A0"/>
                </a:solidFill>
              </a:rPr>
              <a:t>campuran</a:t>
            </a:r>
            <a:r>
              <a:rPr lang="en-US" sz="6000" b="1" dirty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7030A0"/>
                </a:solidFill>
              </a:rPr>
              <a:t>warna</a:t>
            </a:r>
            <a:r>
              <a:rPr lang="en-US" sz="6000" b="1" dirty="0">
                <a:solidFill>
                  <a:srgbClr val="7030A0"/>
                </a:solidFill>
              </a:rPr>
              <a:t> </a:t>
            </a:r>
            <a:r>
              <a:rPr lang="en-US" sz="6000" b="1" dirty="0" err="1">
                <a:solidFill>
                  <a:srgbClr val="7030A0"/>
                </a:solidFill>
              </a:rPr>
              <a:t>dasar</a:t>
            </a:r>
            <a:r>
              <a:rPr lang="en-US" sz="6000" dirty="0">
                <a:solidFill>
                  <a:prstClr val="black"/>
                </a:solidFill>
              </a:rPr>
              <a:t>.</a:t>
            </a:r>
            <a:endParaRPr lang="id-ID" sz="6000" dirty="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6019BD9-DFCB-402F-8CDA-617BBB507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0949"/>
      </p:ext>
    </p:extLst>
  </p:cSld>
  <p:clrMapOvr>
    <a:masterClrMapping/>
  </p:clrMapOvr>
  <p:transition spd="med" advTm="13391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626CCAE-9C91-4B2F-98A5-2E0E38F8E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33476C-A706-41F6-8DC4-054A23C0CC0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8" y="139486"/>
            <a:ext cx="7954723" cy="5835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390425-60EB-4461-BF6B-E66DE0862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469" y="2405141"/>
            <a:ext cx="2094516" cy="3569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7E192A-9418-4677-A448-7E50C2BC4971}"/>
              </a:ext>
            </a:extLst>
          </p:cNvPr>
          <p:cNvSpPr txBox="1"/>
          <p:nvPr/>
        </p:nvSpPr>
        <p:spPr>
          <a:xfrm>
            <a:off x="1334928" y="640102"/>
            <a:ext cx="756317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solidFill>
                  <a:prstClr val="black"/>
                </a:solidFill>
              </a:rPr>
              <a:t>Contoh</a:t>
            </a:r>
            <a:r>
              <a:rPr lang="en-US" sz="5500" b="1" dirty="0">
                <a:solidFill>
                  <a:prstClr val="black"/>
                </a:solidFill>
              </a:rPr>
              <a:t> </a:t>
            </a:r>
            <a:r>
              <a:rPr lang="en-US" sz="5500" b="1" dirty="0" err="1">
                <a:solidFill>
                  <a:prstClr val="black"/>
                </a:solidFill>
              </a:rPr>
              <a:t>warna</a:t>
            </a:r>
            <a:r>
              <a:rPr lang="en-US" sz="5500" b="1" dirty="0">
                <a:solidFill>
                  <a:prstClr val="black"/>
                </a:solidFill>
              </a:rPr>
              <a:t> </a:t>
            </a:r>
            <a:r>
              <a:rPr lang="en-US" sz="5500" b="1" dirty="0" err="1">
                <a:solidFill>
                  <a:prstClr val="black"/>
                </a:solidFill>
              </a:rPr>
              <a:t>campuran</a:t>
            </a:r>
            <a:r>
              <a:rPr lang="en-US" sz="5500" b="1" dirty="0">
                <a:solidFill>
                  <a:prstClr val="black"/>
                </a:solidFill>
              </a:rPr>
              <a:t>.</a:t>
            </a:r>
            <a:endParaRPr lang="id-ID" sz="5500" b="1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3403196-5EDE-4C17-B33B-3645FEDE5D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085" t="50000" r="38245" b="27932"/>
          <a:stretch/>
        </p:blipFill>
        <p:spPr>
          <a:xfrm>
            <a:off x="2728374" y="1507474"/>
            <a:ext cx="4883519" cy="32452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0F6CA0-E18A-4AF3-AFB5-68C6BEB9DF6A}"/>
              </a:ext>
            </a:extLst>
          </p:cNvPr>
          <p:cNvSpPr txBox="1"/>
          <p:nvPr/>
        </p:nvSpPr>
        <p:spPr>
          <a:xfrm>
            <a:off x="3037553" y="2685117"/>
            <a:ext cx="1264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white"/>
                </a:solidFill>
              </a:rPr>
              <a:t>Biru</a:t>
            </a:r>
            <a:endParaRPr lang="id-ID" sz="3600" dirty="0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C3AA651-98F7-4DF5-907E-43EE957D7ED4}"/>
              </a:ext>
            </a:extLst>
          </p:cNvPr>
          <p:cNvSpPr txBox="1"/>
          <p:nvPr/>
        </p:nvSpPr>
        <p:spPr>
          <a:xfrm>
            <a:off x="4483505" y="2685118"/>
            <a:ext cx="1264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white"/>
                </a:solidFill>
              </a:rPr>
              <a:t>Ungu</a:t>
            </a:r>
            <a:endParaRPr lang="id-ID" sz="3600" dirty="0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8464D00-7AE4-47E5-AD56-5456B53E24D1}"/>
              </a:ext>
            </a:extLst>
          </p:cNvPr>
          <p:cNvSpPr txBox="1"/>
          <p:nvPr/>
        </p:nvSpPr>
        <p:spPr>
          <a:xfrm>
            <a:off x="5862540" y="2709238"/>
            <a:ext cx="1503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</a:rPr>
              <a:t>Merah</a:t>
            </a:r>
            <a:endParaRPr lang="id-ID" sz="3600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39C71B2-F7E5-4AA0-A455-A562B25CC28A}"/>
              </a:ext>
            </a:extLst>
          </p:cNvPr>
          <p:cNvSpPr txBox="1"/>
          <p:nvPr/>
        </p:nvSpPr>
        <p:spPr>
          <a:xfrm>
            <a:off x="1334928" y="4514616"/>
            <a:ext cx="7670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</a:rPr>
              <a:t>Warna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biru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dicampur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merah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menghasilkan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warna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srgbClr val="7030A0"/>
                </a:solidFill>
              </a:rPr>
              <a:t>ungu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  <a:endParaRPr lang="id-ID" sz="3600" dirty="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049A89B2-0D9F-41FC-B4A2-41DA62CEA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12019"/>
      </p:ext>
    </p:extLst>
  </p:cSld>
  <p:clrMapOvr>
    <a:masterClrMapping/>
  </p:clrMapOvr>
  <p:transition spd="med" advTm="1265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19" grpId="0"/>
      <p:bldP spid="21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626CCAE-9C91-4B2F-98A5-2E0E38F8E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33476C-A706-41F6-8DC4-054A23C0CC0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8" y="139486"/>
            <a:ext cx="7954723" cy="5835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390425-60EB-4461-BF6B-E66DE0862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469" y="2405141"/>
            <a:ext cx="2094516" cy="3569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7E192A-9418-4677-A448-7E50C2BC4971}"/>
              </a:ext>
            </a:extLst>
          </p:cNvPr>
          <p:cNvSpPr txBox="1"/>
          <p:nvPr/>
        </p:nvSpPr>
        <p:spPr>
          <a:xfrm>
            <a:off x="1334928" y="611074"/>
            <a:ext cx="756317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solidFill>
                  <a:prstClr val="black"/>
                </a:solidFill>
              </a:rPr>
              <a:t>Contoh</a:t>
            </a:r>
            <a:r>
              <a:rPr lang="en-US" sz="5500" b="1" dirty="0">
                <a:solidFill>
                  <a:prstClr val="black"/>
                </a:solidFill>
              </a:rPr>
              <a:t> </a:t>
            </a:r>
            <a:r>
              <a:rPr lang="en-US" sz="5500" b="1" dirty="0" err="1">
                <a:solidFill>
                  <a:prstClr val="black"/>
                </a:solidFill>
              </a:rPr>
              <a:t>warna</a:t>
            </a:r>
            <a:r>
              <a:rPr lang="en-US" sz="5500" b="1" dirty="0">
                <a:solidFill>
                  <a:prstClr val="black"/>
                </a:solidFill>
              </a:rPr>
              <a:t> </a:t>
            </a:r>
            <a:r>
              <a:rPr lang="en-US" sz="5500" b="1" dirty="0" err="1">
                <a:solidFill>
                  <a:prstClr val="black"/>
                </a:solidFill>
              </a:rPr>
              <a:t>campuran</a:t>
            </a:r>
            <a:r>
              <a:rPr lang="en-US" sz="5500" b="1" dirty="0">
                <a:solidFill>
                  <a:prstClr val="black"/>
                </a:solidFill>
              </a:rPr>
              <a:t>.</a:t>
            </a:r>
            <a:endParaRPr lang="id-ID" sz="5500" b="1" dirty="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39C71B2-F7E5-4AA0-A455-A562B25CC28A}"/>
              </a:ext>
            </a:extLst>
          </p:cNvPr>
          <p:cNvSpPr txBox="1"/>
          <p:nvPr/>
        </p:nvSpPr>
        <p:spPr>
          <a:xfrm>
            <a:off x="1334928" y="4521792"/>
            <a:ext cx="7670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</a:rPr>
              <a:t>Warna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merah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dicampur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kuning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menghasilkan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warna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srgbClr val="ED7D31"/>
                </a:solidFill>
              </a:rPr>
              <a:t>oranye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  <a:endParaRPr lang="id-ID" sz="3600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6D4AE6-50C0-4B76-A73C-51A6F51CC5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427" t="43969" r="57075" b="34646"/>
          <a:stretch/>
        </p:blipFill>
        <p:spPr>
          <a:xfrm>
            <a:off x="2542597" y="1506080"/>
            <a:ext cx="5031103" cy="3102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0F6CA0-E18A-4AF3-AFB5-68C6BEB9DF6A}"/>
              </a:ext>
            </a:extLst>
          </p:cNvPr>
          <p:cNvSpPr txBox="1"/>
          <p:nvPr/>
        </p:nvSpPr>
        <p:spPr>
          <a:xfrm>
            <a:off x="3037553" y="2685117"/>
            <a:ext cx="150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Merah</a:t>
            </a:r>
            <a:endParaRPr lang="id-ID" sz="3600" dirty="0">
              <a:solidFill>
                <a:prstClr val="black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C3AA651-98F7-4DF5-907E-43EE957D7ED4}"/>
              </a:ext>
            </a:extLst>
          </p:cNvPr>
          <p:cNvSpPr txBox="1"/>
          <p:nvPr/>
        </p:nvSpPr>
        <p:spPr>
          <a:xfrm rot="16200000">
            <a:off x="4251900" y="2685116"/>
            <a:ext cx="161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</a:rPr>
              <a:t>Oranye</a:t>
            </a:r>
            <a:endParaRPr lang="id-ID" sz="3600" dirty="0">
              <a:solidFill>
                <a:prstClr val="black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8464D00-7AE4-47E5-AD56-5456B53E24D1}"/>
              </a:ext>
            </a:extLst>
          </p:cNvPr>
          <p:cNvSpPr txBox="1"/>
          <p:nvPr/>
        </p:nvSpPr>
        <p:spPr>
          <a:xfrm>
            <a:off x="5862540" y="2709238"/>
            <a:ext cx="1503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</a:rPr>
              <a:t>Kuning</a:t>
            </a:r>
            <a:endParaRPr lang="id-ID" sz="3600" dirty="0">
              <a:solidFill>
                <a:prstClr val="black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A35C67BE-5CAA-4FE0-AC81-3D0E1A483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27725"/>
      </p:ext>
    </p:extLst>
  </p:cSld>
  <p:clrMapOvr>
    <a:masterClrMapping/>
  </p:clrMapOvr>
  <p:transition spd="med" advTm="10522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/>
      <p:bldP spid="7" grpId="0"/>
      <p:bldP spid="19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626CCAE-9C91-4B2F-98A5-2E0E38F8E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33476C-A706-41F6-8DC4-054A23C0CC0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8" y="139486"/>
            <a:ext cx="7954723" cy="5835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390425-60EB-4461-BF6B-E66DE0862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469" y="2405141"/>
            <a:ext cx="2094516" cy="3569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7E192A-9418-4677-A448-7E50C2BC4971}"/>
              </a:ext>
            </a:extLst>
          </p:cNvPr>
          <p:cNvSpPr txBox="1"/>
          <p:nvPr/>
        </p:nvSpPr>
        <p:spPr>
          <a:xfrm>
            <a:off x="1334928" y="582046"/>
            <a:ext cx="756317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 err="1">
                <a:solidFill>
                  <a:prstClr val="black"/>
                </a:solidFill>
              </a:rPr>
              <a:t>Contoh</a:t>
            </a:r>
            <a:r>
              <a:rPr lang="en-US" sz="5500" b="1" dirty="0">
                <a:solidFill>
                  <a:prstClr val="black"/>
                </a:solidFill>
              </a:rPr>
              <a:t> </a:t>
            </a:r>
            <a:r>
              <a:rPr lang="en-US" sz="5500" b="1" dirty="0" err="1">
                <a:solidFill>
                  <a:prstClr val="black"/>
                </a:solidFill>
              </a:rPr>
              <a:t>warna</a:t>
            </a:r>
            <a:r>
              <a:rPr lang="en-US" sz="5500" b="1" dirty="0">
                <a:solidFill>
                  <a:prstClr val="black"/>
                </a:solidFill>
              </a:rPr>
              <a:t> </a:t>
            </a:r>
            <a:r>
              <a:rPr lang="en-US" sz="5500" b="1" dirty="0" err="1">
                <a:solidFill>
                  <a:prstClr val="black"/>
                </a:solidFill>
              </a:rPr>
              <a:t>campuran</a:t>
            </a:r>
            <a:r>
              <a:rPr lang="en-US" sz="5500" b="1" dirty="0">
                <a:solidFill>
                  <a:prstClr val="black"/>
                </a:solidFill>
              </a:rPr>
              <a:t>.</a:t>
            </a:r>
            <a:endParaRPr lang="id-ID" sz="5500" b="1" dirty="0">
              <a:solidFill>
                <a:prstClr val="black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39C71B2-F7E5-4AA0-A455-A562B25CC28A}"/>
              </a:ext>
            </a:extLst>
          </p:cNvPr>
          <p:cNvSpPr txBox="1"/>
          <p:nvPr/>
        </p:nvSpPr>
        <p:spPr>
          <a:xfrm>
            <a:off x="1334928" y="4515365"/>
            <a:ext cx="7670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</a:rPr>
              <a:t>Warna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biru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dicampur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kuning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menghasilkan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warna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hijau</a:t>
            </a:r>
            <a:r>
              <a:rPr lang="en-US" sz="3600" dirty="0">
                <a:solidFill>
                  <a:prstClr val="black"/>
                </a:solidFill>
              </a:rPr>
              <a:t>.</a:t>
            </a:r>
            <a:endParaRPr lang="id-ID" sz="3600" dirty="0">
              <a:solidFill>
                <a:prstClr val="black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23BE1E-0AC0-47B7-824A-00611027F7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037" t="43401" r="64617" b="34503"/>
          <a:stretch/>
        </p:blipFill>
        <p:spPr>
          <a:xfrm>
            <a:off x="2789106" y="1456424"/>
            <a:ext cx="4654813" cy="31519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0F6CA0-E18A-4AF3-AFB5-68C6BEB9DF6A}"/>
              </a:ext>
            </a:extLst>
          </p:cNvPr>
          <p:cNvSpPr txBox="1"/>
          <p:nvPr/>
        </p:nvSpPr>
        <p:spPr>
          <a:xfrm>
            <a:off x="3027873" y="2685117"/>
            <a:ext cx="1500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white"/>
                </a:solidFill>
              </a:rPr>
              <a:t>Biru</a:t>
            </a:r>
            <a:endParaRPr lang="id-ID" sz="3600" dirty="0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C3AA651-98F7-4DF5-907E-43EE957D7ED4}"/>
              </a:ext>
            </a:extLst>
          </p:cNvPr>
          <p:cNvSpPr txBox="1"/>
          <p:nvPr/>
        </p:nvSpPr>
        <p:spPr>
          <a:xfrm rot="16200000">
            <a:off x="4242220" y="2685116"/>
            <a:ext cx="161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Hijau</a:t>
            </a:r>
            <a:endParaRPr lang="id-ID" sz="3600" dirty="0">
              <a:solidFill>
                <a:prstClr val="black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8464D00-7AE4-47E5-AD56-5456B53E24D1}"/>
              </a:ext>
            </a:extLst>
          </p:cNvPr>
          <p:cNvSpPr txBox="1"/>
          <p:nvPr/>
        </p:nvSpPr>
        <p:spPr>
          <a:xfrm>
            <a:off x="5862540" y="2709238"/>
            <a:ext cx="1503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</a:rPr>
              <a:t>Kuning</a:t>
            </a:r>
            <a:endParaRPr lang="id-ID" sz="3600" dirty="0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D3917AD-BB31-444D-9A01-05142D071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85925"/>
      </p:ext>
    </p:extLst>
  </p:cSld>
  <p:clrMapOvr>
    <a:masterClrMapping/>
  </p:clrMapOvr>
  <p:transition spd="med" advTm="2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7" grpId="0"/>
      <p:bldP spid="19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38368"/>
            <a:ext cx="7750978" cy="7836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1200" y="359044"/>
            <a:ext cx="6886780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A.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Penggunaan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Garis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dan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Bentuk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1298863"/>
            <a:ext cx="7949283" cy="759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45636" y="1298863"/>
            <a:ext cx="6566171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>
                <a:solidFill>
                  <a:prstClr val="white"/>
                </a:solidFill>
                <a:cs typeface="Arial" pitchFamily="34" charset="0"/>
              </a:rPr>
              <a:t>1.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Membuat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Gambar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Bangunan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706322" y="2476200"/>
            <a:ext cx="4583016" cy="3484312"/>
            <a:chOff x="4295609" y="2529644"/>
            <a:chExt cx="4583016" cy="3484312"/>
          </a:xfrm>
        </p:grpSpPr>
        <p:sp>
          <p:nvSpPr>
            <p:cNvPr id="7" name="Oval 6"/>
            <p:cNvSpPr/>
            <p:nvPr/>
          </p:nvSpPr>
          <p:spPr>
            <a:xfrm>
              <a:off x="4295609" y="4880263"/>
              <a:ext cx="4583016" cy="6720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9549" y="2529644"/>
              <a:ext cx="3395136" cy="268663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889549" y="5552291"/>
              <a:ext cx="35033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/>
                <a:t>Rumah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Kebaya</a:t>
              </a:r>
              <a:r>
                <a:rPr lang="en-US" sz="2400" b="1" dirty="0" smtClean="0"/>
                <a:t> (Jakarta)</a:t>
              </a:r>
              <a:endParaRPr lang="en-US" sz="24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289338" y="338368"/>
            <a:ext cx="2693316" cy="4538531"/>
            <a:chOff x="9238138" y="1508744"/>
            <a:chExt cx="2693316" cy="4538531"/>
          </a:xfrm>
        </p:grpSpPr>
        <p:grpSp>
          <p:nvGrpSpPr>
            <p:cNvPr id="11" name="Group 10"/>
            <p:cNvGrpSpPr/>
            <p:nvPr/>
          </p:nvGrpSpPr>
          <p:grpSpPr>
            <a:xfrm>
              <a:off x="9238138" y="1508744"/>
              <a:ext cx="2693316" cy="3707534"/>
              <a:chOff x="9094919" y="1844757"/>
              <a:chExt cx="2693316" cy="3707534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9094919" y="4880262"/>
                <a:ext cx="2693316" cy="67202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4919" y="1844757"/>
                <a:ext cx="2693316" cy="3371521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9238138" y="5216278"/>
              <a:ext cx="26933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/>
                <a:t>Rumah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Tambi</a:t>
              </a:r>
              <a:r>
                <a:rPr lang="en-US" sz="2400" b="1" dirty="0" smtClean="0"/>
                <a:t> (Sulawesi Tengah)</a:t>
              </a:r>
              <a:endParaRPr lang="en-US" sz="2400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46335" y="2476200"/>
            <a:ext cx="47022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solidFill>
                  <a:srgbClr val="00B050"/>
                </a:solidFill>
              </a:rPr>
              <a:t>Rumah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kebaya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/>
              <a:t>dan</a:t>
            </a:r>
            <a:r>
              <a:rPr lang="en-US" sz="3200" b="1" dirty="0" smtClean="0"/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rumah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</a:rPr>
              <a:t>tambi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err="1" smtClean="0"/>
              <a:t>merupakan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contoh</a:t>
            </a:r>
            <a:r>
              <a:rPr lang="en-US" sz="3200" b="1" dirty="0" smtClean="0"/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rumah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adat</a:t>
            </a:r>
            <a:r>
              <a:rPr lang="en-US" sz="3200" b="1" dirty="0" smtClean="0"/>
              <a:t> yang </a:t>
            </a:r>
            <a:r>
              <a:rPr lang="en-US" sz="3200" b="1" dirty="0" err="1" smtClean="0"/>
              <a:t>ada</a:t>
            </a:r>
            <a:r>
              <a:rPr lang="en-US" sz="3200" b="1" dirty="0" smtClean="0"/>
              <a:t> di Indonesia.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46335" y="4710987"/>
            <a:ext cx="4152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 smtClean="0"/>
              <a:t>Rumah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adat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memiliki</a:t>
            </a:r>
            <a:r>
              <a:rPr lang="en-US" sz="3200" b="1" dirty="0" smtClean="0"/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ciri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khas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361749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38368"/>
            <a:ext cx="7750978" cy="7836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1200" y="359044"/>
            <a:ext cx="6886780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A.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Penggunaan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Garis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dan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Bentuk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1298863"/>
            <a:ext cx="7949283" cy="759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45636" y="1298863"/>
            <a:ext cx="6566171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>
                <a:solidFill>
                  <a:prstClr val="white"/>
                </a:solidFill>
                <a:cs typeface="Arial" pitchFamily="34" charset="0"/>
              </a:rPr>
              <a:t>1.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Membuat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Gambar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Bangunan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9489" y="2235372"/>
            <a:ext cx="5982159" cy="3734726"/>
            <a:chOff x="319489" y="2235372"/>
            <a:chExt cx="5982159" cy="3734726"/>
          </a:xfrm>
        </p:grpSpPr>
        <p:sp>
          <p:nvSpPr>
            <p:cNvPr id="9" name="Oval 8"/>
            <p:cNvSpPr/>
            <p:nvPr/>
          </p:nvSpPr>
          <p:spPr>
            <a:xfrm>
              <a:off x="319489" y="4582441"/>
              <a:ext cx="5982159" cy="81524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24" y="2235372"/>
              <a:ext cx="5860973" cy="27546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145636" y="5508433"/>
              <a:ext cx="44729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/>
                <a:t>Rumah</a:t>
              </a:r>
              <a:r>
                <a:rPr lang="en-US" sz="2400" b="1" dirty="0" smtClean="0"/>
                <a:t> </a:t>
              </a:r>
              <a:r>
                <a:rPr lang="en-US" sz="2400" b="1" dirty="0" err="1" smtClean="0"/>
                <a:t>Gadang</a:t>
              </a:r>
              <a:r>
                <a:rPr lang="en-US" sz="2400" b="1" dirty="0" smtClean="0"/>
                <a:t> (Sumatra Barat)</a:t>
              </a:r>
              <a:endParaRPr lang="en-US" sz="2400" b="1" dirty="0"/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6687239" y="2335576"/>
            <a:ext cx="5266062" cy="3634522"/>
          </a:xfrm>
          <a:prstGeom prst="roundRect">
            <a:avLst>
              <a:gd name="adj" fmla="val 787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6817605" y="2432891"/>
            <a:ext cx="5014510" cy="3417066"/>
          </a:xfrm>
          <a:prstGeom prst="roundRect">
            <a:avLst>
              <a:gd name="adj" fmla="val 7877"/>
            </a:avLst>
          </a:prstGeom>
          <a:noFill/>
          <a:ln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597980" y="2188859"/>
            <a:ext cx="3503364" cy="574538"/>
          </a:xfrm>
          <a:prstGeom prst="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Bentuk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Bangun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Rumah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Gadang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137958" y="4569710"/>
            <a:ext cx="1968724" cy="1108121"/>
            <a:chOff x="7137958" y="4569710"/>
            <a:chExt cx="1968724" cy="1108121"/>
          </a:xfrm>
        </p:grpSpPr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B37647CA-7BC0-4909-BF1D-999BD340A4EF}"/>
                </a:ext>
              </a:extLst>
            </p:cNvPr>
            <p:cNvSpPr/>
            <p:nvPr/>
          </p:nvSpPr>
          <p:spPr>
            <a:xfrm>
              <a:off x="7733601" y="4569710"/>
              <a:ext cx="666965" cy="666965"/>
            </a:xfrm>
            <a:prstGeom prst="rect">
              <a:avLst/>
            </a:prstGeom>
            <a:solidFill>
              <a:srgbClr val="AA6B33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37958" y="5246944"/>
              <a:ext cx="19687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Bentuk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persegi</a:t>
              </a:r>
              <a:endParaRPr lang="en-US" sz="2200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346004" y="3059085"/>
            <a:ext cx="2281684" cy="1478713"/>
            <a:chOff x="9346004" y="3059085"/>
            <a:chExt cx="2281684" cy="1478713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6B02CDB9-584F-4D02-B7C7-7EAAA2E320B6}"/>
                </a:ext>
              </a:extLst>
            </p:cNvPr>
            <p:cNvSpPr/>
            <p:nvPr/>
          </p:nvSpPr>
          <p:spPr>
            <a:xfrm>
              <a:off x="9718095" y="3059085"/>
              <a:ext cx="1713411" cy="709272"/>
            </a:xfrm>
            <a:prstGeom prst="rect">
              <a:avLst/>
            </a:prstGeom>
            <a:solidFill>
              <a:srgbClr val="7B3C1A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346004" y="3768357"/>
              <a:ext cx="22816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Bentuk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persegi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panjang</a:t>
              </a:r>
              <a:endParaRPr lang="en-US" sz="2200" b="1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144462" y="2966240"/>
            <a:ext cx="1795749" cy="1254374"/>
            <a:chOff x="7144462" y="2966240"/>
            <a:chExt cx="1795749" cy="1254374"/>
          </a:xfrm>
        </p:grpSpPr>
        <p:sp>
          <p:nvSpPr>
            <p:cNvPr id="25" name="Trapezoid 95">
              <a:extLst>
                <a:ext uri="{FF2B5EF4-FFF2-40B4-BE49-F238E27FC236}">
                  <a16:creationId xmlns="" xmlns:a16="http://schemas.microsoft.com/office/drawing/2014/main" id="{246E1117-8A89-4FAB-9C8C-DB41CA28D528}"/>
                </a:ext>
              </a:extLst>
            </p:cNvPr>
            <p:cNvSpPr/>
            <p:nvPr/>
          </p:nvSpPr>
          <p:spPr>
            <a:xfrm rot="10800000">
              <a:off x="7231230" y="2966240"/>
              <a:ext cx="1622214" cy="802117"/>
            </a:xfrm>
            <a:custGeom>
              <a:avLst/>
              <a:gdLst>
                <a:gd name="connsiteX0" fmla="*/ 0 w 1335405"/>
                <a:gd name="connsiteY0" fmla="*/ 608965 h 608965"/>
                <a:gd name="connsiteX1" fmla="*/ 152241 w 1335405"/>
                <a:gd name="connsiteY1" fmla="*/ 0 h 608965"/>
                <a:gd name="connsiteX2" fmla="*/ 1183164 w 1335405"/>
                <a:gd name="connsiteY2" fmla="*/ 0 h 608965"/>
                <a:gd name="connsiteX3" fmla="*/ 1335405 w 1335405"/>
                <a:gd name="connsiteY3" fmla="*/ 608965 h 608965"/>
                <a:gd name="connsiteX4" fmla="*/ 0 w 1335405"/>
                <a:gd name="connsiteY4" fmla="*/ 608965 h 608965"/>
                <a:gd name="connsiteX0" fmla="*/ 0 w 1568869"/>
                <a:gd name="connsiteY0" fmla="*/ 848914 h 848914"/>
                <a:gd name="connsiteX1" fmla="*/ 385705 w 1568869"/>
                <a:gd name="connsiteY1" fmla="*/ 0 h 848914"/>
                <a:gd name="connsiteX2" fmla="*/ 1416628 w 1568869"/>
                <a:gd name="connsiteY2" fmla="*/ 0 h 848914"/>
                <a:gd name="connsiteX3" fmla="*/ 1568869 w 1568869"/>
                <a:gd name="connsiteY3" fmla="*/ 608965 h 848914"/>
                <a:gd name="connsiteX4" fmla="*/ 0 w 1568869"/>
                <a:gd name="connsiteY4" fmla="*/ 848914 h 848914"/>
                <a:gd name="connsiteX0" fmla="*/ 0 w 1568869"/>
                <a:gd name="connsiteY0" fmla="*/ 848914 h 848914"/>
                <a:gd name="connsiteX1" fmla="*/ 385705 w 1568869"/>
                <a:gd name="connsiteY1" fmla="*/ 0 h 848914"/>
                <a:gd name="connsiteX2" fmla="*/ 1416628 w 1568869"/>
                <a:gd name="connsiteY2" fmla="*/ 0 h 848914"/>
                <a:gd name="connsiteX3" fmla="*/ 1568869 w 1568869"/>
                <a:gd name="connsiteY3" fmla="*/ 608965 h 848914"/>
                <a:gd name="connsiteX4" fmla="*/ 0 w 1568869"/>
                <a:gd name="connsiteY4" fmla="*/ 848914 h 848914"/>
                <a:gd name="connsiteX0" fmla="*/ 4799 w 1573668"/>
                <a:gd name="connsiteY0" fmla="*/ 848914 h 848914"/>
                <a:gd name="connsiteX1" fmla="*/ 390504 w 1573668"/>
                <a:gd name="connsiteY1" fmla="*/ 0 h 848914"/>
                <a:gd name="connsiteX2" fmla="*/ 1421427 w 1573668"/>
                <a:gd name="connsiteY2" fmla="*/ 0 h 848914"/>
                <a:gd name="connsiteX3" fmla="*/ 1573668 w 1573668"/>
                <a:gd name="connsiteY3" fmla="*/ 608965 h 848914"/>
                <a:gd name="connsiteX4" fmla="*/ 4799 w 1573668"/>
                <a:gd name="connsiteY4" fmla="*/ 848914 h 848914"/>
                <a:gd name="connsiteX0" fmla="*/ 4732 w 1578400"/>
                <a:gd name="connsiteY0" fmla="*/ 861883 h 861883"/>
                <a:gd name="connsiteX1" fmla="*/ 395236 w 1578400"/>
                <a:gd name="connsiteY1" fmla="*/ 0 h 861883"/>
                <a:gd name="connsiteX2" fmla="*/ 1426159 w 1578400"/>
                <a:gd name="connsiteY2" fmla="*/ 0 h 861883"/>
                <a:gd name="connsiteX3" fmla="*/ 1578400 w 1578400"/>
                <a:gd name="connsiteY3" fmla="*/ 608965 h 861883"/>
                <a:gd name="connsiteX4" fmla="*/ 4732 w 1578400"/>
                <a:gd name="connsiteY4" fmla="*/ 861883 h 861883"/>
                <a:gd name="connsiteX0" fmla="*/ 4732 w 1824801"/>
                <a:gd name="connsiteY0" fmla="*/ 861883 h 889332"/>
                <a:gd name="connsiteX1" fmla="*/ 395236 w 1824801"/>
                <a:gd name="connsiteY1" fmla="*/ 0 h 889332"/>
                <a:gd name="connsiteX2" fmla="*/ 1426159 w 1824801"/>
                <a:gd name="connsiteY2" fmla="*/ 0 h 889332"/>
                <a:gd name="connsiteX3" fmla="*/ 1824801 w 1824801"/>
                <a:gd name="connsiteY3" fmla="*/ 881398 h 889332"/>
                <a:gd name="connsiteX4" fmla="*/ 4732 w 1824801"/>
                <a:gd name="connsiteY4" fmla="*/ 861883 h 889332"/>
                <a:gd name="connsiteX0" fmla="*/ 4732 w 1824801"/>
                <a:gd name="connsiteY0" fmla="*/ 861883 h 881398"/>
                <a:gd name="connsiteX1" fmla="*/ 395236 w 1824801"/>
                <a:gd name="connsiteY1" fmla="*/ 0 h 881398"/>
                <a:gd name="connsiteX2" fmla="*/ 1426159 w 1824801"/>
                <a:gd name="connsiteY2" fmla="*/ 0 h 881398"/>
                <a:gd name="connsiteX3" fmla="*/ 1824801 w 1824801"/>
                <a:gd name="connsiteY3" fmla="*/ 881398 h 881398"/>
                <a:gd name="connsiteX4" fmla="*/ 4732 w 1824801"/>
                <a:gd name="connsiteY4" fmla="*/ 861883 h 881398"/>
                <a:gd name="connsiteX0" fmla="*/ 4732 w 1824801"/>
                <a:gd name="connsiteY0" fmla="*/ 861883 h 881398"/>
                <a:gd name="connsiteX1" fmla="*/ 395236 w 1824801"/>
                <a:gd name="connsiteY1" fmla="*/ 0 h 881398"/>
                <a:gd name="connsiteX2" fmla="*/ 1426159 w 1824801"/>
                <a:gd name="connsiteY2" fmla="*/ 0 h 881398"/>
                <a:gd name="connsiteX3" fmla="*/ 1824801 w 1824801"/>
                <a:gd name="connsiteY3" fmla="*/ 881398 h 881398"/>
                <a:gd name="connsiteX4" fmla="*/ 4732 w 1824801"/>
                <a:gd name="connsiteY4" fmla="*/ 861883 h 881398"/>
                <a:gd name="connsiteX0" fmla="*/ 4732 w 1824801"/>
                <a:gd name="connsiteY0" fmla="*/ 861883 h 881398"/>
                <a:gd name="connsiteX1" fmla="*/ 395236 w 1824801"/>
                <a:gd name="connsiteY1" fmla="*/ 0 h 881398"/>
                <a:gd name="connsiteX2" fmla="*/ 1426159 w 1824801"/>
                <a:gd name="connsiteY2" fmla="*/ 0 h 881398"/>
                <a:gd name="connsiteX3" fmla="*/ 1824801 w 1824801"/>
                <a:gd name="connsiteY3" fmla="*/ 881398 h 881398"/>
                <a:gd name="connsiteX4" fmla="*/ 4732 w 1824801"/>
                <a:gd name="connsiteY4" fmla="*/ 861883 h 881398"/>
                <a:gd name="connsiteX0" fmla="*/ 4732 w 1824801"/>
                <a:gd name="connsiteY0" fmla="*/ 861884 h 881399"/>
                <a:gd name="connsiteX1" fmla="*/ 395236 w 1824801"/>
                <a:gd name="connsiteY1" fmla="*/ 1 h 881399"/>
                <a:gd name="connsiteX2" fmla="*/ 1406706 w 1824801"/>
                <a:gd name="connsiteY2" fmla="*/ 0 h 881399"/>
                <a:gd name="connsiteX3" fmla="*/ 1824801 w 1824801"/>
                <a:gd name="connsiteY3" fmla="*/ 881399 h 881399"/>
                <a:gd name="connsiteX4" fmla="*/ 4732 w 1824801"/>
                <a:gd name="connsiteY4" fmla="*/ 861884 h 881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4801" h="881399">
                  <a:moveTo>
                    <a:pt x="4732" y="861884"/>
                  </a:moveTo>
                  <a:cubicBezTo>
                    <a:pt x="-41774" y="390862"/>
                    <a:pt x="266668" y="282972"/>
                    <a:pt x="395236" y="1"/>
                  </a:cubicBezTo>
                  <a:lnTo>
                    <a:pt x="1406706" y="0"/>
                  </a:lnTo>
                  <a:cubicBezTo>
                    <a:pt x="1539587" y="293799"/>
                    <a:pt x="1802155" y="347646"/>
                    <a:pt x="1824801" y="881399"/>
                  </a:cubicBezTo>
                  <a:cubicBezTo>
                    <a:pt x="1198094" y="461869"/>
                    <a:pt x="825962" y="399316"/>
                    <a:pt x="4732" y="861884"/>
                  </a:cubicBezTo>
                  <a:close/>
                </a:path>
              </a:pathLst>
            </a:custGeom>
            <a:solidFill>
              <a:srgbClr val="3F3C3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id-ID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44462" y="3789727"/>
              <a:ext cx="17957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Bentuk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bebas</a:t>
              </a:r>
              <a:endParaRPr lang="en-US" sz="2200" b="1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590438" y="4602467"/>
            <a:ext cx="1968724" cy="1092117"/>
            <a:chOff x="9590438" y="4602467"/>
            <a:chExt cx="1968724" cy="1092117"/>
          </a:xfrm>
        </p:grpSpPr>
        <p:sp>
          <p:nvSpPr>
            <p:cNvPr id="26" name="Isosceles Triangle 25">
              <a:extLst>
                <a:ext uri="{FF2B5EF4-FFF2-40B4-BE49-F238E27FC236}">
                  <a16:creationId xmlns="" xmlns:a16="http://schemas.microsoft.com/office/drawing/2014/main" id="{29F45582-722E-45E9-AB62-E3D0E6C1291A}"/>
                </a:ext>
              </a:extLst>
            </p:cNvPr>
            <p:cNvSpPr/>
            <p:nvPr/>
          </p:nvSpPr>
          <p:spPr>
            <a:xfrm>
              <a:off x="10158371" y="4602467"/>
              <a:ext cx="942973" cy="634208"/>
            </a:xfrm>
            <a:prstGeom prst="triangle">
              <a:avLst/>
            </a:prstGeom>
            <a:solidFill>
              <a:srgbClr val="3F3C3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590438" y="5263697"/>
              <a:ext cx="19687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Bentuk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segitiga</a:t>
              </a:r>
              <a:endParaRPr lang="en-US" sz="2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461720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1" t="55083" r="2811" b="19328"/>
          <a:stretch/>
        </p:blipFill>
        <p:spPr>
          <a:xfrm flipH="1">
            <a:off x="471486" y="2090525"/>
            <a:ext cx="6486526" cy="37922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9" y="402018"/>
            <a:ext cx="7949283" cy="759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61926" y="402018"/>
            <a:ext cx="6566171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>
                <a:solidFill>
                  <a:prstClr val="white"/>
                </a:solidFill>
                <a:cs typeface="Arial" pitchFamily="34" charset="0"/>
              </a:rPr>
              <a:t>1.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Membuat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Gambar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Bangunan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9" t="66521" r="3291"/>
          <a:stretch/>
        </p:blipFill>
        <p:spPr>
          <a:xfrm>
            <a:off x="5486400" y="2699472"/>
            <a:ext cx="6529387" cy="3601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62" y="1407340"/>
            <a:ext cx="5986463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Langkah-langkah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menggambar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rumah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0065" y="2054263"/>
            <a:ext cx="63007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2960" indent="-571500">
              <a:spcAft>
                <a:spcPts val="1200"/>
              </a:spcAft>
              <a:buAutoNum type="arabicPeriod"/>
            </a:pPr>
            <a:r>
              <a:rPr lang="en-US" sz="3000" dirty="0" err="1" smtClean="0"/>
              <a:t>Buatlah</a:t>
            </a:r>
            <a:r>
              <a:rPr lang="en-US" sz="3000" dirty="0" smtClean="0"/>
              <a:t> </a:t>
            </a:r>
            <a:r>
              <a:rPr lang="en-US" sz="3000" dirty="0" err="1" smtClean="0"/>
              <a:t>sketsa</a:t>
            </a:r>
            <a:r>
              <a:rPr lang="en-US" sz="3000" dirty="0" smtClean="0"/>
              <a:t> </a:t>
            </a:r>
            <a:r>
              <a:rPr lang="en-US" sz="3000" dirty="0" err="1" smtClean="0"/>
              <a:t>gambar</a:t>
            </a:r>
            <a:r>
              <a:rPr lang="en-US" sz="3000" dirty="0" smtClean="0"/>
              <a:t> </a:t>
            </a:r>
            <a:r>
              <a:rPr lang="en-US" sz="3000" dirty="0" err="1" smtClean="0"/>
              <a:t>bangunan</a:t>
            </a:r>
            <a:r>
              <a:rPr lang="en-US" sz="3000" dirty="0" smtClean="0"/>
              <a:t>.</a:t>
            </a:r>
          </a:p>
          <a:p>
            <a:pPr marL="822960" indent="-571500">
              <a:spcAft>
                <a:spcPts val="1200"/>
              </a:spcAft>
              <a:buAutoNum type="arabicPeriod"/>
            </a:pPr>
            <a:r>
              <a:rPr lang="en-US" sz="3000" dirty="0" err="1" smtClean="0"/>
              <a:t>Tebalkan</a:t>
            </a:r>
            <a:r>
              <a:rPr lang="en-US" sz="3000" dirty="0" smtClean="0"/>
              <a:t> </a:t>
            </a:r>
            <a:r>
              <a:rPr lang="en-US" sz="3000" dirty="0" err="1" smtClean="0"/>
              <a:t>sketsa</a:t>
            </a:r>
            <a:r>
              <a:rPr lang="en-US" sz="3000" dirty="0" smtClean="0"/>
              <a:t> </a:t>
            </a:r>
            <a:r>
              <a:rPr lang="en-US" sz="3000" dirty="0" err="1" smtClean="0"/>
              <a:t>gambar</a:t>
            </a:r>
            <a:r>
              <a:rPr lang="en-US" sz="3000" dirty="0" smtClean="0"/>
              <a:t> </a:t>
            </a:r>
            <a:r>
              <a:rPr lang="en-US" sz="3000" dirty="0" err="1" smtClean="0"/>
              <a:t>bangunan</a:t>
            </a:r>
            <a:r>
              <a:rPr lang="en-US" sz="3000" dirty="0" smtClean="0"/>
              <a:t> </a:t>
            </a:r>
            <a:r>
              <a:rPr lang="en-US" sz="3000" dirty="0" err="1" smtClean="0"/>
              <a:t>dengan</a:t>
            </a:r>
            <a:r>
              <a:rPr lang="en-US" sz="3000" dirty="0" smtClean="0"/>
              <a:t> </a:t>
            </a:r>
            <a:r>
              <a:rPr lang="en-US" sz="3000" dirty="0" err="1" smtClean="0"/>
              <a:t>spidol</a:t>
            </a:r>
            <a:r>
              <a:rPr lang="en-US" sz="3000" dirty="0" smtClean="0"/>
              <a:t>.</a:t>
            </a:r>
          </a:p>
          <a:p>
            <a:pPr marL="822960" indent="-571500">
              <a:spcAft>
                <a:spcPts val="1200"/>
              </a:spcAft>
              <a:buAutoNum type="arabicPeriod"/>
            </a:pPr>
            <a:r>
              <a:rPr lang="en-US" sz="3000" dirty="0" err="1" smtClean="0"/>
              <a:t>Hapus</a:t>
            </a:r>
            <a:r>
              <a:rPr lang="en-US" sz="3000" dirty="0" smtClean="0"/>
              <a:t> </a:t>
            </a:r>
            <a:r>
              <a:rPr lang="en-US" sz="3000" dirty="0" err="1" smtClean="0"/>
              <a:t>garis</a:t>
            </a:r>
            <a:r>
              <a:rPr lang="en-US" sz="3000" dirty="0" smtClean="0"/>
              <a:t> </a:t>
            </a:r>
            <a:r>
              <a:rPr lang="en-US" sz="3000" dirty="0" err="1" smtClean="0"/>
              <a:t>sketsa</a:t>
            </a:r>
            <a:r>
              <a:rPr lang="en-US" sz="3000" dirty="0" smtClean="0"/>
              <a:t> </a:t>
            </a:r>
            <a:r>
              <a:rPr lang="en-US" sz="3000" dirty="0" err="1" smtClean="0"/>
              <a:t>gambar</a:t>
            </a:r>
            <a:r>
              <a:rPr lang="en-US" sz="3000" dirty="0" smtClean="0"/>
              <a:t> </a:t>
            </a:r>
            <a:r>
              <a:rPr lang="en-US" sz="3000" dirty="0" err="1" smtClean="0"/>
              <a:t>bangunan</a:t>
            </a:r>
            <a:r>
              <a:rPr lang="en-US" sz="3000" dirty="0" smtClean="0"/>
              <a:t>.</a:t>
            </a:r>
          </a:p>
          <a:p>
            <a:pPr marL="822960" indent="-571500">
              <a:spcAft>
                <a:spcPts val="1200"/>
              </a:spcAft>
              <a:buAutoNum type="arabicPeriod"/>
            </a:pPr>
            <a:r>
              <a:rPr lang="en-US" sz="3000" dirty="0" err="1" smtClean="0"/>
              <a:t>Warnai</a:t>
            </a:r>
            <a:r>
              <a:rPr lang="en-US" sz="3000" dirty="0" smtClean="0"/>
              <a:t> </a:t>
            </a:r>
            <a:r>
              <a:rPr lang="en-US" sz="3000" dirty="0" err="1" smtClean="0"/>
              <a:t>gambar</a:t>
            </a:r>
            <a:r>
              <a:rPr lang="en-US" sz="3000" dirty="0" smtClean="0"/>
              <a:t> </a:t>
            </a:r>
            <a:r>
              <a:rPr lang="en-US" sz="3000" dirty="0" err="1" smtClean="0"/>
              <a:t>bangunan</a:t>
            </a:r>
            <a:r>
              <a:rPr lang="en-US" sz="3000" dirty="0" smtClean="0"/>
              <a:t> </a:t>
            </a:r>
            <a:r>
              <a:rPr lang="en-US" sz="3000" dirty="0" err="1" smtClean="0"/>
              <a:t>buatanmu</a:t>
            </a:r>
            <a:r>
              <a:rPr lang="en-US" sz="3000" dirty="0" smtClean="0"/>
              <a:t>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548638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810" r="14442"/>
          <a:stretch/>
        </p:blipFill>
        <p:spPr>
          <a:xfrm>
            <a:off x="-14288" y="0"/>
            <a:ext cx="12187238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233969"/>
            <a:ext cx="6923742" cy="759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56653" y="233969"/>
            <a:ext cx="5442451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>
                <a:solidFill>
                  <a:prstClr val="white"/>
                </a:solidFill>
                <a:cs typeface="Arial" pitchFamily="34" charset="0"/>
              </a:rPr>
              <a:t>2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Membuat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Gambar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Kota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66048" y="2863814"/>
            <a:ext cx="6566459" cy="3065500"/>
          </a:xfrm>
          <a:prstGeom prst="roundRect">
            <a:avLst>
              <a:gd name="adj" fmla="val 5152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01779" y="2937754"/>
            <a:ext cx="62949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</a:rPr>
              <a:t>Rumah</a:t>
            </a:r>
            <a:r>
              <a:rPr lang="en-US" sz="3000" b="1" dirty="0" smtClean="0">
                <a:solidFill>
                  <a:srgbClr val="FF0000"/>
                </a:solidFill>
              </a:rPr>
              <a:t> di </a:t>
            </a:r>
            <a:r>
              <a:rPr lang="en-US" sz="3000" b="1" dirty="0" err="1" smtClean="0">
                <a:solidFill>
                  <a:srgbClr val="FF0000"/>
                </a:solidFill>
              </a:rPr>
              <a:t>kota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memiliki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ciri-ciri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sebagai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berikut</a:t>
            </a:r>
            <a:r>
              <a:rPr lang="en-US" sz="3000" b="1" dirty="0" smtClean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err="1" smtClean="0"/>
              <a:t>Besar</a:t>
            </a:r>
            <a:endParaRPr lang="en-US" sz="3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err="1" smtClean="0"/>
              <a:t>Bertingkat</a:t>
            </a:r>
            <a:endParaRPr lang="en-US" sz="3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err="1" smtClean="0"/>
              <a:t>Terbuat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dari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tembok</a:t>
            </a:r>
            <a:r>
              <a:rPr lang="en-US" sz="3000" b="1" dirty="0" smtClean="0"/>
              <a:t> yang </a:t>
            </a:r>
            <a:r>
              <a:rPr lang="en-US" sz="3000" b="1" dirty="0" err="1" smtClean="0"/>
              <a:t>kokoh</a:t>
            </a:r>
            <a:endParaRPr lang="en-US" sz="3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err="1" smtClean="0"/>
              <a:t>Jarak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antarrumah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sempit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padat</a:t>
            </a:r>
            <a:endParaRPr lang="en-US" sz="3000" b="1" dirty="0"/>
          </a:p>
        </p:txBody>
      </p:sp>
      <p:sp>
        <p:nvSpPr>
          <p:cNvPr id="37" name="Rounded Rectangle 36"/>
          <p:cNvSpPr/>
          <p:nvPr/>
        </p:nvSpPr>
        <p:spPr>
          <a:xfrm>
            <a:off x="7301625" y="1942690"/>
            <a:ext cx="4563599" cy="3986624"/>
          </a:xfrm>
          <a:prstGeom prst="roundRect">
            <a:avLst>
              <a:gd name="adj" fmla="val 5152"/>
            </a:avLst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479875" y="2072222"/>
            <a:ext cx="42070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</a:rPr>
              <a:t>Pemandangan</a:t>
            </a:r>
            <a:r>
              <a:rPr lang="en-US" sz="3000" b="1" dirty="0" smtClean="0">
                <a:solidFill>
                  <a:srgbClr val="FF0000"/>
                </a:solidFill>
              </a:rPr>
              <a:t> di </a:t>
            </a:r>
            <a:r>
              <a:rPr lang="en-US" sz="3000" b="1" dirty="0" err="1" smtClean="0">
                <a:solidFill>
                  <a:srgbClr val="FF0000"/>
                </a:solidFill>
              </a:rPr>
              <a:t>kota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memiliki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ciri-ciri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sebagai</a:t>
            </a:r>
            <a:r>
              <a:rPr lang="en-US" sz="3000" b="1" dirty="0" smtClean="0">
                <a:solidFill>
                  <a:srgbClr val="FF0000"/>
                </a:solidFill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</a:rPr>
              <a:t>berikut</a:t>
            </a:r>
            <a:r>
              <a:rPr lang="en-US" sz="3000" b="1" dirty="0" smtClean="0">
                <a:solidFill>
                  <a:srgbClr val="FF0000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 err="1" smtClean="0"/>
              <a:t>Memiliki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banyak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bangunan</a:t>
            </a:r>
            <a:r>
              <a:rPr lang="en-US" sz="3000" b="1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 err="1" smtClean="0"/>
              <a:t>Padat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dengan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kendaraan</a:t>
            </a:r>
            <a:r>
              <a:rPr lang="en-US" sz="3000" b="1" dirty="0" smtClean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 err="1" smtClean="0"/>
              <a:t>Sedikit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pepohonan</a:t>
            </a:r>
            <a:r>
              <a:rPr lang="en-US" sz="3000" b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6379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 animBg="1"/>
      <p:bldP spid="7" grpId="0"/>
      <p:bldP spid="37" grpId="0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17" y="233969"/>
            <a:ext cx="6923742" cy="7596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56653" y="233969"/>
            <a:ext cx="5442451" cy="724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3733" b="1" dirty="0">
                <a:solidFill>
                  <a:prstClr val="white"/>
                </a:solidFill>
                <a:cs typeface="Arial" pitchFamily="34" charset="0"/>
              </a:rPr>
              <a:t>2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.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Membuat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</a:t>
            </a:r>
            <a:r>
              <a:rPr lang="en-US" sz="3733" b="1" dirty="0" err="1" smtClean="0">
                <a:solidFill>
                  <a:prstClr val="white"/>
                </a:solidFill>
                <a:cs typeface="Arial" pitchFamily="34" charset="0"/>
              </a:rPr>
              <a:t>Gambar</a:t>
            </a:r>
            <a:r>
              <a:rPr lang="en-US" sz="3733" b="1" dirty="0" smtClean="0">
                <a:solidFill>
                  <a:prstClr val="white"/>
                </a:solidFill>
                <a:cs typeface="Arial" pitchFamily="34" charset="0"/>
              </a:rPr>
              <a:t> Kota</a:t>
            </a:r>
            <a:endParaRPr lang="en-US" sz="3733" b="1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1485" y="1220021"/>
            <a:ext cx="6096613" cy="95410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Langkah-langkah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membuat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bentuk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rumah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dari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kardus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bekas</a:t>
            </a:r>
            <a:r>
              <a:rPr lang="en-US" sz="2800" b="1" dirty="0" smtClean="0"/>
              <a:t>. 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63" y="2314822"/>
            <a:ext cx="6257912" cy="3815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1" t="55083" r="2811" b="23256"/>
          <a:stretch/>
        </p:blipFill>
        <p:spPr>
          <a:xfrm flipH="1">
            <a:off x="471485" y="2442850"/>
            <a:ext cx="5086219" cy="32101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71485" y="2442850"/>
            <a:ext cx="48434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571500">
              <a:spcAft>
                <a:spcPts val="1200"/>
              </a:spcAft>
              <a:buAutoNum type="arabicPeriod"/>
            </a:pPr>
            <a:r>
              <a:rPr lang="en-US" sz="3000" dirty="0" err="1" smtClean="0"/>
              <a:t>Siapkan</a:t>
            </a:r>
            <a:r>
              <a:rPr lang="en-US" sz="3000" dirty="0" smtClean="0"/>
              <a:t> </a:t>
            </a:r>
            <a:r>
              <a:rPr lang="en-US" sz="3000" dirty="0" err="1" smtClean="0"/>
              <a:t>kardus</a:t>
            </a:r>
            <a:r>
              <a:rPr lang="en-US" sz="3000" dirty="0" smtClean="0"/>
              <a:t> </a:t>
            </a:r>
            <a:r>
              <a:rPr lang="en-US" sz="3000" dirty="0" err="1" smtClean="0"/>
              <a:t>bekas</a:t>
            </a:r>
            <a:r>
              <a:rPr lang="en-US" sz="3000" dirty="0" smtClean="0"/>
              <a:t>, </a:t>
            </a:r>
            <a:r>
              <a:rPr lang="en-US" sz="3000" dirty="0" err="1" smtClean="0"/>
              <a:t>gunting</a:t>
            </a:r>
            <a:r>
              <a:rPr lang="en-US" sz="3000" dirty="0" smtClean="0"/>
              <a:t>, </a:t>
            </a:r>
            <a:r>
              <a:rPr lang="en-US" sz="3000" dirty="0" err="1" smtClean="0"/>
              <a:t>dan</a:t>
            </a:r>
            <a:r>
              <a:rPr lang="en-US" sz="3000" dirty="0" smtClean="0"/>
              <a:t> </a:t>
            </a:r>
            <a:r>
              <a:rPr lang="en-US" sz="3000" dirty="0" err="1" smtClean="0"/>
              <a:t>lem</a:t>
            </a:r>
            <a:r>
              <a:rPr lang="en-US" sz="3000" dirty="0" smtClean="0"/>
              <a:t>.</a:t>
            </a:r>
          </a:p>
          <a:p>
            <a:pPr marL="685800" indent="-571500">
              <a:spcAft>
                <a:spcPts val="1200"/>
              </a:spcAft>
              <a:buAutoNum type="arabicPeriod"/>
            </a:pPr>
            <a:r>
              <a:rPr lang="en-US" sz="3000" dirty="0" err="1" smtClean="0"/>
              <a:t>Susunlah</a:t>
            </a:r>
            <a:r>
              <a:rPr lang="en-US" sz="3000" dirty="0" smtClean="0"/>
              <a:t> </a:t>
            </a:r>
            <a:r>
              <a:rPr lang="en-US" sz="3000" dirty="0" err="1" smtClean="0"/>
              <a:t>kardus</a:t>
            </a:r>
            <a:r>
              <a:rPr lang="en-US" sz="3000" dirty="0" smtClean="0"/>
              <a:t> </a:t>
            </a:r>
            <a:r>
              <a:rPr lang="en-US" sz="3000" dirty="0" err="1" smtClean="0"/>
              <a:t>bekas</a:t>
            </a:r>
            <a:r>
              <a:rPr lang="en-US" sz="3000" dirty="0" smtClean="0"/>
              <a:t> </a:t>
            </a:r>
            <a:r>
              <a:rPr lang="en-US" sz="3000" dirty="0" err="1" smtClean="0"/>
              <a:t>menjadi</a:t>
            </a:r>
            <a:r>
              <a:rPr lang="en-US" sz="3000" dirty="0" smtClean="0"/>
              <a:t> </a:t>
            </a:r>
            <a:r>
              <a:rPr lang="en-US" sz="3000" dirty="0" err="1" smtClean="0"/>
              <a:t>bentuk</a:t>
            </a:r>
            <a:r>
              <a:rPr lang="en-US" sz="3000" dirty="0" smtClean="0"/>
              <a:t> </a:t>
            </a:r>
            <a:r>
              <a:rPr lang="en-US" sz="3000" dirty="0" err="1" smtClean="0"/>
              <a:t>rumah</a:t>
            </a:r>
            <a:r>
              <a:rPr lang="en-US" sz="3000" dirty="0" smtClean="0"/>
              <a:t>.</a:t>
            </a:r>
          </a:p>
          <a:p>
            <a:pPr marL="685800" indent="-571500">
              <a:spcAft>
                <a:spcPts val="1200"/>
              </a:spcAft>
              <a:buAutoNum type="arabicPeriod"/>
            </a:pPr>
            <a:r>
              <a:rPr lang="en-US" sz="3000" dirty="0" err="1" smtClean="0"/>
              <a:t>Tempelkan</a:t>
            </a:r>
            <a:r>
              <a:rPr lang="en-US" sz="3000" dirty="0" smtClean="0"/>
              <a:t> </a:t>
            </a:r>
            <a:r>
              <a:rPr lang="en-US" sz="3000" dirty="0" err="1" smtClean="0"/>
              <a:t>kardus</a:t>
            </a:r>
            <a:r>
              <a:rPr lang="en-US" sz="3000" dirty="0" smtClean="0"/>
              <a:t> </a:t>
            </a:r>
            <a:r>
              <a:rPr lang="en-US" sz="3000" dirty="0" err="1" smtClean="0"/>
              <a:t>bekas</a:t>
            </a:r>
            <a:r>
              <a:rPr lang="en-US" sz="3000" dirty="0" smtClean="0"/>
              <a:t> </a:t>
            </a:r>
            <a:r>
              <a:rPr lang="en-US" sz="3000" dirty="0" err="1" smtClean="0"/>
              <a:t>menggunakan</a:t>
            </a:r>
            <a:r>
              <a:rPr lang="en-US" sz="3000" dirty="0" smtClean="0"/>
              <a:t> </a:t>
            </a:r>
            <a:r>
              <a:rPr lang="en-US" sz="3000" dirty="0" err="1" smtClean="0"/>
              <a:t>lem</a:t>
            </a:r>
            <a:r>
              <a:rPr lang="en-US" sz="3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77390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4217" y="233969"/>
            <a:ext cx="3129058" cy="759630"/>
            <a:chOff x="214217" y="233969"/>
            <a:chExt cx="3129058" cy="75963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7" y="233969"/>
              <a:ext cx="3129058" cy="75963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42339" y="246156"/>
              <a:ext cx="2029460" cy="724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733" b="1" dirty="0" smtClean="0">
                  <a:solidFill>
                    <a:prstClr val="white"/>
                  </a:solidFill>
                  <a:cs typeface="Arial" pitchFamily="34" charset="0"/>
                </a:rPr>
                <a:t>3. </a:t>
              </a:r>
              <a:r>
                <a:rPr lang="en-US" sz="3733" b="1" dirty="0" err="1" smtClean="0">
                  <a:solidFill>
                    <a:prstClr val="white"/>
                  </a:solidFill>
                  <a:cs typeface="Arial" pitchFamily="34" charset="0"/>
                </a:rPr>
                <a:t>Garis</a:t>
              </a:r>
              <a:endParaRPr lang="en-US" sz="3733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9659" y="1171575"/>
            <a:ext cx="107299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 smtClean="0"/>
              <a:t>Garis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tersusun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dari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titik-titik</a:t>
            </a:r>
            <a:r>
              <a:rPr lang="en-US" sz="3800" b="1" dirty="0" smtClean="0"/>
              <a:t> yang </a:t>
            </a:r>
            <a:r>
              <a:rPr lang="en-US" sz="3800" b="1" dirty="0" err="1" smtClean="0"/>
              <a:t>saling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terhubung</a:t>
            </a:r>
            <a:r>
              <a:rPr lang="en-US" sz="3800" b="1" dirty="0" smtClean="0"/>
              <a:t>.</a:t>
            </a:r>
            <a:endParaRPr lang="en-US" sz="38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2337998" y="2146157"/>
            <a:ext cx="7686675" cy="868352"/>
            <a:chOff x="2222701" y="2483859"/>
            <a:chExt cx="7686675" cy="868352"/>
          </a:xfrm>
        </p:grpSpPr>
        <p:sp>
          <p:nvSpPr>
            <p:cNvPr id="8" name="Rounded Rectangle 7"/>
            <p:cNvSpPr/>
            <p:nvPr/>
          </p:nvSpPr>
          <p:spPr>
            <a:xfrm>
              <a:off x="2222701" y="2483859"/>
              <a:ext cx="7686675" cy="86835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58443" y="2592155"/>
              <a:ext cx="7272339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00" b="1" dirty="0" smtClean="0"/>
                <a:t>. . . . . . . . . . . . . . . . . . . . . . . . . . . . . . . . . . . . . </a:t>
              </a:r>
              <a:endParaRPr lang="en-US" sz="2900" b="1" dirty="0"/>
            </a:p>
          </p:txBody>
        </p:sp>
      </p:grpSp>
      <p:sp>
        <p:nvSpPr>
          <p:cNvPr id="15" name="Folded Corner 14"/>
          <p:cNvSpPr/>
          <p:nvPr/>
        </p:nvSpPr>
        <p:spPr>
          <a:xfrm>
            <a:off x="1778746" y="3369747"/>
            <a:ext cx="3814762" cy="2574085"/>
          </a:xfrm>
          <a:prstGeom prst="foldedCorner">
            <a:avLst>
              <a:gd name="adj" fmla="val 1833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lded Corner 16"/>
          <p:cNvSpPr/>
          <p:nvPr/>
        </p:nvSpPr>
        <p:spPr>
          <a:xfrm>
            <a:off x="6688884" y="3369747"/>
            <a:ext cx="3814762" cy="2574085"/>
          </a:xfrm>
          <a:prstGeom prst="foldedCorner">
            <a:avLst>
              <a:gd name="adj" fmla="val 1833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064567" y="3666565"/>
            <a:ext cx="30718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/>
              <a:t>Ada </a:t>
            </a:r>
            <a:r>
              <a:rPr lang="en-US" sz="3400" b="1" dirty="0" err="1" smtClean="0"/>
              <a:t>titik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kecil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060358" y="3666564"/>
            <a:ext cx="30718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/>
              <a:t>Ada </a:t>
            </a:r>
            <a:r>
              <a:rPr lang="en-US" sz="3400" b="1" dirty="0" err="1" smtClean="0"/>
              <a:t>titik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besar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18" name="Oval 17"/>
          <p:cNvSpPr/>
          <p:nvPr/>
        </p:nvSpPr>
        <p:spPr>
          <a:xfrm>
            <a:off x="3463313" y="4624953"/>
            <a:ext cx="274320" cy="27146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321943" y="4486364"/>
            <a:ext cx="548640" cy="5486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150220" y="5158697"/>
            <a:ext cx="30718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/>
              <a:t>titik</a:t>
            </a:r>
            <a:r>
              <a:rPr lang="en-US" sz="3400" dirty="0" smtClean="0"/>
              <a:t> </a:t>
            </a:r>
            <a:r>
              <a:rPr lang="en-US" sz="3400" dirty="0" err="1" smtClean="0"/>
              <a:t>kecil</a:t>
            </a:r>
            <a:endParaRPr lang="en-US" sz="3400" dirty="0"/>
          </a:p>
        </p:txBody>
      </p:sp>
      <p:sp>
        <p:nvSpPr>
          <p:cNvPr id="23" name="TextBox 22"/>
          <p:cNvSpPr txBox="1"/>
          <p:nvPr/>
        </p:nvSpPr>
        <p:spPr>
          <a:xfrm>
            <a:off x="7060357" y="5153942"/>
            <a:ext cx="30718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/>
              <a:t>titik</a:t>
            </a:r>
            <a:r>
              <a:rPr lang="en-US" sz="3400" dirty="0" smtClean="0"/>
              <a:t> </a:t>
            </a:r>
            <a:r>
              <a:rPr lang="en-US" sz="3400" dirty="0" err="1" smtClean="0"/>
              <a:t>besar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5178232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 animBg="1"/>
      <p:bldP spid="17" grpId="0" animBg="1"/>
      <p:bldP spid="16" grpId="0"/>
      <p:bldP spid="19" grpId="0"/>
      <p:bldP spid="18" grpId="0" animBg="1"/>
      <p:bldP spid="21" grpId="0" animBg="1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4217" y="233969"/>
            <a:ext cx="3129058" cy="759630"/>
            <a:chOff x="214217" y="233969"/>
            <a:chExt cx="3129058" cy="75963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17" y="233969"/>
              <a:ext cx="3129058" cy="75963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942339" y="246156"/>
              <a:ext cx="2029460" cy="7242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3733" b="1" dirty="0" smtClean="0">
                  <a:solidFill>
                    <a:prstClr val="white"/>
                  </a:solidFill>
                  <a:cs typeface="Arial" pitchFamily="34" charset="0"/>
                </a:rPr>
                <a:t>3. </a:t>
              </a:r>
              <a:r>
                <a:rPr lang="en-US" sz="3733" b="1" dirty="0" err="1" smtClean="0">
                  <a:solidFill>
                    <a:prstClr val="white"/>
                  </a:solidFill>
                  <a:cs typeface="Arial" pitchFamily="34" charset="0"/>
                </a:rPr>
                <a:t>Garis</a:t>
              </a:r>
              <a:endParaRPr lang="en-US" sz="3733" b="1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06DB352D-C884-4467-87B7-FC4EF2BA6F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6165279"/>
            <a:ext cx="12161520" cy="705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10"/>
          <a:stretch/>
        </p:blipFill>
        <p:spPr>
          <a:xfrm>
            <a:off x="8853310" y="3413034"/>
            <a:ext cx="3095803" cy="2884878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7162801" y="608274"/>
            <a:ext cx="4786312" cy="2580669"/>
          </a:xfrm>
          <a:prstGeom prst="wedgeRoundRectCallout">
            <a:avLst>
              <a:gd name="adj1" fmla="val -1729"/>
              <a:gd name="adj2" fmla="val 76895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84269" y="965023"/>
            <a:ext cx="41433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Ada </a:t>
            </a:r>
            <a:r>
              <a:rPr lang="en-US" sz="4000" b="1" dirty="0" err="1" smtClean="0"/>
              <a:t>titik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besar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dan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kecil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dalam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karya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seni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ini</a:t>
            </a:r>
            <a:r>
              <a:rPr lang="en-US" sz="4000" b="1" dirty="0" smtClean="0"/>
              <a:t>.</a:t>
            </a:r>
            <a:endParaRPr lang="en-US" sz="40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540499" y="1234656"/>
            <a:ext cx="6160339" cy="4835977"/>
            <a:chOff x="540499" y="1306096"/>
            <a:chExt cx="6160339" cy="48359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16" y="1306096"/>
              <a:ext cx="6089322" cy="4471060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540499" y="5895852"/>
              <a:ext cx="267652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/>
                <a:t>Sumber</a:t>
              </a:r>
              <a:r>
                <a:rPr lang="en-US" sz="1000" dirty="0" smtClean="0"/>
                <a:t>: </a:t>
              </a:r>
              <a:r>
                <a:rPr lang="en-US" sz="1000" i="1" dirty="0" smtClean="0"/>
                <a:t>pxhere.com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95180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604</Words>
  <Application>Microsoft Office PowerPoint</Application>
  <PresentationFormat>Widescreen</PresentationFormat>
  <Paragraphs>146</Paragraphs>
  <Slides>24</Slides>
  <Notes>18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ＭＳ Ｐゴシック</vt:lpstr>
      <vt:lpstr>Arial</vt:lpstr>
      <vt:lpstr>Calibri</vt:lpstr>
      <vt:lpstr>Calibri Light</vt:lpstr>
      <vt:lpstr>Open Sans</vt:lpstr>
      <vt:lpstr>Wingdings</vt:lpstr>
      <vt:lpstr>1_Office Theme</vt:lpstr>
      <vt:lpstr>Custom Design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Nur Alivia Arianda</dc:creator>
  <cp:lastModifiedBy>Nur Alivia Arianda</cp:lastModifiedBy>
  <cp:revision>31</cp:revision>
  <dcterms:created xsi:type="dcterms:W3CDTF">2022-04-28T01:27:10Z</dcterms:created>
  <dcterms:modified xsi:type="dcterms:W3CDTF">2022-05-11T09:34:23Z</dcterms:modified>
</cp:coreProperties>
</file>