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1" r:id="rId3"/>
    <p:sldId id="259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2" r:id="rId14"/>
    <p:sldId id="273" r:id="rId15"/>
    <p:sldId id="274" r:id="rId16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06A"/>
    <a:srgbClr val="C9C011"/>
    <a:srgbClr val="BFD1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288" y="-64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881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5/7/2022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985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5/7/2022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793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99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5/7/2022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039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5/7/2022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274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5/7/2022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622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5/7/2022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07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5/7/2022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797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5/7/2022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639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5/7/2022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606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325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4" r="2812"/>
          <a:stretch/>
        </p:blipFill>
        <p:spPr>
          <a:xfrm>
            <a:off x="-9525" y="0"/>
            <a:ext cx="9153525" cy="5193750"/>
          </a:xfrm>
          <a:prstGeom prst="rect">
            <a:avLst/>
          </a:prstGeom>
        </p:spPr>
      </p:pic>
      <p:sp>
        <p:nvSpPr>
          <p:cNvPr id="8" name="テキスト プレースホルダー 11"/>
          <p:cNvSpPr txBox="1">
            <a:spLocks/>
          </p:cNvSpPr>
          <p:nvPr/>
        </p:nvSpPr>
        <p:spPr>
          <a:xfrm>
            <a:off x="4301361" y="1783077"/>
            <a:ext cx="4274018" cy="788673"/>
          </a:xfrm>
          <a:prstGeom prst="rect">
            <a:avLst/>
          </a:prstGeom>
        </p:spPr>
        <p:txBody>
          <a:bodyPr lIns="68580" tIns="34290" rIns="68580" bIns="34290" anchor="t">
            <a:no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>
                <a:solidFill>
                  <a:srgbClr val="C9C011"/>
                </a:solidFill>
                <a:cs typeface="Arial" pitchFamily="34" charset="0"/>
              </a:rPr>
              <a:t>IPAS Volume 2</a:t>
            </a:r>
            <a:endParaRPr lang="id-ID" b="1" dirty="0">
              <a:solidFill>
                <a:srgbClr val="C9C011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9" name="直線コネクタ 9"/>
          <p:cNvCxnSpPr/>
          <p:nvPr/>
        </p:nvCxnSpPr>
        <p:spPr>
          <a:xfrm>
            <a:off x="4572000" y="2800350"/>
            <a:ext cx="3733800" cy="0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headEnd type="oval"/>
            <a:tailEnd type="oval"/>
          </a:ln>
          <a:effectLst/>
        </p:spPr>
      </p:cxnSp>
      <p:sp>
        <p:nvSpPr>
          <p:cNvPr id="10" name="タイトル 1"/>
          <p:cNvSpPr txBox="1">
            <a:spLocks/>
          </p:cNvSpPr>
          <p:nvPr/>
        </p:nvSpPr>
        <p:spPr>
          <a:xfrm>
            <a:off x="3901966" y="1200150"/>
            <a:ext cx="5073868" cy="469019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9600" kern="1200" spc="1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32713">
              <a:defRPr/>
            </a:pPr>
            <a:r>
              <a:rPr kumimoji="1" lang="en-US" altLang="ja-JP" sz="3200" b="1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MEDIA MENGAJAR</a:t>
            </a:r>
            <a:endParaRPr kumimoji="1" lang="ja-JP" altLang="en-US" sz="3200" b="1" spc="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23012" y="2865879"/>
            <a:ext cx="2079737" cy="315471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UNTUK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SD/MI 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KELAS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4</a:t>
            </a:r>
            <a:endParaRPr lang="id-ID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Cube 12"/>
          <p:cNvSpPr/>
          <p:nvPr/>
        </p:nvSpPr>
        <p:spPr>
          <a:xfrm>
            <a:off x="1524000" y="763869"/>
            <a:ext cx="2454166" cy="3287686"/>
          </a:xfrm>
          <a:prstGeom prst="cube">
            <a:avLst>
              <a:gd name="adj" fmla="val 3711"/>
            </a:avLst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976" y="849719"/>
            <a:ext cx="2348013" cy="3201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71046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Gambar tambahan\9a shutterstock_7242067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421" y="0"/>
            <a:ext cx="7346579" cy="661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-1801339" y="129336"/>
            <a:ext cx="4186879" cy="714639"/>
            <a:chOff x="-1502299" y="408830"/>
            <a:chExt cx="4186879" cy="714639"/>
          </a:xfrm>
        </p:grpSpPr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-1502299" y="408830"/>
              <a:ext cx="4186879" cy="714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756240" y="461764"/>
              <a:ext cx="16890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prstClr val="white"/>
                  </a:solidFill>
                </a:rPr>
                <a:t>Sungai </a:t>
              </a:r>
              <a:endParaRPr lang="en-US" sz="3200" b="1" dirty="0">
                <a:solidFill>
                  <a:prstClr val="white"/>
                </a:solidFill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28600" y="1070384"/>
            <a:ext cx="2863479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rgbClr val="002060"/>
                </a:solidFill>
                <a:latin typeface="+mj-lt"/>
              </a:rPr>
              <a:t>Aliran sungai mengalir dari daerah tinggi (hulu) menuju aliran rendah (hilir).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505200" y="3638550"/>
            <a:ext cx="5495547" cy="1066800"/>
            <a:chOff x="3657599" y="3226308"/>
            <a:chExt cx="5495547" cy="1066800"/>
          </a:xfrm>
        </p:grpSpPr>
        <p:pic>
          <p:nvPicPr>
            <p:cNvPr id="7171" name="Picture 3" descr="F:\Peta\38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7599" y="3226308"/>
              <a:ext cx="5495547" cy="1066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3970146" y="3356074"/>
              <a:ext cx="4870451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t-BR" sz="2000" b="1" dirty="0" smtClean="0">
                  <a:solidFill>
                    <a:srgbClr val="002060"/>
                  </a:solidFill>
                  <a:latin typeface="+mj-lt"/>
                </a:rPr>
                <a:t>Penduduk Kalimantan memanfaatkan aliran sungai sebagai sarana perdagangan.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28600" y="2724150"/>
            <a:ext cx="2863480" cy="120032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bg1"/>
                </a:solidFill>
                <a:latin typeface="+mj-lt"/>
              </a:rPr>
              <a:t>Aliran sungai mengalir menuju laut.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657600" y="129336"/>
            <a:ext cx="23616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Sumber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: www.shutterstock.com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4398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ESPS IPAS 4 Vol. 2 K3\Bab 5\4 shutterstock_2104788038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70"/>
          <a:stretch/>
        </p:blipFill>
        <p:spPr bwMode="auto">
          <a:xfrm>
            <a:off x="1" y="1873886"/>
            <a:ext cx="5791199" cy="3269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-1801339" y="129336"/>
            <a:ext cx="3477740" cy="714639"/>
            <a:chOff x="-1502299" y="408830"/>
            <a:chExt cx="3477740" cy="714639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-1502299" y="408830"/>
              <a:ext cx="3477740" cy="714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756241" y="461764"/>
              <a:ext cx="1219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 smtClean="0">
                  <a:solidFill>
                    <a:prstClr val="white"/>
                  </a:solidFill>
                </a:rPr>
                <a:t>Laut</a:t>
              </a:r>
              <a:r>
                <a:rPr lang="en-US" sz="3200" b="1" dirty="0" smtClean="0">
                  <a:solidFill>
                    <a:prstClr val="white"/>
                  </a:solidFill>
                </a:rPr>
                <a:t> </a:t>
              </a:r>
              <a:endParaRPr lang="en-US" sz="3200" b="1" dirty="0">
                <a:solidFill>
                  <a:prstClr val="white"/>
                </a:solidFill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52400" y="971550"/>
            <a:ext cx="4362449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rgbClr val="002060"/>
                </a:solidFill>
                <a:latin typeface="+mj-lt"/>
              </a:rPr>
              <a:t>Setiap laut memiliki kedalaman yang berbeda-beda.</a:t>
            </a:r>
            <a:endParaRPr lang="pt-BR" sz="2400" b="1" dirty="0" smtClean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987575" y="790311"/>
            <a:ext cx="3477740" cy="714639"/>
            <a:chOff x="-1502299" y="408830"/>
            <a:chExt cx="3477740" cy="714639"/>
          </a:xfrm>
        </p:grpSpPr>
        <p:pic>
          <p:nvPicPr>
            <p:cNvPr id="9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-1502299" y="408830"/>
              <a:ext cx="3477740" cy="714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-982629" y="408830"/>
              <a:ext cx="1219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 smtClean="0">
                  <a:solidFill>
                    <a:prstClr val="white"/>
                  </a:solidFill>
                </a:rPr>
                <a:t>Rawa</a:t>
              </a:r>
              <a:r>
                <a:rPr lang="en-US" sz="3200" b="1" dirty="0" smtClean="0">
                  <a:solidFill>
                    <a:prstClr val="white"/>
                  </a:solidFill>
                </a:rPr>
                <a:t> </a:t>
              </a:r>
              <a:endParaRPr lang="en-US" sz="3200" b="1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257799" y="2936304"/>
            <a:ext cx="3086113" cy="1769046"/>
            <a:chOff x="5257799" y="2887799"/>
            <a:chExt cx="3086113" cy="1769046"/>
          </a:xfrm>
        </p:grpSpPr>
        <p:sp>
          <p:nvSpPr>
            <p:cNvPr id="2" name="Flowchart: Connector 1"/>
            <p:cNvSpPr/>
            <p:nvPr/>
          </p:nvSpPr>
          <p:spPr>
            <a:xfrm>
              <a:off x="6629400" y="3056645"/>
              <a:ext cx="1714512" cy="1600200"/>
            </a:xfrm>
            <a:prstGeom prst="flowChartConnector">
              <a:avLst/>
            </a:pr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2" name="Straight Connector 11"/>
            <p:cNvCxnSpPr>
              <a:endCxn id="2" idx="0"/>
            </p:cNvCxnSpPr>
            <p:nvPr/>
          </p:nvCxnSpPr>
          <p:spPr>
            <a:xfrm>
              <a:off x="5257799" y="2887800"/>
              <a:ext cx="2228857" cy="168845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endCxn id="2" idx="3"/>
            </p:cNvCxnSpPr>
            <p:nvPr/>
          </p:nvCxnSpPr>
          <p:spPr>
            <a:xfrm>
              <a:off x="5257799" y="2887799"/>
              <a:ext cx="1622685" cy="1534702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/>
          <p:cNvSpPr txBox="1"/>
          <p:nvPr/>
        </p:nvSpPr>
        <p:spPr>
          <a:xfrm>
            <a:off x="6019800" y="1676221"/>
            <a:ext cx="2998658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pt-BR" sz="2400" b="1" dirty="0" smtClean="0">
                <a:solidFill>
                  <a:srgbClr val="002060"/>
                </a:solidFill>
                <a:latin typeface="+mj-lt"/>
              </a:rPr>
              <a:t>Rawa di sekitar pantai banyak ditanami tumbuhan bakau.</a:t>
            </a:r>
            <a:endParaRPr lang="pt-BR" sz="2400" b="1" dirty="0" smtClean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76985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39"/>
          <a:stretch/>
        </p:blipFill>
        <p:spPr bwMode="auto">
          <a:xfrm>
            <a:off x="457199" y="1064682"/>
            <a:ext cx="4267202" cy="30310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-1801340" y="133350"/>
            <a:ext cx="4186879" cy="714639"/>
            <a:chOff x="-1502299" y="408830"/>
            <a:chExt cx="4186879" cy="714639"/>
          </a:xfrm>
        </p:grpSpPr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-1502299" y="408830"/>
              <a:ext cx="4186879" cy="714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972142" y="461764"/>
              <a:ext cx="16890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 smtClean="0">
                  <a:solidFill>
                    <a:prstClr val="white"/>
                  </a:solidFill>
                </a:rPr>
                <a:t>Danau</a:t>
              </a:r>
              <a:r>
                <a:rPr lang="en-US" sz="3200" b="1" dirty="0" smtClean="0">
                  <a:solidFill>
                    <a:prstClr val="white"/>
                  </a:solidFill>
                </a:rPr>
                <a:t> </a:t>
              </a:r>
              <a:endParaRPr lang="en-US" sz="3200" b="1" dirty="0">
                <a:solidFill>
                  <a:prstClr val="white"/>
                </a:solidFill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5454649" y="940054"/>
            <a:ext cx="3536951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rgbClr val="002060"/>
                </a:solidFill>
                <a:latin typeface="+mj-lt"/>
              </a:rPr>
              <a:t>Danau merupakan kenampakan perairan yang berada di daratan.</a:t>
            </a:r>
            <a:endParaRPr lang="pt-BR" sz="2400" b="1" dirty="0" smtClean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454649" y="2273554"/>
            <a:ext cx="353695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Air danau berasal dari: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530849" y="2819400"/>
            <a:ext cx="2498725" cy="430887"/>
          </a:xfrm>
          <a:prstGeom prst="rect">
            <a:avLst/>
          </a:prstGeom>
          <a:solidFill>
            <a:srgbClr val="E6F9B5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Wingdings" pitchFamily="2" charset="2"/>
              <a:buChar char="q"/>
            </a:pPr>
            <a:r>
              <a:rPr lang="sv-SE" sz="2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Aliran sungai</a:t>
            </a:r>
            <a:endParaRPr lang="sv-SE" sz="2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530849" y="3333750"/>
            <a:ext cx="2498725" cy="430887"/>
          </a:xfrm>
          <a:prstGeom prst="rect">
            <a:avLst/>
          </a:prstGeom>
          <a:solidFill>
            <a:srgbClr val="E6F9B5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Wingdings" pitchFamily="2" charset="2"/>
              <a:buChar char="q"/>
            </a:pPr>
            <a:r>
              <a:rPr lang="sv-SE" sz="2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Air hujan</a:t>
            </a:r>
            <a:endParaRPr lang="sv-SE" sz="2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530849" y="3867150"/>
            <a:ext cx="2498725" cy="430887"/>
          </a:xfrm>
          <a:prstGeom prst="rect">
            <a:avLst/>
          </a:prstGeom>
          <a:solidFill>
            <a:srgbClr val="E6F9B5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Wingdings" pitchFamily="2" charset="2"/>
              <a:buChar char="q"/>
            </a:pPr>
            <a:r>
              <a:rPr lang="sv-SE" sz="2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Air tanah</a:t>
            </a:r>
            <a:endParaRPr lang="sv-SE" sz="2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rot="21309155">
            <a:off x="1334048" y="3966438"/>
            <a:ext cx="23616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Sumber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: www.shutterstock.com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249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25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 animBg="1"/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6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52400" y="445769"/>
            <a:ext cx="4876800" cy="704480"/>
            <a:chOff x="152400" y="267070"/>
            <a:chExt cx="4876800" cy="70448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267070"/>
              <a:ext cx="4876800" cy="70448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762000" y="390779"/>
              <a:ext cx="3810000" cy="4985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US" sz="2400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B. </a:t>
              </a:r>
              <a:r>
                <a:rPr lang="en-US" sz="2400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Kearifan</a:t>
              </a:r>
              <a:r>
                <a:rPr lang="en-US" sz="2400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Lokal</a:t>
              </a:r>
              <a:r>
                <a:rPr lang="en-US" sz="2400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di Indonesia</a:t>
              </a:r>
              <a:endParaRPr lang="en-US" sz="2400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4991100" y="1263456"/>
            <a:ext cx="3899338" cy="1569660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+mj-lt"/>
              </a:rPr>
              <a:t>Kearifan</a:t>
            </a:r>
            <a:r>
              <a:rPr lang="en-US" sz="2400" b="1" dirty="0" smtClean="0">
                <a:latin typeface="+mj-lt"/>
              </a:rPr>
              <a:t> </a:t>
            </a:r>
            <a:r>
              <a:rPr lang="en-US" sz="2400" b="1" dirty="0" err="1" smtClean="0">
                <a:latin typeface="+mj-lt"/>
              </a:rPr>
              <a:t>lokal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patut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dijadikan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sebagai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pegangan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hidup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masyarakat</a:t>
            </a:r>
            <a:r>
              <a:rPr lang="en-US" sz="2400" dirty="0" smtClean="0">
                <a:latin typeface="+mj-lt"/>
              </a:rPr>
              <a:t> yang </a:t>
            </a:r>
            <a:r>
              <a:rPr lang="en-US" sz="2400" dirty="0" err="1" smtClean="0">
                <a:latin typeface="+mj-lt"/>
              </a:rPr>
              <a:t>diwariskan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secara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turun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temurun</a:t>
            </a:r>
            <a:r>
              <a:rPr lang="en-US" sz="2400" dirty="0" smtClean="0">
                <a:latin typeface="+mj-lt"/>
              </a:rPr>
              <a:t>.</a:t>
            </a:r>
            <a:endParaRPr lang="en-US" sz="2400" dirty="0"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248400" y="4441305"/>
            <a:ext cx="23616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Sumber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: www.shutterstock.com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6318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1950"/>
            <a:ext cx="4572000" cy="4489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7824675" y="2468398"/>
            <a:ext cx="23616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Sumber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: www.shutterstock.com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CD534DC-3F91-4A2D-A054-881A8813E822}"/>
              </a:ext>
            </a:extLst>
          </p:cNvPr>
          <p:cNvSpPr txBox="1"/>
          <p:nvPr/>
        </p:nvSpPr>
        <p:spPr>
          <a:xfrm>
            <a:off x="228600" y="361950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Ciri-ciri</a:t>
            </a:r>
            <a:r>
              <a:rPr lang="en-US" sz="280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kearifan</a:t>
            </a:r>
            <a:r>
              <a:rPr lang="en-US" sz="280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lokal</a:t>
            </a:r>
            <a:endParaRPr lang="id-ID" sz="2800" dirty="0"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5750" y="1041350"/>
            <a:ext cx="480060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pt-BR" sz="22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Memiliki kemampuan menyatukan unsur perbedaan budaya.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5750" y="1841450"/>
            <a:ext cx="413385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pt-BR" sz="2200" b="1" dirty="0" smtClean="0">
                <a:solidFill>
                  <a:srgbClr val="7030A0"/>
                </a:solidFill>
                <a:latin typeface="+mj-lt"/>
              </a:rPr>
              <a:t>Mengarahkan perkembangan budaya.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5750" y="2571750"/>
            <a:ext cx="413385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pt-BR" sz="2200" b="1" dirty="0" smtClean="0">
                <a:solidFill>
                  <a:srgbClr val="00C06A"/>
                </a:solidFill>
                <a:latin typeface="+mj-lt"/>
              </a:rPr>
              <a:t>Memasukkan nilai etika dan moral dalam masyarakat.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85750" y="3333750"/>
            <a:ext cx="413385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pt-BR" sz="2200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Mengajak masyarakat menjaga kelestarian lingkungan alam.</a:t>
            </a:r>
          </a:p>
        </p:txBody>
      </p:sp>
    </p:spTree>
    <p:extLst>
      <p:ext uri="{BB962C8B-B14F-4D97-AF65-F5344CB8AC3E}">
        <p14:creationId xmlns:p14="http://schemas.microsoft.com/office/powerpoint/2010/main" val="3758996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CD534DC-3F91-4A2D-A054-881A8813E822}"/>
              </a:ext>
            </a:extLst>
          </p:cNvPr>
          <p:cNvSpPr txBox="1"/>
          <p:nvPr/>
        </p:nvSpPr>
        <p:spPr>
          <a:xfrm>
            <a:off x="228600" y="361950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Fungsi</a:t>
            </a:r>
            <a:r>
              <a:rPr lang="en-US" sz="2800" b="1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kearifan</a:t>
            </a:r>
            <a:r>
              <a:rPr lang="en-US" sz="2800" b="1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lokal</a:t>
            </a:r>
            <a:endParaRPr lang="id-ID" sz="2800" dirty="0"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9" t="15386" r="17617"/>
          <a:stretch/>
        </p:blipFill>
        <p:spPr bwMode="auto">
          <a:xfrm>
            <a:off x="4455700" y="885170"/>
            <a:ext cx="4345400" cy="351538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5750" y="1041350"/>
            <a:ext cx="323850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pt-BR" sz="22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Melestarikan sumber daya alam.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5750" y="1803350"/>
            <a:ext cx="3219450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pt-BR" sz="2200" b="1" dirty="0" smtClean="0">
                <a:solidFill>
                  <a:srgbClr val="002060"/>
                </a:solidFill>
                <a:latin typeface="+mj-lt"/>
              </a:rPr>
              <a:t>Mengembangkan kebudayaan dan ilmu pengetahuan.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5750" y="2869109"/>
            <a:ext cx="3752850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pt-BR" sz="22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Petuah yang harus ditaati.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4800" y="3333750"/>
            <a:ext cx="321945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pt-BR" sz="2200" b="1" dirty="0" smtClean="0">
                <a:solidFill>
                  <a:srgbClr val="002060"/>
                </a:solidFill>
                <a:latin typeface="+mj-lt"/>
              </a:rPr>
              <a:t>Melestarikan akhlak dan budi pekerti.</a:t>
            </a:r>
          </a:p>
        </p:txBody>
      </p:sp>
      <p:sp>
        <p:nvSpPr>
          <p:cNvPr id="3" name="Rectangle 2"/>
          <p:cNvSpPr/>
          <p:nvPr/>
        </p:nvSpPr>
        <p:spPr>
          <a:xfrm>
            <a:off x="228600" y="968870"/>
            <a:ext cx="3886200" cy="3279280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 rot="16200000">
            <a:off x="3405074" y="2952087"/>
            <a:ext cx="23616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Sumber</a:t>
            </a:r>
            <a:r>
              <a:rPr lang="en-US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www.shutterstock.com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4057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-31046"/>
            <a:ext cx="6858000" cy="4888796"/>
          </a:xfrm>
          <a:prstGeom prst="flowChartInputOutpu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031415" y="350499"/>
            <a:ext cx="5445585" cy="952124"/>
            <a:chOff x="1611544" y="3352296"/>
            <a:chExt cx="5364090" cy="777892"/>
          </a:xfrm>
        </p:grpSpPr>
        <p:sp>
          <p:nvSpPr>
            <p:cNvPr id="3" name="Parallelogram 2"/>
            <p:cNvSpPr/>
            <p:nvPr/>
          </p:nvSpPr>
          <p:spPr>
            <a:xfrm>
              <a:off x="1611544" y="3352296"/>
              <a:ext cx="5364090" cy="777892"/>
            </a:xfrm>
            <a:prstGeom prst="parallelogram">
              <a:avLst>
                <a:gd name="adj" fmla="val 45313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00"/>
            </a:p>
          </p:txBody>
        </p:sp>
        <p:sp>
          <p:nvSpPr>
            <p:cNvPr id="4" name="テキスト プレースホルダー 17"/>
            <p:cNvSpPr txBox="1">
              <a:spLocks/>
            </p:cNvSpPr>
            <p:nvPr/>
          </p:nvSpPr>
          <p:spPr>
            <a:xfrm>
              <a:off x="2560022" y="3436867"/>
              <a:ext cx="4415612" cy="609600"/>
            </a:xfrm>
            <a:prstGeom prst="rect">
              <a:avLst/>
            </a:prstGeom>
          </p:spPr>
          <p:txBody>
            <a:bodyPr vert="horz" lIns="36000" tIns="36000" rIns="36000" bIns="36000" rtlCol="0" anchor="ctr">
              <a:noAutofit/>
            </a:bodyPr>
            <a:lstStyle>
              <a:lvl1pPr marL="342900" indent="-342900" algn="l" defTabSz="1632753" rtl="0" eaLnBrk="1" latinLnBrk="0" hangingPunct="1">
                <a:lnSpc>
                  <a:spcPct val="120000"/>
                </a:lnSpc>
                <a:spcBef>
                  <a:spcPts val="1200"/>
                </a:spcBef>
                <a:buClr>
                  <a:schemeClr val="accent5"/>
                </a:buClr>
                <a:buFont typeface="Wingdings" panose="05000000000000000000" pitchFamily="2" charset="2"/>
                <a:buChar char="l"/>
                <a:defRPr kumimoji="1" sz="20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326612" indent="-510235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5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040941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857317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73693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490070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306446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122822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939199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buNone/>
              </a:pPr>
              <a:r>
                <a:rPr lang="en-US" sz="3000" b="1" dirty="0">
                  <a:ln w="0"/>
                  <a:solidFill>
                    <a:schemeClr val="accent1"/>
                  </a:solidFill>
                  <a:cs typeface="Arial" panose="020B0604020202020204" pitchFamily="34" charset="0"/>
                </a:rPr>
                <a:t>KENAMPAKAN ALAM DAN PEMANFAATANNYA</a:t>
              </a:r>
            </a:p>
          </p:txBody>
        </p:sp>
      </p:grpSp>
      <p:sp>
        <p:nvSpPr>
          <p:cNvPr id="5" name="直角三角形 28"/>
          <p:cNvSpPr/>
          <p:nvPr/>
        </p:nvSpPr>
        <p:spPr>
          <a:xfrm rot="2700000">
            <a:off x="378889" y="359839"/>
            <a:ext cx="1093583" cy="1093583"/>
          </a:xfrm>
          <a:prstGeom prst="rtTriangle">
            <a:avLst/>
          </a:prstGeom>
          <a:solidFill>
            <a:schemeClr val="accent4">
              <a:lumMod val="75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62552" tIns="81275" rIns="162552" bIns="812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625519">
              <a:defRPr/>
            </a:pPr>
            <a:endParaRPr kumimoji="1" lang="ja-JP" altLang="en-US" kern="0" dirty="0">
              <a:solidFill>
                <a:srgbClr val="5BB8D1"/>
              </a:solidFill>
              <a:latin typeface="Open Sans"/>
            </a:endParaRPr>
          </a:p>
        </p:txBody>
      </p:sp>
      <p:sp>
        <p:nvSpPr>
          <p:cNvPr id="6" name="直角三角形 8"/>
          <p:cNvSpPr/>
          <p:nvPr/>
        </p:nvSpPr>
        <p:spPr>
          <a:xfrm rot="2700000">
            <a:off x="555169" y="359841"/>
            <a:ext cx="1093583" cy="1093583"/>
          </a:xfrm>
          <a:prstGeom prst="rtTriangle">
            <a:avLst/>
          </a:prstGeom>
          <a:solidFill>
            <a:schemeClr val="accent4">
              <a:lumMod val="60000"/>
              <a:lumOff val="40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62552" tIns="81275" rIns="162552" bIns="812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625519">
              <a:defRPr/>
            </a:pPr>
            <a:endParaRPr kumimoji="1" lang="ja-JP" altLang="en-US" kern="0" dirty="0">
              <a:solidFill>
                <a:srgbClr val="5BB8D1"/>
              </a:solidFill>
              <a:latin typeface="Open Sans"/>
            </a:endParaRPr>
          </a:p>
        </p:txBody>
      </p:sp>
      <p:sp>
        <p:nvSpPr>
          <p:cNvPr id="7" name="直角三角形 4"/>
          <p:cNvSpPr/>
          <p:nvPr/>
        </p:nvSpPr>
        <p:spPr>
          <a:xfrm rot="13500000">
            <a:off x="555169" y="359840"/>
            <a:ext cx="1093583" cy="1093583"/>
          </a:xfrm>
          <a:prstGeom prst="rtTriangle">
            <a:avLst/>
          </a:prstGeom>
          <a:solidFill>
            <a:schemeClr val="accent4">
              <a:lumMod val="40000"/>
              <a:lumOff val="60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62552" tIns="81275" rIns="162552" bIns="812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625519">
              <a:defRPr/>
            </a:pPr>
            <a:endParaRPr kumimoji="1" lang="ja-JP" altLang="en-US" kern="0">
              <a:solidFill>
                <a:srgbClr val="5BB8D1"/>
              </a:solidFill>
              <a:latin typeface="Open San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28364" y="430630"/>
            <a:ext cx="947191" cy="947192"/>
            <a:chOff x="2895601" y="-542991"/>
            <a:chExt cx="960519" cy="960519"/>
          </a:xfrm>
        </p:grpSpPr>
        <p:grpSp>
          <p:nvGrpSpPr>
            <p:cNvPr id="9" name="Group 8"/>
            <p:cNvGrpSpPr/>
            <p:nvPr/>
          </p:nvGrpSpPr>
          <p:grpSpPr>
            <a:xfrm>
              <a:off x="2895601" y="-542991"/>
              <a:ext cx="960519" cy="960519"/>
              <a:chOff x="2895601" y="-542991"/>
              <a:chExt cx="960519" cy="960519"/>
            </a:xfrm>
          </p:grpSpPr>
          <p:sp>
            <p:nvSpPr>
              <p:cNvPr id="12" name="Oval 11"/>
              <p:cNvSpPr/>
              <p:nvPr/>
            </p:nvSpPr>
            <p:spPr>
              <a:xfrm>
                <a:off x="2895601" y="-542991"/>
                <a:ext cx="960519" cy="9605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050" dirty="0">
                  <a:solidFill>
                    <a:srgbClr val="4F81BD"/>
                  </a:solidFill>
                </a:endParaRPr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2926336" y="-512255"/>
                <a:ext cx="898264" cy="898263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050" dirty="0"/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3015079" y="-488577"/>
              <a:ext cx="720773" cy="507174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28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Bab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232056" y="-119089"/>
              <a:ext cx="304630" cy="460357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2500" b="1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5</a:t>
              </a:r>
              <a:endParaRPr lang="en-US" sz="25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0" y="1885950"/>
            <a:ext cx="4038601" cy="2519303"/>
            <a:chOff x="157161" y="1733550"/>
            <a:chExt cx="4038601" cy="2519303"/>
          </a:xfrm>
        </p:grpSpPr>
        <p:grpSp>
          <p:nvGrpSpPr>
            <p:cNvPr id="15" name="Group 14"/>
            <p:cNvGrpSpPr/>
            <p:nvPr/>
          </p:nvGrpSpPr>
          <p:grpSpPr>
            <a:xfrm>
              <a:off x="157161" y="1735291"/>
              <a:ext cx="3370144" cy="492230"/>
              <a:chOff x="157161" y="1735291"/>
              <a:chExt cx="3370144" cy="492230"/>
            </a:xfrm>
          </p:grpSpPr>
          <p:sp>
            <p:nvSpPr>
              <p:cNvPr id="18" name="Isosceles Triangle 17"/>
              <p:cNvSpPr/>
              <p:nvPr/>
            </p:nvSpPr>
            <p:spPr>
              <a:xfrm rot="3600000">
                <a:off x="3123480" y="1756519"/>
                <a:ext cx="425053" cy="382597"/>
              </a:xfrm>
              <a:prstGeom prst="triangl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157161" y="1846521"/>
                <a:ext cx="3119439" cy="381000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Rectangle 15"/>
            <p:cNvSpPr/>
            <p:nvPr/>
          </p:nvSpPr>
          <p:spPr bwMode="auto">
            <a:xfrm>
              <a:off x="165705" y="1733550"/>
              <a:ext cx="2896754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id-ID" sz="2000" b="1" noProof="1">
                  <a:solidFill>
                    <a:schemeClr val="bg1"/>
                  </a:solidFill>
                  <a:latin typeface="+mj-lt"/>
                  <a:cs typeface="Arial" pitchFamily="34" charset="0"/>
                </a:rPr>
                <a:t>TUJUAN PEMBELAJARAN:</a:t>
              </a:r>
              <a:endParaRPr lang="en-US" sz="2000" b="1" noProof="1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17" name="Rectangle 14"/>
            <p:cNvSpPr>
              <a:spLocks noChangeArrowheads="1"/>
            </p:cNvSpPr>
            <p:nvPr/>
          </p:nvSpPr>
          <p:spPr bwMode="auto">
            <a:xfrm>
              <a:off x="165706" y="2190750"/>
              <a:ext cx="4030056" cy="2062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285743" indent="-285743">
                <a:buFont typeface="Arial" panose="020B0604020202020204" pitchFamily="34" charset="0"/>
                <a:buChar char="•"/>
              </a:pPr>
              <a:r>
                <a:rPr lang="en-US" altLang="id-ID" sz="1600" dirty="0" err="1" smtClean="0">
                  <a:latin typeface="+mj-lt"/>
                </a:rPr>
                <a:t>Mengidentifikasi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>
                  <a:latin typeface="+mj-lt"/>
                </a:rPr>
                <a:t>jenis-jenis</a:t>
              </a:r>
              <a:r>
                <a:rPr lang="en-US" altLang="id-ID" sz="1600" dirty="0">
                  <a:latin typeface="+mj-lt"/>
                </a:rPr>
                <a:t> </a:t>
              </a:r>
              <a:r>
                <a:rPr lang="en-US" altLang="id-ID" sz="1600" dirty="0" err="1" smtClean="0">
                  <a:latin typeface="+mj-lt"/>
                </a:rPr>
                <a:t>kenampakan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 smtClean="0">
                  <a:latin typeface="+mj-lt"/>
                </a:rPr>
                <a:t>alam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>
                  <a:latin typeface="+mj-lt"/>
                </a:rPr>
                <a:t>di </a:t>
              </a:r>
              <a:r>
                <a:rPr lang="en-US" altLang="id-ID" sz="1600" dirty="0" err="1">
                  <a:latin typeface="+mj-lt"/>
                </a:rPr>
                <a:t>daratan</a:t>
              </a:r>
              <a:r>
                <a:rPr lang="en-US" altLang="id-ID" sz="1600" dirty="0">
                  <a:latin typeface="+mj-lt"/>
                </a:rPr>
                <a:t> </a:t>
              </a:r>
              <a:r>
                <a:rPr lang="en-US" altLang="id-ID" sz="1600" dirty="0" err="1">
                  <a:latin typeface="+mj-lt"/>
                </a:rPr>
                <a:t>dan</a:t>
              </a:r>
              <a:r>
                <a:rPr lang="en-US" altLang="id-ID" sz="1600" dirty="0">
                  <a:latin typeface="+mj-lt"/>
                </a:rPr>
                <a:t> </a:t>
              </a:r>
              <a:r>
                <a:rPr lang="en-US" altLang="id-ID" sz="1600" dirty="0" err="1">
                  <a:latin typeface="+mj-lt"/>
                </a:rPr>
                <a:t>perairan</a:t>
              </a:r>
              <a:r>
                <a:rPr lang="en-US" altLang="id-ID" sz="1600" dirty="0">
                  <a:latin typeface="+mj-lt"/>
                </a:rPr>
                <a:t> </a:t>
              </a:r>
              <a:r>
                <a:rPr lang="en-US" altLang="id-ID" sz="1600" dirty="0" smtClean="0">
                  <a:latin typeface="+mj-lt"/>
                </a:rPr>
                <a:t>di Indonesia.</a:t>
              </a:r>
            </a:p>
            <a:p>
              <a:pPr marL="285743" indent="-285743">
                <a:buFont typeface="Arial" panose="020B0604020202020204" pitchFamily="34" charset="0"/>
                <a:buChar char="•"/>
              </a:pPr>
              <a:r>
                <a:rPr lang="en-US" altLang="id-ID" sz="1600" dirty="0" err="1" smtClean="0">
                  <a:latin typeface="+mj-lt"/>
                </a:rPr>
                <a:t>Menuliskan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 smtClean="0">
                  <a:latin typeface="+mj-lt"/>
                </a:rPr>
                <a:t>contoh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 smtClean="0">
                  <a:latin typeface="+mj-lt"/>
                </a:rPr>
                <a:t>pemanfaatan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 smtClean="0">
                  <a:latin typeface="+mj-lt"/>
                </a:rPr>
                <a:t>kenampakan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 smtClean="0">
                  <a:latin typeface="+mj-lt"/>
                </a:rPr>
                <a:t>alam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 smtClean="0">
                  <a:latin typeface="+mj-lt"/>
                </a:rPr>
                <a:t>daratan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 smtClean="0">
                  <a:latin typeface="+mj-lt"/>
                </a:rPr>
                <a:t>dan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 smtClean="0">
                  <a:latin typeface="+mj-lt"/>
                </a:rPr>
                <a:t>perairan</a:t>
              </a:r>
              <a:r>
                <a:rPr lang="en-US" altLang="id-ID" sz="1600" dirty="0" smtClean="0">
                  <a:latin typeface="+mj-lt"/>
                </a:rPr>
                <a:t>.</a:t>
              </a:r>
            </a:p>
            <a:p>
              <a:pPr marL="285743" indent="-285743">
                <a:buFont typeface="Arial" panose="020B0604020202020204" pitchFamily="34" charset="0"/>
                <a:buChar char="•"/>
              </a:pPr>
              <a:r>
                <a:rPr lang="en-US" altLang="id-ID" sz="1600" dirty="0" err="1" smtClean="0">
                  <a:latin typeface="+mj-lt"/>
                </a:rPr>
                <a:t>Mengidentifikasi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 smtClean="0">
                  <a:latin typeface="+mj-lt"/>
                </a:rPr>
                <a:t>keragama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 smtClean="0">
                  <a:latin typeface="+mj-lt"/>
                </a:rPr>
                <a:t>budaya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 smtClean="0">
                  <a:latin typeface="+mj-lt"/>
                </a:rPr>
                <a:t>kearifan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 smtClean="0">
                  <a:latin typeface="+mj-lt"/>
                </a:rPr>
                <a:t>lokal</a:t>
              </a:r>
              <a:r>
                <a:rPr lang="en-US" altLang="id-ID" sz="1600" dirty="0" smtClean="0">
                  <a:latin typeface="+mj-lt"/>
                </a:rPr>
                <a:t>.</a:t>
              </a:r>
            </a:p>
            <a:p>
              <a:pPr marL="285743" indent="-285743">
                <a:buFont typeface="Arial" panose="020B0604020202020204" pitchFamily="34" charset="0"/>
                <a:buChar char="•"/>
              </a:pPr>
              <a:r>
                <a:rPr lang="en-US" altLang="id-ID" sz="1600" dirty="0" err="1" smtClean="0">
                  <a:latin typeface="+mj-lt"/>
                </a:rPr>
                <a:t>Melakukan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>
                  <a:latin typeface="+mj-lt"/>
                </a:rPr>
                <a:t>penelitian</a:t>
              </a:r>
              <a:r>
                <a:rPr lang="en-US" altLang="id-ID" sz="1600" dirty="0">
                  <a:latin typeface="+mj-lt"/>
                </a:rPr>
                <a:t> </a:t>
              </a:r>
              <a:r>
                <a:rPr lang="en-US" altLang="id-ID" sz="1600" dirty="0" err="1" smtClean="0">
                  <a:latin typeface="+mj-lt"/>
                </a:rPr>
                <a:t>sederhana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 smtClean="0">
                  <a:latin typeface="+mj-lt"/>
                </a:rPr>
                <a:t>mengenai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>
                  <a:latin typeface="+mj-lt"/>
                </a:rPr>
                <a:t>kearifan</a:t>
              </a:r>
              <a:r>
                <a:rPr lang="en-US" altLang="id-ID" sz="1600" dirty="0">
                  <a:latin typeface="+mj-lt"/>
                </a:rPr>
                <a:t> </a:t>
              </a:r>
              <a:r>
                <a:rPr lang="en-US" altLang="id-ID" sz="1600" dirty="0" err="1">
                  <a:latin typeface="+mj-lt"/>
                </a:rPr>
                <a:t>lokal</a:t>
              </a:r>
              <a:r>
                <a:rPr lang="en-US" altLang="id-ID" sz="1600" dirty="0">
                  <a:latin typeface="+mj-lt"/>
                </a:rPr>
                <a:t> di </a:t>
              </a:r>
              <a:r>
                <a:rPr lang="en-US" altLang="id-ID" sz="1600" dirty="0" err="1" smtClean="0">
                  <a:latin typeface="+mj-lt"/>
                </a:rPr>
                <a:t>daerah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 smtClean="0">
                  <a:latin typeface="+mj-lt"/>
                </a:rPr>
                <a:t>sekitar</a:t>
              </a:r>
              <a:r>
                <a:rPr lang="en-US" altLang="id-ID" sz="1600" dirty="0">
                  <a:latin typeface="+mj-lt"/>
                </a:rPr>
                <a:t>.</a:t>
              </a: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1185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52400" y="445769"/>
            <a:ext cx="6324600" cy="704480"/>
            <a:chOff x="152400" y="267070"/>
            <a:chExt cx="6324600" cy="70448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267070"/>
              <a:ext cx="6324600" cy="70448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533400" y="361950"/>
              <a:ext cx="5562600" cy="4782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US" sz="2400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A. </a:t>
              </a:r>
              <a:r>
                <a:rPr lang="en-US" sz="2400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Kenampakan</a:t>
              </a:r>
              <a:r>
                <a:rPr lang="en-US" sz="2400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Alam</a:t>
              </a:r>
              <a:r>
                <a:rPr lang="en-US" sz="2400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dan</a:t>
              </a:r>
              <a:r>
                <a:rPr lang="en-US" sz="2400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Pemanfaatannya</a:t>
              </a:r>
              <a:endParaRPr lang="en-US" sz="2400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67862" y="1486465"/>
            <a:ext cx="298493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Kenampakan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alam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merupakan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semua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+mj-lt"/>
              </a:rPr>
              <a:t>hasil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+mj-lt"/>
              </a:rPr>
              <a:t>peristiwa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+mj-lt"/>
              </a:rPr>
              <a:t>alam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 yang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+mj-lt"/>
              </a:rPr>
              <a:t>ada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 di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permukaan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bumi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.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3276600" y="1581150"/>
            <a:ext cx="3124200" cy="1028700"/>
            <a:chOff x="3276600" y="1581150"/>
            <a:chExt cx="3124200" cy="1028700"/>
          </a:xfrm>
        </p:grpSpPr>
        <p:cxnSp>
          <p:nvCxnSpPr>
            <p:cNvPr id="6" name="Straight Arrow Connector 5"/>
            <p:cNvCxnSpPr/>
            <p:nvPr/>
          </p:nvCxnSpPr>
          <p:spPr>
            <a:xfrm flipV="1">
              <a:off x="3276600" y="2076450"/>
              <a:ext cx="914400" cy="533400"/>
            </a:xfrm>
            <a:prstGeom prst="straightConnector1">
              <a:avLst/>
            </a:prstGeom>
            <a:ln w="28575">
              <a:solidFill>
                <a:srgbClr val="00C06A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Group 15"/>
            <p:cNvGrpSpPr/>
            <p:nvPr/>
          </p:nvGrpSpPr>
          <p:grpSpPr>
            <a:xfrm>
              <a:off x="4412974" y="1581150"/>
              <a:ext cx="1987826" cy="884841"/>
              <a:chOff x="5022574" y="1725008"/>
              <a:chExt cx="1835426" cy="884841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22574" y="1725008"/>
                <a:ext cx="1835426" cy="884841"/>
              </a:xfrm>
              <a:prstGeom prst="rect">
                <a:avLst/>
              </a:prstGeom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p:spPr>
          </p:pic>
          <p:sp>
            <p:nvSpPr>
              <p:cNvPr id="14" name="TextBox 8"/>
              <p:cNvSpPr txBox="1"/>
              <p:nvPr/>
            </p:nvSpPr>
            <p:spPr>
              <a:xfrm>
                <a:off x="5029199" y="1850534"/>
                <a:ext cx="182880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000" b="1" dirty="0" err="1" smtClean="0">
                    <a:solidFill>
                      <a:srgbClr val="28832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Kenampakan</a:t>
                </a:r>
                <a:r>
                  <a:rPr lang="en-US" sz="2000" b="1" dirty="0" smtClean="0">
                    <a:solidFill>
                      <a:srgbClr val="28832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b="1" dirty="0" err="1" smtClean="0">
                    <a:solidFill>
                      <a:srgbClr val="28832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alam</a:t>
                </a:r>
                <a:r>
                  <a:rPr lang="en-US" sz="2000" b="1" dirty="0" smtClean="0">
                    <a:solidFill>
                      <a:srgbClr val="28832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b="1" dirty="0" err="1" smtClean="0">
                    <a:solidFill>
                      <a:srgbClr val="28832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daratan</a:t>
                </a:r>
                <a:endParaRPr lang="en-US" sz="2000" b="1" dirty="0">
                  <a:solidFill>
                    <a:srgbClr val="28832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2" name="Group 21"/>
          <p:cNvGrpSpPr/>
          <p:nvPr/>
        </p:nvGrpSpPr>
        <p:grpSpPr>
          <a:xfrm>
            <a:off x="3276600" y="2609850"/>
            <a:ext cx="3124200" cy="1257300"/>
            <a:chOff x="3276600" y="2609850"/>
            <a:chExt cx="3124200" cy="1257300"/>
          </a:xfrm>
        </p:grpSpPr>
        <p:cxnSp>
          <p:nvCxnSpPr>
            <p:cNvPr id="11" name="Straight Arrow Connector 10"/>
            <p:cNvCxnSpPr/>
            <p:nvPr/>
          </p:nvCxnSpPr>
          <p:spPr>
            <a:xfrm>
              <a:off x="3276600" y="2609850"/>
              <a:ext cx="914400" cy="533400"/>
            </a:xfrm>
            <a:prstGeom prst="straightConnector1">
              <a:avLst/>
            </a:prstGeom>
            <a:ln w="28575">
              <a:solidFill>
                <a:srgbClr val="00C06A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Group 16"/>
            <p:cNvGrpSpPr/>
            <p:nvPr/>
          </p:nvGrpSpPr>
          <p:grpSpPr>
            <a:xfrm>
              <a:off x="4412974" y="2982309"/>
              <a:ext cx="1987826" cy="884841"/>
              <a:chOff x="5022574" y="1725008"/>
              <a:chExt cx="1835426" cy="884841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22574" y="1725008"/>
                <a:ext cx="1835426" cy="884841"/>
              </a:xfrm>
              <a:prstGeom prst="rect">
                <a:avLst/>
              </a:prstGeom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p:spPr>
          </p:pic>
          <p:sp>
            <p:nvSpPr>
              <p:cNvPr id="19" name="TextBox 8"/>
              <p:cNvSpPr txBox="1"/>
              <p:nvPr/>
            </p:nvSpPr>
            <p:spPr>
              <a:xfrm>
                <a:off x="5029199" y="1850534"/>
                <a:ext cx="182880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000" b="1" dirty="0" err="1" smtClean="0">
                    <a:solidFill>
                      <a:srgbClr val="28832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Kenampakan</a:t>
                </a:r>
                <a:r>
                  <a:rPr lang="en-US" sz="2000" b="1" dirty="0" smtClean="0">
                    <a:solidFill>
                      <a:srgbClr val="28832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b="1" dirty="0" err="1" smtClean="0">
                    <a:solidFill>
                      <a:srgbClr val="28832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alam</a:t>
                </a:r>
                <a:r>
                  <a:rPr lang="en-US" sz="2000" b="1" dirty="0" smtClean="0">
                    <a:solidFill>
                      <a:srgbClr val="28832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b="1" dirty="0" err="1" smtClean="0">
                    <a:solidFill>
                      <a:srgbClr val="28832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perairan</a:t>
                </a:r>
                <a:endParaRPr lang="en-US" sz="2000" b="1" dirty="0">
                  <a:solidFill>
                    <a:srgbClr val="28832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E328246F-A3FF-47C5-9856-154601E272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77000" y="1486465"/>
            <a:ext cx="2501724" cy="4651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4515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maret\RAHMA ESPS IPAS 4 Vol 2 Bab 5 Folder\Links\pemandangan gunung bromo   _shutterstock 15421373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50" b="46562"/>
          <a:stretch/>
        </p:blipFill>
        <p:spPr bwMode="auto">
          <a:xfrm flipH="1">
            <a:off x="0" y="-45778"/>
            <a:ext cx="9144000" cy="494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-1801339" y="129336"/>
            <a:ext cx="4186879" cy="714639"/>
            <a:chOff x="-1502299" y="408830"/>
            <a:chExt cx="4186879" cy="714639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-1502299" y="408830"/>
              <a:ext cx="4186879" cy="714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756240" y="461764"/>
              <a:ext cx="16890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 smtClean="0">
                  <a:solidFill>
                    <a:prstClr val="white"/>
                  </a:solidFill>
                </a:rPr>
                <a:t>Gunung</a:t>
              </a:r>
              <a:endParaRPr lang="en-US" sz="3200" b="1" dirty="0">
                <a:solidFill>
                  <a:prstClr val="white"/>
                </a:solidFill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92100" y="990421"/>
            <a:ext cx="3517900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+mj-lt"/>
              </a:rPr>
              <a:t>Gunung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berada</a:t>
            </a:r>
            <a:r>
              <a:rPr lang="en-US" sz="2400" dirty="0" smtClean="0">
                <a:latin typeface="+mj-lt"/>
              </a:rPr>
              <a:t> di </a:t>
            </a:r>
            <a:r>
              <a:rPr lang="en-US" sz="2400" dirty="0" err="1" smtClean="0">
                <a:latin typeface="+mj-lt"/>
              </a:rPr>
              <a:t>ketinggian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lebih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dari</a:t>
            </a:r>
            <a:r>
              <a:rPr lang="en-US" sz="2400" dirty="0" smtClean="0">
                <a:latin typeface="+mj-lt"/>
              </a:rPr>
              <a:t> 1.000 </a:t>
            </a:r>
            <a:r>
              <a:rPr lang="en-US" sz="2400" dirty="0" err="1" smtClean="0">
                <a:latin typeface="+mj-lt"/>
              </a:rPr>
              <a:t>mdpl</a:t>
            </a:r>
            <a:r>
              <a:rPr lang="en-US" sz="2400" dirty="0" smtClean="0">
                <a:latin typeface="+mj-lt"/>
              </a:rPr>
              <a:t>.</a:t>
            </a:r>
            <a:endParaRPr lang="en-US" sz="2400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2100" y="2168426"/>
            <a:ext cx="3517900" cy="23083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+mj-lt"/>
              </a:rPr>
              <a:t>Manfaat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gunung</a:t>
            </a:r>
            <a:r>
              <a:rPr lang="en-US" sz="2400" dirty="0" smtClean="0">
                <a:latin typeface="+mj-lt"/>
              </a:rPr>
              <a:t>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err="1" smtClean="0">
                <a:latin typeface="+mj-lt"/>
              </a:rPr>
              <a:t>Sumber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mata</a:t>
            </a:r>
            <a:r>
              <a:rPr lang="en-US" sz="2400" dirty="0" smtClean="0">
                <a:latin typeface="+mj-lt"/>
              </a:rPr>
              <a:t> air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latin typeface="+mj-lt"/>
              </a:rPr>
              <a:t>Habitat </a:t>
            </a:r>
            <a:r>
              <a:rPr lang="en-US" sz="2400" dirty="0" err="1" smtClean="0">
                <a:latin typeface="+mj-lt"/>
              </a:rPr>
              <a:t>tumbuhan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dan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hewan</a:t>
            </a:r>
            <a:r>
              <a:rPr lang="en-US" sz="2400" dirty="0" smtClean="0">
                <a:latin typeface="+mj-lt"/>
              </a:rPr>
              <a:t> liar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err="1" smtClean="0">
                <a:latin typeface="+mj-lt"/>
              </a:rPr>
              <a:t>Sarana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rekreasi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pendakian</a:t>
            </a:r>
            <a:endParaRPr lang="en-US" sz="2400" dirty="0" smtClean="0">
              <a:latin typeface="+mj-l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sp>
        <p:nvSpPr>
          <p:cNvPr id="12" name="TextBox 8"/>
          <p:cNvSpPr txBox="1"/>
          <p:nvPr/>
        </p:nvSpPr>
        <p:spPr>
          <a:xfrm>
            <a:off x="5334000" y="4441305"/>
            <a:ext cx="23616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Sumber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: www.shutterstock.com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983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F:\maret\sett 4 bab 5\1 shutterstock_46574 94195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93"/>
          <a:stretch/>
        </p:blipFill>
        <p:spPr bwMode="auto">
          <a:xfrm>
            <a:off x="-38100" y="-1"/>
            <a:ext cx="91821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3328026" y="-5734051"/>
            <a:ext cx="7105023" cy="6934201"/>
            <a:chOff x="3328026" y="-5734051"/>
            <a:chExt cx="7105023" cy="6934201"/>
          </a:xfrm>
        </p:grpSpPr>
        <p:pic>
          <p:nvPicPr>
            <p:cNvPr id="2052" name="Picture 4" descr="F:\Peta\16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8026" y="-5734051"/>
              <a:ext cx="7105023" cy="6934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5638800" y="234375"/>
              <a:ext cx="2895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 smtClean="0">
                  <a:solidFill>
                    <a:prstClr val="white"/>
                  </a:solidFill>
                </a:rPr>
                <a:t>Dataran</a:t>
              </a:r>
              <a:r>
                <a:rPr lang="en-US" sz="3200" b="1" dirty="0" smtClean="0">
                  <a:solidFill>
                    <a:prstClr val="white"/>
                  </a:solidFill>
                </a:rPr>
                <a:t> </a:t>
              </a:r>
              <a:r>
                <a:rPr lang="en-US" sz="3200" b="1" dirty="0" err="1" smtClean="0">
                  <a:solidFill>
                    <a:prstClr val="white"/>
                  </a:solidFill>
                </a:rPr>
                <a:t>Tinggi</a:t>
              </a:r>
              <a:endParaRPr lang="en-US" sz="3200" b="1" dirty="0">
                <a:solidFill>
                  <a:prstClr val="white"/>
                </a:solidFill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5327650" y="1390470"/>
            <a:ext cx="3517900" cy="1200329"/>
          </a:xfrm>
          <a:prstGeom prst="rect">
            <a:avLst/>
          </a:prstGeom>
          <a:solidFill>
            <a:schemeClr val="accent3">
              <a:lumMod val="60000"/>
              <a:lumOff val="40000"/>
              <a:alpha val="9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+mj-lt"/>
              </a:rPr>
              <a:t>Dataran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tinggi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memiliki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tanah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subur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dan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berudara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sejuk</a:t>
            </a:r>
            <a:r>
              <a:rPr lang="en-US" sz="2400" dirty="0" smtClean="0">
                <a:latin typeface="+mj-lt"/>
              </a:rPr>
              <a:t>.</a:t>
            </a:r>
            <a:endParaRPr lang="en-US" sz="2400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27650" y="2666821"/>
            <a:ext cx="3517900" cy="1569660"/>
          </a:xfrm>
          <a:prstGeom prst="rect">
            <a:avLst/>
          </a:prstGeom>
          <a:solidFill>
            <a:schemeClr val="accent3">
              <a:lumMod val="60000"/>
              <a:lumOff val="40000"/>
              <a:alpha val="9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+mj-lt"/>
              </a:rPr>
              <a:t>Dataran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tinggi</a:t>
            </a:r>
            <a:r>
              <a:rPr lang="en-US" sz="2400" dirty="0" smtClean="0">
                <a:latin typeface="+mj-lt"/>
              </a:rPr>
              <a:t> di </a:t>
            </a:r>
            <a:r>
              <a:rPr lang="en-US" sz="2400" dirty="0" err="1" smtClean="0">
                <a:latin typeface="+mj-lt"/>
              </a:rPr>
              <a:t>wilayah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Puncak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banyak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dimanfaatkan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sebagai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perkebunan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teh</a:t>
            </a:r>
            <a:r>
              <a:rPr lang="en-US" sz="2400" dirty="0" smtClean="0">
                <a:latin typeface="+mj-lt"/>
              </a:rPr>
              <a:t>.</a:t>
            </a:r>
            <a:endParaRPr lang="en-US" sz="2400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4024436"/>
            <a:ext cx="23616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Sumber</a:t>
            </a:r>
            <a:r>
              <a:rPr lang="en-US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www.shutterstock.com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155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1885950"/>
            <a:ext cx="2366280" cy="385361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81000" y="-249141"/>
            <a:ext cx="4831695" cy="5183091"/>
            <a:chOff x="381000" y="-249141"/>
            <a:chExt cx="4831695" cy="5183091"/>
          </a:xfrm>
        </p:grpSpPr>
        <p:pic>
          <p:nvPicPr>
            <p:cNvPr id="2" name="Picture 3" descr="F:\Peta\49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-249141"/>
              <a:ext cx="4831695" cy="5183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 rot="21411846">
              <a:off x="640805" y="1069173"/>
              <a:ext cx="3713958" cy="2308324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2400" dirty="0" err="1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Permukaan</a:t>
              </a:r>
              <a:r>
                <a:rPr lang="en-US" sz="2400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tanah</a:t>
              </a:r>
              <a:r>
                <a:rPr lang="en-US" sz="2400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yang </a:t>
              </a:r>
              <a:r>
                <a:rPr lang="en-US" sz="2400" dirty="0" err="1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landai</a:t>
              </a:r>
              <a:r>
                <a:rPr lang="en-US" sz="2400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membuat</a:t>
              </a:r>
              <a:r>
                <a:rPr lang="en-US" sz="2400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Dataran</a:t>
              </a:r>
              <a:r>
                <a:rPr lang="en-US" sz="24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rendah</a:t>
              </a:r>
              <a:r>
                <a:rPr lang="en-US" sz="2400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dimanfaatkan</a:t>
              </a:r>
              <a:r>
                <a:rPr lang="en-US" sz="2400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sebagai</a:t>
              </a:r>
              <a:r>
                <a:rPr lang="en-US" sz="2400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pusat</a:t>
              </a:r>
              <a:r>
                <a:rPr lang="en-US" sz="2400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kegiatan</a:t>
              </a:r>
              <a:r>
                <a:rPr lang="en-US" sz="2400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masyarakat</a:t>
              </a:r>
              <a:r>
                <a:rPr lang="en-US" sz="2400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dan</a:t>
              </a:r>
              <a:r>
                <a:rPr lang="en-US" sz="2400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permukiman</a:t>
              </a:r>
              <a:r>
                <a:rPr lang="en-US" sz="2400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penduduk</a:t>
              </a:r>
              <a:r>
                <a:rPr lang="en-US" sz="2400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.</a:t>
              </a:r>
              <a:endPara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3074" name="Picture 2" descr="F:\maret\K2 IPAS 4 vol 2\Bab 5\34 shutterstock_1955535550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6115" y="969316"/>
            <a:ext cx="4724399" cy="370970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168626" y="738485"/>
            <a:ext cx="2616744" cy="461665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Dataran</a:t>
            </a:r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Rendah</a:t>
            </a: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49576" y="4162935"/>
            <a:ext cx="23616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Sumber</a:t>
            </a:r>
            <a:r>
              <a:rPr lang="en-US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www.shutterstock.com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497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79"/>
          <a:stretch/>
        </p:blipFill>
        <p:spPr bwMode="auto">
          <a:xfrm>
            <a:off x="2743200" y="474656"/>
            <a:ext cx="6400800" cy="4668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1801339" y="129336"/>
            <a:ext cx="4186879" cy="714639"/>
            <a:chOff x="-1502299" y="408830"/>
            <a:chExt cx="4186879" cy="714639"/>
          </a:xfrm>
        </p:grpSpPr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-1502299" y="408830"/>
              <a:ext cx="4186879" cy="714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756240" y="461764"/>
              <a:ext cx="16890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 smtClean="0">
                  <a:solidFill>
                    <a:prstClr val="white"/>
                  </a:solidFill>
                </a:rPr>
                <a:t>Lembah</a:t>
              </a:r>
              <a:endParaRPr lang="en-US" sz="3200" b="1" dirty="0">
                <a:solidFill>
                  <a:prstClr val="white"/>
                </a:solidFill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75740" y="1504950"/>
            <a:ext cx="2415060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00B050"/>
                </a:solidFill>
                <a:latin typeface="+mj-lt"/>
              </a:rPr>
              <a:t>Lembah berada di antara dua gunung atau dua </a:t>
            </a:r>
            <a:r>
              <a:rPr lang="pt-BR" sz="2400" b="1" dirty="0" smtClean="0">
                <a:solidFill>
                  <a:srgbClr val="00B050"/>
                </a:solidFill>
                <a:latin typeface="+mj-lt"/>
              </a:rPr>
              <a:t>bukit.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175740" y="3105149"/>
            <a:ext cx="4853460" cy="1015663"/>
            <a:chOff x="175740" y="3105149"/>
            <a:chExt cx="4853460" cy="1015663"/>
          </a:xfrm>
        </p:grpSpPr>
        <p:sp>
          <p:nvSpPr>
            <p:cNvPr id="14" name="TextBox 13"/>
            <p:cNvSpPr txBox="1"/>
            <p:nvPr/>
          </p:nvSpPr>
          <p:spPr>
            <a:xfrm>
              <a:off x="175740" y="3105149"/>
              <a:ext cx="2603500" cy="1015663"/>
            </a:xfrm>
            <a:prstGeom prst="rect">
              <a:avLst/>
            </a:prstGeom>
            <a:solidFill>
              <a:schemeClr val="accent3">
                <a:lumMod val="60000"/>
                <a:lumOff val="40000"/>
                <a:alpha val="94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>
                  <a:latin typeface="+mj-lt"/>
                </a:rPr>
                <a:t>Lembah</a:t>
              </a:r>
              <a:r>
                <a:rPr lang="en-US" sz="2000" dirty="0" smtClean="0">
                  <a:latin typeface="+mj-lt"/>
                </a:rPr>
                <a:t> </a:t>
              </a:r>
              <a:r>
                <a:rPr lang="en-US" sz="2000" dirty="0" err="1" smtClean="0">
                  <a:latin typeface="+mj-lt"/>
                </a:rPr>
                <a:t>Ngarai</a:t>
              </a:r>
              <a:r>
                <a:rPr lang="en-US" sz="2000" dirty="0" smtClean="0">
                  <a:latin typeface="+mj-lt"/>
                </a:rPr>
                <a:t> </a:t>
              </a:r>
              <a:r>
                <a:rPr lang="en-US" sz="2000" dirty="0" err="1" smtClean="0">
                  <a:latin typeface="+mj-lt"/>
                </a:rPr>
                <a:t>Sianok</a:t>
              </a:r>
              <a:r>
                <a:rPr lang="en-US" sz="2000" dirty="0" smtClean="0">
                  <a:latin typeface="+mj-lt"/>
                </a:rPr>
                <a:t> </a:t>
              </a:r>
              <a:r>
                <a:rPr lang="en-US" sz="2000" dirty="0" err="1" smtClean="0">
                  <a:latin typeface="+mj-lt"/>
                </a:rPr>
                <a:t>dimanfaatkan</a:t>
              </a:r>
              <a:r>
                <a:rPr lang="en-US" sz="2000" dirty="0" smtClean="0">
                  <a:latin typeface="+mj-lt"/>
                </a:rPr>
                <a:t> </a:t>
              </a:r>
              <a:r>
                <a:rPr lang="en-US" sz="2000" dirty="0" err="1" smtClean="0">
                  <a:latin typeface="+mj-lt"/>
                </a:rPr>
                <a:t>sebagai</a:t>
              </a:r>
              <a:r>
                <a:rPr lang="en-US" sz="2000" dirty="0" smtClean="0">
                  <a:latin typeface="+mj-lt"/>
                </a:rPr>
                <a:t> </a:t>
              </a:r>
              <a:r>
                <a:rPr lang="en-US" sz="2000" dirty="0" err="1" smtClean="0">
                  <a:latin typeface="+mj-lt"/>
                </a:rPr>
                <a:t>lahan</a:t>
              </a:r>
              <a:r>
                <a:rPr lang="en-US" sz="2000" dirty="0" smtClean="0">
                  <a:latin typeface="+mj-lt"/>
                </a:rPr>
                <a:t> </a:t>
              </a:r>
              <a:r>
                <a:rPr lang="en-US" sz="2000" dirty="0" err="1" smtClean="0">
                  <a:latin typeface="+mj-lt"/>
                </a:rPr>
                <a:t>pertanian</a:t>
              </a:r>
              <a:r>
                <a:rPr lang="en-US" sz="2000" dirty="0">
                  <a:latin typeface="+mj-lt"/>
                </a:rPr>
                <a:t>.</a:t>
              </a: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2743200" y="3612980"/>
              <a:ext cx="2286000" cy="0"/>
            </a:xfrm>
            <a:prstGeom prst="straightConnector1">
              <a:avLst/>
            </a:prstGeom>
            <a:ln w="57150">
              <a:solidFill>
                <a:schemeClr val="accent3">
                  <a:lumMod val="60000"/>
                  <a:lumOff val="40000"/>
                </a:schemeClr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/>
          <p:cNvSpPr txBox="1"/>
          <p:nvPr/>
        </p:nvSpPr>
        <p:spPr>
          <a:xfrm>
            <a:off x="5149576" y="4162935"/>
            <a:ext cx="23616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Sumber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: www.shutterstock.com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8183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 descr="F:\maret\RAHMA ESPS IPAS 4 Vol 2 Bab 5 Folder\Links\pembuatan garam shutterstock_30069828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26"/>
          <a:stretch/>
        </p:blipFill>
        <p:spPr bwMode="auto">
          <a:xfrm>
            <a:off x="0" y="0"/>
            <a:ext cx="3581401" cy="51435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/>
          <a:extLst/>
        </p:spPr>
      </p:pic>
      <p:pic>
        <p:nvPicPr>
          <p:cNvPr id="5124" name="Picture 4" descr="C:\Users\P1859\Desktop\Kerjaaan start juli\Bupetik 4D\Gambar\Sub 1\Shutte\Tambahan Shutter Bupetik 4D Sub 1\85 shutterstock_64431018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12"/>
          <a:stretch/>
        </p:blipFill>
        <p:spPr bwMode="auto">
          <a:xfrm>
            <a:off x="2895600" y="1809750"/>
            <a:ext cx="2974588" cy="2463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/>
          <a:extLst/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23"/>
          <a:stretch/>
        </p:blipFill>
        <p:spPr bwMode="auto">
          <a:xfrm>
            <a:off x="6019800" y="1809750"/>
            <a:ext cx="2974588" cy="2463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/>
          <a:extLst/>
        </p:spPr>
      </p:pic>
      <p:sp>
        <p:nvSpPr>
          <p:cNvPr id="7" name="TextBox 6"/>
          <p:cNvSpPr txBox="1"/>
          <p:nvPr/>
        </p:nvSpPr>
        <p:spPr>
          <a:xfrm>
            <a:off x="3886200" y="234375"/>
            <a:ext cx="289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prstClr val="white"/>
                </a:solidFill>
              </a:rPr>
              <a:t>Pantai</a:t>
            </a:r>
            <a:r>
              <a:rPr lang="en-US" sz="3200" b="1" dirty="0" smtClean="0">
                <a:solidFill>
                  <a:prstClr val="white"/>
                </a:solidFill>
              </a:rPr>
              <a:t> </a:t>
            </a:r>
            <a:endParaRPr lang="en-US" sz="3200" b="1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86200" y="890885"/>
            <a:ext cx="51816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  <a:latin typeface="+mj-lt"/>
              </a:rPr>
              <a:t>Pantai</a:t>
            </a: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</a:rPr>
              <a:t>biasanya</a:t>
            </a: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</a:rPr>
              <a:t>dimanfaatkan</a:t>
            </a: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</a:rPr>
              <a:t>untuk</a:t>
            </a: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:</a:t>
            </a:r>
            <a:endParaRPr lang="en-US" sz="2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5250" y="272475"/>
            <a:ext cx="1695450" cy="40011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  <a:latin typeface="+mj-lt"/>
              </a:rPr>
              <a:t>Tambak</a:t>
            </a:r>
            <a:r>
              <a:rPr lang="en-US" sz="20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+mj-lt"/>
              </a:rPr>
              <a:t>garam</a:t>
            </a:r>
            <a:endParaRPr lang="en-US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95600" y="3803075"/>
            <a:ext cx="2590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  <a:latin typeface="+mj-lt"/>
              </a:rPr>
              <a:t>P</a:t>
            </a:r>
            <a:r>
              <a:rPr lang="en-US" sz="2000" dirty="0" err="1" smtClean="0">
                <a:solidFill>
                  <a:schemeClr val="bg1"/>
                </a:solidFill>
                <a:latin typeface="+mj-lt"/>
              </a:rPr>
              <a:t>ertanian</a:t>
            </a:r>
            <a:r>
              <a:rPr lang="en-US" sz="20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+mj-lt"/>
              </a:rPr>
              <a:t>rumput</a:t>
            </a:r>
            <a:r>
              <a:rPr lang="en-US" sz="20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+mj-lt"/>
              </a:rPr>
              <a:t>laut</a:t>
            </a:r>
            <a:endParaRPr lang="en-US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19800" y="3803075"/>
            <a:ext cx="19050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  <a:latin typeface="+mj-lt"/>
              </a:rPr>
              <a:t>Objek</a:t>
            </a: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</a:rPr>
              <a:t>wisata</a:t>
            </a:r>
            <a:endParaRPr lang="en-US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19700" y="4439934"/>
            <a:ext cx="23616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Sumber</a:t>
            </a:r>
            <a:r>
              <a:rPr lang="en-US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www.shutterstock.com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936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89"/>
          <a:stretch/>
        </p:blipFill>
        <p:spPr bwMode="auto">
          <a:xfrm>
            <a:off x="-1" y="381000"/>
            <a:ext cx="9144001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-1801340" y="129336"/>
            <a:ext cx="3706339" cy="714639"/>
            <a:chOff x="-1502300" y="408830"/>
            <a:chExt cx="3706339" cy="714639"/>
          </a:xfrm>
        </p:grpSpPr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-1502300" y="408830"/>
              <a:ext cx="3706339" cy="714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756241" y="461764"/>
              <a:ext cx="1219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prstClr val="white"/>
                  </a:solidFill>
                </a:rPr>
                <a:t>Bukit</a:t>
              </a:r>
              <a:endParaRPr lang="en-US" sz="3200" b="1" dirty="0">
                <a:solidFill>
                  <a:prstClr val="white"/>
                </a:solidFill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101850" y="254853"/>
            <a:ext cx="42989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j-lt"/>
              </a:rPr>
              <a:t>Bukit </a:t>
            </a:r>
            <a:r>
              <a:rPr lang="en-US" sz="2400" dirty="0" err="1" smtClean="0">
                <a:latin typeface="+mj-lt"/>
              </a:rPr>
              <a:t>termasuk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jenis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pegunungan</a:t>
            </a:r>
            <a:r>
              <a:rPr lang="en-US" sz="2400" dirty="0" smtClean="0">
                <a:latin typeface="+mj-lt"/>
              </a:rPr>
              <a:t> yang </a:t>
            </a:r>
            <a:r>
              <a:rPr lang="en-US" sz="2400" dirty="0" err="1" smtClean="0">
                <a:latin typeface="+mj-lt"/>
              </a:rPr>
              <a:t>memiliki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ketinggian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kurang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dari</a:t>
            </a:r>
            <a:r>
              <a:rPr lang="en-US" sz="2400" dirty="0" smtClean="0">
                <a:latin typeface="+mj-lt"/>
              </a:rPr>
              <a:t> 600 </a:t>
            </a:r>
            <a:r>
              <a:rPr lang="en-US" sz="2400" dirty="0" err="1" smtClean="0">
                <a:latin typeface="+mj-lt"/>
              </a:rPr>
              <a:t>mdpl</a:t>
            </a:r>
            <a:r>
              <a:rPr lang="en-US" sz="2400" dirty="0" smtClean="0">
                <a:latin typeface="+mj-lt"/>
              </a:rPr>
              <a:t>.</a:t>
            </a:r>
            <a:endParaRPr lang="en-US" sz="2400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600" y="3247614"/>
            <a:ext cx="4076700" cy="1015663"/>
          </a:xfrm>
          <a:prstGeom prst="rect">
            <a:avLst/>
          </a:prstGeom>
          <a:solidFill>
            <a:schemeClr val="bg1">
              <a:alpha val="93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+mj-lt"/>
              </a:rPr>
              <a:t>Jembatan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layang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Kelok</a:t>
            </a:r>
            <a:r>
              <a:rPr lang="en-US" sz="2000" dirty="0" smtClean="0">
                <a:latin typeface="+mj-lt"/>
              </a:rPr>
              <a:t> Sembilan </a:t>
            </a:r>
            <a:r>
              <a:rPr lang="en-US" sz="2000" dirty="0">
                <a:latin typeface="+mj-lt"/>
              </a:rPr>
              <a:t>di </a:t>
            </a:r>
            <a:r>
              <a:rPr lang="en-US" sz="2000" dirty="0" err="1" smtClean="0">
                <a:latin typeface="+mj-lt"/>
              </a:rPr>
              <a:t>Provinsi</a:t>
            </a:r>
            <a:r>
              <a:rPr lang="en-US" sz="2000" dirty="0" smtClean="0">
                <a:latin typeface="+mj-lt"/>
              </a:rPr>
              <a:t> Sumatra Barat </a:t>
            </a:r>
            <a:r>
              <a:rPr lang="en-US" sz="2000" dirty="0" err="1" smtClean="0">
                <a:latin typeface="+mj-lt"/>
              </a:rPr>
              <a:t>membentang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>
                <a:latin typeface="+mj-lt"/>
              </a:rPr>
              <a:t>di </a:t>
            </a:r>
            <a:r>
              <a:rPr lang="en-US" sz="2000" dirty="0" err="1" smtClean="0">
                <a:latin typeface="+mj-lt"/>
              </a:rPr>
              <a:t>antara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bukit-bukit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terjal</a:t>
            </a:r>
            <a:r>
              <a:rPr lang="en-US" sz="2000" dirty="0">
                <a:latin typeface="+mj-lt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49576" y="4162935"/>
            <a:ext cx="23616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Sumber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: www.shutterstock.com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731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696</TotalTime>
  <Words>379</Words>
  <Application>Microsoft Office PowerPoint</Application>
  <PresentationFormat>On-screen Show (16:9)</PresentationFormat>
  <Paragraphs>74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Aulia Dwiningtyas Putri</dc:creator>
  <cp:lastModifiedBy>Rahma Damayanti Arif</cp:lastModifiedBy>
  <cp:revision>81</cp:revision>
  <dcterms:created xsi:type="dcterms:W3CDTF">2022-01-17T01:37:52Z</dcterms:created>
  <dcterms:modified xsi:type="dcterms:W3CDTF">2022-05-07T05:42:36Z</dcterms:modified>
</cp:coreProperties>
</file>