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8" r:id="rId3"/>
    <p:sldId id="301" r:id="rId4"/>
    <p:sldId id="262" r:id="rId5"/>
    <p:sldId id="263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80"/>
    <a:srgbClr val="C0FF0D"/>
    <a:srgbClr val="CCFF33"/>
    <a:srgbClr val="99FF99"/>
    <a:srgbClr val="990033"/>
    <a:srgbClr val="9999FF"/>
    <a:srgbClr val="9966FF"/>
    <a:srgbClr val="339966"/>
    <a:srgbClr val="B2D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584" autoAdjust="0"/>
  </p:normalViewPr>
  <p:slideViewPr>
    <p:cSldViewPr>
      <p:cViewPr>
        <p:scale>
          <a:sx n="70" d="100"/>
          <a:sy n="70" d="100"/>
        </p:scale>
        <p:origin x="-228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706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1777335"/>
            <a:ext cx="4495800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Pendidikan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Jasmani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Olahraga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Kesehatan</a:t>
            </a:r>
            <a:endParaRPr lang="en-US" sz="2800" b="1" dirty="0" smtClean="0">
              <a:solidFill>
                <a:srgbClr val="FF0066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50" y="1034080"/>
            <a:ext cx="2177450" cy="31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21030"/>
          <a:stretch>
            <a:fillRect/>
          </a:stretch>
        </p:blipFill>
        <p:spPr bwMode="auto">
          <a:xfrm>
            <a:off x="0" y="285734"/>
            <a:ext cx="9144000" cy="44767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334018"/>
            <a:ext cx="417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Menirukan Kuda Berlari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037102"/>
            <a:ext cx="464347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tangan menjulur ke depan.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kaki ditekuk.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Salah satu kaki diangkat lebih tinggi.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Kaki melangkah bergantian.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Lakukan seperti kuda sedang berlari.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142990"/>
            <a:ext cx="1654608" cy="363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1180"/>
          <a:stretch/>
        </p:blipFill>
        <p:spPr bwMode="auto">
          <a:xfrm>
            <a:off x="0" y="1871488"/>
            <a:ext cx="9144000" cy="3105529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276988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Variasi Gerak Dasar Bergeser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4282" y="1071552"/>
            <a:ext cx="596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Bergeser ke Samping Kanan dan Kiri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1847204"/>
            <a:ext cx="4643470" cy="1938992"/>
          </a:xfrm>
          <a:prstGeom prst="rect">
            <a:avLst/>
          </a:prstGeom>
          <a:solidFill>
            <a:srgbClr val="9999FF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Duduk dengan kaki selonjor.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Badan tegak dan kedua kaki lurus.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Tangan di samping badan menempel ke lantai.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Bergeserlah ke kanan dan ke kiri.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8605" y="1536758"/>
            <a:ext cx="2338237" cy="327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1180"/>
          <a:stretch/>
        </p:blipFill>
        <p:spPr bwMode="auto">
          <a:xfrm>
            <a:off x="0" y="1428742"/>
            <a:ext cx="9144000" cy="33912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" y="214296"/>
            <a:ext cx="5353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Bergeser dengan Cara Berguling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252" y="989948"/>
            <a:ext cx="3752120" cy="2677656"/>
          </a:xfrm>
          <a:prstGeom prst="rect">
            <a:avLst/>
          </a:prstGeom>
          <a:solidFill>
            <a:srgbClr val="9999FF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Tubuh berbaring ke lantai.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Kedua tangan ditekuk di depan dada.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Tubuh bergeser dengan cara menggulingkan badan.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Bergulinglah ke kanan dan ke kiri.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098134"/>
            <a:ext cx="3214711" cy="271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1180"/>
          <a:stretch/>
        </p:blipFill>
        <p:spPr bwMode="auto">
          <a:xfrm>
            <a:off x="0" y="1871488"/>
            <a:ext cx="9144000" cy="31055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" y="405456"/>
            <a:ext cx="454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Menirukan Gerakan Cecak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252" y="1204262"/>
            <a:ext cx="5038004" cy="1938992"/>
          </a:xfrm>
          <a:prstGeom prst="rect">
            <a:avLst/>
          </a:prstGeom>
          <a:solidFill>
            <a:srgbClr val="9999FF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Badan tengkurap di lantai.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Gerakkan tangan dan kaki.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Bergeser secara bergantian.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Badan bergerak ke depan.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Badan tetap menempel pada lantai.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714627"/>
            <a:ext cx="43323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0080" r="6267" b="11876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419864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Variasi Gerak Dasar Melompat 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4282" y="1071552"/>
            <a:ext cx="4337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Melompat Maju Mundur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1847204"/>
            <a:ext cx="4572032" cy="1938992"/>
          </a:xfrm>
          <a:prstGeom prst="rect">
            <a:avLst/>
          </a:prstGeom>
          <a:solidFill>
            <a:srgbClr val="002060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FF00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Kedua tangan di samping badan.</a:t>
            </a:r>
          </a:p>
          <a:p>
            <a:pPr marL="177800" indent="-177800">
              <a:buClr>
                <a:srgbClr val="FFFF00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Tolakkan kaki ke atas ke arah depan.</a:t>
            </a:r>
          </a:p>
          <a:p>
            <a:pPr marL="177800" indent="-177800">
              <a:buClr>
                <a:srgbClr val="FFFF00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Mendarat dengan kedua kaki.</a:t>
            </a:r>
          </a:p>
          <a:p>
            <a:pPr marL="177800" indent="-177800">
              <a:buClr>
                <a:srgbClr val="FFFF00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Melompat maju ke depan.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9296" y="1498940"/>
            <a:ext cx="3268984" cy="309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0080" r="6267" b="11876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429256" y="1491454"/>
            <a:ext cx="3276887" cy="310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00034" y="571486"/>
            <a:ext cx="4429156" cy="2357454"/>
          </a:xfrm>
          <a:prstGeom prst="rect">
            <a:avLst/>
          </a:prstGeom>
          <a:solidFill>
            <a:schemeClr val="bg1"/>
          </a:solidFill>
          <a:ln>
            <a:solidFill>
              <a:srgbClr val="C0FF0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500048"/>
            <a:ext cx="4429156" cy="2308324"/>
          </a:xfrm>
          <a:prstGeom prst="rect">
            <a:avLst/>
          </a:prstGeom>
          <a:solidFill>
            <a:srgbClr val="CCFF33"/>
          </a:solidFill>
          <a:ln w="28575">
            <a:noFill/>
            <a:prstDash val="dash"/>
          </a:ln>
          <a:effectLst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Selanjutnya, tolakkan kaki ke atas ke arah belakang.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Melompat mundur ke belakang.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Mendarat dengan kedua kaki.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Lalu, melompat ke kanan dan ke kiri.</a:t>
            </a: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0080" r="6267" b="11876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214296"/>
            <a:ext cx="526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Melompat Melewati Rintangan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704328"/>
            <a:ext cx="4500594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Letakkan rintangan bambu di depan.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Kedua tangan ditekuk ke depan.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Melompatlah melewati bambu.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Jangan sampai menginjak bambu.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Mendaratlah dengan kedua kaki.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009018"/>
            <a:ext cx="4061609" cy="280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199112" y="928676"/>
            <a:ext cx="3158442" cy="571505"/>
            <a:chOff x="681858" y="5799738"/>
            <a:chExt cx="5959206" cy="571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845266" y="5799739"/>
              <a:ext cx="5795798" cy="57150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1858" y="5799738"/>
              <a:ext cx="5959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Rintangan Bambu</a:t>
              </a:r>
              <a:endParaRPr lang="en-US" sz="28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21030"/>
          <a:stretch>
            <a:fillRect/>
          </a:stretch>
        </p:blipFill>
        <p:spPr bwMode="auto">
          <a:xfrm>
            <a:off x="0" y="285734"/>
            <a:ext cx="9144000" cy="44767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1132824"/>
            <a:ext cx="4572032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Letakkan rintangan kardus.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Meloncat dengan awalan berlari.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Salah satu kaki diangkat tinggi.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Kaki lainnya mengikuti.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Mendaratlah dengan satu kaki.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285998"/>
            <a:ext cx="4127457" cy="252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grpSp>
        <p:nvGrpSpPr>
          <p:cNvPr id="3" name="Group 10"/>
          <p:cNvGrpSpPr/>
          <p:nvPr/>
        </p:nvGrpSpPr>
        <p:grpSpPr>
          <a:xfrm>
            <a:off x="199112" y="357172"/>
            <a:ext cx="3158442" cy="571505"/>
            <a:chOff x="681858" y="5799738"/>
            <a:chExt cx="5959206" cy="571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845266" y="5799739"/>
              <a:ext cx="5795798" cy="57150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1858" y="5799738"/>
              <a:ext cx="5959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Rintangan Kardus</a:t>
              </a:r>
              <a:endParaRPr lang="en-US" sz="28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0080" r="6267" b="11876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214296"/>
            <a:ext cx="6354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Melompat Menirukan Gerakan Hewan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704328"/>
            <a:ext cx="464347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Kedua tangan di samping telinga.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Kedua kaki sedikit ditekuk.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Melompatlah ke depan, ke kanan, dan ke kiri.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5868" y="1357304"/>
            <a:ext cx="1522280" cy="328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grpSp>
        <p:nvGrpSpPr>
          <p:cNvPr id="3" name="Group 10"/>
          <p:cNvGrpSpPr/>
          <p:nvPr/>
        </p:nvGrpSpPr>
        <p:grpSpPr>
          <a:xfrm>
            <a:off x="270550" y="928676"/>
            <a:ext cx="4801516" cy="571505"/>
            <a:chOff x="816644" y="5799738"/>
            <a:chExt cx="9059284" cy="571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845266" y="5799739"/>
              <a:ext cx="9030662" cy="57150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6644" y="5799738"/>
              <a:ext cx="8789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Menirukan Kelinci Melompat</a:t>
              </a:r>
              <a:endParaRPr lang="en-US" sz="28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0080" r="6267" b="11876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1418576"/>
            <a:ext cx="4429156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Badan jongkok dan tubuh condong ke depan.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Kedua tangan di depan badan.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Melompatlah ke depan dengan tolakan kaki.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8994" y="1714494"/>
            <a:ext cx="1770591" cy="2930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grpSp>
        <p:nvGrpSpPr>
          <p:cNvPr id="3" name="Group 10"/>
          <p:cNvGrpSpPr/>
          <p:nvPr/>
        </p:nvGrpSpPr>
        <p:grpSpPr>
          <a:xfrm>
            <a:off x="270550" y="500048"/>
            <a:ext cx="4801516" cy="571505"/>
            <a:chOff x="816644" y="5799738"/>
            <a:chExt cx="9059284" cy="571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ounded Rectangle 11"/>
            <p:cNvSpPr/>
            <p:nvPr/>
          </p:nvSpPr>
          <p:spPr>
            <a:xfrm>
              <a:off x="845266" y="5799739"/>
              <a:ext cx="9030662" cy="57150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6644" y="5799738"/>
              <a:ext cx="8789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>
                  <a:solidFill>
                    <a:srgbClr val="008080"/>
                  </a:solidFill>
                  <a:latin typeface="+mj-lt"/>
                  <a:cs typeface="Arial" panose="020B0604020202020204" pitchFamily="34" charset="0"/>
                </a:rPr>
                <a:t>Menirukan Katak Melompat</a:t>
              </a:r>
              <a:endParaRPr lang="en-US" sz="28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706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1777335"/>
            <a:ext cx="4495800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Pendidikan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Jasmani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Olahraga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Kesehatan</a:t>
            </a:r>
            <a:endParaRPr lang="en-US" sz="2800" b="1" dirty="0" smtClean="0">
              <a:solidFill>
                <a:srgbClr val="FF0066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50" y="1034080"/>
            <a:ext cx="2177450" cy="31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JOK 2 MEDIA AJAR\GAMBAR\BAB 1\1_1-ilustrasi-awal-bab.png"/>
          <p:cNvPicPr>
            <a:picLocks noChangeAspect="1" noChangeArrowheads="1"/>
          </p:cNvPicPr>
          <p:nvPr/>
        </p:nvPicPr>
        <p:blipFill>
          <a:blip r:embed="rId3"/>
          <a:srcRect b="7027"/>
          <a:stretch>
            <a:fillRect/>
          </a:stretch>
        </p:blipFill>
        <p:spPr bwMode="auto">
          <a:xfrm>
            <a:off x="2071670" y="500048"/>
            <a:ext cx="7063249" cy="4643452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1126641" y="497255"/>
            <a:ext cx="6374317" cy="810793"/>
            <a:chOff x="1611544" y="3352296"/>
            <a:chExt cx="5930041" cy="625617"/>
          </a:xfrm>
          <a:solidFill>
            <a:srgbClr val="9966FF"/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930041" cy="609244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4568" y="3368313"/>
              <a:ext cx="4674723" cy="609600"/>
            </a:xfrm>
            <a:prstGeom prst="rect">
              <a:avLst/>
            </a:prstGeom>
            <a:grp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200" b="1" dirty="0" smtClean="0">
                  <a:solidFill>
                    <a:schemeClr val="tx1"/>
                  </a:solidFill>
                </a:rPr>
                <a:t>GERAK DASAR</a:t>
              </a:r>
              <a:r>
                <a:rPr lang="id-ID" sz="3200" b="1" dirty="0" smtClean="0">
                  <a:solidFill>
                    <a:schemeClr val="tx1"/>
                  </a:solidFill>
                </a:rPr>
                <a:t> LOKOMOTOR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6297" y="449427"/>
            <a:ext cx="1002917" cy="1002918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80572" y="-488577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55033" y="-119089"/>
              <a:ext cx="258675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5720" y="2054703"/>
            <a:ext cx="5052045" cy="2374435"/>
            <a:chOff x="836416" y="2426714"/>
            <a:chExt cx="5052045" cy="2374435"/>
          </a:xfrm>
        </p:grpSpPr>
        <p:grpSp>
          <p:nvGrpSpPr>
            <p:cNvPr id="15" name="Group 14"/>
            <p:cNvGrpSpPr/>
            <p:nvPr/>
          </p:nvGrpSpPr>
          <p:grpSpPr>
            <a:xfrm>
              <a:off x="836416" y="2426714"/>
              <a:ext cx="5052045" cy="2374435"/>
              <a:chOff x="836416" y="2426714"/>
              <a:chExt cx="5052045" cy="237443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36416" y="2985267"/>
                <a:ext cx="5052045" cy="1815882"/>
              </a:xfrm>
              <a:prstGeom prst="rect">
                <a:avLst/>
              </a:prstGeom>
              <a:solidFill>
                <a:srgbClr val="339966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Setelah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mempelajari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materi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pada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bab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ini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siswa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diharapkan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dapat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menjelaskan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600" dirty="0" err="1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mempraktikkan</a:t>
                </a: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:</a:t>
                </a:r>
              </a:p>
              <a:p>
                <a:pPr marL="346075" indent="-346075">
                  <a:buAutoNum type="arabicPeriod"/>
                </a:pPr>
                <a:r>
                  <a:rPr lang="id-ID" sz="16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Variasi gerak lokomotor dengan cara berjalan;</a:t>
                </a:r>
              </a:p>
              <a:p>
                <a:pPr marL="346075" indent="-346075">
                  <a:buFontTx/>
                  <a:buAutoNum type="arabicPeriod"/>
                </a:pPr>
                <a:r>
                  <a:rPr lang="id-ID" sz="16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Variasi gerak lokomotor dengan cara berlari;</a:t>
                </a:r>
              </a:p>
              <a:p>
                <a:pPr marL="346075" indent="-346075">
                  <a:buFontTx/>
                  <a:buAutoNum type="arabicPeriod"/>
                </a:pPr>
                <a:r>
                  <a:rPr lang="id-ID" sz="16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Variasi gerak lokomotor dengan cara bergeser;</a:t>
                </a:r>
              </a:p>
              <a:p>
                <a:pPr marL="346075" indent="-346075">
                  <a:buFontTx/>
                  <a:buAutoNum type="arabicPeriod"/>
                </a:pPr>
                <a:r>
                  <a:rPr lang="id-ID" sz="16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Variasi gerak lokomotor dengan cara melompat dengan benar.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36416" y="2426714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23144" y="2455258"/>
              <a:ext cx="24316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+mj-lt"/>
                </a:rPr>
                <a:t>Tujuan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 err="1">
                  <a:latin typeface="+mj-lt"/>
                </a:rPr>
                <a:t>Pembelajaran</a:t>
              </a:r>
              <a:endParaRPr lang="en-US" sz="2000" b="1" dirty="0">
                <a:latin typeface="+mj-lt"/>
              </a:endParaRPr>
            </a:p>
          </p:txBody>
        </p:sp>
      </p:grpSp>
      <p:pic>
        <p:nvPicPr>
          <p:cNvPr id="1027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1180"/>
          <a:stretch/>
        </p:blipFill>
        <p:spPr bwMode="auto">
          <a:xfrm>
            <a:off x="0" y="1871488"/>
            <a:ext cx="9144000" cy="3105529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634178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574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Variasi Gerak Dasar Berjalan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5720" y="1119836"/>
            <a:ext cx="465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Berjalan Lambat dan Cepat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871487"/>
            <a:ext cx="4357718" cy="1938992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Gerakan berjalan lambat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seperti berjalan biasa.</a:t>
            </a:r>
          </a:p>
          <a:p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Gerakan berjalan cepat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sama gerakannya, tetapi langkahnya dipercepat.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059582"/>
            <a:ext cx="3076034" cy="34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21030"/>
          <a:stretch>
            <a:fillRect/>
          </a:stretch>
        </p:blipFill>
        <p:spPr bwMode="auto">
          <a:xfrm>
            <a:off x="0" y="285734"/>
            <a:ext cx="9144000" cy="44767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357172"/>
            <a:ext cx="5416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Berjalan dengan Tumit dan Jinjit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194378"/>
            <a:ext cx="442915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Berjalan dengan tumit 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adalah berjalan dengan bertumpu pada kaki bagian belakang.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789" y="1214428"/>
            <a:ext cx="3651871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8596" y="2585867"/>
            <a:ext cx="342902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dirty="0" smtClean="0">
                <a:latin typeface="+mj-lt"/>
                <a:cs typeface="Arial" panose="020B0604020202020204" pitchFamily="34" charset="0"/>
              </a:rPr>
              <a:t>Angkat kaki bagian depan ke atas.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2071684"/>
            <a:ext cx="392909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dirty="0" smtClean="0">
                <a:latin typeface="+mj-lt"/>
                <a:cs typeface="Arial" panose="020B0604020202020204" pitchFamily="34" charset="0"/>
              </a:rPr>
              <a:t>Angkat tumit ke atas.</a:t>
            </a:r>
          </a:p>
          <a:p>
            <a:r>
              <a:rPr lang="id-ID" sz="2400" dirty="0" smtClean="0">
                <a:latin typeface="+mj-lt"/>
                <a:cs typeface="Arial" panose="020B0604020202020204" pitchFamily="34" charset="0"/>
              </a:rPr>
              <a:t>Berjalan jinjit bermanfaat untuk menguatkan otot kaki.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1142990"/>
            <a:ext cx="1053413" cy="34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8596" y="571486"/>
            <a:ext cx="421484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Berjalan jinjit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 adalah berjalan dengan bertumpu pada telapak kaki bagian depan.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0080" r="6267" b="11876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357172"/>
            <a:ext cx="4594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Menirukan Bebek Berjalan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194378"/>
            <a:ext cx="464347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 Satu tangan menjulur ke depan.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 Tangan yang lain ke belakang.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 Kedua kaki agak ditekuk.</a:t>
            </a:r>
          </a:p>
          <a:p>
            <a:pPr marL="355600" indent="-35560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Kaki kanan dan kiri melangkah bergantian.</a:t>
            </a:r>
          </a:p>
          <a:p>
            <a:pPr marL="355600" indent="-35560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Lakukan seperti bebek berjalan.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843558"/>
            <a:ext cx="3651871" cy="3719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9260" b="14733"/>
          <a:stretch/>
        </p:blipFill>
        <p:spPr bwMode="auto">
          <a:xfrm>
            <a:off x="0" y="339502"/>
            <a:ext cx="9144000" cy="4550545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214296"/>
            <a:ext cx="8277252" cy="733044"/>
            <a:chOff x="152400" y="267070"/>
            <a:chExt cx="8277252" cy="733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276988" cy="7330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775337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Variasi Gerak Dasar Berlari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5720" y="1071552"/>
            <a:ext cx="4980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Berlari Bergandengan Tangan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1785932"/>
            <a:ext cx="4214842" cy="2677656"/>
          </a:xfrm>
          <a:prstGeom prst="rect">
            <a:avLst/>
          </a:prstGeom>
          <a:solidFill>
            <a:srgbClr val="99FF99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 Lakukan secara berpasangan.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Bergandengan tanganlah dengan pasanganmu.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Langkahkan kaki dan ayunkan lengan bersamaan.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Berlarilah mengelilingi lapangan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285998"/>
            <a:ext cx="4127457" cy="252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0080" r="6267" b="11876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214296"/>
            <a:ext cx="4704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Berlari Melewati Rintangan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903830"/>
            <a:ext cx="3143272" cy="3139321"/>
          </a:xfrm>
          <a:prstGeom prst="rect">
            <a:avLst/>
          </a:prstGeom>
          <a:solidFill>
            <a:srgbClr val="99FF99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Buatlah rintangan menggunakan kardus, ban sepeda, bilah bambu atau </a:t>
            </a:r>
            <a:r>
              <a:rPr lang="id-ID" sz="2200" i="1" dirty="0" smtClean="0">
                <a:latin typeface="+mj-lt"/>
                <a:cs typeface="Arial" panose="020B0604020202020204" pitchFamily="34" charset="0"/>
              </a:rPr>
              <a:t>traffic cone</a:t>
            </a:r>
            <a:r>
              <a:rPr lang="id-ID" sz="2200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Setiap anggota berlari melewati rintangan.</a:t>
            </a:r>
          </a:p>
          <a:p>
            <a:pPr marL="177800" indent="-177800">
              <a:buClr>
                <a:srgbClr val="FF0066"/>
              </a:buClr>
              <a:buFont typeface="Wingdings" pitchFamily="2" charset="2"/>
              <a:buChar char="ü"/>
              <a:tabLst>
                <a:tab pos="177800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Latihan ini melatih kelincahan gerak dan kerja sama.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1428742"/>
            <a:ext cx="5406891" cy="3381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5456</TotalTime>
  <Words>585</Words>
  <Application>Microsoft Office PowerPoint</Application>
  <PresentationFormat>On-screen Show (16:9)</PresentationFormat>
  <Paragraphs>100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user</cp:lastModifiedBy>
  <cp:revision>77</cp:revision>
  <dcterms:created xsi:type="dcterms:W3CDTF">2022-01-17T01:37:52Z</dcterms:created>
  <dcterms:modified xsi:type="dcterms:W3CDTF">2022-11-01T04:58:55Z</dcterms:modified>
</cp:coreProperties>
</file>