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63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74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C06A"/>
    <a:srgbClr val="663300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>
        <p:scale>
          <a:sx n="75" d="100"/>
          <a:sy n="75" d="100"/>
        </p:scale>
        <p:origin x="-1836" y="-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9" t="4167" r="2652" b="3646"/>
          <a:stretch/>
        </p:blipFill>
        <p:spPr bwMode="auto">
          <a:xfrm>
            <a:off x="1524000" y="878945"/>
            <a:ext cx="2320301" cy="31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1449"/>
            <a:ext cx="9144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19400" y="-5886450"/>
            <a:ext cx="7105023" cy="6934201"/>
            <a:chOff x="3328026" y="-5734051"/>
            <a:chExt cx="7105023" cy="6934201"/>
          </a:xfrm>
        </p:grpSpPr>
        <p:pic>
          <p:nvPicPr>
            <p:cNvPr id="2052" name="Picture 4" descr="F:\Peta\1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026" y="-5734051"/>
              <a:ext cx="7105023" cy="693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385426" y="234375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</a:rPr>
                <a:t>Flora </a:t>
              </a:r>
              <a:r>
                <a:rPr lang="en-US" sz="3200" b="1" dirty="0" err="1" smtClean="0">
                  <a:solidFill>
                    <a:prstClr val="white"/>
                  </a:solidFill>
                </a:rPr>
                <a:t>Asiatis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4800" y="666751"/>
            <a:ext cx="4524687" cy="1569660"/>
          </a:xfrm>
          <a:prstGeom prst="rect">
            <a:avLst/>
          </a:prstGeom>
          <a:solidFill>
            <a:schemeClr val="accent3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Tersebar</a:t>
            </a:r>
            <a:r>
              <a:rPr lang="en-US" sz="2400" dirty="0" smtClean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wilayah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Indonesia </a:t>
            </a:r>
            <a:r>
              <a:rPr lang="en-US" sz="2400" dirty="0" err="1">
                <a:latin typeface="+mj-lt"/>
              </a:rPr>
              <a:t>bagian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barat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yaitu</a:t>
            </a:r>
            <a:r>
              <a:rPr lang="en-US" sz="2400" dirty="0">
                <a:latin typeface="+mj-lt"/>
              </a:rPr>
              <a:t> Sumatra, </a:t>
            </a:r>
            <a:r>
              <a:rPr lang="en-US" sz="2400" dirty="0" err="1">
                <a:latin typeface="+mj-lt"/>
              </a:rPr>
              <a:t>Jawa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smtClean="0">
                <a:latin typeface="+mj-lt"/>
              </a:rPr>
              <a:t>Kalimantan,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Bali yang </a:t>
            </a:r>
            <a:r>
              <a:rPr lang="en-US" sz="2400" dirty="0" err="1">
                <a:latin typeface="+mj-lt"/>
              </a:rPr>
              <a:t>dibatasi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garis</a:t>
            </a:r>
            <a:r>
              <a:rPr lang="en-US" sz="2400" dirty="0">
                <a:latin typeface="+mj-lt"/>
              </a:rPr>
              <a:t> Wallace.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024436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751"/>
            <a:ext cx="4953000" cy="409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909485" y="3637658"/>
            <a:ext cx="5682315" cy="4420492"/>
            <a:chOff x="4283542" y="3249038"/>
            <a:chExt cx="5682315" cy="4420492"/>
          </a:xfrm>
        </p:grpSpPr>
        <p:pic>
          <p:nvPicPr>
            <p:cNvPr id="6" name="Picture 2" descr="F:\Peta\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0"/>
            <a:stretch/>
          </p:blipFill>
          <p:spPr bwMode="auto">
            <a:xfrm>
              <a:off x="4283542" y="3249038"/>
              <a:ext cx="5682315" cy="442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426542" y="3644206"/>
              <a:ext cx="2590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Fauna Asiatis</a:t>
              </a:r>
              <a:endParaRPr lang="sv-SE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7300" y="994231"/>
            <a:ext cx="40767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Tersebar di wilayah Sumatra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, Jawa, 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Bali, dan 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Kalimantan.</a:t>
            </a:r>
            <a:endParaRPr lang="pt-BR" sz="24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7300" y="1832431"/>
            <a:ext cx="40767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Banyak mamalia bertubuh besar dan primata.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69991" y="3562350"/>
            <a:ext cx="2473609" cy="400110"/>
            <a:chOff x="3622389" y="1733550"/>
            <a:chExt cx="2473609" cy="400110"/>
          </a:xfrm>
        </p:grpSpPr>
        <p:sp>
          <p:nvSpPr>
            <p:cNvPr id="13" name="TextBox 12"/>
            <p:cNvSpPr txBox="1"/>
            <p:nvPr/>
          </p:nvSpPr>
          <p:spPr>
            <a:xfrm>
              <a:off x="4114800" y="1733550"/>
              <a:ext cx="198119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002060"/>
                  </a:solidFill>
                  <a:latin typeface="+mj-lt"/>
                </a:rPr>
                <a:t>Gajah sumatra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6200000">
              <a:off x="3688477" y="1667462"/>
              <a:ext cx="352455" cy="48463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8"/>
          <p:cNvSpPr txBox="1"/>
          <p:nvPr/>
        </p:nvSpPr>
        <p:spPr>
          <a:xfrm>
            <a:off x="1350654" y="4293108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5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/>
          <a:stretch/>
        </p:blipFill>
        <p:spPr bwMode="auto">
          <a:xfrm>
            <a:off x="-29278" y="0"/>
            <a:ext cx="917327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61652" y="-5886450"/>
            <a:ext cx="7105023" cy="6934201"/>
            <a:chOff x="3328026" y="-5734051"/>
            <a:chExt cx="7105023" cy="6934201"/>
          </a:xfrm>
        </p:grpSpPr>
        <p:pic>
          <p:nvPicPr>
            <p:cNvPr id="2052" name="Picture 4" descr="F:\Peta\1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026" y="-5734051"/>
              <a:ext cx="7105023" cy="693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38800" y="234375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</a:rPr>
                <a:t>Flora </a:t>
              </a:r>
              <a:r>
                <a:rPr lang="en-US" sz="3200" b="1" dirty="0" err="1" smtClean="0">
                  <a:solidFill>
                    <a:prstClr val="white"/>
                  </a:solidFill>
                </a:rPr>
                <a:t>Peralihan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7706" y="447586"/>
            <a:ext cx="4167892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j-lt"/>
              </a:rPr>
              <a:t>tersebar</a:t>
            </a:r>
            <a:r>
              <a:rPr lang="en-US" sz="2400" dirty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wilayah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Sulawesi, Nusa </a:t>
            </a:r>
            <a:r>
              <a:rPr lang="en-US" sz="2400" dirty="0">
                <a:latin typeface="+mj-lt"/>
              </a:rPr>
              <a:t>Tenggara, </a:t>
            </a:r>
            <a:r>
              <a:rPr lang="en-US" sz="2400" dirty="0" err="1">
                <a:latin typeface="+mj-lt"/>
              </a:rPr>
              <a:t>dan</a:t>
            </a:r>
            <a:r>
              <a:rPr lang="en-US" sz="2400" dirty="0">
                <a:latin typeface="+mj-lt"/>
              </a:rPr>
              <a:t> Maluku </a:t>
            </a:r>
            <a:r>
              <a:rPr lang="en-US" sz="2400" dirty="0" smtClean="0">
                <a:latin typeface="+mj-lt"/>
              </a:rPr>
              <a:t>yang </a:t>
            </a:r>
            <a:r>
              <a:rPr lang="en-US" sz="2400" dirty="0" err="1" smtClean="0">
                <a:latin typeface="+mj-lt"/>
              </a:rPr>
              <a:t>dibatasi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garis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Weber.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9400" y="4424740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9" y="4293108"/>
            <a:ext cx="9144000" cy="850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6200" y="750775"/>
            <a:ext cx="4953000" cy="330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672167" y="3463532"/>
            <a:ext cx="5682315" cy="4420492"/>
            <a:chOff x="4283542" y="3249038"/>
            <a:chExt cx="5682315" cy="4420492"/>
          </a:xfrm>
        </p:grpSpPr>
        <p:pic>
          <p:nvPicPr>
            <p:cNvPr id="6" name="Picture 2" descr="F:\Peta\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0"/>
            <a:stretch/>
          </p:blipFill>
          <p:spPr bwMode="auto">
            <a:xfrm flipH="1">
              <a:off x="4283542" y="3249038"/>
              <a:ext cx="5682315" cy="442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426541" y="3644206"/>
              <a:ext cx="309151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Fauna Peralihan</a:t>
              </a:r>
              <a:endParaRPr lang="sv-SE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1204615"/>
            <a:ext cx="40767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Tersebar di 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wilayah Sulawesi, Maluku, Nusa Tenggara, 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dan pulau kecil di 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sekitarnya.</a:t>
            </a:r>
            <a:endParaRPr lang="pt-BR" sz="24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404944"/>
            <a:ext cx="40767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Banyak terdapat hewan endemik Indonesia.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929884" y="4093053"/>
            <a:ext cx="1387758" cy="400110"/>
            <a:chOff x="3622389" y="1733550"/>
            <a:chExt cx="1387758" cy="400110"/>
          </a:xfrm>
        </p:grpSpPr>
        <p:sp>
          <p:nvSpPr>
            <p:cNvPr id="12" name="TextBox 11"/>
            <p:cNvSpPr txBox="1"/>
            <p:nvPr/>
          </p:nvSpPr>
          <p:spPr>
            <a:xfrm>
              <a:off x="4114800" y="1733550"/>
              <a:ext cx="89534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002060"/>
                  </a:solidFill>
                  <a:latin typeface="+mj-lt"/>
                </a:rPr>
                <a:t>Tapir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 rot="16200000">
              <a:off x="3688477" y="1667462"/>
              <a:ext cx="352455" cy="48463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8"/>
          <p:cNvSpPr txBox="1"/>
          <p:nvPr/>
        </p:nvSpPr>
        <p:spPr>
          <a:xfrm rot="16200000">
            <a:off x="7795400" y="3355809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900"/>
            <a:ext cx="4572000" cy="425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42602" y="-5800725"/>
            <a:ext cx="7105023" cy="6934201"/>
            <a:chOff x="3328026" y="-5734051"/>
            <a:chExt cx="7105023" cy="6934201"/>
          </a:xfrm>
        </p:grpSpPr>
        <p:pic>
          <p:nvPicPr>
            <p:cNvPr id="2052" name="Picture 4" descr="F:\Peta\1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026" y="-5734051"/>
              <a:ext cx="7105023" cy="693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38800" y="234375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</a:rPr>
                <a:t>Flora </a:t>
              </a:r>
              <a:r>
                <a:rPr lang="en-US" sz="3200" b="1" dirty="0" err="1" smtClean="0">
                  <a:solidFill>
                    <a:prstClr val="white"/>
                  </a:solidFill>
                </a:rPr>
                <a:t>Australis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343400" y="1873661"/>
            <a:ext cx="3810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Tersebar</a:t>
            </a:r>
            <a:r>
              <a:rPr lang="en-US" sz="2400" dirty="0" smtClean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wilayah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Indonesia </a:t>
            </a:r>
            <a:r>
              <a:rPr lang="en-US" sz="2400" dirty="0" err="1">
                <a:latin typeface="+mj-lt"/>
              </a:rPr>
              <a:t>bagian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timur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yaitu</a:t>
            </a:r>
            <a:r>
              <a:rPr lang="en-US" sz="2400" dirty="0">
                <a:latin typeface="+mj-lt"/>
              </a:rPr>
              <a:t> </a:t>
            </a:r>
            <a:endParaRPr lang="en-US" sz="2400" dirty="0" smtClean="0">
              <a:latin typeface="+mj-lt"/>
            </a:endParaRPr>
          </a:p>
          <a:p>
            <a:r>
              <a:rPr lang="fi-FI" sz="2400" dirty="0" smtClean="0">
                <a:latin typeface="+mj-lt"/>
              </a:rPr>
              <a:t>Pulau </a:t>
            </a:r>
            <a:r>
              <a:rPr lang="fi-FI" sz="2400" dirty="0">
                <a:latin typeface="+mj-lt"/>
              </a:rPr>
              <a:t>Papua, </a:t>
            </a:r>
            <a:r>
              <a:rPr lang="fi-FI" sz="2400" dirty="0" smtClean="0">
                <a:latin typeface="+mj-lt"/>
              </a:rPr>
              <a:t>Maluku, dan </a:t>
            </a:r>
            <a:r>
              <a:rPr lang="fi-FI" sz="2400" dirty="0">
                <a:latin typeface="+mj-lt"/>
              </a:rPr>
              <a:t>sekitarnya.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9050" y="4224491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" y="4286098"/>
            <a:ext cx="9144000" cy="8503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36079" y="3758293"/>
            <a:ext cx="2407521" cy="484632"/>
            <a:chOff x="3688477" y="1667462"/>
            <a:chExt cx="2407521" cy="484632"/>
          </a:xfrm>
        </p:grpSpPr>
        <p:sp>
          <p:nvSpPr>
            <p:cNvPr id="12" name="TextBox 11"/>
            <p:cNvSpPr txBox="1"/>
            <p:nvPr/>
          </p:nvSpPr>
          <p:spPr>
            <a:xfrm>
              <a:off x="4114800" y="1733550"/>
              <a:ext cx="198119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002060"/>
                  </a:solidFill>
                  <a:latin typeface="+mj-lt"/>
                </a:rPr>
                <a:t>Tumbuhan sagu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 rot="10800000">
              <a:off x="3688477" y="1667462"/>
              <a:ext cx="352455" cy="48463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327" l="24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826412"/>
            <a:ext cx="68865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909485" y="3637658"/>
            <a:ext cx="5682315" cy="4420492"/>
            <a:chOff x="4283542" y="3249038"/>
            <a:chExt cx="5682315" cy="4420492"/>
          </a:xfrm>
        </p:grpSpPr>
        <p:pic>
          <p:nvPicPr>
            <p:cNvPr id="6" name="Picture 2" descr="F:\Peta\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0"/>
            <a:stretch/>
          </p:blipFill>
          <p:spPr bwMode="auto">
            <a:xfrm>
              <a:off x="4283542" y="3249038"/>
              <a:ext cx="5682315" cy="442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426541" y="3644206"/>
              <a:ext cx="2862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Fauna Australis</a:t>
              </a:r>
              <a:endParaRPr lang="sv-SE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5899" y="874096"/>
            <a:ext cx="3619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Tersebar di 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wilayah Papua, Maluku, dan 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sekitarnya.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4800" y="854154"/>
            <a:ext cx="2473609" cy="400110"/>
            <a:chOff x="3622389" y="1733550"/>
            <a:chExt cx="2473609" cy="400110"/>
          </a:xfrm>
        </p:grpSpPr>
        <p:sp>
          <p:nvSpPr>
            <p:cNvPr id="13" name="TextBox 12"/>
            <p:cNvSpPr txBox="1"/>
            <p:nvPr/>
          </p:nvSpPr>
          <p:spPr>
            <a:xfrm>
              <a:off x="4114800" y="1733550"/>
              <a:ext cx="198119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002060"/>
                  </a:solidFill>
                  <a:latin typeface="+mj-lt"/>
                </a:rPr>
                <a:t>Kanguru pohon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5400000" flipV="1">
              <a:off x="3688477" y="1667462"/>
              <a:ext cx="352455" cy="48463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8"/>
          <p:cNvSpPr txBox="1"/>
          <p:nvPr/>
        </p:nvSpPr>
        <p:spPr>
          <a:xfrm>
            <a:off x="2667000" y="4374617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4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27" y="1581150"/>
            <a:ext cx="6348157" cy="310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1801341" y="205536"/>
            <a:ext cx="9063898" cy="918414"/>
            <a:chOff x="-1502301" y="408830"/>
            <a:chExt cx="7196557" cy="91841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301" y="408830"/>
              <a:ext cx="6935844" cy="91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931" y="575424"/>
              <a:ext cx="56453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prstClr val="white"/>
                  </a:solidFill>
                </a:rPr>
                <a:t>Keragaman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</a:rPr>
                <a:t>Sumber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</a:rPr>
                <a:t>Daya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</a:rPr>
                <a:t>Alam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 di </a:t>
              </a:r>
              <a:r>
                <a:rPr lang="en-US" sz="2800" b="1" dirty="0">
                  <a:solidFill>
                    <a:prstClr val="white"/>
                  </a:solidFill>
                </a:rPr>
                <a:t>I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ndonesia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1523821"/>
            <a:ext cx="35814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C06A"/>
                </a:solidFill>
                <a:latin typeface="+mj-lt"/>
              </a:rPr>
              <a:t>Pemanfaatan SDM sebagai 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b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ahan pangan untuk memenuhi kebutuhan gizi.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5486400" y="454822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60" y="2297829"/>
            <a:ext cx="3561340" cy="24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09550"/>
            <a:ext cx="3581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C06A"/>
                </a:solidFill>
                <a:latin typeface="+mj-lt"/>
              </a:rPr>
              <a:t>Pemanfaatan SDM sebagai 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bumbu penyedap: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16270"/>
            <a:ext cx="1295400" cy="80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44" y="1122103"/>
            <a:ext cx="1643062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2" y="2894336"/>
            <a:ext cx="1167539" cy="72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4152" y="2146663"/>
            <a:ext cx="13144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Cengkih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700" y="2146663"/>
            <a:ext cx="13144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Pala 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775371"/>
            <a:ext cx="1995487" cy="84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4152" y="3771840"/>
            <a:ext cx="13144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Kapulaga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4700" y="3771840"/>
            <a:ext cx="14343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Kayu manis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87168"/>
            <a:ext cx="1618717" cy="85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372367" y="2146663"/>
            <a:ext cx="13144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Kemiri 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33" y="2803283"/>
            <a:ext cx="1223973" cy="99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267200" y="3771840"/>
            <a:ext cx="14343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Lengkuas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86600" y="1669110"/>
            <a:ext cx="13144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Lada 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7620000" y="422437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8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3" grpId="0"/>
      <p:bldP spid="19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44293"/>
            <a:ext cx="9143998" cy="45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000" y="366767"/>
            <a:ext cx="3581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C06A"/>
                </a:solidFill>
                <a:latin typeface="+mj-lt"/>
              </a:rPr>
              <a:t>Pemanfaatan SDM sebagai 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obat-obatan: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575" y="2496980"/>
            <a:ext cx="13144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Jahe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62" y="1463328"/>
            <a:ext cx="1135162" cy="102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07704" y="2826095"/>
            <a:ext cx="13144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Mahkota dewa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4116" y="1463328"/>
            <a:ext cx="1078037" cy="123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55065" y="3233368"/>
            <a:ext cx="15161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Temulawak 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2080181"/>
            <a:ext cx="2050003" cy="95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84065" y="3233368"/>
            <a:ext cx="15161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Daun kunyit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3654175" y="4502860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8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" y="366767"/>
            <a:ext cx="3581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C06A"/>
                </a:solidFill>
                <a:latin typeface="+mj-lt"/>
              </a:rPr>
              <a:t>Pemanfaatan SDM sebagai 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bahan baku industri: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5751" y="366767"/>
            <a:ext cx="2964334" cy="437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2262770"/>
            <a:ext cx="1350290" cy="134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57350"/>
            <a:ext cx="2357437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1201" y="3959932"/>
            <a:ext cx="21034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Tas dari kulit.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3959932"/>
            <a:ext cx="21034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Sepatu dari kulit.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5082" y="438150"/>
            <a:ext cx="16577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Kursi gantung dari rotan.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5486400" y="454822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87" y="-85725"/>
            <a:ext cx="6858000" cy="4857750"/>
          </a:xfrm>
          <a:prstGeom prst="flowChartInputOutpu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50499"/>
            <a:ext cx="5445585" cy="952124"/>
            <a:chOff x="1611544" y="3352296"/>
            <a:chExt cx="5364090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364090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635082" y="3436867"/>
              <a:ext cx="3740075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Karakteristik</a:t>
              </a:r>
              <a:r>
                <a:rPr lang="en-US" sz="3000" b="1" dirty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Geografis</a:t>
              </a:r>
              <a:r>
                <a:rPr lang="en-US" sz="3000" b="1" dirty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Wilayah Indonesia</a:t>
              </a: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885950"/>
            <a:ext cx="5638800" cy="2273082"/>
            <a:chOff x="157161" y="1733550"/>
            <a:chExt cx="5638800" cy="2273082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190750"/>
              <a:ext cx="5630256" cy="1815882"/>
            </a:xfrm>
            <a:prstGeom prst="rect">
              <a:avLst/>
            </a:prstGeom>
            <a:solidFill>
              <a:srgbClr val="FFFFFF">
                <a:alpha val="7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letak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geografis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Indonesia.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posisi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geografis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Indonesia.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keragaman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hayati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di Indonesia.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keragaman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sumber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daya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alam</a:t>
              </a:r>
              <a:r>
                <a:rPr lang="en-US" altLang="id-ID" sz="1600" dirty="0">
                  <a:latin typeface="+mj-lt"/>
                </a:rPr>
                <a:t>  </a:t>
              </a:r>
              <a:r>
                <a:rPr lang="en-US" altLang="id-ID" sz="1600" dirty="0" smtClean="0">
                  <a:latin typeface="+mj-lt"/>
                </a:rPr>
                <a:t>di Indonesia.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enyajikan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informasi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mengenai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pengaruh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letak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strategis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Indonesia </a:t>
              </a:r>
              <a:r>
                <a:rPr lang="en-US" altLang="id-ID" sz="1600" dirty="0" err="1" smtClean="0">
                  <a:latin typeface="+mj-lt"/>
                </a:rPr>
                <a:t>terhadap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keragaman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sumber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daya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alam</a:t>
              </a:r>
              <a:r>
                <a:rPr lang="en-US" altLang="id-ID" sz="1600" dirty="0" smtClean="0">
                  <a:latin typeface="+mj-lt"/>
                </a:rPr>
                <a:t> di </a:t>
              </a:r>
              <a:r>
                <a:rPr lang="en-US" altLang="id-ID" sz="1600" dirty="0">
                  <a:latin typeface="+mj-lt"/>
                </a:rPr>
                <a:t>Indonesia.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457452"/>
            <a:ext cx="3495675" cy="235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" y="285750"/>
            <a:ext cx="3581400" cy="83099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C06A"/>
                </a:solidFill>
                <a:latin typeface="+mj-lt"/>
              </a:rPr>
              <a:t>Pemanfaatan SDM sebagai </a:t>
            </a: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bahan pembuat kosmetik: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8" y="1352552"/>
            <a:ext cx="159327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31" y="2721823"/>
            <a:ext cx="1805918" cy="17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797"/>
            <a:ext cx="1529642" cy="127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09222" y="1479889"/>
            <a:ext cx="166427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Tomat dapat memperhalus wajah.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6072" y="3537287"/>
            <a:ext cx="24384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Bubuk kerang diolah menjadi campuran kosmetik.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34463" y="501160"/>
            <a:ext cx="187078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Buah kelapa diolah menjadi minyak.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2592" y="1921725"/>
            <a:ext cx="248990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Tanaman lidah buaya untuk rambut.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5486400" y="454822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138423"/>
            <a:ext cx="3124200" cy="274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8600" y="209550"/>
            <a:ext cx="7543800" cy="838200"/>
            <a:chOff x="228600" y="361950"/>
            <a:chExt cx="7543800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7162800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C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662940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Keragaman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Sumber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Daya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Alam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di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Idnonesia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2000" y="1352550"/>
            <a:ext cx="3124200" cy="8309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Sumber daya alam dapat diperbarui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441817"/>
            <a:ext cx="3124200" cy="830997"/>
          </a:xfrm>
          <a:prstGeom prst="rect">
            <a:avLst/>
          </a:prstGeom>
          <a:noFill/>
          <a:ln w="38100">
            <a:solidFill>
              <a:srgbClr val="00206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Sumber daya alam hayati.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467279"/>
            <a:ext cx="3124200" cy="830997"/>
          </a:xfrm>
          <a:prstGeom prst="rect">
            <a:avLst/>
          </a:prstGeom>
          <a:noFill/>
          <a:ln w="38100">
            <a:solidFill>
              <a:srgbClr val="00206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Sumber daya alam nonhayati.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05300" y="1310664"/>
            <a:ext cx="0" cy="298761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48200" y="1352550"/>
            <a:ext cx="3124200" cy="8309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Sumber daya alam tidak dapat diperbarui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2441817"/>
            <a:ext cx="3124200" cy="461665"/>
          </a:xfrm>
          <a:prstGeom prst="rect">
            <a:avLst/>
          </a:prstGeom>
          <a:noFill/>
          <a:ln w="38100">
            <a:solidFill>
              <a:srgbClr val="00206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Barang tambang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28246F-A3FF-47C5-9856-154601E27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5391150"/>
            <a:ext cx="1705136" cy="3170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5029474" y="4529427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188945" y="968869"/>
            <a:ext cx="4955054" cy="330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372463"/>
            <a:ext cx="32385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Bencana alam.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" y="1803350"/>
            <a:ext cx="32194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Menimbulkan efek 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rumah kaca.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564309"/>
            <a:ext cx="3429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Merusak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habitat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flora dan fauna.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333750"/>
            <a:ext cx="3429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400" b="1" dirty="0">
                <a:solidFill>
                  <a:srgbClr val="002060"/>
                </a:solidFill>
                <a:latin typeface="+mj-lt"/>
              </a:rPr>
              <a:t>Pencemaran  lingkungan.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968870"/>
            <a:ext cx="3733800" cy="32792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067364">
            <a:off x="7720296" y="2076891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D534DC-3F91-4A2D-A054-881A8813E822}"/>
              </a:ext>
            </a:extLst>
          </p:cNvPr>
          <p:cNvSpPr txBox="1"/>
          <p:nvPr/>
        </p:nvSpPr>
        <p:spPr>
          <a:xfrm>
            <a:off x="533400" y="398443"/>
            <a:ext cx="457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Akibat</a:t>
            </a:r>
            <a:r>
              <a:rPr lang="en-US" sz="2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Aktivitas</a:t>
            </a:r>
            <a:r>
              <a:rPr lang="en-US" sz="2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Bertanggung</a:t>
            </a:r>
            <a:r>
              <a:rPr lang="en-US" sz="28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Jawab</a:t>
            </a:r>
            <a:endParaRPr lang="en-US" sz="28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209550"/>
            <a:ext cx="5943600" cy="838200"/>
            <a:chOff x="228600" y="361950"/>
            <a:chExt cx="5943600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5562600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A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502920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>
                  <a:solidFill>
                    <a:schemeClr val="bg1"/>
                  </a:solidFill>
                  <a:cs typeface="Arial" pitchFamily="34" charset="0"/>
                </a:rPr>
                <a:t>Karakteristik</a:t>
              </a:r>
              <a:r>
                <a:rPr lang="en-US" sz="2800" b="1" dirty="0">
                  <a:solidFill>
                    <a:schemeClr val="bg1"/>
                  </a:solidFill>
                  <a:cs typeface="Arial" pitchFamily="34" charset="0"/>
                </a:rPr>
                <a:t> Wilayah 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Indonesia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52400" y="1238250"/>
            <a:ext cx="4800600" cy="3238500"/>
            <a:chOff x="-152400" y="1238250"/>
            <a:chExt cx="4800600" cy="32385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3" t="11979" r="20059" b="15104"/>
            <a:stretch/>
          </p:blipFill>
          <p:spPr bwMode="auto">
            <a:xfrm>
              <a:off x="228600" y="1276350"/>
              <a:ext cx="4223657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-152400" y="1238250"/>
              <a:ext cx="4800600" cy="323850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12270" y="1276350"/>
            <a:ext cx="372213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  <a:latin typeface="+mj-lt"/>
              </a:rPr>
              <a:t>Letak wilayah Indonesia dapat diketahui dengan membaca </a:t>
            </a:r>
            <a:r>
              <a:rPr lang="pt-BR" sz="3200" b="1" dirty="0" smtClean="0">
                <a:solidFill>
                  <a:srgbClr val="663300"/>
                </a:solidFill>
                <a:latin typeface="+mj-lt"/>
              </a:rPr>
              <a:t>Peta</a:t>
            </a:r>
            <a:r>
              <a:rPr lang="pt-BR" sz="2400" b="1" dirty="0" smtClean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2270" y="2647950"/>
            <a:ext cx="3722130" cy="15696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j-lt"/>
              </a:rPr>
              <a:t>Peta adalah </a:t>
            </a:r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gambar permukaan 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bumi </a:t>
            </a:r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pada 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bidang </a:t>
            </a:r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datar dan memiliki skala.</a:t>
            </a:r>
          </a:p>
        </p:txBody>
      </p:sp>
    </p:spTree>
    <p:extLst>
      <p:ext uri="{BB962C8B-B14F-4D97-AF65-F5344CB8AC3E}">
        <p14:creationId xmlns:p14="http://schemas.microsoft.com/office/powerpoint/2010/main" val="22464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11979" r="20059" b="15104"/>
          <a:stretch/>
        </p:blipFill>
        <p:spPr bwMode="auto">
          <a:xfrm>
            <a:off x="2571750" y="895349"/>
            <a:ext cx="3962400" cy="2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9850" y="308580"/>
            <a:ext cx="37221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B050"/>
                </a:solidFill>
                <a:latin typeface="+mj-lt"/>
              </a:rPr>
              <a:t>Unsur-unsur Peta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0050" y="1342640"/>
            <a:ext cx="2343150" cy="461665"/>
            <a:chOff x="19050" y="308580"/>
            <a:chExt cx="2343150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19050" y="308580"/>
              <a:ext cx="2343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628650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Judul peta</a:t>
              </a:r>
            </a:p>
          </p:txBody>
        </p:sp>
        <p:sp>
          <p:nvSpPr>
            <p:cNvPr id="5" name="Flowchart: Connector 4"/>
            <p:cNvSpPr/>
            <p:nvPr/>
          </p:nvSpPr>
          <p:spPr>
            <a:xfrm>
              <a:off x="152400" y="308580"/>
              <a:ext cx="457200" cy="4572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0050" y="2109105"/>
            <a:ext cx="2343150" cy="461665"/>
            <a:chOff x="19050" y="308580"/>
            <a:chExt cx="234315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19050" y="308580"/>
              <a:ext cx="2343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628650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Legenda </a:t>
              </a:r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152400" y="308580"/>
              <a:ext cx="457200" cy="4572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2</a:t>
              </a:r>
              <a:endParaRPr lang="en-US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0050" y="2872085"/>
            <a:ext cx="2343150" cy="461665"/>
            <a:chOff x="19050" y="308580"/>
            <a:chExt cx="2343150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9050" y="308580"/>
              <a:ext cx="2343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628650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Inset peta</a:t>
              </a:r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152400" y="308580"/>
              <a:ext cx="457200" cy="4572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3</a:t>
              </a:r>
              <a:endParaRPr lang="en-US" sz="24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34150" y="1342640"/>
            <a:ext cx="2343150" cy="461665"/>
            <a:chOff x="19050" y="308580"/>
            <a:chExt cx="2343150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9050" y="308580"/>
              <a:ext cx="2343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628650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Astronomis </a:t>
              </a: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152400" y="308580"/>
              <a:ext cx="457200" cy="4572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4</a:t>
              </a:r>
              <a:endParaRPr lang="en-US" sz="24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34150" y="2109105"/>
            <a:ext cx="2343150" cy="461665"/>
            <a:chOff x="19050" y="308580"/>
            <a:chExt cx="2343150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9050" y="308580"/>
              <a:ext cx="2343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628650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Orientasi </a:t>
              </a: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152400" y="308580"/>
              <a:ext cx="457200" cy="4572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5</a:t>
              </a:r>
              <a:endParaRPr lang="en-US" sz="2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34150" y="2872085"/>
            <a:ext cx="2343150" cy="461665"/>
            <a:chOff x="19050" y="308580"/>
            <a:chExt cx="2343150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19050" y="308580"/>
              <a:ext cx="2343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628650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Skala 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152400" y="308580"/>
              <a:ext cx="457200" cy="4572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6</a:t>
              </a:r>
              <a:endParaRPr lang="en-US" sz="2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81375" y="3883967"/>
            <a:ext cx="2343150" cy="461665"/>
            <a:chOff x="19050" y="308580"/>
            <a:chExt cx="2343150" cy="461665"/>
          </a:xfrm>
        </p:grpSpPr>
        <p:sp>
          <p:nvSpPr>
            <p:cNvPr id="25" name="TextBox 24"/>
            <p:cNvSpPr txBox="1"/>
            <p:nvPr/>
          </p:nvSpPr>
          <p:spPr>
            <a:xfrm>
              <a:off x="19050" y="308580"/>
              <a:ext cx="2343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628650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Garis tepi</a:t>
              </a: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152400" y="308580"/>
              <a:ext cx="457200" cy="4572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7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129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477" y="489204"/>
            <a:ext cx="5119427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137374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C4D2E"/>
                </a:solidFill>
                <a:latin typeface="+mj-lt"/>
              </a:rPr>
              <a:t>Wilayah Indonesia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secara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letak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geografis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berada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pada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95° BT–141° BT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6° LU–11° LS.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509140"/>
            <a:ext cx="4288066" cy="709881"/>
            <a:chOff x="-72703" y="3669698"/>
            <a:chExt cx="4288066" cy="709881"/>
          </a:xfrm>
        </p:grpSpPr>
        <p:pic>
          <p:nvPicPr>
            <p:cNvPr id="7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43505"/>
            <a:stretch/>
          </p:blipFill>
          <p:spPr bwMode="auto">
            <a:xfrm>
              <a:off x="-72703" y="3669698"/>
              <a:ext cx="4171950" cy="709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647" y="3792065"/>
              <a:ext cx="41547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latin typeface="+mj-lt"/>
                </a:rPr>
                <a:t>Letak</a:t>
              </a:r>
              <a:r>
                <a:rPr lang="en-US" sz="2600" b="1" dirty="0" smtClean="0">
                  <a:latin typeface="+mj-lt"/>
                </a:rPr>
                <a:t> </a:t>
              </a:r>
              <a:r>
                <a:rPr lang="en-US" sz="2600" b="1" dirty="0" err="1" smtClean="0">
                  <a:latin typeface="+mj-lt"/>
                </a:rPr>
                <a:t>Geografis</a:t>
              </a:r>
              <a:r>
                <a:rPr lang="en-US" sz="2600" b="1" dirty="0" smtClean="0">
                  <a:latin typeface="+mj-lt"/>
                </a:rPr>
                <a:t> Indonesia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581400" y="2590621"/>
            <a:ext cx="4240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Berdasarkan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letak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geografisnya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wilayah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Indonesia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dilalui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C06A"/>
                </a:solidFill>
                <a:latin typeface="+mj-lt"/>
              </a:rPr>
              <a:t>garis</a:t>
            </a:r>
            <a:r>
              <a:rPr lang="en-US" sz="2400" b="1" dirty="0" smtClean="0">
                <a:solidFill>
                  <a:srgbClr val="00C06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C06A"/>
                </a:solidFill>
                <a:latin typeface="+mj-lt"/>
              </a:rPr>
              <a:t>khatulistiwa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</a:p>
        </p:txBody>
      </p:sp>
      <p:sp>
        <p:nvSpPr>
          <p:cNvPr id="10" name="TextBox 8"/>
          <p:cNvSpPr txBox="1"/>
          <p:nvPr/>
        </p:nvSpPr>
        <p:spPr>
          <a:xfrm rot="16200000">
            <a:off x="464051" y="2120854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12305" y="880296"/>
            <a:ext cx="5257800" cy="709881"/>
            <a:chOff x="-72703" y="3669698"/>
            <a:chExt cx="4696453" cy="709881"/>
          </a:xfrm>
        </p:grpSpPr>
        <p:pic>
          <p:nvPicPr>
            <p:cNvPr id="4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43505"/>
            <a:stretch/>
          </p:blipFill>
          <p:spPr bwMode="auto">
            <a:xfrm>
              <a:off x="-72703" y="3669698"/>
              <a:ext cx="4696453" cy="709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647" y="3792065"/>
              <a:ext cx="4563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+mj-lt"/>
                </a:rPr>
                <a:t>Indonesia </a:t>
              </a:r>
              <a:r>
                <a:rPr lang="en-US" sz="2600" b="1" dirty="0" err="1" smtClean="0">
                  <a:latin typeface="+mj-lt"/>
                </a:rPr>
                <a:t>sebagai</a:t>
              </a:r>
              <a:r>
                <a:rPr lang="en-US" sz="2600" b="1" dirty="0" smtClean="0">
                  <a:latin typeface="+mj-lt"/>
                </a:rPr>
                <a:t> Negara </a:t>
              </a:r>
              <a:r>
                <a:rPr lang="en-US" sz="2600" b="1" dirty="0" err="1" smtClean="0">
                  <a:latin typeface="+mj-lt"/>
                </a:rPr>
                <a:t>Maritim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2" name="Flowchart: Connector 1"/>
          <p:cNvSpPr/>
          <p:nvPr/>
        </p:nvSpPr>
        <p:spPr>
          <a:xfrm>
            <a:off x="304800" y="198432"/>
            <a:ext cx="1889061" cy="1889061"/>
          </a:xfrm>
          <a:prstGeom prst="flowChartConnector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1676400" y="987301"/>
            <a:ext cx="1889061" cy="1889061"/>
          </a:xfrm>
          <a:prstGeom prst="flowChartConnector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152400" y="1771872"/>
            <a:ext cx="1889061" cy="1889061"/>
          </a:xfrm>
          <a:prstGeom prst="flowChartConnec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1447800" y="2716403"/>
            <a:ext cx="1889061" cy="1889061"/>
          </a:xfrm>
          <a:prstGeom prst="flowChartConnector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712305" y="1691289"/>
            <a:ext cx="4538790" cy="484632"/>
            <a:chOff x="3712305" y="1691289"/>
            <a:chExt cx="4538790" cy="484632"/>
          </a:xfrm>
        </p:grpSpPr>
        <p:sp>
          <p:nvSpPr>
            <p:cNvPr id="11" name="TextBox 10"/>
            <p:cNvSpPr txBox="1"/>
            <p:nvPr/>
          </p:nvSpPr>
          <p:spPr>
            <a:xfrm>
              <a:off x="4114800" y="1733550"/>
              <a:ext cx="41362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FFFF00"/>
                  </a:solidFill>
                  <a:latin typeface="+mj-lt"/>
                </a:rPr>
                <a:t>Luas peraian 2/3 dari seluruh wilaya. 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3712305" y="1691289"/>
              <a:ext cx="304800" cy="48463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97737" y="2266950"/>
            <a:ext cx="4684263" cy="484632"/>
            <a:chOff x="3712305" y="1691289"/>
            <a:chExt cx="4684263" cy="484632"/>
          </a:xfrm>
        </p:grpSpPr>
        <p:sp>
          <p:nvSpPr>
            <p:cNvPr id="18" name="TextBox 17"/>
            <p:cNvSpPr txBox="1"/>
            <p:nvPr/>
          </p:nvSpPr>
          <p:spPr>
            <a:xfrm>
              <a:off x="4114800" y="1733550"/>
              <a:ext cx="428176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FFFF00"/>
                  </a:solidFill>
                  <a:latin typeface="+mj-lt"/>
                </a:rPr>
                <a:t>Negara kepulauan dikelilingi laut luas.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3712305" y="1691289"/>
              <a:ext cx="304800" cy="48463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12305" y="2876362"/>
            <a:ext cx="4669695" cy="484632"/>
            <a:chOff x="3712305" y="1691289"/>
            <a:chExt cx="4669695" cy="484632"/>
          </a:xfrm>
        </p:grpSpPr>
        <p:sp>
          <p:nvSpPr>
            <p:cNvPr id="21" name="TextBox 20"/>
            <p:cNvSpPr txBox="1"/>
            <p:nvPr/>
          </p:nvSpPr>
          <p:spPr>
            <a:xfrm>
              <a:off x="4114800" y="1733550"/>
              <a:ext cx="42672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FFFF00"/>
                  </a:solidFill>
                  <a:latin typeface="+mj-lt"/>
                </a:rPr>
                <a:t>Penghasil sumber daya panganan laut.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3712305" y="1691289"/>
              <a:ext cx="304800" cy="48463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7737" y="3452023"/>
            <a:ext cx="4684263" cy="484632"/>
            <a:chOff x="3712305" y="1691289"/>
            <a:chExt cx="4684263" cy="484632"/>
          </a:xfrm>
        </p:grpSpPr>
        <p:sp>
          <p:nvSpPr>
            <p:cNvPr id="24" name="TextBox 23"/>
            <p:cNvSpPr txBox="1"/>
            <p:nvPr/>
          </p:nvSpPr>
          <p:spPr>
            <a:xfrm>
              <a:off x="4114800" y="1733550"/>
              <a:ext cx="428176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FFFF00"/>
                  </a:solidFill>
                  <a:latin typeface="+mj-lt"/>
                </a:rPr>
                <a:t>Mata pencaharian maritim.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3712305" y="1691289"/>
              <a:ext cx="304800" cy="48463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0" y="3717516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8" t="12182" b="34012"/>
          <a:stretch/>
        </p:blipFill>
        <p:spPr bwMode="auto">
          <a:xfrm>
            <a:off x="6934200" y="971550"/>
            <a:ext cx="1125763" cy="381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8" t="14331" b="34012"/>
          <a:stretch/>
        </p:blipFill>
        <p:spPr bwMode="auto">
          <a:xfrm>
            <a:off x="8059963" y="1123950"/>
            <a:ext cx="1084037" cy="366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" y="133350"/>
            <a:ext cx="2175164" cy="4681105"/>
            <a:chOff x="1" y="133350"/>
            <a:chExt cx="2175164" cy="468110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59" b="34012"/>
            <a:stretch/>
          </p:blipFill>
          <p:spPr bwMode="auto">
            <a:xfrm>
              <a:off x="1" y="133350"/>
              <a:ext cx="2175164" cy="468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000" y="279558"/>
              <a:ext cx="12954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Sumber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bahan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pangan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berupa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ikan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laut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33600" y="133350"/>
            <a:ext cx="1605436" cy="4886813"/>
            <a:chOff x="2133600" y="133350"/>
            <a:chExt cx="1605436" cy="4886813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4" t="1880" r="49883" b="32132"/>
            <a:stretch/>
          </p:blipFill>
          <p:spPr bwMode="auto">
            <a:xfrm>
              <a:off x="2133600" y="133350"/>
              <a:ext cx="1605436" cy="4886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285999" y="279558"/>
              <a:ext cx="144610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Terumbu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karang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sebagai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habitat fauna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laut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13018" y="133350"/>
            <a:ext cx="1620982" cy="4886813"/>
            <a:chOff x="3713018" y="133350"/>
            <a:chExt cx="1620982" cy="4886813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6" t="1800" r="29532" b="32212"/>
            <a:stretch/>
          </p:blipFill>
          <p:spPr bwMode="auto">
            <a:xfrm>
              <a:off x="3713018" y="133350"/>
              <a:ext cx="1620982" cy="4886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887891" y="279558"/>
              <a:ext cx="144610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Terumbu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karang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sebagai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habitat fauna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laut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13218" y="133350"/>
            <a:ext cx="1620982" cy="4886813"/>
            <a:chOff x="5313218" y="133350"/>
            <a:chExt cx="1620982" cy="4886813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18" t="1871" r="8580" b="32142"/>
            <a:stretch/>
          </p:blipFill>
          <p:spPr bwMode="auto">
            <a:xfrm>
              <a:off x="5313218" y="133350"/>
              <a:ext cx="1620982" cy="4886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411891" y="279558"/>
              <a:ext cx="144610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Mutiara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yang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dihasilkan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oleh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kerang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tiram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4200" y="1642905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Contoh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Potensi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Bahari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487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" y="331250"/>
            <a:ext cx="4953000" cy="709881"/>
            <a:chOff x="-72703" y="3669698"/>
            <a:chExt cx="4424195" cy="709881"/>
          </a:xfrm>
        </p:grpSpPr>
        <p:pic>
          <p:nvPicPr>
            <p:cNvPr id="4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43505"/>
            <a:stretch/>
          </p:blipFill>
          <p:spPr bwMode="auto">
            <a:xfrm>
              <a:off x="-72703" y="3669698"/>
              <a:ext cx="4424195" cy="709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647" y="3792065"/>
              <a:ext cx="42908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+mj-lt"/>
                </a:rPr>
                <a:t>Indonesia </a:t>
              </a:r>
              <a:r>
                <a:rPr lang="en-US" sz="2600" b="1" dirty="0" err="1" smtClean="0">
                  <a:latin typeface="+mj-lt"/>
                </a:rPr>
                <a:t>sebagai</a:t>
              </a:r>
              <a:r>
                <a:rPr lang="en-US" sz="2600" b="1" dirty="0" smtClean="0">
                  <a:latin typeface="+mj-lt"/>
                </a:rPr>
                <a:t> Negara </a:t>
              </a:r>
              <a:r>
                <a:rPr lang="en-US" sz="2600" b="1" dirty="0" err="1" smtClean="0">
                  <a:latin typeface="+mj-lt"/>
                </a:rPr>
                <a:t>Agraris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0015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34498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C4D2E"/>
                </a:solidFill>
                <a:latin typeface="+mj-lt"/>
              </a:rPr>
              <a:t>Wilayah Indonesia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memiliki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banyak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tanah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subur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237422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Tanah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subur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dimanfaatkan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petani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untuk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kegiatan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pertanian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.</a:t>
            </a:r>
            <a:endParaRPr lang="en-US" sz="2400" b="1" dirty="0">
              <a:solidFill>
                <a:srgbClr val="006600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91078" y="3486150"/>
            <a:ext cx="3026788" cy="707886"/>
            <a:chOff x="3229278" y="1637745"/>
            <a:chExt cx="3026788" cy="707886"/>
          </a:xfrm>
        </p:grpSpPr>
        <p:sp>
          <p:nvSpPr>
            <p:cNvPr id="9" name="TextBox 8"/>
            <p:cNvSpPr txBox="1"/>
            <p:nvPr/>
          </p:nvSpPr>
          <p:spPr>
            <a:xfrm>
              <a:off x="3229278" y="1637745"/>
              <a:ext cx="263812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000" b="1" dirty="0" smtClean="0">
                  <a:solidFill>
                    <a:srgbClr val="002060"/>
                  </a:solidFill>
                  <a:latin typeface="+mj-lt"/>
                </a:rPr>
                <a:t>Brokoli banyak dibudidayakan petani.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903611" y="1667463"/>
              <a:ext cx="352455" cy="48463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8"/>
          <p:cNvSpPr txBox="1"/>
          <p:nvPr/>
        </p:nvSpPr>
        <p:spPr>
          <a:xfrm>
            <a:off x="5562600" y="4057650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3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09550"/>
            <a:ext cx="5943600" cy="838200"/>
            <a:chOff x="228600" y="361950"/>
            <a:chExt cx="5943600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5562600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B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50292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>
                  <a:solidFill>
                    <a:schemeClr val="bg1"/>
                  </a:solidFill>
                  <a:cs typeface="Arial" pitchFamily="34" charset="0"/>
                </a:rPr>
                <a:t>Karakteristik</a:t>
              </a:r>
              <a:r>
                <a:rPr lang="en-US" sz="28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Hayati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di Indonesia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1486465"/>
            <a:ext cx="3137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Sebagai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negara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tropis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, Indonesia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memiliki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keragaman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hayati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yang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tinggi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. 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76600" y="1581151"/>
            <a:ext cx="3124200" cy="1028699"/>
            <a:chOff x="3276600" y="1581151"/>
            <a:chExt cx="3124200" cy="1028699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276600" y="2076450"/>
              <a:ext cx="914400" cy="533400"/>
            </a:xfrm>
            <a:prstGeom prst="straightConnector1">
              <a:avLst/>
            </a:prstGeom>
            <a:ln w="28575">
              <a:solidFill>
                <a:srgbClr val="00C06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4412974" y="1581151"/>
              <a:ext cx="1987826" cy="761999"/>
              <a:chOff x="5022574" y="1725009"/>
              <a:chExt cx="1835426" cy="76199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574" y="1725009"/>
                <a:ext cx="1835426" cy="761999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1" name="TextBox 8"/>
              <p:cNvSpPr txBox="1"/>
              <p:nvPr/>
            </p:nvSpPr>
            <p:spPr>
              <a:xfrm>
                <a:off x="5029199" y="1877408"/>
                <a:ext cx="18288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Asiatis</a:t>
                </a:r>
                <a:endParaRPr lang="en-US" sz="2400" b="1" dirty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276600" y="2571750"/>
            <a:ext cx="3124200" cy="730597"/>
            <a:chOff x="3276600" y="2571750"/>
            <a:chExt cx="3124200" cy="730597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276600" y="2609850"/>
              <a:ext cx="914400" cy="371445"/>
            </a:xfrm>
            <a:prstGeom prst="straightConnector1">
              <a:avLst/>
            </a:prstGeom>
            <a:ln w="28575">
              <a:solidFill>
                <a:srgbClr val="00C06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4412974" y="2571750"/>
              <a:ext cx="1987826" cy="730597"/>
              <a:chOff x="5022574" y="1314449"/>
              <a:chExt cx="1835426" cy="73059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574" y="1314449"/>
                <a:ext cx="1835426" cy="730597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6" name="TextBox 8"/>
              <p:cNvSpPr txBox="1"/>
              <p:nvPr/>
            </p:nvSpPr>
            <p:spPr>
              <a:xfrm>
                <a:off x="5029199" y="1523939"/>
                <a:ext cx="18288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Peralihan</a:t>
                </a:r>
                <a:endParaRPr lang="en-US" sz="2000" b="1" dirty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3276600" y="2609850"/>
            <a:ext cx="3124200" cy="1683097"/>
            <a:chOff x="3276600" y="1619250"/>
            <a:chExt cx="3124200" cy="1683097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3276600" y="1619250"/>
              <a:ext cx="990600" cy="1362045"/>
            </a:xfrm>
            <a:prstGeom prst="straightConnector1">
              <a:avLst/>
            </a:prstGeom>
            <a:ln w="28575">
              <a:solidFill>
                <a:srgbClr val="00C06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4412974" y="2571750"/>
              <a:ext cx="1987826" cy="730597"/>
              <a:chOff x="5022574" y="1314449"/>
              <a:chExt cx="1835426" cy="73059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574" y="1314449"/>
                <a:ext cx="1835426" cy="730597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21" name="TextBox 8"/>
              <p:cNvSpPr txBox="1"/>
              <p:nvPr/>
            </p:nvSpPr>
            <p:spPr>
              <a:xfrm>
                <a:off x="5029199" y="1523939"/>
                <a:ext cx="18288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Australis</a:t>
                </a:r>
                <a:endParaRPr lang="en-US" sz="2000" b="1" dirty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328246F-A3FF-47C5-9856-154601E27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7000" y="1839683"/>
            <a:ext cx="2245892" cy="41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5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550</Words>
  <Application>Microsoft Office PowerPoint</Application>
  <PresentationFormat>On-screen Show (16:9)</PresentationFormat>
  <Paragraphs>127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 Triyono</cp:lastModifiedBy>
  <cp:revision>156</cp:revision>
  <dcterms:created xsi:type="dcterms:W3CDTF">2022-01-17T01:37:52Z</dcterms:created>
  <dcterms:modified xsi:type="dcterms:W3CDTF">2022-11-15T02:58:10Z</dcterms:modified>
</cp:coreProperties>
</file>