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62" r:id="rId4"/>
    <p:sldId id="283" r:id="rId5"/>
    <p:sldId id="296" r:id="rId6"/>
    <p:sldId id="284" r:id="rId7"/>
    <p:sldId id="288" r:id="rId8"/>
    <p:sldId id="289" r:id="rId9"/>
    <p:sldId id="292" r:id="rId10"/>
    <p:sldId id="290" r:id="rId11"/>
    <p:sldId id="294" r:id="rId12"/>
    <p:sldId id="291" r:id="rId13"/>
    <p:sldId id="293" r:id="rId14"/>
    <p:sldId id="286" r:id="rId15"/>
    <p:sldId id="297" r:id="rId16"/>
    <p:sldId id="295" r:id="rId17"/>
    <p:sldId id="285" r:id="rId18"/>
    <p:sldId id="298" r:id="rId19"/>
    <p:sldId id="299" r:id="rId20"/>
    <p:sldId id="300" r:id="rId21"/>
    <p:sldId id="28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C9C011"/>
    <a:srgbClr val="1C7C62"/>
    <a:srgbClr val="1A7B62"/>
    <a:srgbClr val="815D45"/>
    <a:srgbClr val="E40613"/>
    <a:srgbClr val="87C43B"/>
    <a:srgbClr val="BFD101"/>
    <a:srgbClr val="B2D34E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56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8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Gmbr</a:t>
            </a:r>
            <a:r>
              <a:rPr lang="en-US" dirty="0" smtClean="0"/>
              <a:t> icon </a:t>
            </a:r>
            <a:r>
              <a:rPr lang="en-US" dirty="0" err="1" smtClean="0"/>
              <a:t>anaknya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,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gbr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size </a:t>
            </a:r>
            <a:r>
              <a:rPr lang="en-US" dirty="0" err="1" smtClean="0"/>
              <a:t>kecil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9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4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094688"/>
            <a:ext cx="4953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Setelah semuanya naik, turunlah hujan lebat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atas izin Allah Swt.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Air pun semakin besar dan tinggi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sehingga terjadilah banjir bandang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692" y="2838233"/>
            <a:ext cx="61722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Saat terjadi banjir, Nabi Nuh A.S.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melihat anaknya, Kan’an, di atas bukit.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membujuk Kan’an untuk menaiki kapal.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Tetapi Kan’an tetap menolak.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pun pasrah dengan nasib anaknya tersebut.</a:t>
            </a:r>
            <a:endParaRPr lang="en-US" dirty="0"/>
          </a:p>
        </p:txBody>
      </p:sp>
      <p:sp>
        <p:nvSpPr>
          <p:cNvPr id="7" name="Google Shape;1003;p34"/>
          <p:cNvSpPr/>
          <p:nvPr/>
        </p:nvSpPr>
        <p:spPr>
          <a:xfrm>
            <a:off x="228600" y="915199"/>
            <a:ext cx="5791200" cy="1560271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endParaRPr sz="2400" dirty="0"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8" name="Google Shape;1003;p34"/>
          <p:cNvSpPr/>
          <p:nvPr/>
        </p:nvSpPr>
        <p:spPr>
          <a:xfrm>
            <a:off x="533400" y="2638108"/>
            <a:ext cx="7056784" cy="1920752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endParaRPr sz="2400" dirty="0"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Kisah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Nabi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Nuh</a:t>
            </a:r>
            <a:r>
              <a:rPr lang="en-US" b="1" dirty="0" smtClean="0">
                <a:solidFill>
                  <a:schemeClr val="tx1"/>
                </a:solidFill>
              </a:rPr>
              <a:t> A.S.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>
          <a:xfrm>
            <a:off x="6271983" y="657764"/>
            <a:ext cx="2636402" cy="18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8194" name="Picture 2" descr="A sticker template with a muslim boy sitting and praying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8" y="2601896"/>
            <a:ext cx="3332008" cy="13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ext Box Icon #271129 - Free Icons Library"/>
          <p:cNvSpPr>
            <a:spLocks noChangeAspect="1" noChangeArrowheads="1"/>
          </p:cNvSpPr>
          <p:nvPr/>
        </p:nvSpPr>
        <p:spPr bwMode="auto">
          <a:xfrm>
            <a:off x="155574" y="-144463"/>
            <a:ext cx="2968625" cy="29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02" y="1147110"/>
            <a:ext cx="6172200" cy="346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2702" y="1875472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njir </a:t>
            </a: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pun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mencapai puncak bukit </a:t>
            </a:r>
            <a:endParaRPr lang="id-ID" dirty="0" smtClean="0">
              <a:latin typeface="Roboto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gunung</a:t>
            </a: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Banjir itu menenggelamkan umatnya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yang ingkar, termasuk Kan’an.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Sementara kapal Nabi Nuh A.S. </a:t>
            </a:r>
            <a:endParaRPr lang="id-ID" dirty="0" smtClean="0">
              <a:latin typeface="Roboto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terus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berlayar.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5" name="Picture 4" descr="Borders Pic PNG Transparent Background, Free Download #22987 - FreeIcons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4482"/>
            <a:ext cx="5405397" cy="337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7698" y="158115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Setelah beberapa lama, banjir pun surut.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dan pengikutnya turun dari kapal.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tidak lupa mengucap syukur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atas pertolongan yang diberikan oleh Allah Swt.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dan para pengikutnya selamat</a:t>
            </a: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User\AppData\Local\Temp\Rar$DRa0.841\BAB 5\5 3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72" y="1483188"/>
            <a:ext cx="3228340" cy="26395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074" name="Picture 2" descr="Boy and girl in qatar costume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6004" r="4152" b="4939"/>
          <a:stretch/>
        </p:blipFill>
        <p:spPr bwMode="auto">
          <a:xfrm>
            <a:off x="457200" y="1184911"/>
            <a:ext cx="2079575" cy="32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0510"/>
            <a:ext cx="5715000" cy="3505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572221"/>
            <a:ext cx="50292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Selalu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sabar dalam menjalankan perintah Allah Swt.,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terutama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dalam mengajak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umatnya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untuk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menyembah Allah Swt.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Tetap sabar dan tidak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meskipun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dicaci atau dihina.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Gigih dan tekun dalam bekerja.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Mengajak teman untuk berbuat baik.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Selalu taat beribadah kepada Allah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Swt.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selamat di dunia dan di akhirat. 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72961"/>
            <a:ext cx="716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2000" b="1" dirty="0">
                <a:solidFill>
                  <a:srgbClr val="000000"/>
                </a:solidFill>
              </a:rPr>
              <a:t>Sikap yang dapat diteladani dari </a:t>
            </a:r>
            <a:r>
              <a:rPr lang="sv-SE" sz="2000" b="1" dirty="0" smtClean="0">
                <a:solidFill>
                  <a:srgbClr val="000000"/>
                </a:solidFill>
              </a:rPr>
              <a:t>kisah </a:t>
            </a:r>
            <a:r>
              <a:rPr lang="sv-SE" sz="2000" b="1" dirty="0">
                <a:solidFill>
                  <a:srgbClr val="000000"/>
                </a:solidFill>
              </a:rPr>
              <a:t>Nabi </a:t>
            </a:r>
            <a:r>
              <a:rPr lang="id-ID" sz="2000" b="1" dirty="0" smtClean="0">
                <a:solidFill>
                  <a:srgbClr val="000000"/>
                </a:solidFill>
              </a:rPr>
              <a:t>Nuh </a:t>
            </a:r>
            <a:r>
              <a:rPr lang="sv-SE" sz="2000" b="1" dirty="0" smtClean="0">
                <a:solidFill>
                  <a:srgbClr val="000000"/>
                </a:solidFill>
              </a:rPr>
              <a:t>A.S</a:t>
            </a:r>
            <a:r>
              <a:rPr lang="sv-SE" sz="2000" b="1" dirty="0">
                <a:solidFill>
                  <a:srgbClr val="000000"/>
                </a:solidFill>
              </a:rPr>
              <a:t>. antara lain</a:t>
            </a:r>
            <a:r>
              <a:rPr lang="sv-SE" sz="2000" b="1" dirty="0" smtClean="0">
                <a:solidFill>
                  <a:srgbClr val="000000"/>
                </a:solidFill>
              </a:rPr>
              <a:t>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1026" name="Picture 2" descr="Cute young boy cartoon character holding blank banner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1024"/>
            <a:ext cx="3048000" cy="41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58808" y="2765186"/>
            <a:ext cx="2374424" cy="65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 dirty="0" smtClean="0">
                <a:latin typeface="+mn-lt"/>
              </a:rPr>
              <a:t>Tahukah kamu siapa Nabi Hud A.S.?</a:t>
            </a:r>
            <a:endParaRPr lang="en-US" sz="2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8" y="1400709"/>
            <a:ext cx="5427215" cy="3108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780047"/>
            <a:ext cx="4572000" cy="2349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/>
              <a:t>Nabi Hud A.S. diutus kepada kaum 'Ad</a:t>
            </a:r>
            <a:r>
              <a:rPr lang="id-ID" dirty="0" smtClean="0"/>
              <a:t>.</a:t>
            </a:r>
          </a:p>
          <a:p>
            <a:r>
              <a:rPr lang="id-ID" dirty="0"/>
              <a:t>Kaum ‘Ad yaitu kaum keturunan pengikut </a:t>
            </a:r>
            <a:endParaRPr lang="en-US" dirty="0"/>
          </a:p>
          <a:p>
            <a:r>
              <a:rPr lang="id-ID" dirty="0"/>
              <a:t>Nabi Nuh A.S. yang selamat dari banjir bandang. </a:t>
            </a:r>
            <a:endParaRPr lang="en-US" dirty="0"/>
          </a:p>
          <a:p>
            <a:r>
              <a:rPr lang="id-ID" dirty="0"/>
              <a:t>Kaum 'Ad terletak di wilayah Al-Ahqaf, </a:t>
            </a:r>
            <a:endParaRPr lang="en-US" dirty="0"/>
          </a:p>
          <a:p>
            <a:r>
              <a:rPr lang="id-ID" dirty="0"/>
              <a:t>di Jazirah Arab.</a:t>
            </a:r>
            <a:endParaRPr lang="en-US" dirty="0"/>
          </a:p>
          <a:p>
            <a:r>
              <a:rPr lang="id-ID" dirty="0"/>
              <a:t>Mereka diberi kekayaan yang melimpah </a:t>
            </a:r>
            <a:endParaRPr lang="en-US" dirty="0"/>
          </a:p>
          <a:p>
            <a:r>
              <a:rPr lang="id-ID" dirty="0"/>
              <a:t>karena tinggal di perbukitan yang subur.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3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23950"/>
            <a:ext cx="6248400" cy="3489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600" y="1526224"/>
            <a:ext cx="50292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Sepeninggal Nabi Nuh A.S., kaum ‘Ad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mulai enggan beribadah kepada Allah Swt.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menjadi sombong dan lupa diri.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membuat patung dan menyembahnya.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telah mengingkari nikmat Allah Swt.,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berupa tanah yang subur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 hasil panen yang melimpah.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Arab muslim boy and girl in traditional clothing praying sitting position isolated on white background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r="50160"/>
          <a:stretch/>
        </p:blipFill>
        <p:spPr bwMode="auto">
          <a:xfrm>
            <a:off x="333836" y="1200150"/>
            <a:ext cx="2000289" cy="31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6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7270"/>
            <a:ext cx="5374888" cy="4287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688" y="2137774"/>
            <a:ext cx="392151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Allah Swt. mengutus Nabi Hud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A.S.untuk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membimbing kaum ‘Ad.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Hud A.S. mengajak mereka untuk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kembali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menyembah Allah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Swt.dan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berakhlak yang baik.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337554"/>
            <a:ext cx="4572000" cy="2302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Hud A.S. memperingatkan kepada mereka,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jika mereka ingkar kepada Allah Swt.,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akan mendapat azab.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Kaum 'Ad menolak ajakan Nabi Hud A.S.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Kaum 'Ad malah mengejek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 menganggap Nabi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Hud A.S. gila.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747" y="1337554"/>
            <a:ext cx="32980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id-ID" sz="2000" b="1" dirty="0" smtClean="0">
                <a:latin typeface="Calibri" panose="020F0502020204030204" pitchFamily="34" charset="0"/>
              </a:rPr>
              <a:t>Keadaan Kaum </a:t>
            </a:r>
            <a:r>
              <a:rPr lang="sv-SE" sz="2000" b="1" dirty="0" smtClean="0">
                <a:latin typeface="Calibri" panose="020F0502020204030204" pitchFamily="34" charset="0"/>
              </a:rPr>
              <a:t>Nabi </a:t>
            </a:r>
            <a:r>
              <a:rPr lang="id-ID" sz="2000" b="1" dirty="0" smtClean="0">
                <a:latin typeface="Calibri" panose="020F0502020204030204" pitchFamily="34" charset="0"/>
              </a:rPr>
              <a:t>Hud </a:t>
            </a:r>
            <a:r>
              <a:rPr lang="sv-SE" sz="2000" b="1" dirty="0" smtClean="0">
                <a:latin typeface="Calibri" panose="020F0502020204030204" pitchFamily="34" charset="0"/>
              </a:rPr>
              <a:t>A.S.</a:t>
            </a:r>
            <a:endParaRPr lang="sv-SE" sz="2000" b="1" dirty="0">
              <a:latin typeface="Calibri" panose="020F050202020403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23747" y="1737664"/>
            <a:ext cx="3142785" cy="0"/>
          </a:xfrm>
          <a:prstGeom prst="line">
            <a:avLst/>
          </a:prstGeom>
          <a:noFill/>
          <a:ln w="28575" cap="flat" cmpd="sng" algn="ctr">
            <a:solidFill>
              <a:srgbClr val="95B3D7"/>
            </a:solidFill>
            <a:prstDash val="solid"/>
            <a:headEnd type="oval"/>
            <a:tailEnd type="oval"/>
          </a:ln>
          <a:effectLst/>
        </p:spPr>
      </p:cxnSp>
      <p:sp>
        <p:nvSpPr>
          <p:cNvPr id="11" name="Oval 10"/>
          <p:cNvSpPr/>
          <p:nvPr/>
        </p:nvSpPr>
        <p:spPr>
          <a:xfrm>
            <a:off x="152400" y="2266950"/>
            <a:ext cx="193288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C9C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867400" y="757563"/>
            <a:ext cx="1174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Kaum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‘Ad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0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assical decorative simple black frame for your text, menu or diploma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t="3018" r="-553" b="9843"/>
          <a:stretch/>
        </p:blipFill>
        <p:spPr bwMode="auto">
          <a:xfrm>
            <a:off x="3124200" y="893027"/>
            <a:ext cx="5638800" cy="37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1108793"/>
            <a:ext cx="5257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Allah Swt. memerintahkan Nabi Hud A.S.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 para pengikutnya untuk meninggalkan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daerah Ahqaf.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Akhirnya, Allah Swt. menurunkan azab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kepada kaum 'Ad.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Terjadi kemarau panjang di daerah tersebut.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Akibatnya, terjadi kekeringan dan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kelaparan.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Banyak tanaman dan hewan ternak mati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akibat kekurangan air.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1426560"/>
            <a:ext cx="2286000" cy="2642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ders Pic PNG Transparent Background, Free Download #22987 - FreeIcon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95350"/>
            <a:ext cx="6324599" cy="37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1123950"/>
            <a:ext cx="5791200" cy="335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Namun, kaum 'Ad tetap tidak mau bertaubat.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tetap menyembah berhala.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Allah Swt. pun menimpakan azab yang pedih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kepada mereka.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Tiba-tiba angin bertiup kencang di daerah mereka.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Bencana angin kencang tersebut terjadi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selama delapan hari dan delapan malam.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Bencana tersebut terjadi menghancurkan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daerah Ahqaf, termasuk kaum ‘Ad.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Akhirnya, kaum 'Ad pun menjadi binasa.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8454"/>
            <a:ext cx="1795367" cy="3336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85750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7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074" name="Picture 2" descr="Boy and girl in qatar costume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6004" r="4152" b="4939"/>
          <a:stretch/>
        </p:blipFill>
        <p:spPr bwMode="auto">
          <a:xfrm>
            <a:off x="6477000" y="773226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" y="1797348"/>
            <a:ext cx="4874942" cy="27559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343150"/>
            <a:ext cx="4419600" cy="20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Senantiasa beriman kepada Allah Swt.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Sabar ketika diejek oleh orang lain. 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Tidak boleh sombong meskipun </a:t>
            </a:r>
            <a:r>
              <a:rPr lang="id-ID" dirty="0" smtClean="0"/>
              <a:t>diberi </a:t>
            </a:r>
            <a:r>
              <a:rPr lang="id-ID" dirty="0"/>
              <a:t>rezeki yang melimpah.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dirty="0"/>
              <a:t>Gigih dalam mengajak </a:t>
            </a:r>
            <a:r>
              <a:rPr lang="id-ID" dirty="0" smtClean="0"/>
              <a:t>teman</a:t>
            </a:r>
            <a:r>
              <a:rPr lang="id-ID" dirty="0"/>
              <a:t> </a:t>
            </a:r>
            <a:r>
              <a:rPr lang="id-ID" dirty="0" smtClean="0"/>
              <a:t>untuk </a:t>
            </a:r>
            <a:r>
              <a:rPr lang="id-ID" dirty="0"/>
              <a:t>berbuat baik.</a:t>
            </a:r>
            <a:endParaRPr lang="en-US" dirty="0"/>
          </a:p>
          <a:p>
            <a:pPr lvl="0" algn="just">
              <a:lnSpc>
                <a:spcPct val="115000"/>
              </a:lnSpc>
            </a:pP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895350"/>
            <a:ext cx="419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2000" b="1" dirty="0">
                <a:solidFill>
                  <a:srgbClr val="000000"/>
                </a:solidFill>
              </a:rPr>
              <a:t>Sikap yang dapat diteladani dari </a:t>
            </a:r>
            <a:r>
              <a:rPr lang="sv-SE" sz="2000" b="1" dirty="0" smtClean="0">
                <a:solidFill>
                  <a:srgbClr val="000000"/>
                </a:solidFill>
              </a:rPr>
              <a:t>kisah </a:t>
            </a:r>
            <a:endParaRPr lang="id-ID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sv-SE" sz="2000" b="1" dirty="0" smtClean="0">
                <a:solidFill>
                  <a:srgbClr val="000000"/>
                </a:solidFill>
              </a:rPr>
              <a:t>Nabi </a:t>
            </a:r>
            <a:r>
              <a:rPr lang="id-ID" sz="2000" b="1" dirty="0" smtClean="0">
                <a:solidFill>
                  <a:srgbClr val="000000"/>
                </a:solidFill>
              </a:rPr>
              <a:t>Hud </a:t>
            </a:r>
            <a:r>
              <a:rPr lang="sv-SE" sz="2000" b="1" dirty="0" smtClean="0">
                <a:solidFill>
                  <a:srgbClr val="000000"/>
                </a:solidFill>
              </a:rPr>
              <a:t>A.S</a:t>
            </a:r>
            <a:r>
              <a:rPr lang="sv-SE" sz="2000" b="1" dirty="0">
                <a:solidFill>
                  <a:srgbClr val="000000"/>
                </a:solidFill>
              </a:rPr>
              <a:t>. antara lain</a:t>
            </a:r>
            <a:r>
              <a:rPr lang="sv-SE" sz="2000" b="1" dirty="0" smtClean="0">
                <a:solidFill>
                  <a:srgbClr val="000000"/>
                </a:solidFill>
              </a:rPr>
              <a:t>: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85750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Hud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2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 descr="C:\Users\User\AppData\Local\Temp\Rar$DRa0.861\BAB 5\5 1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b="3866"/>
          <a:stretch/>
        </p:blipFill>
        <p:spPr bwMode="auto">
          <a:xfrm>
            <a:off x="2275205" y="1109762"/>
            <a:ext cx="4593590" cy="359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9600" y="228135"/>
            <a:ext cx="4572000" cy="884303"/>
          </a:xfrm>
          <a:prstGeom prst="rect">
            <a:avLst/>
          </a:prstGeom>
          <a:solidFill>
            <a:schemeClr val="bg1"/>
          </a:solidFill>
          <a:ln>
            <a:solidFill>
              <a:srgbClr val="1A7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9"/>
          <p:cNvSpPr txBox="1"/>
          <p:nvPr/>
        </p:nvSpPr>
        <p:spPr>
          <a:xfrm>
            <a:off x="1231539" y="244828"/>
            <a:ext cx="40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Kisah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Nabi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Nuh</a:t>
            </a:r>
            <a:r>
              <a:rPr lang="en-US" sz="2800" b="1" dirty="0" smtClean="0"/>
              <a:t> A.S.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Nabi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Hud</a:t>
            </a:r>
            <a:r>
              <a:rPr lang="en-US" sz="2800" b="1" dirty="0" smtClean="0"/>
              <a:t> A.S</a:t>
            </a:r>
            <a:endParaRPr lang="id-ID" sz="2800" b="1" dirty="0"/>
          </a:p>
        </p:txBody>
      </p:sp>
      <p:sp>
        <p:nvSpPr>
          <p:cNvPr id="6" name="Diamond 5"/>
          <p:cNvSpPr/>
          <p:nvPr/>
        </p:nvSpPr>
        <p:spPr>
          <a:xfrm>
            <a:off x="0" y="60685"/>
            <a:ext cx="1295400" cy="1286107"/>
          </a:xfrm>
          <a:prstGeom prst="diamond">
            <a:avLst/>
          </a:prstGeom>
          <a:solidFill>
            <a:srgbClr val="1C7C62"/>
          </a:solidFill>
          <a:ln>
            <a:solidFill>
              <a:srgbClr val="1A7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6"/>
          <p:cNvSpPr txBox="1"/>
          <p:nvPr/>
        </p:nvSpPr>
        <p:spPr>
          <a:xfrm>
            <a:off x="164221" y="261589"/>
            <a:ext cx="89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363277" y="614160"/>
            <a:ext cx="60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098" name="Picture 2" descr="Muslim girl cartoon character sticker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559478"/>
            <a:ext cx="2838450" cy="205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457200" y="578278"/>
            <a:ext cx="5848350" cy="39624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Nabi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Nuh</a:t>
            </a:r>
            <a:r>
              <a:rPr lang="en-US" dirty="0">
                <a:solidFill>
                  <a:schemeClr val="tx1"/>
                </a:solidFill>
              </a:rPr>
              <a:t> A.S. </a:t>
            </a:r>
            <a:r>
              <a:rPr lang="en-US" dirty="0" err="1">
                <a:solidFill>
                  <a:schemeClr val="tx1"/>
                </a:solidFill>
              </a:rPr>
              <a:t>diutus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Rasib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Nabi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Nuh</a:t>
            </a:r>
            <a:r>
              <a:rPr lang="en-US" dirty="0">
                <a:solidFill>
                  <a:schemeClr val="tx1"/>
                </a:solidFill>
              </a:rPr>
              <a:t> A.S. </a:t>
            </a:r>
            <a:r>
              <a:rPr lang="en-US" dirty="0" err="1">
                <a:solidFill>
                  <a:schemeClr val="tx1"/>
                </a:solidFill>
              </a:rPr>
              <a:t>berdakwah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selama</a:t>
            </a:r>
            <a:r>
              <a:rPr lang="en-US" dirty="0">
                <a:solidFill>
                  <a:schemeClr val="tx1"/>
                </a:solidFill>
              </a:rPr>
              <a:t> 950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3. Allah </a:t>
            </a:r>
            <a:r>
              <a:rPr lang="en-US" dirty="0" err="1">
                <a:solidFill>
                  <a:schemeClr val="tx1"/>
                </a:solidFill>
              </a:rPr>
              <a:t>Swt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menurunkan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Rasib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banjir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4. </a:t>
            </a:r>
            <a:r>
              <a:rPr lang="en-US" dirty="0" err="1" smtClean="0">
                <a:solidFill>
                  <a:schemeClr val="tx1"/>
                </a:solidFill>
              </a:rPr>
              <a:t>Nabi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Nuh</a:t>
            </a:r>
            <a:r>
              <a:rPr lang="en-US" dirty="0">
                <a:solidFill>
                  <a:schemeClr val="tx1"/>
                </a:solidFill>
              </a:rPr>
              <a:t> A.S.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mukjizat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kapal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id-ID" dirty="0" smtClean="0">
                <a:solidFill>
                  <a:schemeClr val="tx1"/>
                </a:solidFill>
              </a:rPr>
              <a:t>5. Nabi </a:t>
            </a:r>
            <a:r>
              <a:rPr lang="id-ID" dirty="0">
                <a:solidFill>
                  <a:schemeClr val="tx1"/>
                </a:solidFill>
              </a:rPr>
              <a:t>Hud A.S. diutus kepada kaum 'Ad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id-ID" dirty="0" smtClean="0">
                <a:solidFill>
                  <a:schemeClr val="tx1"/>
                </a:solidFill>
              </a:rPr>
              <a:t>6. Kaum </a:t>
            </a:r>
            <a:r>
              <a:rPr lang="id-ID" dirty="0">
                <a:solidFill>
                  <a:schemeClr val="tx1"/>
                </a:solidFill>
              </a:rPr>
              <a:t>'Ad menolak ajakan Nabi Hud A.S.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id-ID" dirty="0">
                <a:solidFill>
                  <a:schemeClr val="tx1"/>
                </a:solidFill>
              </a:rPr>
              <a:t> menganggap Nabi Hud A.S. gila.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id-ID" dirty="0" smtClean="0">
                <a:solidFill>
                  <a:schemeClr val="tx1"/>
                </a:solidFill>
              </a:rPr>
              <a:t>7. Allah </a:t>
            </a:r>
            <a:r>
              <a:rPr lang="id-ID" dirty="0">
                <a:solidFill>
                  <a:schemeClr val="tx1"/>
                </a:solidFill>
              </a:rPr>
              <a:t>Swt. menurunkan azab kepada kaum 'Ad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berupa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angin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kencang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8. </a:t>
            </a:r>
            <a:r>
              <a:rPr lang="en-US" dirty="0" err="1" smtClean="0">
                <a:solidFill>
                  <a:schemeClr val="tx1"/>
                </a:solidFill>
              </a:rPr>
              <a:t>Sikap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Nuh</a:t>
            </a:r>
            <a:r>
              <a:rPr lang="en-US" dirty="0">
                <a:solidFill>
                  <a:schemeClr val="tx1"/>
                </a:solidFill>
              </a:rPr>
              <a:t> A.S.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Hud</a:t>
            </a:r>
            <a:r>
              <a:rPr lang="en-US" dirty="0">
                <a:solidFill>
                  <a:schemeClr val="tx1"/>
                </a:solidFill>
              </a:rPr>
              <a:t> A.S. yang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beriman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gigih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 rot="683528">
            <a:off x="6505100" y="1096442"/>
            <a:ext cx="2057400" cy="1222601"/>
            <a:chOff x="4570540" y="181825"/>
            <a:chExt cx="4468657" cy="39737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540" y="181825"/>
              <a:ext cx="4468657" cy="315545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3F0230-5AA0-43C4-BDB5-80715D596213}"/>
                </a:ext>
              </a:extLst>
            </p:cNvPr>
            <p:cNvSpPr/>
            <p:nvPr/>
          </p:nvSpPr>
          <p:spPr>
            <a:xfrm>
              <a:off x="4570541" y="339139"/>
              <a:ext cx="4210820" cy="381642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id-ID"/>
            </a:p>
          </p:txBody>
        </p:sp>
      </p:grpSp>
      <p:sp>
        <p:nvSpPr>
          <p:cNvPr id="2" name="Rectangle 1"/>
          <p:cNvSpPr/>
          <p:nvPr/>
        </p:nvSpPr>
        <p:spPr>
          <a:xfrm rot="592847">
            <a:off x="6806664" y="1368823"/>
            <a:ext cx="150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/>
              <a:t>Rangkuman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1026" name="Picture 2" descr="Cute young boy cartoon character holding blank banner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6501"/>
            <a:ext cx="2971800" cy="41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70888" y="2704839"/>
            <a:ext cx="2374424" cy="65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 dirty="0" smtClean="0">
                <a:latin typeface="+mn-lt"/>
              </a:rPr>
              <a:t>Tahukah kamu siapa Nabi Nuh A.S.?</a:t>
            </a:r>
            <a:endParaRPr lang="en-US" sz="2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6312"/>
            <a:ext cx="5791200" cy="3691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1225203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Nuh A.S. diutus kepada Bani Rasib.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Jauh sebelum Nabi Nuh A.S. lahir,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hiduplah lima orang yang saleh.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Mereka adalah Wadd, Suwa’, Yaghuts,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Ya’uq, dan Nasr.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Mereka beriman kepada Allah Swt.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Namun, setelah mereka meninggal dunia,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penduduk Bani Rasib membuatkan patung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sebagai penghormatan kepada mereka.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3" b="91673" l="6366" r="96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t="11512" r="5217" b="9524"/>
          <a:stretch/>
        </p:blipFill>
        <p:spPr>
          <a:xfrm>
            <a:off x="4512527" y="1139902"/>
            <a:ext cx="4221480" cy="3162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616977" y="1586540"/>
            <a:ext cx="401258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Allah Swt. mengutus Nabi Nuh A.S.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kepada Bani Rasib itu.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mengajak umatnya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untuk menyembah Allah Swt.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Namun, mereka menolak dengan tegas,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bahkan menghina Nabi Nuh A.S.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1079" y="2223637"/>
            <a:ext cx="4218341" cy="1685077"/>
            <a:chOff x="151079" y="2223637"/>
            <a:chExt cx="4218341" cy="1685077"/>
          </a:xfrm>
        </p:grpSpPr>
        <p:sp>
          <p:nvSpPr>
            <p:cNvPr id="4" name="Rectangle 3"/>
            <p:cNvSpPr/>
            <p:nvPr/>
          </p:nvSpPr>
          <p:spPr>
            <a:xfrm>
              <a:off x="559420" y="2223637"/>
              <a:ext cx="3810000" cy="1685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id-ID" dirty="0">
                  <a:latin typeface="Roboto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Penduduk Bani Rasib menyembah </a:t>
              </a:r>
              <a:endPara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id-ID" dirty="0">
                  <a:latin typeface="Roboto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patung- patung itu. </a:t>
              </a:r>
              <a:endPara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id-ID" dirty="0">
                  <a:latin typeface="Roboto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Mereka juga melakukan perbuatan tercela </a:t>
              </a:r>
              <a:endPara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id-ID" dirty="0">
                  <a:latin typeface="Roboto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dan berbuat zalim. </a:t>
              </a:r>
              <a:endPara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1079" y="2343150"/>
              <a:ext cx="287536" cy="23991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76200">
              <a:solidFill>
                <a:srgbClr val="C9C0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id-ID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615" y="1386485"/>
            <a:ext cx="3399969" cy="400110"/>
            <a:chOff x="423747" y="1337554"/>
            <a:chExt cx="3399969" cy="400110"/>
          </a:xfrm>
        </p:grpSpPr>
        <p:sp>
          <p:nvSpPr>
            <p:cNvPr id="9" name="Rectangle 8"/>
            <p:cNvSpPr/>
            <p:nvPr/>
          </p:nvSpPr>
          <p:spPr>
            <a:xfrm>
              <a:off x="423747" y="1337554"/>
              <a:ext cx="339996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id-ID" sz="2000" b="1" dirty="0" smtClean="0">
                  <a:latin typeface="Calibri" panose="020F0502020204030204" pitchFamily="34" charset="0"/>
                </a:rPr>
                <a:t>Keadaan Umat </a:t>
              </a:r>
              <a:r>
                <a:rPr lang="sv-SE" sz="2000" b="1" dirty="0" smtClean="0">
                  <a:latin typeface="Calibri" panose="020F0502020204030204" pitchFamily="34" charset="0"/>
                </a:rPr>
                <a:t>Nabi </a:t>
              </a:r>
              <a:r>
                <a:rPr lang="id-ID" sz="2000" b="1" dirty="0" smtClean="0">
                  <a:latin typeface="Calibri" panose="020F0502020204030204" pitchFamily="34" charset="0"/>
                </a:rPr>
                <a:t>Nuh </a:t>
              </a:r>
              <a:r>
                <a:rPr lang="sv-SE" sz="2000" b="1" dirty="0" smtClean="0">
                  <a:latin typeface="Calibri" panose="020F0502020204030204" pitchFamily="34" charset="0"/>
                </a:rPr>
                <a:t>A.S.</a:t>
              </a:r>
              <a:endParaRPr lang="sv-SE" sz="20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2" name="直線コネクタ 9"/>
            <p:cNvCxnSpPr/>
            <p:nvPr/>
          </p:nvCxnSpPr>
          <p:spPr>
            <a:xfrm>
              <a:off x="438615" y="1737664"/>
              <a:ext cx="3142785" cy="0"/>
            </a:xfrm>
            <a:prstGeom prst="line">
              <a:avLst/>
            </a:prstGeom>
            <a:noFill/>
            <a:ln w="28575" cap="flat" cmpd="sng" algn="ctr">
              <a:solidFill>
                <a:srgbClr val="C9C011"/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417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2050" name="Picture 2" descr="Boy and girl in qatar costume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3018" r="51438" b="6416"/>
          <a:stretch/>
        </p:blipFill>
        <p:spPr bwMode="auto">
          <a:xfrm>
            <a:off x="598738" y="860651"/>
            <a:ext cx="2362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r="13355"/>
          <a:stretch/>
        </p:blipFill>
        <p:spPr>
          <a:xfrm>
            <a:off x="3352800" y="745788"/>
            <a:ext cx="5549301" cy="3860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1426429"/>
            <a:ext cx="4572000" cy="26212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Ajaran Nabi Nuh A.S. tidak hanya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ditolak oleh umatnya,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tetapi juga oleh istri dan anaknya, Kan’an. 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Namun Nabi Nuh A.S. tetap bersabar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dan terus berdakwah.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tidak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berputus</a:t>
            </a:r>
          </a:p>
          <a:p>
            <a:pPr algn="just">
              <a:lnSpc>
                <a:spcPct val="115000"/>
              </a:lnSpc>
            </a:pP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asa meskipun</a:t>
            </a:r>
            <a:r>
              <a:rPr lang="id-ID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dicaci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oleh umatnya, </a:t>
            </a:r>
            <a:endParaRPr lang="id-ID" dirty="0" smtClean="0">
              <a:latin typeface="Roboto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serta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istri dan anaknya.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5122" name="Picture 2" descr="A sticker template with muslim girl praying cartoon character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43753"/>
            <a:ext cx="2482681" cy="31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ssical decorative simple black frame for your text, menu or diploma  Stock Vector Image &amp; Art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t="3018" r="-553" b="9843"/>
          <a:stretch/>
        </p:blipFill>
        <p:spPr bwMode="auto">
          <a:xfrm>
            <a:off x="441241" y="898752"/>
            <a:ext cx="5638800" cy="36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3383" y="1233992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berdakwah selama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sembilan ratus lima puluh tahun.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Akan tetapi, hanya sedikit umatnya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yang mau mengikuti ajarannya.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Hati dan pikiran umatnya sudah tertutup.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Tidak ada lagi harapan umatnya untuk beriman.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Setelah berusaha, Nabi Nuh A.S.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berdoa dan pasrah kepada Allah Swt.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2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6146" name="Picture 2" descr="Arab muslim boy and girl in traditional clothing praying sitting position isolated on white background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r="50160"/>
          <a:stretch/>
        </p:blipFill>
        <p:spPr bwMode="auto">
          <a:xfrm>
            <a:off x="228600" y="1033525"/>
            <a:ext cx="2105526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Quote Borders Images – Browse 28,081 Stock Photos, Vectors, and Video |  Adobe 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6441" r="4556" b="8151"/>
          <a:stretch/>
        </p:blipFill>
        <p:spPr bwMode="auto">
          <a:xfrm>
            <a:off x="2771078" y="750990"/>
            <a:ext cx="6400800" cy="37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1628" y="1220765"/>
            <a:ext cx="52197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Akhirnya, Allah Swt. menurunkan wahyu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kepada Nabi Nuh A.S.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diperintahkan oleh Allah Swt.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untuk membuat kapal besar.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dan para pengikutnya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mulai mengumpulkan kayu-kayu sebagai bahan.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dibantu oleh para pengikutnya.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bekerja dengan tekun untuk membuat kapal.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 descr="Download Jeffrey Stoner Video - Black And White Border Aesthetic - Full 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39213"/>
            <a:ext cx="4191000" cy="24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" y="1755721"/>
            <a:ext cx="38100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 samping itu, umat Nabi Nuh A.S.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yang ingkar kepada Allah Swt.,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selalu mengejeknya.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Mereka menganggap </a:t>
            </a: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</a:p>
          <a:p>
            <a:pPr algn="just">
              <a:lnSpc>
                <a:spcPct val="115000"/>
              </a:lnSpc>
            </a:pP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Nuh A.S. gila.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2497" y="2928424"/>
            <a:ext cx="3276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Setelah kapal besar itu selesai dibuat,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Nuh A.S. menerima wahyu dari Allah Swt.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akan terjadi banjir bandang.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14032" y="3028950"/>
            <a:ext cx="287536" cy="239915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C9C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>
          <a:xfrm>
            <a:off x="5401568" y="697199"/>
            <a:ext cx="3017402" cy="21673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7170" name="Picture 2" descr="Arab muslim boy and girl in traditional clothing praying sitting position isolated on white background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0"/>
          <a:stretch/>
        </p:blipFill>
        <p:spPr bwMode="auto">
          <a:xfrm>
            <a:off x="559601" y="912095"/>
            <a:ext cx="2183599" cy="34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64" y="771474"/>
            <a:ext cx="5791200" cy="3691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137364"/>
            <a:ext cx="52578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 smtClean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Nuh A.S. memerintahkan semua umatnya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untuk naik kapal. 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Namun, sebagian umatnya tetap menolak.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ereka lebih memilih berlari ke gunung yang tinggi</a:t>
            </a: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ereka berpikir akan selamat dari banjir b</a:t>
            </a:r>
            <a:r>
              <a:rPr lang="en-US" dirty="0" err="1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andang</a:t>
            </a:r>
            <a:r>
              <a:rPr lang="en-US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Selain itu, berbagai jenis hewan pun 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juga naik ke dalam kapal tersebut.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C9C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Nuh</a:t>
            </a:r>
            <a:r>
              <a:rPr lang="en-US" sz="2000" b="1" dirty="0" smtClean="0">
                <a:solidFill>
                  <a:schemeClr val="tx1"/>
                </a:solidFill>
              </a:rPr>
              <a:t>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1163</Words>
  <Application>Microsoft Office PowerPoint</Application>
  <PresentationFormat>On-screen Show (16:9)</PresentationFormat>
  <Paragraphs>188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Adobe Naskh Medium</vt:lpstr>
      <vt:lpstr>Arial</vt:lpstr>
      <vt:lpstr>Calibri</vt:lpstr>
      <vt:lpstr>Roboto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59</cp:revision>
  <dcterms:created xsi:type="dcterms:W3CDTF">2022-01-17T01:37:52Z</dcterms:created>
  <dcterms:modified xsi:type="dcterms:W3CDTF">2022-06-05T15:08:51Z</dcterms:modified>
</cp:coreProperties>
</file>