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8" r:id="rId3"/>
    <p:sldId id="262" r:id="rId4"/>
    <p:sldId id="263" r:id="rId5"/>
    <p:sldId id="303" r:id="rId6"/>
    <p:sldId id="304" r:id="rId7"/>
    <p:sldId id="305" r:id="rId8"/>
    <p:sldId id="306" r:id="rId9"/>
    <p:sldId id="315" r:id="rId10"/>
    <p:sldId id="307" r:id="rId11"/>
    <p:sldId id="308" r:id="rId12"/>
    <p:sldId id="317" r:id="rId13"/>
    <p:sldId id="318" r:id="rId14"/>
    <p:sldId id="309" r:id="rId15"/>
    <p:sldId id="310" r:id="rId16"/>
    <p:sldId id="319" r:id="rId17"/>
    <p:sldId id="311" r:id="rId18"/>
    <p:sldId id="314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DCFF4"/>
    <a:srgbClr val="D7D7D7"/>
    <a:srgbClr val="00B0F0"/>
    <a:srgbClr val="FFFFFF"/>
    <a:srgbClr val="FFCC66"/>
    <a:srgbClr val="BFD101"/>
    <a:srgbClr val="803E1B"/>
    <a:srgbClr val="E3E3E2"/>
    <a:srgbClr val="469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53" autoAdjust="0"/>
  </p:normalViewPr>
  <p:slideViewPr>
    <p:cSldViewPr>
      <p:cViewPr varScale="1">
        <p:scale>
          <a:sx n="99" d="100"/>
          <a:sy n="99" d="100"/>
        </p:scale>
        <p:origin x="108" y="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6CB9-FC61-42C7-AB0E-E239B60C3C5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EA237-A359-4CC0-951A-F3A14D13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17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25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31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47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65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34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6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81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4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72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53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92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16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27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8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8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8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2198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openxmlformats.org/officeDocument/2006/relationships/image" Target="../media/image19.jp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20.jp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21.jp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4572000" y="28765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10000" y="1336846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1875" y="30182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KELA</a:t>
            </a:r>
            <a:r>
              <a:rPr lang="id-ID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3" name="Cube 12"/>
          <p:cNvSpPr/>
          <p:nvPr/>
        </p:nvSpPr>
        <p:spPr>
          <a:xfrm>
            <a:off x="1784949" y="895350"/>
            <a:ext cx="2329851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4081130" y="2005935"/>
            <a:ext cx="4495800" cy="5658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b="1" dirty="0" err="1" smtClean="0">
                <a:solidFill>
                  <a:srgbClr val="8E9D01"/>
                </a:solidFill>
                <a:cs typeface="Arial" pitchFamily="34" charset="0"/>
              </a:rPr>
              <a:t>Seni</a:t>
            </a:r>
            <a:r>
              <a:rPr lang="en-US" sz="2800" b="1" dirty="0" smtClean="0">
                <a:solidFill>
                  <a:srgbClr val="8E9D01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8E9D01"/>
                </a:solidFill>
                <a:cs typeface="Arial" pitchFamily="34" charset="0"/>
              </a:rPr>
              <a:t>Budaya</a:t>
            </a:r>
            <a:endParaRPr lang="en-US" sz="2800" b="1" dirty="0" smtClean="0">
              <a:solidFill>
                <a:srgbClr val="8E9D01"/>
              </a:solidFill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2132" t="21555" r="18907" b="11234"/>
          <a:stretch/>
        </p:blipFill>
        <p:spPr>
          <a:xfrm>
            <a:off x="1773034" y="996431"/>
            <a:ext cx="2240280" cy="31866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034">
        <p14:reveal/>
      </p:transition>
    </mc:Choice>
    <mc:Fallback xmlns="">
      <p:transition spd="slow" advTm="6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311177" y="3749389"/>
            <a:ext cx="2993008" cy="701731"/>
            <a:chOff x="1872895" y="2591966"/>
            <a:chExt cx="1405747" cy="43070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895" y="2619722"/>
              <a:ext cx="1405747" cy="37519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022268" y="2591966"/>
              <a:ext cx="1135094" cy="430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Arah gerak melengkung </a:t>
              </a:r>
            </a:p>
            <a:p>
              <a:pPr algn="ctr"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 belakang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3964" y="209550"/>
            <a:ext cx="4448092" cy="47705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Perhatikan arah gerak berikut.</a:t>
            </a:r>
            <a:endParaRPr lang="en-US" sz="25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591109" y="2757711"/>
            <a:ext cx="3733801" cy="397032"/>
            <a:chOff x="1776653" y="2606289"/>
            <a:chExt cx="1744787" cy="39703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024595" y="2606289"/>
              <a:ext cx="1496845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Arah gerak lurus ke samping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4" y="1174125"/>
            <a:ext cx="4197055" cy="1454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54" y="1498051"/>
            <a:ext cx="4197055" cy="2261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009299"/>
      </p:ext>
    </p:extLst>
  </p:cSld>
  <p:clrMapOvr>
    <a:masterClrMapping/>
  </p:clrMapOvr>
  <p:transition spd="med" advTm="1568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33687" y="2584110"/>
            <a:ext cx="2993008" cy="701731"/>
            <a:chOff x="1872895" y="2591966"/>
            <a:chExt cx="1405747" cy="43070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895" y="2619722"/>
              <a:ext cx="1405747" cy="37519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022268" y="2591966"/>
              <a:ext cx="1135094" cy="430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Arah gerak berliku </a:t>
              </a:r>
            </a:p>
            <a:p>
              <a:pPr algn="ctr">
                <a:lnSpc>
                  <a:spcPct val="110000"/>
                </a:lnSpc>
                <a:buSzPct val="100000"/>
              </a:pPr>
              <a:r>
                <a:rPr lang="en-US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tau zig-zag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328550" y="3625325"/>
            <a:ext cx="2993008" cy="701731"/>
            <a:chOff x="1872895" y="2591966"/>
            <a:chExt cx="1405747" cy="43070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895" y="2619722"/>
              <a:ext cx="1405747" cy="375193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022268" y="2591966"/>
              <a:ext cx="1135094" cy="430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Arah gerak menyerong ke kiri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15" y="1666218"/>
            <a:ext cx="4550479" cy="19591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3964" y="209550"/>
            <a:ext cx="4448092" cy="47705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Perhatikan arah gerak berikut.</a:t>
            </a:r>
            <a:endParaRPr lang="en-US" sz="25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4" y="979179"/>
            <a:ext cx="3997818" cy="1532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445465"/>
      </p:ext>
    </p:extLst>
  </p:cSld>
  <p:clrMapOvr>
    <a:masterClrMapping/>
  </p:clrMapOvr>
  <p:transition spd="med" advTm="1568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81000" y="514350"/>
            <a:ext cx="4343400" cy="3418560"/>
            <a:chOff x="342898" y="1428750"/>
            <a:chExt cx="3481617" cy="6920250"/>
          </a:xfrm>
          <a:solidFill>
            <a:srgbClr val="FFFF99"/>
          </a:solidFill>
        </p:grpSpPr>
        <p:sp>
          <p:nvSpPr>
            <p:cNvPr id="23" name="Rectangle 22"/>
            <p:cNvSpPr/>
            <p:nvPr/>
          </p:nvSpPr>
          <p:spPr>
            <a:xfrm>
              <a:off x="342900" y="1428750"/>
              <a:ext cx="3481615" cy="14263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898" y="1433284"/>
              <a:ext cx="3481616" cy="6915716"/>
            </a:xfrm>
            <a:prstGeom prst="rect">
              <a:avLst/>
            </a:prstGeom>
            <a:grp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d-ID" sz="3600" b="1" dirty="0"/>
                <a:t>Gerakan tari juga dilakukan sesuai dengan tingkatannya. Ada </a:t>
              </a:r>
              <a:r>
                <a:rPr lang="id-ID" sz="3600" b="1" dirty="0">
                  <a:solidFill>
                    <a:srgbClr val="FF0000"/>
                  </a:solidFill>
                </a:rPr>
                <a:t>tingkatan rendah</a:t>
              </a:r>
              <a:r>
                <a:rPr lang="id-ID" sz="3600" b="1" dirty="0"/>
                <a:t>, </a:t>
              </a:r>
              <a:r>
                <a:rPr lang="id-ID" sz="3600" b="1" dirty="0">
                  <a:solidFill>
                    <a:srgbClr val="00B050"/>
                  </a:solidFill>
                </a:rPr>
                <a:t>sedang</a:t>
              </a:r>
              <a:r>
                <a:rPr lang="id-ID" sz="3600" b="1" dirty="0"/>
                <a:t>, dan </a:t>
              </a:r>
              <a:r>
                <a:rPr lang="id-ID" sz="3600" b="1" dirty="0">
                  <a:solidFill>
                    <a:srgbClr val="0070C0"/>
                  </a:solidFill>
                </a:rPr>
                <a:t>tinggi</a:t>
              </a:r>
              <a:r>
                <a:rPr lang="id-ID" sz="3600" b="1" dirty="0" smtClean="0"/>
                <a:t>.</a:t>
              </a:r>
              <a:endParaRPr lang="en-US" sz="3600" b="1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4953000" y="873058"/>
            <a:ext cx="3934614" cy="3858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7748690"/>
      </p:ext>
    </p:extLst>
  </p:cSld>
  <p:clrMapOvr>
    <a:masterClrMapping/>
  </p:clrMapOvr>
  <p:transition spd="med" advTm="1308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28600" y="133350"/>
            <a:ext cx="4862949" cy="47705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Perhatikan tingkatan gerak berikut.</a:t>
            </a:r>
            <a:endParaRPr lang="en-US" sz="25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905000" y="3714749"/>
            <a:ext cx="5731575" cy="733684"/>
            <a:chOff x="1563006" y="2482204"/>
            <a:chExt cx="2496161" cy="7336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006" y="2482204"/>
              <a:ext cx="2065258" cy="73368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762121" y="2525881"/>
              <a:ext cx="22970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Tingkatan      Tingkatan      Tingkatan</a:t>
              </a:r>
            </a:p>
            <a:p>
              <a:pPr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     tinggi	            sedang            rendah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34" y="763711"/>
            <a:ext cx="3787286" cy="2929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6153639"/>
      </p:ext>
    </p:extLst>
  </p:cSld>
  <p:clrMapOvr>
    <a:masterClrMapping/>
  </p:clrMapOvr>
  <p:transition spd="med" advTm="1797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726" y="713079"/>
            <a:ext cx="37622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/>
              <a:t>2</a:t>
            </a:r>
            <a:r>
              <a:rPr lang="id-ID" sz="2500" b="1" dirty="0" smtClean="0"/>
              <a:t>. Gerak Kuat dan Lemah</a:t>
            </a:r>
            <a:endParaRPr lang="en-US" sz="25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14300" y="90646"/>
            <a:ext cx="5295900" cy="566310"/>
            <a:chOff x="152399" y="124375"/>
            <a:chExt cx="5836299" cy="64153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867704" y="124376"/>
              <a:ext cx="5120994" cy="6415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latin typeface="+mj-lt"/>
                  <a:cs typeface="Arial" pitchFamily="34" charset="0"/>
                </a:rPr>
                <a:t>B. Macam-Macam Gerak Tari</a:t>
              </a:r>
              <a:endParaRPr lang="en-US" sz="2800" b="1" dirty="0">
                <a:latin typeface="+mj-lt"/>
                <a:cs typeface="Arial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" y="124375"/>
              <a:ext cx="797766" cy="641535"/>
            </a:xfrm>
            <a:prstGeom prst="rect">
              <a:avLst/>
            </a:prstGeom>
            <a:grpFill/>
          </p:spPr>
        </p:pic>
      </p:grpSp>
      <p:grpSp>
        <p:nvGrpSpPr>
          <p:cNvPr id="18" name="Group 17"/>
          <p:cNvGrpSpPr/>
          <p:nvPr/>
        </p:nvGrpSpPr>
        <p:grpSpPr>
          <a:xfrm>
            <a:off x="609600" y="1190133"/>
            <a:ext cx="3200400" cy="1830230"/>
            <a:chOff x="342900" y="1428750"/>
            <a:chExt cx="3619502" cy="2635262"/>
          </a:xfrm>
          <a:solidFill>
            <a:srgbClr val="FFFF99"/>
          </a:solidFill>
        </p:grpSpPr>
        <p:sp>
          <p:nvSpPr>
            <p:cNvPr id="23" name="Rectangle 22"/>
            <p:cNvSpPr/>
            <p:nvPr/>
          </p:nvSpPr>
          <p:spPr>
            <a:xfrm>
              <a:off x="342900" y="1428750"/>
              <a:ext cx="3619500" cy="14263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901" y="1449410"/>
              <a:ext cx="3619501" cy="261460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FF0000"/>
                  </a:solidFill>
                </a:rPr>
                <a:t>Gerak tari </a:t>
              </a:r>
              <a:r>
                <a:rPr lang="id-ID" sz="2800" b="1" dirty="0" smtClean="0"/>
                <a:t>yang dilakukan dengan sangat bertenaga disebut gerak kuat.</a:t>
              </a:r>
              <a:endParaRPr lang="en-US" sz="2800" b="1" dirty="0" smtClean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600" y="3107767"/>
            <a:ext cx="3200400" cy="1399344"/>
            <a:chOff x="337646" y="1428750"/>
            <a:chExt cx="3624755" cy="2014849"/>
          </a:xfrm>
          <a:solidFill>
            <a:srgbClr val="FFFF99"/>
          </a:solidFill>
        </p:grpSpPr>
        <p:sp>
          <p:nvSpPr>
            <p:cNvPr id="26" name="Rectangle 25"/>
            <p:cNvSpPr/>
            <p:nvPr/>
          </p:nvSpPr>
          <p:spPr>
            <a:xfrm>
              <a:off x="342900" y="1428750"/>
              <a:ext cx="3619500" cy="14263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7646" y="1449410"/>
              <a:ext cx="3624755" cy="19941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FF0000"/>
                  </a:solidFill>
                </a:rPr>
                <a:t>Gerak kuat </a:t>
              </a:r>
              <a:r>
                <a:rPr lang="id-ID" sz="2800" b="1" dirty="0" smtClean="0"/>
                <a:t>memiliki kesan semangat, gembira, dan kuat.</a:t>
              </a:r>
              <a:endParaRPr lang="en-US" sz="2800" b="1" dirty="0" smtClean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05400" y="4099559"/>
            <a:ext cx="3048000" cy="453391"/>
            <a:chOff x="1797608" y="2619723"/>
            <a:chExt cx="838200" cy="36588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608" y="2619723"/>
              <a:ext cx="838200" cy="36588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007158" y="2669865"/>
              <a:ext cx="542822" cy="285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ct val="100000"/>
              </a:pPr>
              <a:r>
                <a:rPr lang="en-US" sz="17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Contoh</a:t>
              </a:r>
              <a:r>
                <a:rPr lang="en-US" sz="17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17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gerak</a:t>
              </a:r>
              <a:r>
                <a:rPr lang="en-US" sz="17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17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kuat</a:t>
              </a:r>
              <a:endParaRPr lang="en-US" sz="17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9"/>
          <a:stretch/>
        </p:blipFill>
        <p:spPr>
          <a:xfrm>
            <a:off x="4800600" y="895350"/>
            <a:ext cx="3846729" cy="3012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1485479"/>
      </p:ext>
    </p:extLst>
  </p:cSld>
  <p:clrMapOvr>
    <a:masterClrMapping/>
  </p:clrMapOvr>
  <p:transition spd="med" advTm="186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726" y="713079"/>
            <a:ext cx="37622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/>
              <a:t>2</a:t>
            </a:r>
            <a:r>
              <a:rPr lang="id-ID" sz="2500" b="1" dirty="0" smtClean="0"/>
              <a:t>. Gerak Kuat dan Lemah</a:t>
            </a:r>
            <a:endParaRPr lang="en-US" sz="25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14300" y="90646"/>
            <a:ext cx="5295900" cy="566310"/>
            <a:chOff x="152399" y="124375"/>
            <a:chExt cx="5836299" cy="64153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867704" y="124376"/>
              <a:ext cx="5120994" cy="6415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latin typeface="+mj-lt"/>
                  <a:cs typeface="Arial" pitchFamily="34" charset="0"/>
                </a:rPr>
                <a:t>B. Macam-Macam Gerak Tari</a:t>
              </a:r>
              <a:endParaRPr lang="en-US" sz="2800" b="1" dirty="0">
                <a:latin typeface="+mj-lt"/>
                <a:cs typeface="Arial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" y="124375"/>
              <a:ext cx="797766" cy="641535"/>
            </a:xfrm>
            <a:prstGeom prst="rect">
              <a:avLst/>
            </a:prstGeom>
            <a:grpFill/>
          </p:spPr>
        </p:pic>
      </p:grpSp>
      <p:grpSp>
        <p:nvGrpSpPr>
          <p:cNvPr id="18" name="Group 17"/>
          <p:cNvGrpSpPr/>
          <p:nvPr/>
        </p:nvGrpSpPr>
        <p:grpSpPr>
          <a:xfrm>
            <a:off x="609600" y="1190133"/>
            <a:ext cx="3299418" cy="1830231"/>
            <a:chOff x="342900" y="1428750"/>
            <a:chExt cx="3731487" cy="2635263"/>
          </a:xfrm>
          <a:solidFill>
            <a:srgbClr val="FFFF99"/>
          </a:solidFill>
        </p:grpSpPr>
        <p:sp>
          <p:nvSpPr>
            <p:cNvPr id="23" name="Rectangle 22"/>
            <p:cNvSpPr/>
            <p:nvPr/>
          </p:nvSpPr>
          <p:spPr>
            <a:xfrm>
              <a:off x="342900" y="1428750"/>
              <a:ext cx="3619500" cy="14263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901" y="1449410"/>
              <a:ext cx="3731486" cy="261460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FF0000"/>
                  </a:solidFill>
                </a:rPr>
                <a:t>Gerak tari </a:t>
              </a:r>
              <a:r>
                <a:rPr lang="id-ID" sz="2800" b="1" dirty="0" smtClean="0"/>
                <a:t>yang dilakukan dengan s</a:t>
              </a:r>
              <a:r>
                <a:rPr lang="en-US" sz="2800" b="1" dirty="0" err="1" smtClean="0"/>
                <a:t>edikit</a:t>
              </a:r>
              <a:r>
                <a:rPr lang="en-US" sz="2800" b="1" dirty="0"/>
                <a:t> </a:t>
              </a:r>
              <a:r>
                <a:rPr lang="id-ID" sz="2800" b="1" dirty="0" smtClean="0"/>
                <a:t>tenaga disebut gerak </a:t>
              </a:r>
              <a:r>
                <a:rPr lang="en-US" sz="2800" b="1" dirty="0" err="1" smtClean="0"/>
                <a:t>lemah</a:t>
              </a:r>
              <a:r>
                <a:rPr lang="id-ID" sz="2800" b="1" dirty="0" smtClean="0"/>
                <a:t>.</a:t>
              </a:r>
              <a:endParaRPr lang="en-US" sz="2800" b="1" dirty="0" smtClean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600" y="3107767"/>
            <a:ext cx="3299418" cy="1399344"/>
            <a:chOff x="337646" y="1428750"/>
            <a:chExt cx="3624755" cy="2014849"/>
          </a:xfrm>
          <a:solidFill>
            <a:srgbClr val="FFFF99"/>
          </a:solidFill>
        </p:grpSpPr>
        <p:sp>
          <p:nvSpPr>
            <p:cNvPr id="26" name="Rectangle 25"/>
            <p:cNvSpPr/>
            <p:nvPr/>
          </p:nvSpPr>
          <p:spPr>
            <a:xfrm>
              <a:off x="342900" y="1428750"/>
              <a:ext cx="3619500" cy="14263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7646" y="1449410"/>
              <a:ext cx="3624755" cy="19941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FF0000"/>
                  </a:solidFill>
                </a:rPr>
                <a:t>Gerak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lemah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</a:t>
              </a:r>
              <a:r>
                <a:rPr lang="id-ID" sz="2800" b="1" dirty="0" smtClean="0"/>
                <a:t>memiliki </a:t>
              </a:r>
              <a:r>
                <a:rPr lang="en-US" sz="2800" b="1" dirty="0" err="1" smtClean="0"/>
                <a:t>tenang</a:t>
              </a:r>
              <a:r>
                <a:rPr lang="en-US" sz="2800" b="1" dirty="0" smtClean="0"/>
                <a:t>, </a:t>
              </a:r>
              <a:r>
                <a:rPr lang="en-US" sz="2800" b="1" dirty="0" err="1" smtClean="0"/>
                <a:t>gemulai</a:t>
              </a:r>
              <a:r>
                <a:rPr lang="en-US" sz="2800" b="1" dirty="0" smtClean="0"/>
                <a:t>, </a:t>
              </a:r>
              <a:r>
                <a:rPr lang="en-US" sz="2800" b="1" dirty="0" err="1" smtClean="0"/>
                <a:t>dan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haru</a:t>
              </a:r>
              <a:r>
                <a:rPr lang="en-US" sz="2800" b="1" dirty="0" smtClean="0"/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05400" y="4099559"/>
            <a:ext cx="3048000" cy="453391"/>
            <a:chOff x="1797608" y="2619723"/>
            <a:chExt cx="838200" cy="36588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608" y="2619723"/>
              <a:ext cx="838200" cy="36588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965248" y="2669865"/>
              <a:ext cx="544830" cy="285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ct val="100000"/>
              </a:pPr>
              <a:r>
                <a:rPr lang="en-US" sz="17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Contoh</a:t>
              </a:r>
              <a:r>
                <a:rPr lang="en-US" sz="17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17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gerak</a:t>
              </a:r>
              <a:r>
                <a:rPr lang="en-US" sz="17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17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lemah</a:t>
              </a:r>
              <a:endParaRPr lang="en-US" sz="17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56955"/>
            <a:ext cx="3041661" cy="3365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5836441"/>
      </p:ext>
    </p:extLst>
  </p:cSld>
  <p:clrMapOvr>
    <a:masterClrMapping/>
  </p:clrMapOvr>
  <p:transition spd="med" advTm="186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" y="906713"/>
            <a:ext cx="50348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3. Gerak Cepat, Sedang, dan Lambat.</a:t>
            </a:r>
            <a:endParaRPr lang="en-US" sz="25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14300" y="90646"/>
            <a:ext cx="5295900" cy="566310"/>
            <a:chOff x="152399" y="124375"/>
            <a:chExt cx="5836299" cy="64153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867704" y="124376"/>
              <a:ext cx="5120994" cy="6415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latin typeface="+mj-lt"/>
                  <a:cs typeface="Arial" pitchFamily="34" charset="0"/>
                </a:rPr>
                <a:t>B. Macam-Macam Gerak Tari</a:t>
              </a:r>
              <a:endParaRPr lang="en-US" sz="2800" b="1" dirty="0">
                <a:latin typeface="+mj-lt"/>
                <a:cs typeface="Arial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" y="124375"/>
              <a:ext cx="797766" cy="641535"/>
            </a:xfrm>
            <a:prstGeom prst="rect">
              <a:avLst/>
            </a:prstGeom>
            <a:grpFill/>
          </p:spPr>
        </p:pic>
      </p:grpSp>
      <p:sp>
        <p:nvSpPr>
          <p:cNvPr id="24" name="TextBox 23"/>
          <p:cNvSpPr txBox="1"/>
          <p:nvPr/>
        </p:nvSpPr>
        <p:spPr>
          <a:xfrm>
            <a:off x="442382" y="1633524"/>
            <a:ext cx="3604218" cy="2246769"/>
          </a:xfrm>
          <a:prstGeom prst="rect">
            <a:avLst/>
          </a:prstGeom>
          <a:solidFill>
            <a:srgbClr val="FFFF99"/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d-ID" sz="2800" b="1" dirty="0" smtClean="0"/>
              <a:t>Waktu dalam tari disebut juga</a:t>
            </a:r>
            <a:r>
              <a:rPr lang="id-ID" sz="2800" b="1" dirty="0" smtClean="0">
                <a:solidFill>
                  <a:srgbClr val="FF0000"/>
                </a:solidFill>
              </a:rPr>
              <a:t> durasi</a:t>
            </a:r>
            <a:r>
              <a:rPr lang="id-ID" sz="2800" b="1" dirty="0" smtClean="0"/>
              <a:t>. </a:t>
            </a:r>
            <a:r>
              <a:rPr lang="id-ID" sz="2800" b="1" dirty="0" smtClean="0">
                <a:solidFill>
                  <a:srgbClr val="00B050"/>
                </a:solidFill>
              </a:rPr>
              <a:t>Durasi tari </a:t>
            </a:r>
            <a:r>
              <a:rPr lang="id-ID" sz="2800" b="1" dirty="0" smtClean="0"/>
              <a:t>adalah lamanya waktu tarian berlangsung.</a:t>
            </a:r>
            <a:endParaRPr lang="en-US" sz="2800" b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800600" y="1633524"/>
            <a:ext cx="3886200" cy="2246769"/>
          </a:xfrm>
          <a:prstGeom prst="rect">
            <a:avLst/>
          </a:prstGeom>
          <a:solidFill>
            <a:srgbClr val="FFFF99"/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d-ID" sz="2800" b="1" dirty="0" smtClean="0"/>
              <a:t>Cepat lambatnya sebuah gerakan tari disebut </a:t>
            </a:r>
            <a:r>
              <a:rPr lang="id-ID" sz="2800" b="1" dirty="0" smtClean="0">
                <a:solidFill>
                  <a:srgbClr val="C00000"/>
                </a:solidFill>
              </a:rPr>
              <a:t>tempo</a:t>
            </a:r>
            <a:r>
              <a:rPr lang="id-ID" sz="2800" b="1" dirty="0" smtClean="0"/>
              <a:t>.</a:t>
            </a:r>
            <a:r>
              <a:rPr lang="id-ID" sz="2800" b="1" dirty="0"/>
              <a:t> </a:t>
            </a:r>
            <a:r>
              <a:rPr lang="id-ID" sz="2800" b="1" dirty="0" smtClean="0"/>
              <a:t>Ada gerak dengan </a:t>
            </a:r>
            <a:r>
              <a:rPr lang="id-ID" sz="2800" b="1" dirty="0" smtClean="0">
                <a:solidFill>
                  <a:srgbClr val="00B0F0"/>
                </a:solidFill>
              </a:rPr>
              <a:t>tempo cepat</a:t>
            </a:r>
            <a:r>
              <a:rPr lang="id-ID" sz="2800" b="1" dirty="0" smtClean="0"/>
              <a:t>, </a:t>
            </a:r>
            <a:r>
              <a:rPr lang="id-ID" sz="2800" b="1" dirty="0" smtClean="0">
                <a:solidFill>
                  <a:srgbClr val="00B050"/>
                </a:solidFill>
              </a:rPr>
              <a:t>sedang</a:t>
            </a:r>
            <a:r>
              <a:rPr lang="id-ID" sz="2800" b="1" dirty="0" smtClean="0"/>
              <a:t>, dan</a:t>
            </a:r>
            <a:r>
              <a:rPr lang="id-ID" sz="2800" b="1" dirty="0" smtClean="0">
                <a:solidFill>
                  <a:srgbClr val="7030A0"/>
                </a:solidFill>
              </a:rPr>
              <a:t> lambat</a:t>
            </a:r>
            <a:r>
              <a:rPr lang="id-ID" sz="2800" b="1" dirty="0" smtClean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2581665"/>
      </p:ext>
    </p:extLst>
  </p:cSld>
  <p:clrMapOvr>
    <a:masterClrMapping/>
  </p:clrMapOvr>
  <p:transition spd="med" advTm="1379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300" y="90646"/>
            <a:ext cx="5295900" cy="542585"/>
            <a:chOff x="152399" y="124375"/>
            <a:chExt cx="5836299" cy="61466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867704" y="124376"/>
              <a:ext cx="5120994" cy="61465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latin typeface="+mj-lt"/>
                  <a:cs typeface="Arial" pitchFamily="34" charset="0"/>
                </a:rPr>
                <a:t>C. Menciptakan Gerak Tari</a:t>
              </a:r>
              <a:endParaRPr lang="en-US" sz="2800" b="1" dirty="0">
                <a:latin typeface="+mj-lt"/>
                <a:cs typeface="Arial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" y="124375"/>
              <a:ext cx="797766" cy="614660"/>
            </a:xfrm>
            <a:prstGeom prst="rect">
              <a:avLst/>
            </a:prstGeom>
            <a:grpFill/>
          </p:spPr>
        </p:pic>
      </p:grpSp>
      <p:sp>
        <p:nvSpPr>
          <p:cNvPr id="4" name="TextBox 3"/>
          <p:cNvSpPr txBox="1"/>
          <p:nvPr/>
        </p:nvSpPr>
        <p:spPr>
          <a:xfrm>
            <a:off x="228600" y="1352550"/>
            <a:ext cx="4495800" cy="286232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d-ID" dirty="0" smtClean="0"/>
          </a:p>
          <a:p>
            <a:pPr marL="342900" indent="-342900">
              <a:buAutoNum type="arabicPeriod"/>
            </a:pPr>
            <a:r>
              <a:rPr lang="id-ID" dirty="0" smtClean="0"/>
              <a:t>Menentukan tema tari yang akan diciptakan.</a:t>
            </a:r>
          </a:p>
          <a:p>
            <a:pPr marL="342900" indent="-342900">
              <a:buAutoNum type="arabicPeriod"/>
            </a:pPr>
            <a:r>
              <a:rPr lang="id-ID" dirty="0" smtClean="0"/>
              <a:t>Mencoba dan mencari berbagai jenis gerak tari yang sesuai dengan tema tari. Tahapan ini disebut eksplorasi.</a:t>
            </a:r>
          </a:p>
          <a:p>
            <a:pPr marL="342900" indent="-342900">
              <a:buAutoNum type="arabicPeriod"/>
            </a:pPr>
            <a:r>
              <a:rPr lang="id-ID" dirty="0" smtClean="0"/>
              <a:t>Mengembangkan gerak tari dengan memperhalus dan memperindah variasi gerak tari sesuai tema. Tahapan ini disebut improvisasi.</a:t>
            </a:r>
            <a:endParaRPr lang="en-US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228600" y="819150"/>
            <a:ext cx="4495800" cy="609600"/>
          </a:xfrm>
          <a:prstGeom prst="wedgeRoundRectCallout">
            <a:avLst>
              <a:gd name="adj1" fmla="val -37075"/>
              <a:gd name="adj2" fmla="val 80053"/>
              <a:gd name="adj3" fmla="val 16667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/>
              <a:t>Tahapan menciptakan gerak tari sederhana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4953000" y="873058"/>
            <a:ext cx="3934614" cy="3858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3381054"/>
      </p:ext>
    </p:extLst>
  </p:cSld>
  <p:clrMapOvr>
    <a:masterClrMapping/>
  </p:clrMapOvr>
  <p:transition spd="med" advTm="2742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126641" y="497257"/>
            <a:ext cx="6324695" cy="789574"/>
            <a:chOff x="1611544" y="3352296"/>
            <a:chExt cx="5883878" cy="60924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883878" cy="609244"/>
            </a:xfrm>
            <a:prstGeom prst="parallelogram">
              <a:avLst>
                <a:gd name="adj" fmla="val 453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471589" y="3424282"/>
              <a:ext cx="4415612" cy="492005"/>
            </a:xfrm>
            <a:prstGeom prst="rect">
              <a:avLst/>
            </a:prstGeom>
            <a:grpFill/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Clr>
                  <a:srgbClr val="FFA513"/>
                </a:buClr>
                <a:buNone/>
                <a:defRPr/>
              </a:pPr>
              <a:r>
                <a:rPr lang="id-ID" sz="2800" b="1" dirty="0" smtClean="0">
                  <a:solidFill>
                    <a:schemeClr val="tx1"/>
                  </a:solidFill>
                </a:rPr>
                <a:t>Bergerak Bersamaku</a:t>
              </a:r>
              <a:endParaRPr lang="nn-NO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chemeClr val="accent3"/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4306"/>
            <a:chOff x="2895601" y="-542991"/>
            <a:chExt cx="960519" cy="961848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  <a:grpFill/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724" y="-488577"/>
              <a:ext cx="757486" cy="5379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258" y="-119089"/>
              <a:ext cx="332226" cy="5379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id-ID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8180" y="1809750"/>
            <a:ext cx="3930808" cy="457583"/>
            <a:chOff x="298981" y="2086583"/>
            <a:chExt cx="3930808" cy="457583"/>
          </a:xfrm>
          <a:solidFill>
            <a:schemeClr val="accent3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9455" y="1918138"/>
            <a:ext cx="3930808" cy="457583"/>
            <a:chOff x="298981" y="2086583"/>
            <a:chExt cx="3930808" cy="457583"/>
          </a:xfrm>
          <a:solidFill>
            <a:schemeClr val="accent3"/>
          </a:solidFill>
        </p:grpSpPr>
        <p:sp>
          <p:nvSpPr>
            <p:cNvPr id="3" name="Rectangle 2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ight Triangle 3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0525" y="1915121"/>
            <a:ext cx="3267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Tujuan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Pembelajaran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3319" y="2343915"/>
            <a:ext cx="51278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700" dirty="0" smtClean="0"/>
              <a:t>Menjelaskan pengertian tema dalam tari.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700" dirty="0" smtClean="0"/>
              <a:t>Mengidentifikasi dan menciptakan tema dalam tari.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700" dirty="0" smtClean="0"/>
              <a:t>Menentukan tema dalam tari.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700" dirty="0" smtClean="0"/>
              <a:t>Mengidentifikasi macam-macam gerak sederhana dalam tari.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700" dirty="0" smtClean="0"/>
              <a:t>Menjelaskan jenis-jenis arah hadap dan arah gerak dalam tari.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700" dirty="0" smtClean="0"/>
              <a:t>Menciptakan gerak tari sederhana.</a:t>
            </a:r>
            <a:endParaRPr lang="en-US" sz="17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1688085"/>
            <a:ext cx="4267200" cy="3017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5802">
        <p14:pan dir="u"/>
      </p:transition>
    </mc:Choice>
    <mc:Fallback xmlns="">
      <p:transition spd="slow" advTm="258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6" grpId="0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309" y="701584"/>
            <a:ext cx="43335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1. Pengertian Tema dalam Tari</a:t>
            </a:r>
            <a:endParaRPr lang="en-US" sz="2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0071" y="1223266"/>
            <a:ext cx="3582328" cy="95410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rgbClr val="FF0000"/>
                </a:solidFill>
              </a:rPr>
              <a:t>Tema</a:t>
            </a:r>
            <a:r>
              <a:rPr lang="id-ID" sz="2800" b="1" dirty="0" smtClean="0">
                <a:solidFill>
                  <a:schemeClr val="accent2"/>
                </a:solidFill>
              </a:rPr>
              <a:t> </a:t>
            </a:r>
            <a:r>
              <a:rPr lang="id-ID" sz="2800" b="1" dirty="0" smtClean="0"/>
              <a:t>adalah ide dasar dalam tari.</a:t>
            </a:r>
            <a:endParaRPr lang="en-US" sz="2800" b="1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114301" y="90646"/>
            <a:ext cx="5219699" cy="566310"/>
            <a:chOff x="152400" y="124376"/>
            <a:chExt cx="5752322" cy="56631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803988" y="124377"/>
              <a:ext cx="5100734" cy="56630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latin typeface="+mj-lt"/>
                  <a:cs typeface="Arial" pitchFamily="34" charset="0"/>
                </a:rPr>
                <a:t>. </a:t>
              </a:r>
              <a:r>
                <a:rPr lang="en-US" sz="2800" b="1" dirty="0" err="1" smtClean="0">
                  <a:latin typeface="+mj-lt"/>
                  <a:cs typeface="Arial" pitchFamily="34" charset="0"/>
                </a:rPr>
                <a:t>Mengenal</a:t>
              </a:r>
              <a:r>
                <a:rPr lang="en-US" sz="2800" b="1" dirty="0" smtClean="0">
                  <a:latin typeface="+mj-lt"/>
                  <a:cs typeface="Arial" pitchFamily="34" charset="0"/>
                </a:rPr>
                <a:t> </a:t>
              </a:r>
              <a:r>
                <a:rPr lang="id-ID" sz="2800" b="1" dirty="0" smtClean="0">
                  <a:latin typeface="+mj-lt"/>
                  <a:cs typeface="Arial" pitchFamily="34" charset="0"/>
                </a:rPr>
                <a:t>Tema dalam Tari</a:t>
              </a:r>
              <a:endParaRPr lang="en-US" sz="2800" b="1" dirty="0">
                <a:latin typeface="+mj-lt"/>
                <a:cs typeface="Arial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24376"/>
              <a:ext cx="715304" cy="566309"/>
            </a:xfrm>
            <a:prstGeom prst="rect">
              <a:avLst/>
            </a:prstGeom>
            <a:grpFill/>
          </p:spPr>
        </p:pic>
      </p:grpSp>
      <p:sp>
        <p:nvSpPr>
          <p:cNvPr id="21" name="TextBox 20"/>
          <p:cNvSpPr txBox="1"/>
          <p:nvPr/>
        </p:nvSpPr>
        <p:spPr>
          <a:xfrm>
            <a:off x="380071" y="2266950"/>
            <a:ext cx="3619501" cy="224676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id-ID" sz="2800" b="1" dirty="0" smtClean="0"/>
              <a:t>Ada tari yang bertema </a:t>
            </a:r>
            <a:r>
              <a:rPr lang="id-ID" sz="2800" b="1" dirty="0" smtClean="0">
                <a:solidFill>
                  <a:srgbClr val="00B050"/>
                </a:solidFill>
              </a:rPr>
              <a:t>kegiatan sehari-hari</a:t>
            </a:r>
            <a:r>
              <a:rPr lang="id-ID" sz="2800" b="1" dirty="0" smtClean="0"/>
              <a:t>, </a:t>
            </a:r>
            <a:r>
              <a:rPr lang="id-ID" sz="2800" b="1" dirty="0" smtClean="0">
                <a:solidFill>
                  <a:srgbClr val="00B0F0"/>
                </a:solidFill>
              </a:rPr>
              <a:t>pengalaman hidup</a:t>
            </a:r>
            <a:r>
              <a:rPr lang="id-ID" sz="2800" b="1" dirty="0" smtClean="0"/>
              <a:t>, </a:t>
            </a:r>
            <a:r>
              <a:rPr lang="id-ID" sz="2800" b="1" dirty="0" smtClean="0">
                <a:solidFill>
                  <a:schemeClr val="accent6">
                    <a:lumMod val="75000"/>
                  </a:schemeClr>
                </a:solidFill>
              </a:rPr>
              <a:t>cerita rakyat</a:t>
            </a:r>
            <a:r>
              <a:rPr lang="id-ID" sz="2800" b="1" dirty="0" smtClean="0"/>
              <a:t>, dan </a:t>
            </a:r>
            <a:r>
              <a:rPr lang="id-ID" sz="2800" b="1" dirty="0" smtClean="0">
                <a:solidFill>
                  <a:srgbClr val="7030A0"/>
                </a:solidFill>
              </a:rPr>
              <a:t>kisah kepahlawanan</a:t>
            </a:r>
            <a:r>
              <a:rPr lang="id-ID" sz="2800" b="1" dirty="0" smtClean="0"/>
              <a:t>.</a:t>
            </a:r>
            <a:endParaRPr lang="en-US" sz="28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428750"/>
            <a:ext cx="4587065" cy="2862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p:transition spd="med" advTm="1731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25150"/>
            <a:ext cx="9144000" cy="3514770"/>
          </a:xfrm>
          <a:prstGeom prst="rect">
            <a:avLst/>
          </a:prstGeom>
          <a:solidFill>
            <a:srgbClr val="6DC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489620"/>
            <a:ext cx="5104486" cy="1653880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7457" y="801790"/>
            <a:ext cx="44480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/>
              <a:t>2</a:t>
            </a:r>
            <a:r>
              <a:rPr lang="id-ID" sz="2500" b="1" dirty="0" smtClean="0"/>
              <a:t>. Menentukan Tema dalam Tari</a:t>
            </a:r>
            <a:endParaRPr lang="en-US" sz="25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48223" y="163962"/>
            <a:ext cx="5219699" cy="566310"/>
            <a:chOff x="152400" y="124376"/>
            <a:chExt cx="5752322" cy="56631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803988" y="124377"/>
              <a:ext cx="5100734" cy="56630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latin typeface="+mj-lt"/>
                  <a:cs typeface="Arial" pitchFamily="34" charset="0"/>
                </a:rPr>
                <a:t>. </a:t>
              </a:r>
              <a:r>
                <a:rPr lang="en-US" sz="2800" b="1" dirty="0" err="1" smtClean="0">
                  <a:latin typeface="+mj-lt"/>
                  <a:cs typeface="Arial" pitchFamily="34" charset="0"/>
                </a:rPr>
                <a:t>Mengenal</a:t>
              </a:r>
              <a:r>
                <a:rPr lang="en-US" sz="2800" b="1" dirty="0" smtClean="0">
                  <a:latin typeface="+mj-lt"/>
                  <a:cs typeface="Arial" pitchFamily="34" charset="0"/>
                </a:rPr>
                <a:t> </a:t>
              </a:r>
              <a:r>
                <a:rPr lang="id-ID" sz="2800" b="1" dirty="0" smtClean="0">
                  <a:latin typeface="+mj-lt"/>
                  <a:cs typeface="Arial" pitchFamily="34" charset="0"/>
                </a:rPr>
                <a:t>Tema dalam Tari</a:t>
              </a:r>
              <a:endParaRPr lang="en-US" sz="2800" b="1" dirty="0">
                <a:latin typeface="+mj-lt"/>
                <a:cs typeface="Arial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24376"/>
              <a:ext cx="715304" cy="566309"/>
            </a:xfrm>
            <a:prstGeom prst="rect">
              <a:avLst/>
            </a:prstGeom>
            <a:grpFill/>
          </p:spPr>
        </p:pic>
      </p:grpSp>
      <p:grpSp>
        <p:nvGrpSpPr>
          <p:cNvPr id="7" name="Group 6"/>
          <p:cNvGrpSpPr/>
          <p:nvPr/>
        </p:nvGrpSpPr>
        <p:grpSpPr>
          <a:xfrm>
            <a:off x="299526" y="1442795"/>
            <a:ext cx="5076186" cy="2133600"/>
            <a:chOff x="1515561" y="1352959"/>
            <a:chExt cx="5218176" cy="2133600"/>
          </a:xfrm>
        </p:grpSpPr>
        <p:sp>
          <p:nvSpPr>
            <p:cNvPr id="25" name="Rounded Rectangle 24"/>
            <p:cNvSpPr/>
            <p:nvPr/>
          </p:nvSpPr>
          <p:spPr>
            <a:xfrm>
              <a:off x="1515561" y="1352959"/>
              <a:ext cx="4885838" cy="2133600"/>
            </a:xfrm>
            <a:prstGeom prst="roundRect">
              <a:avLst>
                <a:gd name="adj" fmla="val 902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637696" y="1576878"/>
              <a:ext cx="5096041" cy="178510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342900" indent="-342900">
                <a:buAutoNum type="arabicPeriod"/>
              </a:pPr>
              <a:r>
                <a:rPr lang="id-ID" sz="2200" b="1" dirty="0" smtClean="0"/>
                <a:t>Mendengarkan bunyi sekitar.</a:t>
              </a:r>
            </a:p>
            <a:p>
              <a:pPr marL="342900" indent="-342900">
                <a:buAutoNum type="arabicPeriod"/>
              </a:pPr>
              <a:r>
                <a:rPr lang="id-ID" sz="2200" b="1" dirty="0" smtClean="0"/>
                <a:t>Mengamati objek di sekitar.</a:t>
              </a:r>
            </a:p>
            <a:p>
              <a:pPr marL="342900" indent="-342900">
                <a:buAutoNum type="arabicPeriod"/>
              </a:pPr>
              <a:r>
                <a:rPr lang="id-ID" sz="2200" b="1" dirty="0" smtClean="0"/>
                <a:t>Menonton video peristiwa.</a:t>
              </a:r>
            </a:p>
            <a:p>
              <a:pPr marL="342900" indent="-342900">
                <a:buAutoNum type="arabicPeriod"/>
              </a:pPr>
              <a:r>
                <a:rPr lang="id-ID" sz="2200" b="1" dirty="0" smtClean="0"/>
                <a:t>Meniru gerakan yang sudah ada.</a:t>
              </a:r>
            </a:p>
            <a:p>
              <a:pPr marL="342900" indent="-342900">
                <a:buAutoNum type="arabicPeriod"/>
              </a:pPr>
              <a:r>
                <a:rPr lang="id-ID" sz="2200" b="1" dirty="0" smtClean="0"/>
                <a:t>Meraba tekstur permukaan benda.</a:t>
              </a:r>
              <a:endParaRPr lang="en-US" sz="2200" b="1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457" y="1239169"/>
            <a:ext cx="481317" cy="42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23"/>
          <a:stretch/>
        </p:blipFill>
        <p:spPr>
          <a:xfrm>
            <a:off x="5104486" y="1809750"/>
            <a:ext cx="4038600" cy="29334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4772B2-6626-4510-978D-FD1307C810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2199"/>
            <a:ext cx="9144000" cy="530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793061"/>
      </p:ext>
    </p:extLst>
  </p:cSld>
  <p:clrMapOvr>
    <a:masterClrMapping/>
  </p:clrMapOvr>
  <p:transition spd="med" advTm="249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308" y="701584"/>
            <a:ext cx="58196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1. Gerak di Tempat dan Berpindah Tempat</a:t>
            </a:r>
            <a:endParaRPr lang="en-US" sz="25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14300" y="90646"/>
            <a:ext cx="5295900" cy="566310"/>
            <a:chOff x="152399" y="124375"/>
            <a:chExt cx="5836299" cy="64153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867704" y="124376"/>
              <a:ext cx="5120994" cy="6415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latin typeface="+mj-lt"/>
                  <a:cs typeface="Arial" pitchFamily="34" charset="0"/>
                </a:rPr>
                <a:t>B. Macam-Macam Gerak Tari</a:t>
              </a:r>
              <a:endParaRPr lang="en-US" sz="2800" b="1" dirty="0">
                <a:latin typeface="+mj-lt"/>
                <a:cs typeface="Arial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" y="124375"/>
              <a:ext cx="797766" cy="641535"/>
            </a:xfrm>
            <a:prstGeom prst="rect">
              <a:avLst/>
            </a:prstGeom>
            <a:grpFill/>
          </p:spPr>
        </p:pic>
      </p:grpSp>
      <p:grpSp>
        <p:nvGrpSpPr>
          <p:cNvPr id="11" name="Group 10"/>
          <p:cNvGrpSpPr/>
          <p:nvPr/>
        </p:nvGrpSpPr>
        <p:grpSpPr>
          <a:xfrm>
            <a:off x="707253" y="1260593"/>
            <a:ext cx="4419600" cy="1113379"/>
            <a:chOff x="342898" y="1428750"/>
            <a:chExt cx="3481617" cy="2368927"/>
          </a:xfrm>
          <a:solidFill>
            <a:srgbClr val="FFFF99"/>
          </a:solidFill>
        </p:grpSpPr>
        <p:sp>
          <p:nvSpPr>
            <p:cNvPr id="12" name="Rectangle 11"/>
            <p:cNvSpPr/>
            <p:nvPr/>
          </p:nvSpPr>
          <p:spPr>
            <a:xfrm>
              <a:off x="342900" y="1428750"/>
              <a:ext cx="3481615" cy="14263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2898" y="1433282"/>
              <a:ext cx="3481616" cy="2364395"/>
            </a:xfrm>
            <a:prstGeom prst="rect">
              <a:avLst/>
            </a:prstGeom>
            <a:grp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d-ID" sz="2200" b="1" dirty="0" smtClean="0">
                  <a:solidFill>
                    <a:srgbClr val="FF0000"/>
                  </a:solidFill>
                </a:rPr>
                <a:t>Gerak tari </a:t>
              </a:r>
              <a:r>
                <a:rPr lang="id-ID" sz="2200" b="1" dirty="0" smtClean="0"/>
                <a:t>ada yang dilakukan dengan </a:t>
              </a:r>
              <a:r>
                <a:rPr lang="id-ID" sz="2200" b="1" dirty="0" smtClean="0">
                  <a:solidFill>
                    <a:srgbClr val="00B050"/>
                  </a:solidFill>
                </a:rPr>
                <a:t>berpindah tempat </a:t>
              </a:r>
              <a:r>
                <a:rPr lang="id-ID" sz="2200" b="1" dirty="0" smtClean="0"/>
                <a:t>dan </a:t>
              </a:r>
              <a:endParaRPr lang="en-US" sz="2200" b="1" dirty="0" smtClean="0"/>
            </a:p>
            <a:p>
              <a:r>
                <a:rPr lang="id-ID" sz="2200" b="1" dirty="0" smtClean="0">
                  <a:solidFill>
                    <a:srgbClr val="0070C0"/>
                  </a:solidFill>
                </a:rPr>
                <a:t>tidak berpindah tempat</a:t>
              </a:r>
              <a:r>
                <a:rPr lang="id-ID" sz="2200" b="1" dirty="0" smtClean="0"/>
                <a:t>.</a:t>
              </a:r>
              <a:endParaRPr lang="en-US" sz="2200" b="1" dirty="0" smtClean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07254" y="2571750"/>
            <a:ext cx="4419599" cy="1107996"/>
          </a:xfrm>
          <a:prstGeom prst="rect">
            <a:avLst/>
          </a:prstGeo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id-ID" sz="2200" b="1" dirty="0" smtClean="0"/>
              <a:t>Anggota tubuh yang dapat menyebabkan gerak berpindah tempat adalah </a:t>
            </a:r>
            <a:r>
              <a:rPr lang="id-ID" sz="2200" b="1" dirty="0" smtClean="0">
                <a:solidFill>
                  <a:srgbClr val="FF0000"/>
                </a:solidFill>
              </a:rPr>
              <a:t>kaki</a:t>
            </a:r>
            <a:r>
              <a:rPr lang="id-ID" sz="2200" b="1" dirty="0" smtClean="0"/>
              <a:t>.</a:t>
            </a:r>
            <a:endParaRPr lang="en-US" sz="2200" b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5334000" y="1246722"/>
            <a:ext cx="3553614" cy="3485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8867149"/>
      </p:ext>
    </p:extLst>
  </p:cSld>
  <p:clrMapOvr>
    <a:masterClrMapping/>
  </p:clrMapOvr>
  <p:transition spd="med" advTm="1628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308" y="701584"/>
            <a:ext cx="58196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1. Gerak di </a:t>
            </a:r>
            <a:r>
              <a:rPr lang="en-US" sz="2500" b="1" dirty="0"/>
              <a:t>T</a:t>
            </a:r>
            <a:r>
              <a:rPr lang="id-ID" sz="2500" b="1" dirty="0" smtClean="0"/>
              <a:t>empat dan </a:t>
            </a:r>
            <a:r>
              <a:rPr lang="en-US" sz="2500" b="1" dirty="0"/>
              <a:t>B</a:t>
            </a:r>
            <a:r>
              <a:rPr lang="id-ID" sz="2500" b="1" dirty="0" smtClean="0"/>
              <a:t>erpindah </a:t>
            </a:r>
            <a:r>
              <a:rPr lang="en-US" sz="2500" b="1" dirty="0" smtClean="0"/>
              <a:t>T</a:t>
            </a:r>
            <a:r>
              <a:rPr lang="id-ID" sz="2500" b="1" dirty="0" smtClean="0"/>
              <a:t>empat</a:t>
            </a:r>
            <a:endParaRPr lang="en-US" sz="25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14300" y="90646"/>
            <a:ext cx="5295900" cy="566310"/>
            <a:chOff x="152399" y="124375"/>
            <a:chExt cx="5836299" cy="64153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867704" y="124376"/>
              <a:ext cx="5120994" cy="6415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latin typeface="+mj-lt"/>
                  <a:cs typeface="Arial" pitchFamily="34" charset="0"/>
                </a:rPr>
                <a:t>B. Macam-Macam Gerak Tari</a:t>
              </a:r>
              <a:endParaRPr lang="en-US" sz="2800" b="1" dirty="0">
                <a:latin typeface="+mj-lt"/>
                <a:cs typeface="Arial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" y="124375"/>
              <a:ext cx="797766" cy="641535"/>
            </a:xfrm>
            <a:prstGeom prst="rect">
              <a:avLst/>
            </a:prstGeom>
            <a:grpFill/>
          </p:spPr>
        </p:pic>
      </p:grpSp>
      <p:grpSp>
        <p:nvGrpSpPr>
          <p:cNvPr id="14" name="Group 13"/>
          <p:cNvGrpSpPr/>
          <p:nvPr/>
        </p:nvGrpSpPr>
        <p:grpSpPr>
          <a:xfrm>
            <a:off x="838199" y="4032290"/>
            <a:ext cx="2317828" cy="397032"/>
            <a:chOff x="1776653" y="2606289"/>
            <a:chExt cx="1744787" cy="39703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024595" y="2606289"/>
              <a:ext cx="1496845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Gerak di tempat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91407" y="4032290"/>
            <a:ext cx="3352800" cy="711499"/>
            <a:chOff x="1776653" y="2606289"/>
            <a:chExt cx="1744787" cy="70173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653" y="2619723"/>
              <a:ext cx="1676400" cy="375193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024595" y="2606289"/>
              <a:ext cx="1496845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Gerak berpindah tempat</a:t>
              </a:r>
              <a:endParaRPr lang="en-US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7" y="1245506"/>
            <a:ext cx="2307246" cy="2647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745" y="1293409"/>
            <a:ext cx="3762709" cy="2552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125049"/>
      </p:ext>
    </p:extLst>
  </p:cSld>
  <p:clrMapOvr>
    <a:masterClrMapping/>
  </p:clrMapOvr>
  <p:transition spd="med" advTm="1215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300" y="90646"/>
            <a:ext cx="5295900" cy="566310"/>
            <a:chOff x="152399" y="124375"/>
            <a:chExt cx="5836299" cy="64153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867704" y="124376"/>
              <a:ext cx="5120994" cy="6415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latin typeface="+mj-lt"/>
                  <a:cs typeface="Arial" pitchFamily="34" charset="0"/>
                </a:rPr>
                <a:t>B. Macam-Macam Gerak Tari</a:t>
              </a:r>
              <a:endParaRPr lang="en-US" sz="2800" b="1" dirty="0">
                <a:latin typeface="+mj-lt"/>
                <a:cs typeface="Arial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" y="124375"/>
              <a:ext cx="797766" cy="641535"/>
            </a:xfrm>
            <a:prstGeom prst="rect">
              <a:avLst/>
            </a:prstGeom>
            <a:grpFill/>
          </p:spPr>
        </p:pic>
      </p:grpSp>
      <p:sp>
        <p:nvSpPr>
          <p:cNvPr id="22" name="Rectangle 21"/>
          <p:cNvSpPr/>
          <p:nvPr/>
        </p:nvSpPr>
        <p:spPr>
          <a:xfrm>
            <a:off x="5267855" y="4032290"/>
            <a:ext cx="2876352" cy="711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Gerak berpindah tempat</a:t>
            </a:r>
            <a:endParaRPr lang="en-US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63373" y="1504950"/>
            <a:ext cx="3838492" cy="1818575"/>
            <a:chOff x="342898" y="1428750"/>
            <a:chExt cx="3481617" cy="3061611"/>
          </a:xfrm>
          <a:solidFill>
            <a:srgbClr val="FFFF99"/>
          </a:solidFill>
        </p:grpSpPr>
        <p:sp>
          <p:nvSpPr>
            <p:cNvPr id="23" name="Rectangle 22"/>
            <p:cNvSpPr/>
            <p:nvPr/>
          </p:nvSpPr>
          <p:spPr>
            <a:xfrm>
              <a:off x="342900" y="1428750"/>
              <a:ext cx="3481615" cy="14263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898" y="1433284"/>
              <a:ext cx="3481616" cy="3057077"/>
            </a:xfrm>
            <a:prstGeom prst="rect">
              <a:avLst/>
            </a:prstGeom>
            <a:grp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/>
                <a:t>Pada gerak berpindah tempat, </a:t>
              </a:r>
              <a:r>
                <a:rPr lang="id-ID" sz="2800" b="1" dirty="0" smtClean="0">
                  <a:solidFill>
                    <a:srgbClr val="FF0000"/>
                  </a:solidFill>
                </a:rPr>
                <a:t>arah hadap </a:t>
              </a:r>
              <a:r>
                <a:rPr lang="id-ID" sz="2800" b="1" dirty="0" smtClean="0"/>
                <a:t>dan</a:t>
              </a:r>
              <a:r>
                <a:rPr lang="id-ID" sz="2800" b="1" dirty="0" smtClean="0">
                  <a:solidFill>
                    <a:schemeClr val="accent2"/>
                  </a:solidFill>
                </a:rPr>
                <a:t> </a:t>
              </a:r>
              <a:r>
                <a:rPr lang="id-ID" sz="2800" b="1" dirty="0" smtClean="0">
                  <a:solidFill>
                    <a:srgbClr val="00B050"/>
                  </a:solidFill>
                </a:rPr>
                <a:t>arah gerak penari </a:t>
              </a:r>
              <a:r>
                <a:rPr lang="id-ID" sz="2800" b="1" dirty="0" smtClean="0"/>
                <a:t>juga berpindah-pindah.</a:t>
              </a:r>
              <a:endParaRPr lang="en-US" sz="2800" b="1" dirty="0" smtClean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4953000" y="873058"/>
            <a:ext cx="3934614" cy="3858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048700"/>
      </p:ext>
    </p:extLst>
  </p:cSld>
  <p:clrMapOvr>
    <a:masterClrMapping/>
  </p:clrMapOvr>
  <p:transition spd="med" advTm="1082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267855" y="4032290"/>
            <a:ext cx="2876352" cy="711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Gerak berpindah tempat</a:t>
            </a:r>
            <a:endParaRPr lang="en-US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9232" y="97639"/>
            <a:ext cx="4448092" cy="47705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id-ID" sz="2500" b="1" dirty="0" smtClean="0"/>
              <a:t>Perhatikan arah hadap berikut.</a:t>
            </a:r>
            <a:endParaRPr lang="en-US" sz="25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408290"/>
            <a:ext cx="2895600" cy="239844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3372" y="2486303"/>
            <a:ext cx="1804230" cy="383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Arah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hadap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kanan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63372" y="3645197"/>
            <a:ext cx="1903627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Arah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hadap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serong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depan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370994" y="3643137"/>
            <a:ext cx="2011006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Arah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hadap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serong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depan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82845" y="4131420"/>
            <a:ext cx="2072303" cy="421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Arah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hadap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depan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370994" y="2294310"/>
            <a:ext cx="2011006" cy="383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Arah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hadap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kiri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28817" y="1248223"/>
            <a:ext cx="1903626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Arah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hadap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serong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belakang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59157" y="1161666"/>
            <a:ext cx="2022843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Arah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hadap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serong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belakang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68124" y="740136"/>
            <a:ext cx="2255352" cy="421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Arah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hadap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belakang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>
            <a:stCxn id="2" idx="0"/>
            <a:endCxn id="27" idx="2"/>
          </p:cNvCxnSpPr>
          <p:nvPr/>
        </p:nvCxnSpPr>
        <p:spPr>
          <a:xfrm flipV="1">
            <a:off x="4495800" y="1161666"/>
            <a:ext cx="0" cy="246624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495800" y="3884796"/>
            <a:ext cx="0" cy="246624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4" idx="3"/>
          </p:cNvCxnSpPr>
          <p:nvPr/>
        </p:nvCxnSpPr>
        <p:spPr>
          <a:xfrm flipV="1">
            <a:off x="2666999" y="3806733"/>
            <a:ext cx="701125" cy="143264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567602" y="2678296"/>
            <a:ext cx="381001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632443" y="1550755"/>
            <a:ext cx="948957" cy="60741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516838" y="1469031"/>
            <a:ext cx="854950" cy="81724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042997" y="2486303"/>
            <a:ext cx="328791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15000" y="3806733"/>
            <a:ext cx="644157" cy="169186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46809393"/>
      </p:ext>
    </p:extLst>
  </p:cSld>
  <p:clrMapOvr>
    <a:masterClrMapping/>
  </p:clrMapOvr>
  <p:transition spd="med" advTm="1082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09600" y="666750"/>
            <a:ext cx="3962400" cy="2382687"/>
            <a:chOff x="342898" y="1428750"/>
            <a:chExt cx="3481617" cy="4823313"/>
          </a:xfrm>
          <a:solidFill>
            <a:srgbClr val="FFFF99"/>
          </a:solidFill>
        </p:grpSpPr>
        <p:sp>
          <p:nvSpPr>
            <p:cNvPr id="23" name="Rectangle 22"/>
            <p:cNvSpPr/>
            <p:nvPr/>
          </p:nvSpPr>
          <p:spPr>
            <a:xfrm>
              <a:off x="342900" y="1428750"/>
              <a:ext cx="3481615" cy="14263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898" y="1433284"/>
              <a:ext cx="3481616" cy="4818779"/>
            </a:xfrm>
            <a:prstGeom prst="rect">
              <a:avLst/>
            </a:prstGeom>
            <a:grp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id-ID" sz="3600" b="1" dirty="0" smtClean="0">
                  <a:solidFill>
                    <a:srgbClr val="FF0000"/>
                  </a:solidFill>
                </a:rPr>
                <a:t>Arah gerak </a:t>
              </a:r>
              <a:r>
                <a:rPr lang="id-ID" sz="3600" b="1" dirty="0" smtClean="0"/>
                <a:t>dalam tari dapat dilakukan dengan melangkahkan </a:t>
              </a:r>
              <a:r>
                <a:rPr lang="id-ID" sz="3600" b="1" dirty="0" smtClean="0">
                  <a:solidFill>
                    <a:srgbClr val="00B050"/>
                  </a:solidFill>
                </a:rPr>
                <a:t>kaki</a:t>
              </a:r>
              <a:r>
                <a:rPr lang="id-ID" sz="3600" b="1" dirty="0" smtClean="0"/>
                <a:t>.</a:t>
              </a:r>
              <a:endParaRPr lang="en-US" sz="3600" b="1" dirty="0" smtClean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6"/>
          <a:stretch/>
        </p:blipFill>
        <p:spPr>
          <a:xfrm>
            <a:off x="4953000" y="873058"/>
            <a:ext cx="3934614" cy="3858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428168"/>
      </p:ext>
    </p:extLst>
  </p:cSld>
  <p:clrMapOvr>
    <a:masterClrMapping/>
  </p:clrMapOvr>
  <p:transition spd="med" advTm="1308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5|3.3|2|3|3.7|2.8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1.9|2.4|1.7|2.6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6.9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6.9|1.8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|4|3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|4|3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|4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1|2.2|1.6|3.5|4.7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5|1.4|3.5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5|2.7|1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1.7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|2|1.6|1.6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3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3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6.9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1.9|2.4|1.7|2.6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3975</TotalTime>
  <Words>520</Words>
  <Application>Microsoft Office PowerPoint</Application>
  <PresentationFormat>On-screen Show (16:9)</PresentationFormat>
  <Paragraphs>97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Calibri</vt:lpstr>
      <vt:lpstr>Open Sans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Nur Alivia Arianda</cp:lastModifiedBy>
  <cp:revision>244</cp:revision>
  <dcterms:created xsi:type="dcterms:W3CDTF">2022-01-17T01:37:52Z</dcterms:created>
  <dcterms:modified xsi:type="dcterms:W3CDTF">2022-11-17T03:03:35Z</dcterms:modified>
</cp:coreProperties>
</file>