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5" r:id="rId2"/>
    <p:sldId id="302" r:id="rId3"/>
    <p:sldId id="303" r:id="rId4"/>
    <p:sldId id="307" r:id="rId5"/>
    <p:sldId id="304" r:id="rId6"/>
    <p:sldId id="305" r:id="rId7"/>
    <p:sldId id="290" r:id="rId8"/>
    <p:sldId id="306" r:id="rId9"/>
    <p:sldId id="292" r:id="rId10"/>
    <p:sldId id="308" r:id="rId11"/>
    <p:sldId id="291" r:id="rId12"/>
    <p:sldId id="309" r:id="rId13"/>
    <p:sldId id="310" r:id="rId14"/>
    <p:sldId id="297" r:id="rId15"/>
    <p:sldId id="311" r:id="rId16"/>
    <p:sldId id="314" r:id="rId17"/>
    <p:sldId id="312" r:id="rId18"/>
    <p:sldId id="313" r:id="rId19"/>
    <p:sldId id="315" r:id="rId20"/>
    <p:sldId id="316" r:id="rId21"/>
    <p:sldId id="317" r:id="rId22"/>
    <p:sldId id="281" r:id="rId23"/>
    <p:sldId id="318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8080"/>
    <a:srgbClr val="990033"/>
    <a:srgbClr val="FFFF99"/>
    <a:srgbClr val="FFFF66"/>
    <a:srgbClr val="FF9966"/>
    <a:srgbClr val="FF99CC"/>
    <a:srgbClr val="FFCC99"/>
    <a:srgbClr val="C9C011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03" autoAdjust="0"/>
  </p:normalViewPr>
  <p:slideViewPr>
    <p:cSldViewPr>
      <p:cViewPr varScale="1">
        <p:scale>
          <a:sx n="90" d="100"/>
          <a:sy n="90" d="100"/>
        </p:scale>
        <p:origin x="-73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 BUPENA </a:t>
            </a:r>
            <a:r>
              <a:rPr lang="en-US" baseline="0" dirty="0" err="1" smtClean="0"/>
              <a:t>disesuaikan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82" y="843558"/>
            <a:ext cx="2463588" cy="3232578"/>
          </a:xfrm>
          <a:prstGeom prst="rect">
            <a:avLst/>
          </a:prstGeom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3927288" y="3317177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id-ID" altLang="ja-JP" sz="2400" b="1" spc="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SENI BUDAYA</a:t>
            </a:r>
            <a:endParaRPr kumimoji="1" lang="ja-JP" altLang="en-US" sz="2400" b="1" spc="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87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gambar\PJOK\BAB 1\7 gerakan berjalan ke belakang FC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286512" y="887284"/>
            <a:ext cx="1587401" cy="2921630"/>
          </a:xfrm>
          <a:prstGeom prst="rect">
            <a:avLst/>
          </a:prstGeom>
          <a:noFill/>
        </p:spPr>
      </p:pic>
      <p:pic>
        <p:nvPicPr>
          <p:cNvPr id="1027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66021" y="1000115"/>
            <a:ext cx="1659811" cy="271464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14282" y="3763042"/>
            <a:ext cx="4429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008080"/>
                </a:solidFill>
              </a:rPr>
              <a:t>Gerak berpindah memerlukan ruang yang besar.</a:t>
            </a:r>
            <a:endParaRPr lang="en-US" sz="2400" b="1" dirty="0">
              <a:solidFill>
                <a:srgbClr val="008080"/>
              </a:solidFill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214283" y="214296"/>
            <a:ext cx="5214973" cy="642942"/>
            <a:chOff x="528084" y="1785540"/>
            <a:chExt cx="7568302" cy="6429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4" y="1785540"/>
              <a:ext cx="7568302" cy="64294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21532" y="1856978"/>
              <a:ext cx="6960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smtClean="0">
                  <a:solidFill>
                    <a:srgbClr val="FF0066"/>
                  </a:solidFill>
                </a:rPr>
                <a:t>P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erhatikan contoh gerak berikut.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500562" y="3786196"/>
            <a:ext cx="4429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008080"/>
                </a:solidFill>
              </a:rPr>
              <a:t>Gerak di tempat memerlukan ruang yang kecil.</a:t>
            </a:r>
            <a:endParaRPr lang="en-US" sz="2400" b="1" dirty="0">
              <a:solidFill>
                <a:srgbClr val="00808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Template Bupena Merdeka (Konten QR-Media mengajar)\BACKGROUND\kela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939" y="1655576"/>
            <a:ext cx="2743171" cy="32204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7554" y="928676"/>
            <a:ext cx="4714908" cy="2999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01569" y="1491630"/>
            <a:ext cx="4392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Gerak tari juga dilakukan dengan berbagai tingkatan.</a:t>
            </a:r>
          </a:p>
          <a:p>
            <a:r>
              <a:rPr lang="id-ID" sz="2800" b="1" dirty="0" smtClean="0">
                <a:solidFill>
                  <a:srgbClr val="FF0066"/>
                </a:solidFill>
              </a:rPr>
              <a:t>Ada tingkatan rendah, sedang, dan tinggi.</a:t>
            </a:r>
            <a:endParaRPr lang="en-US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51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26800" y="857238"/>
            <a:ext cx="3030820" cy="2143140"/>
          </a:xfrm>
          <a:prstGeom prst="rect">
            <a:avLst/>
          </a:prstGeom>
          <a:noFill/>
        </p:spPr>
      </p:pic>
      <p:pic>
        <p:nvPicPr>
          <p:cNvPr id="1026" name="Picture 2" descr="G:\Template Bupena Merdeka (Konten QR-Media mengajar)\gambar\PJOK\BAB 1\7 gerakan berjalan ke belakang FC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072870" y="928676"/>
            <a:ext cx="2856716" cy="202002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57158" y="2928940"/>
            <a:ext cx="37147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008080"/>
                </a:solidFill>
              </a:rPr>
              <a:t>Tingkatan rendah dalam tari.</a:t>
            </a:r>
          </a:p>
          <a:p>
            <a:pPr algn="ctr"/>
            <a:r>
              <a:rPr lang="id-ID" sz="2200" b="1" dirty="0" smtClean="0">
                <a:solidFill>
                  <a:srgbClr val="008080"/>
                </a:solidFill>
              </a:rPr>
              <a:t>Posisi anggota tubuh hampir menyentuh lantai.</a:t>
            </a:r>
            <a:endParaRPr lang="en-US" sz="2200" b="1" dirty="0">
              <a:solidFill>
                <a:srgbClr val="008080"/>
              </a:solidFill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214283" y="214296"/>
            <a:ext cx="5214973" cy="642942"/>
            <a:chOff x="528084" y="1785540"/>
            <a:chExt cx="7568302" cy="6429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4" y="1785540"/>
              <a:ext cx="7568302" cy="64294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21532" y="1856978"/>
              <a:ext cx="6960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smtClean="0">
                  <a:solidFill>
                    <a:srgbClr val="FF0066"/>
                  </a:solidFill>
                </a:rPr>
                <a:t>P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erhatikan contoh gerak berikut.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572000" y="2928940"/>
            <a:ext cx="41434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008080"/>
                </a:solidFill>
              </a:rPr>
              <a:t>Tingkatan sedang dalam tari.</a:t>
            </a:r>
          </a:p>
          <a:p>
            <a:pPr algn="ctr"/>
            <a:r>
              <a:rPr lang="id-ID" sz="2200" b="1" dirty="0" smtClean="0">
                <a:solidFill>
                  <a:srgbClr val="008080"/>
                </a:solidFill>
              </a:rPr>
              <a:t>Posisi tubuh berdiri.</a:t>
            </a:r>
            <a:endParaRPr lang="en-US" sz="2200" b="1" dirty="0">
              <a:solidFill>
                <a:srgbClr val="00808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612749" y="1124355"/>
            <a:ext cx="3434931" cy="242889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428860" y="3445383"/>
            <a:ext cx="371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008080"/>
                </a:solidFill>
              </a:rPr>
              <a:t>Tingkatan tinggi dalam tari.</a:t>
            </a:r>
          </a:p>
          <a:p>
            <a:pPr algn="ctr"/>
            <a:r>
              <a:rPr lang="id-ID" sz="2200" b="1" dirty="0" smtClean="0">
                <a:solidFill>
                  <a:srgbClr val="008080"/>
                </a:solidFill>
              </a:rPr>
              <a:t>Posisi kaki menjauhi lantai.</a:t>
            </a:r>
            <a:endParaRPr lang="en-US" sz="2200" b="1" dirty="0">
              <a:solidFill>
                <a:srgbClr val="008080"/>
              </a:solidFill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214283" y="214296"/>
            <a:ext cx="5214973" cy="642942"/>
            <a:chOff x="528084" y="1785540"/>
            <a:chExt cx="7568302" cy="6429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4" y="1785540"/>
              <a:ext cx="7568302" cy="64294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21532" y="1856978"/>
              <a:ext cx="6960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smtClean="0">
                  <a:solidFill>
                    <a:srgbClr val="FF0066"/>
                  </a:solidFill>
                </a:rPr>
                <a:t>P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erhatikan contoh gerak berikut.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ID" altLang="id-ID" sz="32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75656" y="506167"/>
            <a:ext cx="602530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Mengenal Teater </a:t>
            </a:r>
            <a:r>
              <a:rPr lang="id-ID" sz="28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(Seni Teater)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6512" y="1500180"/>
            <a:ext cx="6696744" cy="639522"/>
            <a:chOff x="115920" y="214296"/>
            <a:chExt cx="6696744" cy="6395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5037140" cy="63952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6136388" cy="478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Mengenal Dunia Teater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67272" y="2496116"/>
            <a:ext cx="5019108" cy="461665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Teater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merupakan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seni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pertunjukan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5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5" cstate="print"/>
          <a:srcRect b="32516"/>
          <a:stretch>
            <a:fillRect/>
          </a:stretch>
        </p:blipFill>
        <p:spPr bwMode="auto">
          <a:xfrm flipH="1">
            <a:off x="6500826" y="1447825"/>
            <a:ext cx="2127007" cy="333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241918" y="3212206"/>
            <a:ext cx="4544396" cy="1002618"/>
            <a:chOff x="609600" y="1532362"/>
            <a:chExt cx="4165697" cy="10026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532362"/>
              <a:ext cx="4165697" cy="100261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731339" y="1624373"/>
              <a:ext cx="37820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b="1" dirty="0" smtClean="0">
                  <a:solidFill>
                    <a:srgbClr val="008080"/>
                  </a:solidFill>
                </a:rPr>
                <a:t>Pertunjukan teater ditampilkan di atas panggung.</a:t>
              </a:r>
              <a:endParaRPr lang="en-US" sz="2400" b="1" dirty="0" smtClean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432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597" r="1597" b="9689"/>
          <a:stretch>
            <a:fillRect/>
          </a:stretch>
        </p:blipFill>
        <p:spPr bwMode="auto">
          <a:xfrm>
            <a:off x="0" y="-71456"/>
            <a:ext cx="9144000" cy="5119704"/>
          </a:xfrm>
          <a:prstGeom prst="rect">
            <a:avLst/>
          </a:prstGeom>
          <a:noFill/>
        </p:spPr>
      </p:pic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b="26892"/>
          <a:stretch>
            <a:fillRect/>
          </a:stretch>
        </p:blipFill>
        <p:spPr bwMode="auto">
          <a:xfrm flipH="1">
            <a:off x="-1" y="785800"/>
            <a:ext cx="2606930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6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928676"/>
            <a:ext cx="4857784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500430" y="1970314"/>
            <a:ext cx="39290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660033"/>
                </a:solidFill>
              </a:rPr>
              <a:t>Pada pertunjukan teater, terdapat gerak tubuh, suara, dan gerak wajah pemain.</a:t>
            </a:r>
            <a:endParaRPr lang="en-US" sz="2800" b="1" dirty="0">
              <a:solidFill>
                <a:srgbClr val="00808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597" r="1597" b="9689"/>
          <a:stretch>
            <a:fillRect/>
          </a:stretch>
        </p:blipFill>
        <p:spPr bwMode="auto">
          <a:xfrm>
            <a:off x="0" y="-71456"/>
            <a:ext cx="9144000" cy="5119704"/>
          </a:xfrm>
          <a:prstGeom prst="rect">
            <a:avLst/>
          </a:prstGeom>
          <a:noFill/>
        </p:spPr>
      </p:pic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b="26892"/>
          <a:stretch>
            <a:fillRect/>
          </a:stretch>
        </p:blipFill>
        <p:spPr bwMode="auto">
          <a:xfrm flipH="1">
            <a:off x="-1" y="785800"/>
            <a:ext cx="2606930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6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928676"/>
            <a:ext cx="4857784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571868" y="1643056"/>
            <a:ext cx="40719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70C0"/>
                </a:solidFill>
              </a:rPr>
              <a:t>Setiap pemain memiliki peran.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71868" y="2504831"/>
            <a:ext cx="40719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FF0066"/>
                </a:solidFill>
              </a:rPr>
              <a:t>Peran dimainkan sesuai cerita.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71868" y="3357568"/>
            <a:ext cx="40719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2060"/>
                </a:solidFill>
              </a:rPr>
              <a:t>Bermain peran disebut akting.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2287" b="9756"/>
          <a:stretch>
            <a:fillRect/>
          </a:stretch>
        </p:blipFill>
        <p:spPr bwMode="auto">
          <a:xfrm>
            <a:off x="0" y="285734"/>
            <a:ext cx="7000892" cy="45720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7158" y="500048"/>
            <a:ext cx="4071966" cy="954107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FF0066"/>
                </a:solidFill>
              </a:rPr>
              <a:t>Dalam akting, pemain melakukan percakapan.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43504" y="2071684"/>
            <a:ext cx="3786246" cy="954107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Pemain menggerakkan tubuh dan wajah.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2"/>
          <a:srcRect l="6352" t="8984" r="3124" b="8984"/>
          <a:stretch>
            <a:fillRect/>
          </a:stretch>
        </p:blipFill>
        <p:spPr bwMode="auto">
          <a:xfrm>
            <a:off x="0" y="1428742"/>
            <a:ext cx="5128264" cy="328614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214942" y="2143122"/>
            <a:ext cx="36433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800" b="1" dirty="0" smtClean="0">
                <a:solidFill>
                  <a:srgbClr val="FF0066"/>
                </a:solidFill>
              </a:rPr>
              <a:t>Ekspresi wajah gembira, sedih, marah, terkejut, malu, takut.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282" y="285734"/>
            <a:ext cx="5429288" cy="954107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66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Kita dapat berlatih menggerakkan wajah di depan cermin.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597" r="1597" b="9689"/>
          <a:stretch>
            <a:fillRect/>
          </a:stretch>
        </p:blipFill>
        <p:spPr bwMode="auto">
          <a:xfrm>
            <a:off x="0" y="-71456"/>
            <a:ext cx="9144000" cy="5119704"/>
          </a:xfrm>
          <a:prstGeom prst="rect">
            <a:avLst/>
          </a:prstGeom>
          <a:noFill/>
        </p:spPr>
      </p:pic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b="26892"/>
          <a:stretch>
            <a:fillRect/>
          </a:stretch>
        </p:blipFill>
        <p:spPr bwMode="auto">
          <a:xfrm flipH="1">
            <a:off x="-1" y="785800"/>
            <a:ext cx="2606930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6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642924"/>
            <a:ext cx="4714908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500430" y="1285866"/>
            <a:ext cx="36433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660033"/>
                </a:solidFill>
              </a:rPr>
              <a:t>Sebelum bermain teater, berlatihlah mengucapkan huruf vokal.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71868" y="3009735"/>
            <a:ext cx="40719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2060"/>
                </a:solidFill>
              </a:rPr>
              <a:t>Ucapkan huruf </a:t>
            </a:r>
            <a:r>
              <a:rPr lang="id-ID" sz="2800" b="1" i="1" dirty="0" smtClean="0">
                <a:solidFill>
                  <a:srgbClr val="FF0066"/>
                </a:solidFill>
              </a:rPr>
              <a:t>a</a:t>
            </a:r>
            <a:r>
              <a:rPr lang="id-ID" sz="2800" b="1" dirty="0" smtClean="0">
                <a:solidFill>
                  <a:srgbClr val="002060"/>
                </a:solidFill>
              </a:rPr>
              <a:t>, </a:t>
            </a:r>
            <a:r>
              <a:rPr lang="id-ID" sz="2800" b="1" i="1" dirty="0" smtClean="0">
                <a:solidFill>
                  <a:srgbClr val="FF0066"/>
                </a:solidFill>
              </a:rPr>
              <a:t>i</a:t>
            </a:r>
            <a:r>
              <a:rPr lang="id-ID" sz="2800" b="1" dirty="0" smtClean="0">
                <a:solidFill>
                  <a:srgbClr val="002060"/>
                </a:solidFill>
              </a:rPr>
              <a:t>, </a:t>
            </a:r>
            <a:r>
              <a:rPr lang="id-ID" sz="2800" b="1" i="1" dirty="0" smtClean="0">
                <a:solidFill>
                  <a:srgbClr val="FF0066"/>
                </a:solidFill>
              </a:rPr>
              <a:t>u</a:t>
            </a:r>
            <a:r>
              <a:rPr lang="id-ID" sz="2800" b="1" dirty="0" smtClean="0">
                <a:solidFill>
                  <a:srgbClr val="002060"/>
                </a:solidFill>
              </a:rPr>
              <a:t>, </a:t>
            </a:r>
            <a:r>
              <a:rPr lang="id-ID" sz="2800" b="1" i="1" dirty="0" smtClean="0">
                <a:solidFill>
                  <a:srgbClr val="FF0066"/>
                </a:solidFill>
              </a:rPr>
              <a:t>e</a:t>
            </a:r>
            <a:r>
              <a:rPr lang="id-ID" sz="2800" b="1" dirty="0" smtClean="0">
                <a:solidFill>
                  <a:srgbClr val="002060"/>
                </a:solidFill>
              </a:rPr>
              <a:t>, dan </a:t>
            </a:r>
            <a:r>
              <a:rPr lang="id-ID" sz="2800" b="1" i="1" dirty="0" smtClean="0">
                <a:solidFill>
                  <a:srgbClr val="FF0066"/>
                </a:solidFill>
              </a:rPr>
              <a:t>o</a:t>
            </a:r>
            <a:r>
              <a:rPr lang="id-ID" sz="2800" b="1" dirty="0" smtClean="0">
                <a:solidFill>
                  <a:srgbClr val="002060"/>
                </a:solidFill>
              </a:rPr>
              <a:t> dengan jelas.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597" r="1597" b="9689"/>
          <a:stretch>
            <a:fillRect/>
          </a:stretch>
        </p:blipFill>
        <p:spPr bwMode="auto">
          <a:xfrm>
            <a:off x="0" y="-71456"/>
            <a:ext cx="9144000" cy="5119704"/>
          </a:xfrm>
          <a:prstGeom prst="rect">
            <a:avLst/>
          </a:prstGeom>
          <a:noFill/>
        </p:spPr>
      </p:pic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b="33040"/>
          <a:stretch>
            <a:fillRect/>
          </a:stretch>
        </p:blipFill>
        <p:spPr bwMode="auto">
          <a:xfrm>
            <a:off x="6929454" y="2030883"/>
            <a:ext cx="2214547" cy="3112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32" y="1928808"/>
            <a:ext cx="4929222" cy="2857520"/>
            <a:chOff x="-32" y="1928808"/>
            <a:chExt cx="4929222" cy="2857520"/>
          </a:xfrm>
        </p:grpSpPr>
        <p:pic>
          <p:nvPicPr>
            <p:cNvPr id="6" name="Picture 3" descr="G:\Template Bupena Merdeka (Konten QR-Media mengajar)\BAHAN\Notes kuning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32" y="1928808"/>
              <a:ext cx="4929222" cy="28575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642910" y="2643188"/>
              <a:ext cx="39290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2400" b="1" dirty="0" smtClean="0">
                  <a:solidFill>
                    <a:srgbClr val="660033"/>
                  </a:solidFill>
                </a:rPr>
                <a:t>Setiap hari kita bergerak.</a:t>
              </a:r>
              <a:endParaRPr lang="en-US" sz="2400" b="1" dirty="0">
                <a:solidFill>
                  <a:srgbClr val="00808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2910" y="3109220"/>
              <a:ext cx="407196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2400" b="1" dirty="0" smtClean="0">
                  <a:solidFill>
                    <a:srgbClr val="008080"/>
                  </a:solidFill>
                </a:rPr>
                <a:t>Kita bergerak dengan anggota tubuh. 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/>
              </a:r>
              <a:br>
                <a:rPr lang="en-US" sz="2400" b="1" dirty="0" smtClean="0">
                  <a:solidFill>
                    <a:srgbClr val="008080"/>
                  </a:solidFill>
                </a:rPr>
              </a:br>
              <a:r>
                <a:rPr lang="id-ID" sz="2400" b="1" dirty="0" smtClean="0">
                  <a:solidFill>
                    <a:srgbClr val="7030A0"/>
                  </a:solidFill>
                </a:rPr>
                <a:t>Misalnya</a:t>
              </a:r>
              <a:r>
                <a:rPr lang="id-ID" sz="2400" b="1" dirty="0" smtClean="0">
                  <a:solidFill>
                    <a:srgbClr val="7030A0"/>
                  </a:solidFill>
                </a:rPr>
                <a:t>, gerakan kepala, tangan, atau kaki.</a:t>
              </a:r>
              <a:endParaRPr lang="en-US" sz="24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475656" y="506167"/>
            <a:ext cx="602530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Gerak Anggota Tubuh </a:t>
            </a:r>
            <a:r>
              <a:rPr lang="id-ID" sz="28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(Seni Tari)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388572" y="1432162"/>
            <a:ext cx="8532472" cy="639522"/>
            <a:chOff x="115920" y="214296"/>
            <a:chExt cx="8532472" cy="63952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8532472" cy="63952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76276" y="267070"/>
              <a:ext cx="7753376" cy="478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ngenal Gerak Anggota Tubuh dan Gerak Sehari-hari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0" y="1142990"/>
            <a:ext cx="1732901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857224" y="3071816"/>
            <a:ext cx="642910" cy="578882"/>
          </a:xfrm>
          <a:prstGeom prst="roundRect">
            <a:avLst/>
          </a:prstGeom>
          <a:solidFill>
            <a:srgbClr val="FFCC99"/>
          </a:solidFill>
          <a:ln w="28575">
            <a:solidFill>
              <a:srgbClr val="008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800" b="1" dirty="0" smtClean="0">
                <a:solidFill>
                  <a:srgbClr val="FF0066"/>
                </a:solidFill>
              </a:rPr>
              <a:t>a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472" y="334018"/>
            <a:ext cx="6429420" cy="523220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Ayo, ucapkan huruf vokal </a:t>
            </a:r>
            <a:r>
              <a:rPr lang="id-ID" sz="2800" b="1" i="1" dirty="0" smtClean="0">
                <a:solidFill>
                  <a:srgbClr val="FF0066"/>
                </a:solidFill>
              </a:rPr>
              <a:t>a</a:t>
            </a:r>
            <a:r>
              <a:rPr lang="id-ID" sz="2800" b="1" dirty="0" smtClean="0">
                <a:solidFill>
                  <a:srgbClr val="008080"/>
                </a:solidFill>
              </a:rPr>
              <a:t>, </a:t>
            </a:r>
            <a:r>
              <a:rPr lang="id-ID" sz="2800" b="1" i="1" dirty="0" smtClean="0">
                <a:solidFill>
                  <a:srgbClr val="FF0066"/>
                </a:solidFill>
              </a:rPr>
              <a:t>i</a:t>
            </a:r>
            <a:r>
              <a:rPr lang="id-ID" sz="2800" b="1" dirty="0" smtClean="0">
                <a:solidFill>
                  <a:srgbClr val="008080"/>
                </a:solidFill>
              </a:rPr>
              <a:t>, </a:t>
            </a:r>
            <a:r>
              <a:rPr lang="id-ID" sz="2800" b="1" i="1" dirty="0" smtClean="0">
                <a:solidFill>
                  <a:srgbClr val="FF0066"/>
                </a:solidFill>
              </a:rPr>
              <a:t>u</a:t>
            </a:r>
            <a:r>
              <a:rPr lang="id-ID" sz="2800" b="1" dirty="0" smtClean="0">
                <a:solidFill>
                  <a:srgbClr val="008080"/>
                </a:solidFill>
              </a:rPr>
              <a:t>, </a:t>
            </a:r>
            <a:r>
              <a:rPr lang="id-ID" sz="2800" b="1" i="1" dirty="0" smtClean="0">
                <a:solidFill>
                  <a:srgbClr val="FF0066"/>
                </a:solidFill>
              </a:rPr>
              <a:t>e</a:t>
            </a:r>
            <a:r>
              <a:rPr lang="id-ID" sz="2800" b="1" dirty="0" smtClean="0">
                <a:solidFill>
                  <a:srgbClr val="008080"/>
                </a:solidFill>
              </a:rPr>
              <a:t>, dan </a:t>
            </a:r>
            <a:r>
              <a:rPr lang="id-ID" sz="2800" b="1" i="1" dirty="0" smtClean="0">
                <a:solidFill>
                  <a:srgbClr val="FF0066"/>
                </a:solidFill>
              </a:rPr>
              <a:t>o</a:t>
            </a:r>
            <a:r>
              <a:rPr lang="id-ID" sz="2800" b="1" dirty="0" smtClean="0">
                <a:solidFill>
                  <a:srgbClr val="008080"/>
                </a:solidFill>
              </a:rPr>
              <a:t>.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5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10405" y="2214560"/>
            <a:ext cx="1732901" cy="1713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643306" y="1214428"/>
            <a:ext cx="1729485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57818" y="2214560"/>
            <a:ext cx="1732779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215206" y="1286271"/>
            <a:ext cx="1732901" cy="1713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2571736" y="4064171"/>
            <a:ext cx="642910" cy="578882"/>
          </a:xfrm>
          <a:prstGeom prst="roundRect">
            <a:avLst/>
          </a:prstGeom>
          <a:solidFill>
            <a:srgbClr val="FFCC99"/>
          </a:solidFill>
          <a:ln w="28575">
            <a:solidFill>
              <a:srgbClr val="008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800" b="1" dirty="0" smtClean="0">
                <a:solidFill>
                  <a:srgbClr val="FF0066"/>
                </a:solidFill>
              </a:rPr>
              <a:t>i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86248" y="3071816"/>
            <a:ext cx="642910" cy="578882"/>
          </a:xfrm>
          <a:prstGeom prst="roundRect">
            <a:avLst/>
          </a:prstGeom>
          <a:solidFill>
            <a:srgbClr val="FFCC99"/>
          </a:solidFill>
          <a:ln w="28575">
            <a:solidFill>
              <a:srgbClr val="008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800" b="1" dirty="0" smtClean="0">
                <a:solidFill>
                  <a:srgbClr val="FF0066"/>
                </a:solidFill>
              </a:rPr>
              <a:t>u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00699" y="4064570"/>
            <a:ext cx="642910" cy="578882"/>
          </a:xfrm>
          <a:prstGeom prst="roundRect">
            <a:avLst/>
          </a:prstGeom>
          <a:solidFill>
            <a:srgbClr val="FFCC99"/>
          </a:solidFill>
          <a:ln w="28575">
            <a:solidFill>
              <a:srgbClr val="008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800" b="1" dirty="0" smtClean="0">
                <a:solidFill>
                  <a:srgbClr val="FF0066"/>
                </a:solidFill>
              </a:rPr>
              <a:t>e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858148" y="3135876"/>
            <a:ext cx="642910" cy="578882"/>
          </a:xfrm>
          <a:prstGeom prst="roundRect">
            <a:avLst/>
          </a:prstGeom>
          <a:solidFill>
            <a:srgbClr val="FFCC99"/>
          </a:solidFill>
          <a:ln w="28575">
            <a:solidFill>
              <a:srgbClr val="008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800" b="1" dirty="0" smtClean="0">
                <a:solidFill>
                  <a:srgbClr val="FF0066"/>
                </a:solidFill>
              </a:rPr>
              <a:t>o</a:t>
            </a:r>
            <a:endParaRPr lang="en-US" sz="2800" b="1" dirty="0">
              <a:solidFill>
                <a:srgbClr val="FF0066"/>
              </a:solidFill>
            </a:endParaRPr>
          </a:p>
        </p:txBody>
      </p:sp>
      <p:pic>
        <p:nvPicPr>
          <p:cNvPr id="16" name="Picture 15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5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5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32" y="1069148"/>
            <a:ext cx="5357850" cy="3788617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572132" y="1260453"/>
            <a:ext cx="307183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660033"/>
                </a:solidFill>
              </a:rPr>
              <a:t>Kalian juga dapat berlatih bernyanyi.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72132" y="2401201"/>
            <a:ext cx="2928958" cy="138499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800" b="1" dirty="0" smtClean="0">
                <a:solidFill>
                  <a:srgbClr val="002060"/>
                </a:solidFill>
              </a:rPr>
              <a:t>Bergerak dan bernyanyi sesuai irama lagu.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8" name="Picture 7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Template Bupena Merdeka (Konten QR-Media mengajar)\BACKGROUND\kot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76" y="-106363"/>
            <a:ext cx="9159876" cy="5249863"/>
          </a:xfrm>
          <a:prstGeom prst="rect">
            <a:avLst/>
          </a:prstGeom>
          <a:noFill/>
        </p:spPr>
      </p:pic>
      <p:grpSp>
        <p:nvGrpSpPr>
          <p:cNvPr id="2" name="Group 6"/>
          <p:cNvGrpSpPr/>
          <p:nvPr/>
        </p:nvGrpSpPr>
        <p:grpSpPr>
          <a:xfrm>
            <a:off x="366714" y="142858"/>
            <a:ext cx="4133848" cy="733044"/>
            <a:chOff x="152400" y="214296"/>
            <a:chExt cx="4133848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4133848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10990" y="267070"/>
              <a:ext cx="3389506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genal Tablo</a:t>
              </a:r>
              <a:endParaRPr lang="en-US" sz="26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88634" y="1071552"/>
            <a:ext cx="428628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Tablo</a:t>
            </a:r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disebut drama bernarasi.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96" y="1714495"/>
            <a:ext cx="5583564" cy="2962513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1463" indent="-271463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Dalam tablo, ada satu pemain </a:t>
            </a:r>
            <a:r>
              <a:rPr lang="en-US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</a:br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yang </a:t>
            </a:r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bercerita.</a:t>
            </a:r>
            <a:endParaRPr lang="en-ID" sz="2400" b="1" dirty="0" smtClean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  <a:p>
            <a:pPr marL="271463" indent="-271463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id-ID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Pemain lainnya tidak berbicara.</a:t>
            </a:r>
            <a:endParaRPr lang="en-ID" sz="24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271463" indent="-271463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Pemain yang tidak berbicara </a:t>
            </a:r>
            <a:r>
              <a:rPr lang="en-US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</a:br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hanya </a:t>
            </a:r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bergerak.</a:t>
            </a:r>
            <a:endParaRPr lang="en-ID" sz="2400" b="1" dirty="0" smtClean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  <a:p>
            <a:pPr marL="271463" indent="-271463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id-ID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Ada yang terlihat senang, sedih, </a:t>
            </a:r>
            <a:r>
              <a:rPr lang="en-US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</a:br>
            <a:r>
              <a:rPr lang="id-ID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malu</a:t>
            </a:r>
            <a:r>
              <a:rPr lang="id-ID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, atau terkejut.</a:t>
            </a:r>
            <a:endParaRPr lang="en-ID" sz="24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5" cstate="print"/>
          <a:srcRect b="37640"/>
          <a:stretch>
            <a:fillRect/>
          </a:stretch>
        </p:blipFill>
        <p:spPr bwMode="auto">
          <a:xfrm>
            <a:off x="6511874" y="857238"/>
            <a:ext cx="2775034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b="9375"/>
          <a:stretch>
            <a:fillRect/>
          </a:stretch>
        </p:blipFill>
        <p:spPr bwMode="auto">
          <a:xfrm>
            <a:off x="71406" y="328582"/>
            <a:ext cx="6733321" cy="43148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7158" y="357172"/>
            <a:ext cx="6715172" cy="492443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Perhatikan </a:t>
            </a:r>
            <a:r>
              <a:rPr lang="id-ID" sz="2600" b="1" dirty="0" smtClean="0">
                <a:solidFill>
                  <a:srgbClr val="FF0066"/>
                </a:solidFill>
              </a:rPr>
              <a:t>gambar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pertunjukan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id-ID" sz="2600" b="1" dirty="0" smtClean="0">
                <a:solidFill>
                  <a:srgbClr val="FF0066"/>
                </a:solidFill>
              </a:rPr>
              <a:t> </a:t>
            </a:r>
            <a:r>
              <a:rPr lang="id-ID" sz="2600" b="1" dirty="0" smtClean="0">
                <a:solidFill>
                  <a:srgbClr val="FF0066"/>
                </a:solidFill>
              </a:rPr>
              <a:t>tablo berikut.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00694" y="2955199"/>
            <a:ext cx="3143272" cy="830997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008080"/>
                </a:solidFill>
              </a:rPr>
              <a:t>Pertunjukan tablo suasana di pasar.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249"/>
          <a:stretch>
            <a:fillRect/>
          </a:stretch>
        </p:blipFill>
        <p:spPr bwMode="auto">
          <a:xfrm>
            <a:off x="-32" y="1785932"/>
            <a:ext cx="5421881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29222" y="1006850"/>
            <a:ext cx="3643306" cy="954107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FF0066"/>
                </a:solidFill>
              </a:rPr>
              <a:t>Ada banyak jenis gerak anggota tubuh.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29190" y="2186887"/>
            <a:ext cx="4071966" cy="138499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Kita dapat bertepuk tangan, menganggukkan kepala, dan berjalan kaki.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8850" y="1571618"/>
            <a:ext cx="3642058" cy="2575355"/>
          </a:xfrm>
          <a:prstGeom prst="rect">
            <a:avLst/>
          </a:prstGeom>
          <a:noFill/>
        </p:spPr>
      </p:pic>
      <p:pic>
        <p:nvPicPr>
          <p:cNvPr id="6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29123" y="1428742"/>
            <a:ext cx="4041093" cy="285752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57158" y="357172"/>
            <a:ext cx="71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 smtClean="0">
                <a:solidFill>
                  <a:srgbClr val="0070C0"/>
                </a:solidFill>
              </a:rPr>
              <a:t>Anggota tubuh dapat digerakkan sesuai keinginan.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158" y="785800"/>
            <a:ext cx="71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 smtClean="0">
                <a:solidFill>
                  <a:srgbClr val="0070C0"/>
                </a:solidFill>
              </a:rPr>
              <a:t>Anggota tubuh dapat digerakkan bersamaan.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158" y="1222051"/>
            <a:ext cx="71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 smtClean="0">
                <a:solidFill>
                  <a:srgbClr val="008080"/>
                </a:solidFill>
              </a:rPr>
              <a:t>Anggota tubuh dapat digerakkan bergantian.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472" y="3945449"/>
            <a:ext cx="3143272" cy="769441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Gerakan tangan dan kaki bersamaan.</a:t>
            </a:r>
            <a:endParaRPr lang="en-US" sz="22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6314" y="3929072"/>
            <a:ext cx="3143272" cy="769441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Gerakan kaki dan kepala bergantian.</a:t>
            </a:r>
            <a:endParaRPr lang="en-US" sz="22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6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95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Template Bupena Merdeka (Konten QR-Media mengajar)\BACKGROUND\kelas 2.jpg"/>
          <p:cNvPicPr>
            <a:picLocks noChangeAspect="1" noChangeArrowheads="1"/>
          </p:cNvPicPr>
          <p:nvPr/>
        </p:nvPicPr>
        <p:blipFill>
          <a:blip r:embed="rId2" cstate="print"/>
          <a:srcRect l="1785" r="1785" b="9849"/>
          <a:stretch>
            <a:fillRect/>
          </a:stretch>
        </p:blipFill>
        <p:spPr bwMode="auto">
          <a:xfrm>
            <a:off x="-32" y="-6350"/>
            <a:ext cx="9177986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3" cstate="print"/>
          <a:srcRect b="21601"/>
          <a:stretch>
            <a:fillRect/>
          </a:stretch>
        </p:blipFill>
        <p:spPr bwMode="auto">
          <a:xfrm>
            <a:off x="571472" y="577346"/>
            <a:ext cx="2143140" cy="419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642925"/>
            <a:ext cx="4429156" cy="3429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571868" y="1197484"/>
            <a:ext cx="36433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660033"/>
                </a:solidFill>
              </a:rPr>
              <a:t>Kita juga dapat melakukan gerak sehari-hari.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71868" y="2472639"/>
            <a:ext cx="35004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2060"/>
                </a:solidFill>
              </a:rPr>
              <a:t>Gerak sehari-hari dilakukan dengan tangan dan kaki.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282" y="214296"/>
            <a:ext cx="7286676" cy="642942"/>
            <a:chOff x="528083" y="1785540"/>
            <a:chExt cx="10574889" cy="6429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3" y="1785540"/>
              <a:ext cx="10367537" cy="64294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21532" y="1856978"/>
              <a:ext cx="10381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800" b="1" dirty="0" smtClean="0">
                  <a:solidFill>
                    <a:srgbClr val="FF0066"/>
                  </a:solidFill>
                </a:rPr>
                <a:t>P</a:t>
              </a:r>
              <a:r>
                <a:rPr lang="id-ID" sz="2800" b="1" dirty="0" smtClean="0">
                  <a:solidFill>
                    <a:srgbClr val="FF0066"/>
                  </a:solidFill>
                </a:rPr>
                <a:t>erhatikan contoh gerak sehari-hari berikut.</a:t>
              </a:r>
              <a:endParaRPr lang="en-US" sz="28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026" name="Picture 2" descr="G:\Template Bupena Merdeka (Konten QR-Media mengajar)\gambar\PJOK\BAB 1\7 gerakan berjalan ke belakang FC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72000" y="928676"/>
            <a:ext cx="4257947" cy="3010860"/>
          </a:xfrm>
          <a:prstGeom prst="rect">
            <a:avLst/>
          </a:prstGeom>
          <a:noFill/>
        </p:spPr>
      </p:pic>
      <p:pic>
        <p:nvPicPr>
          <p:cNvPr id="1027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4"/>
          <a:srcRect l="9366" r="10091"/>
          <a:stretch>
            <a:fillRect/>
          </a:stretch>
        </p:blipFill>
        <p:spPr bwMode="auto">
          <a:xfrm>
            <a:off x="214282" y="1071552"/>
            <a:ext cx="3743085" cy="328614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57158" y="3763042"/>
            <a:ext cx="364333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600" b="1" dirty="0" smtClean="0">
                <a:solidFill>
                  <a:srgbClr val="0070C0"/>
                </a:solidFill>
              </a:rPr>
              <a:t>Makan menggunakan tangan.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6380" y="3714758"/>
            <a:ext cx="35719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600" b="1" dirty="0" smtClean="0">
                <a:solidFill>
                  <a:srgbClr val="0070C0"/>
                </a:solidFill>
              </a:rPr>
              <a:t>Menyiram bunga menggunakan tangan.</a:t>
            </a:r>
            <a:endParaRPr lang="en-US" sz="2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6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23" b="30564"/>
          <a:stretch/>
        </p:blipFill>
        <p:spPr bwMode="auto">
          <a:xfrm>
            <a:off x="75451" y="1464321"/>
            <a:ext cx="2782037" cy="338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714744" y="857238"/>
            <a:ext cx="39290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660033"/>
                </a:solidFill>
              </a:rPr>
              <a:t>Gerak tari dapat meniru gerak sehari-hari.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14744" y="1643056"/>
            <a:ext cx="39290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Contohnya, tari tarek pukat dari Aceh.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14744" y="2455133"/>
            <a:ext cx="39290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Tari ini meniru gerakan membuat jala.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1802" y="3500444"/>
            <a:ext cx="5715040" cy="892552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Ada banyak gerak tari dengan meniru gerak sehari-hari.</a:t>
            </a:r>
            <a:endParaRPr lang="en-US" sz="26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48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gambar\PJOK\BAB 1\7 gerakan berjalan ke belakang FC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000628" y="1384198"/>
            <a:ext cx="3429024" cy="2424716"/>
          </a:xfrm>
          <a:prstGeom prst="rect">
            <a:avLst/>
          </a:prstGeom>
          <a:noFill/>
        </p:spPr>
      </p:pic>
      <p:pic>
        <p:nvPicPr>
          <p:cNvPr id="1027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4362" y="1000114"/>
            <a:ext cx="4445204" cy="314327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57158" y="3763042"/>
            <a:ext cx="364333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600" b="1" dirty="0" smtClean="0">
                <a:solidFill>
                  <a:srgbClr val="0070C0"/>
                </a:solidFill>
              </a:rPr>
              <a:t>Gerak memetik buah.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72066" y="3793819"/>
            <a:ext cx="35719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600" b="1" dirty="0" smtClean="0">
                <a:solidFill>
                  <a:srgbClr val="0070C0"/>
                </a:solidFill>
              </a:rPr>
              <a:t>Gerak menyapu lantai.</a:t>
            </a:r>
            <a:endParaRPr lang="en-US" sz="2600" b="1" dirty="0">
              <a:solidFill>
                <a:srgbClr val="0070C0"/>
              </a:solidFill>
            </a:endParaRPr>
          </a:p>
        </p:txBody>
      </p:sp>
      <p:grpSp>
        <p:nvGrpSpPr>
          <p:cNvPr id="7" name="Group 2"/>
          <p:cNvGrpSpPr/>
          <p:nvPr/>
        </p:nvGrpSpPr>
        <p:grpSpPr>
          <a:xfrm>
            <a:off x="214283" y="214296"/>
            <a:ext cx="7286675" cy="642942"/>
            <a:chOff x="528084" y="1785540"/>
            <a:chExt cx="10574888" cy="6429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4" y="1785540"/>
              <a:ext cx="9952837" cy="64294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21532" y="1856978"/>
              <a:ext cx="10381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smtClean="0">
                  <a:solidFill>
                    <a:srgbClr val="FF0066"/>
                  </a:solidFill>
                </a:rPr>
                <a:t>P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erhatikan contoh gerak sehari-hari berikut.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2" cstate="print"/>
          <a:srcRect b="22380"/>
          <a:stretch>
            <a:fillRect/>
          </a:stretch>
        </p:blipFill>
        <p:spPr bwMode="auto">
          <a:xfrm flipH="1">
            <a:off x="285720" y="1148486"/>
            <a:ext cx="3455993" cy="363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-36512" y="214296"/>
            <a:ext cx="8277252" cy="733044"/>
            <a:chOff x="34926" y="214296"/>
            <a:chExt cx="8277252" cy="7330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7515374" cy="73304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8802" y="267070"/>
              <a:ext cx="7753376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Ruang dan Tingkatan dalam Gerakan Tari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7620" y="1071552"/>
            <a:ext cx="4714908" cy="3142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073073" y="1500180"/>
            <a:ext cx="43924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Ada gerak yang memerlukan tempat yang kecil.</a:t>
            </a:r>
          </a:p>
          <a:p>
            <a:r>
              <a:rPr lang="id-ID" sz="2600" b="1" dirty="0" smtClean="0">
                <a:solidFill>
                  <a:srgbClr val="FF0066"/>
                </a:solidFill>
              </a:rPr>
              <a:t>Ada gerak yang memerlukan tempat yang besar.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71934" y="3071816"/>
            <a:ext cx="43924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Tempat penari bergerak disebut </a:t>
            </a:r>
            <a:r>
              <a:rPr lang="id-ID" sz="2600" b="1" dirty="0" smtClean="0">
                <a:solidFill>
                  <a:srgbClr val="7030A0"/>
                </a:solidFill>
              </a:rPr>
              <a:t>ruang gerak tari</a:t>
            </a:r>
            <a:r>
              <a:rPr lang="id-ID" sz="2600" b="1" dirty="0" smtClean="0">
                <a:solidFill>
                  <a:srgbClr val="008080"/>
                </a:solidFill>
              </a:rPr>
              <a:t>.</a:t>
            </a:r>
            <a:endParaRPr lang="id-ID" sz="2600" b="1" dirty="0" smtClean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51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6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464</Words>
  <Application>Microsoft Office PowerPoint</Application>
  <PresentationFormat>On-screen Show (16:9)</PresentationFormat>
  <Paragraphs>80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Tuti Aprianti</cp:lastModifiedBy>
  <cp:revision>62</cp:revision>
  <dcterms:created xsi:type="dcterms:W3CDTF">2022-01-17T01:37:52Z</dcterms:created>
  <dcterms:modified xsi:type="dcterms:W3CDTF">2023-01-17T09:43:35Z</dcterms:modified>
</cp:coreProperties>
</file>