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98" r:id="rId2"/>
    <p:sldId id="29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94" r:id="rId20"/>
    <p:sldId id="282" r:id="rId21"/>
    <p:sldId id="283" r:id="rId22"/>
    <p:sldId id="284" r:id="rId23"/>
    <p:sldId id="285" r:id="rId24"/>
    <p:sldId id="279" r:id="rId25"/>
    <p:sldId id="286" r:id="rId26"/>
    <p:sldId id="287" r:id="rId27"/>
    <p:sldId id="288" r:id="rId28"/>
    <p:sldId id="289" r:id="rId29"/>
    <p:sldId id="290" r:id="rId30"/>
    <p:sldId id="280" r:id="rId31"/>
    <p:sldId id="281" r:id="rId32"/>
    <p:sldId id="292" r:id="rId33"/>
    <p:sldId id="293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D85B"/>
    <a:srgbClr val="B8E08C"/>
    <a:srgbClr val="A9DA74"/>
    <a:srgbClr val="FF6600"/>
    <a:srgbClr val="FFCC00"/>
    <a:srgbClr val="FFE311"/>
    <a:srgbClr val="000000"/>
    <a:srgbClr val="FFC819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3" autoAdjust="0"/>
    <p:restoredTop sz="98757" autoAdjust="0"/>
  </p:normalViewPr>
  <p:slideViewPr>
    <p:cSldViewPr snapToGrid="0">
      <p:cViewPr>
        <p:scale>
          <a:sx n="76" d="100"/>
          <a:sy n="76" d="100"/>
        </p:scale>
        <p:origin x="-58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BCCF1-302F-4656-95E7-6FBD83B436FE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C2863-A690-4E69-854D-E49BB6E597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4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Teks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r>
              <a:rPr lang="en-US" dirty="0" smtClean="0"/>
              <a:t> “BUDAYA DAN BAHASA BANJAR” </a:t>
            </a:r>
            <a:r>
              <a:rPr lang="en-US" dirty="0" err="1" smtClean="0"/>
              <a:t>diubah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sesuai</a:t>
            </a:r>
            <a:r>
              <a:rPr lang="en-US" baseline="0" dirty="0" smtClean="0"/>
              <a:t> cover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tingkat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7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7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7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7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7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7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9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00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71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43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2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1098AB81-6EEE-44B4-9BD4-5C2410C80411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E446B57-EB3C-4CC6-809F-E0CA2D019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1098AB81-6EEE-44B4-9BD4-5C2410C80411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E446B57-EB3C-4CC6-809F-E0CA2D019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3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1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3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edia Pembelajaran\KURIKULUM MERDEKA\Template Buku Regular SD Kur. Merdeka\Template Buku Regular SD\banner matematika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033"/>
            <a:ext cx="12192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9" r:id="rId5"/>
    <p:sldLayoutId id="2147483680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3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3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76087" y="4024373"/>
            <a:ext cx="2772983" cy="42062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4</a:t>
            </a:r>
            <a:endParaRPr lang="id-ID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6345240" y="2615519"/>
            <a:ext cx="4017927" cy="957620"/>
          </a:xfrm>
          <a:prstGeom prst="rect">
            <a:avLst/>
          </a:prstGeom>
        </p:spPr>
        <p:txBody>
          <a:bodyPr lIns="121917" tIns="60958" rIns="121917" bIns="60958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3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Matematika</a:t>
            </a:r>
            <a:endParaRPr lang="en-US" sz="43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32" y="1338810"/>
            <a:ext cx="2951576" cy="418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836" y="158012"/>
            <a:ext cx="4806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Perkalian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64303" y="5318792"/>
            <a:ext cx="4953812" cy="870003"/>
            <a:chOff x="845266" y="5799738"/>
            <a:chExt cx="4859562" cy="870003"/>
          </a:xfrm>
        </p:grpSpPr>
        <p:sp>
          <p:nvSpPr>
            <p:cNvPr id="7" name="Rounded Rectangle 6"/>
            <p:cNvSpPr/>
            <p:nvPr/>
          </p:nvSpPr>
          <p:spPr>
            <a:xfrm>
              <a:off x="845266" y="5799738"/>
              <a:ext cx="4859562" cy="8700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51431" y="5799738"/>
              <a:ext cx="47533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  <a:cs typeface="Arial" panose="020B0604020202020204" pitchFamily="34" charset="0"/>
                </a:rPr>
                <a:t>4 × 3 = 3 × 4</a:t>
              </a:r>
            </a:p>
            <a:p>
              <a:pPr algn="ctr"/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Pada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perkalian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urutan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+mj-lt"/>
                  <a:cs typeface="Arial" panose="020B0604020202020204" pitchFamily="34" charset="0"/>
                </a:rPr>
                <a:t>dapat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dibalik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93497" y="1108467"/>
            <a:ext cx="630468" cy="1347692"/>
            <a:chOff x="988137" y="1097199"/>
            <a:chExt cx="630468" cy="1347692"/>
          </a:xfrm>
        </p:grpSpPr>
        <p:grpSp>
          <p:nvGrpSpPr>
            <p:cNvPr id="6" name="Group 5"/>
            <p:cNvGrpSpPr/>
            <p:nvPr/>
          </p:nvGrpSpPr>
          <p:grpSpPr>
            <a:xfrm>
              <a:off x="988137" y="1097199"/>
              <a:ext cx="389964" cy="970409"/>
              <a:chOff x="578224" y="844943"/>
              <a:chExt cx="389964" cy="970409"/>
            </a:xfrm>
          </p:grpSpPr>
          <p:sp>
            <p:nvSpPr>
              <p:cNvPr id="3" name="Cube 2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6" name="Cube 85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7" name="Cube 86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032276" y="20755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1318523" y="20755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+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65991" y="1108467"/>
            <a:ext cx="598662" cy="1347692"/>
            <a:chOff x="1560631" y="1097199"/>
            <a:chExt cx="598662" cy="1347692"/>
          </a:xfrm>
        </p:grpSpPr>
        <p:grpSp>
          <p:nvGrpSpPr>
            <p:cNvPr id="88" name="Group 87"/>
            <p:cNvGrpSpPr/>
            <p:nvPr/>
          </p:nvGrpSpPr>
          <p:grpSpPr>
            <a:xfrm>
              <a:off x="1560631" y="1097199"/>
              <a:ext cx="389964" cy="970409"/>
              <a:chOff x="578224" y="844943"/>
              <a:chExt cx="389964" cy="970409"/>
            </a:xfrm>
          </p:grpSpPr>
          <p:sp>
            <p:nvSpPr>
              <p:cNvPr id="89" name="Cube 88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0" name="Cube 89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68" name="TextBox 167"/>
            <p:cNvSpPr txBox="1"/>
            <p:nvPr/>
          </p:nvSpPr>
          <p:spPr>
            <a:xfrm>
              <a:off x="1580916" y="20755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1859211" y="20755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+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14631" y="1108467"/>
            <a:ext cx="606614" cy="1347692"/>
            <a:chOff x="2109271" y="1097199"/>
            <a:chExt cx="606614" cy="1347692"/>
          </a:xfrm>
        </p:grpSpPr>
        <p:grpSp>
          <p:nvGrpSpPr>
            <p:cNvPr id="92" name="Group 91"/>
            <p:cNvGrpSpPr/>
            <p:nvPr/>
          </p:nvGrpSpPr>
          <p:grpSpPr>
            <a:xfrm>
              <a:off x="2109271" y="1097199"/>
              <a:ext cx="389964" cy="970409"/>
              <a:chOff x="578224" y="844943"/>
              <a:chExt cx="389964" cy="970409"/>
            </a:xfrm>
          </p:grpSpPr>
          <p:sp>
            <p:nvSpPr>
              <p:cNvPr id="93" name="Cube 92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4" name="Cube 93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5" name="Cube 94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69" name="TextBox 168"/>
            <p:cNvSpPr txBox="1"/>
            <p:nvPr/>
          </p:nvSpPr>
          <p:spPr>
            <a:xfrm>
              <a:off x="2137507" y="20755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2415803" y="20755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+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28757" y="1108467"/>
            <a:ext cx="1272559" cy="1347692"/>
            <a:chOff x="3723386" y="1097199"/>
            <a:chExt cx="1272559" cy="1347692"/>
          </a:xfrm>
        </p:grpSpPr>
        <p:grpSp>
          <p:nvGrpSpPr>
            <p:cNvPr id="106" name="Group 105"/>
            <p:cNvGrpSpPr/>
            <p:nvPr/>
          </p:nvGrpSpPr>
          <p:grpSpPr>
            <a:xfrm>
              <a:off x="3723386" y="1097199"/>
              <a:ext cx="389964" cy="970409"/>
              <a:chOff x="578224" y="844943"/>
              <a:chExt cx="389964" cy="970409"/>
            </a:xfrm>
          </p:grpSpPr>
          <p:sp>
            <p:nvSpPr>
              <p:cNvPr id="107" name="Cube 106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8" name="Cube 107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9" name="Cube 108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4017585" y="1097199"/>
              <a:ext cx="389964" cy="970409"/>
              <a:chOff x="578224" y="844943"/>
              <a:chExt cx="389964" cy="970409"/>
            </a:xfrm>
          </p:grpSpPr>
          <p:sp>
            <p:nvSpPr>
              <p:cNvPr id="134" name="Cube 133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35" name="Cube 134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36" name="Cube 135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4311782" y="1097199"/>
              <a:ext cx="389964" cy="970409"/>
              <a:chOff x="578224" y="844943"/>
              <a:chExt cx="389964" cy="970409"/>
            </a:xfrm>
          </p:grpSpPr>
          <p:sp>
            <p:nvSpPr>
              <p:cNvPr id="161" name="Cube 160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62" name="Cube 161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63" name="Cube 162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4605981" y="1097199"/>
              <a:ext cx="389964" cy="970409"/>
              <a:chOff x="578224" y="844943"/>
              <a:chExt cx="389964" cy="970409"/>
            </a:xfrm>
          </p:grpSpPr>
          <p:sp>
            <p:nvSpPr>
              <p:cNvPr id="165" name="Cube 164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66" name="Cube 165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67" name="Cube 166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74" name="TextBox 173"/>
            <p:cNvSpPr txBox="1"/>
            <p:nvPr/>
          </p:nvSpPr>
          <p:spPr>
            <a:xfrm>
              <a:off x="3902696" y="20755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4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419531" y="20755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152856" y="2075559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×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47380" y="1108467"/>
            <a:ext cx="884909" cy="1347692"/>
            <a:chOff x="2642009" y="1097199"/>
            <a:chExt cx="884909" cy="1347692"/>
          </a:xfrm>
        </p:grpSpPr>
        <p:grpSp>
          <p:nvGrpSpPr>
            <p:cNvPr id="96" name="Group 95"/>
            <p:cNvGrpSpPr/>
            <p:nvPr/>
          </p:nvGrpSpPr>
          <p:grpSpPr>
            <a:xfrm>
              <a:off x="2642009" y="1097199"/>
              <a:ext cx="389964" cy="970409"/>
              <a:chOff x="578224" y="844943"/>
              <a:chExt cx="389964" cy="970409"/>
            </a:xfrm>
          </p:grpSpPr>
          <p:sp>
            <p:nvSpPr>
              <p:cNvPr id="97" name="Cube 96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8" name="Cube 97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9" name="Cube 98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70" name="TextBox 169"/>
            <p:cNvSpPr txBox="1"/>
            <p:nvPr/>
          </p:nvSpPr>
          <p:spPr>
            <a:xfrm>
              <a:off x="2654342" y="20755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26836" y="147921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=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689030" y="3555887"/>
            <a:ext cx="1272559" cy="970409"/>
            <a:chOff x="1011717" y="3730046"/>
            <a:chExt cx="1272559" cy="970409"/>
          </a:xfrm>
        </p:grpSpPr>
        <p:grpSp>
          <p:nvGrpSpPr>
            <p:cNvPr id="179" name="Group 178"/>
            <p:cNvGrpSpPr/>
            <p:nvPr/>
          </p:nvGrpSpPr>
          <p:grpSpPr>
            <a:xfrm>
              <a:off x="1011717" y="3730046"/>
              <a:ext cx="389964" cy="970409"/>
              <a:chOff x="578224" y="844943"/>
              <a:chExt cx="389964" cy="970409"/>
            </a:xfrm>
          </p:grpSpPr>
          <p:sp>
            <p:nvSpPr>
              <p:cNvPr id="180" name="Cube 179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81" name="Cube 180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82" name="Cube 181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1305916" y="3730046"/>
              <a:ext cx="389964" cy="970409"/>
              <a:chOff x="578224" y="844943"/>
              <a:chExt cx="389964" cy="970409"/>
            </a:xfrm>
          </p:grpSpPr>
          <p:sp>
            <p:nvSpPr>
              <p:cNvPr id="184" name="Cube 183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85" name="Cube 184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86" name="Cube 185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1600113" y="3730046"/>
              <a:ext cx="389964" cy="970409"/>
              <a:chOff x="578224" y="844943"/>
              <a:chExt cx="389964" cy="970409"/>
            </a:xfrm>
          </p:grpSpPr>
          <p:sp>
            <p:nvSpPr>
              <p:cNvPr id="188" name="Cube 187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89" name="Cube 188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90" name="Cube 189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1894312" y="3730046"/>
              <a:ext cx="389964" cy="970409"/>
              <a:chOff x="578224" y="844943"/>
              <a:chExt cx="389964" cy="970409"/>
            </a:xfrm>
          </p:grpSpPr>
          <p:sp>
            <p:nvSpPr>
              <p:cNvPr id="192" name="Cube 191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93" name="Cube 192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94" name="Cube 193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868342" y="4534229"/>
            <a:ext cx="818521" cy="369332"/>
            <a:chOff x="1191027" y="4708406"/>
            <a:chExt cx="818521" cy="369332"/>
          </a:xfrm>
        </p:grpSpPr>
        <p:sp>
          <p:nvSpPr>
            <p:cNvPr id="195" name="TextBox 194"/>
            <p:cNvSpPr txBox="1"/>
            <p:nvPr/>
          </p:nvSpPr>
          <p:spPr>
            <a:xfrm>
              <a:off x="1191027" y="47084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4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1707862" y="47084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1441187" y="4708406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×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4549328" y="3895713"/>
            <a:ext cx="270808" cy="481229"/>
          </a:xfrm>
          <a:prstGeom prst="right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552363" y="4700815"/>
            <a:ext cx="818521" cy="369332"/>
            <a:chOff x="3776572" y="4708406"/>
            <a:chExt cx="818521" cy="369332"/>
          </a:xfrm>
        </p:grpSpPr>
        <p:sp>
          <p:nvSpPr>
            <p:cNvPr id="214" name="TextBox 213"/>
            <p:cNvSpPr txBox="1"/>
            <p:nvPr/>
          </p:nvSpPr>
          <p:spPr>
            <a:xfrm>
              <a:off x="3776572" y="47084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4293407" y="470840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4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4026732" y="4708406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×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75798" y="1363605"/>
            <a:ext cx="1666521" cy="491221"/>
            <a:chOff x="5386019" y="1789649"/>
            <a:chExt cx="1666521" cy="491221"/>
          </a:xfrm>
        </p:grpSpPr>
        <p:sp>
          <p:nvSpPr>
            <p:cNvPr id="217" name="TextBox 216"/>
            <p:cNvSpPr txBox="1"/>
            <p:nvPr/>
          </p:nvSpPr>
          <p:spPr>
            <a:xfrm>
              <a:off x="5712108" y="1789649"/>
              <a:ext cx="1340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Arti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4 × 3</a:t>
              </a:r>
            </a:p>
          </p:txBody>
        </p:sp>
        <p:sp>
          <p:nvSpPr>
            <p:cNvPr id="218" name="Right Arrow 217"/>
            <p:cNvSpPr/>
            <p:nvPr/>
          </p:nvSpPr>
          <p:spPr>
            <a:xfrm>
              <a:off x="5386019" y="1799641"/>
              <a:ext cx="270808" cy="481229"/>
            </a:xfrm>
            <a:prstGeom prst="rightArrow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683772" y="3568511"/>
            <a:ext cx="1272559" cy="970409"/>
            <a:chOff x="1011717" y="3730046"/>
            <a:chExt cx="1272559" cy="970409"/>
          </a:xfrm>
        </p:grpSpPr>
        <p:grpSp>
          <p:nvGrpSpPr>
            <p:cNvPr id="100" name="Group 99"/>
            <p:cNvGrpSpPr/>
            <p:nvPr/>
          </p:nvGrpSpPr>
          <p:grpSpPr>
            <a:xfrm>
              <a:off x="1011717" y="3730046"/>
              <a:ext cx="389964" cy="970409"/>
              <a:chOff x="578224" y="844943"/>
              <a:chExt cx="389964" cy="970409"/>
            </a:xfrm>
          </p:grpSpPr>
          <p:sp>
            <p:nvSpPr>
              <p:cNvPr id="117" name="Cube 116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8" name="Cube 117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9" name="Cube 118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1305916" y="3730046"/>
              <a:ext cx="389964" cy="970409"/>
              <a:chOff x="578224" y="844943"/>
              <a:chExt cx="389964" cy="970409"/>
            </a:xfrm>
          </p:grpSpPr>
          <p:sp>
            <p:nvSpPr>
              <p:cNvPr id="114" name="Cube 113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5" name="Cube 114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6" name="Cube 115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1600113" y="3730046"/>
              <a:ext cx="389964" cy="970409"/>
              <a:chOff x="578224" y="844943"/>
              <a:chExt cx="389964" cy="970409"/>
            </a:xfrm>
          </p:grpSpPr>
          <p:sp>
            <p:nvSpPr>
              <p:cNvPr id="111" name="Cube 110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2" name="Cube 111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3" name="Cube 112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1894312" y="3730046"/>
              <a:ext cx="389964" cy="970409"/>
              <a:chOff x="578224" y="844943"/>
              <a:chExt cx="389964" cy="970409"/>
            </a:xfrm>
          </p:grpSpPr>
          <p:sp>
            <p:nvSpPr>
              <p:cNvPr id="104" name="Cube 103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5" name="Cube 104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0" name="Cube 109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sp>
        <p:nvSpPr>
          <p:cNvPr id="120" name="TextBox 119"/>
          <p:cNvSpPr txBox="1"/>
          <p:nvPr/>
        </p:nvSpPr>
        <p:spPr>
          <a:xfrm>
            <a:off x="2584086" y="2735996"/>
            <a:ext cx="224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Pertukaran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92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8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8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8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8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29427 0.0020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800"/>
                            </p:stCondLst>
                            <p:childTnLst>
                              <p:par>
                                <p:cTn id="51" presetID="8" presetClass="emph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Rot by="5400000">
                                      <p:cBhvr>
                                        <p:cTn id="52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8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3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28322" y="4629430"/>
            <a:ext cx="8171186" cy="872180"/>
            <a:chOff x="-21469" y="5797561"/>
            <a:chExt cx="7775445" cy="1200329"/>
          </a:xfrm>
        </p:grpSpPr>
        <p:sp>
          <p:nvSpPr>
            <p:cNvPr id="7" name="Rounded Rectangle 6"/>
            <p:cNvSpPr/>
            <p:nvPr/>
          </p:nvSpPr>
          <p:spPr>
            <a:xfrm>
              <a:off x="-21469" y="5799738"/>
              <a:ext cx="7775445" cy="119815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674" y="5797561"/>
              <a:ext cx="7706302" cy="114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  <a:cs typeface="Arial" panose="020B0604020202020204" pitchFamily="34" charset="0"/>
                </a:rPr>
                <a:t>4 × 3 × 2 = (4 × 3) × 2 = 4 × (3 × 2)</a:t>
              </a:r>
            </a:p>
            <a:p>
              <a:pPr algn="ctr"/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Mengubah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urutan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operasi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perkalian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memberikan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hasil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TETAP.</a:t>
              </a:r>
              <a:endParaRPr lang="en-US" sz="24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87840" y="3456796"/>
            <a:ext cx="1389256" cy="461665"/>
            <a:chOff x="863840" y="2939397"/>
            <a:chExt cx="1389256" cy="461665"/>
          </a:xfrm>
        </p:grpSpPr>
        <p:sp>
          <p:nvSpPr>
            <p:cNvPr id="174" name="TextBox 173"/>
            <p:cNvSpPr txBox="1"/>
            <p:nvPr/>
          </p:nvSpPr>
          <p:spPr>
            <a:xfrm>
              <a:off x="863840" y="293939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4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380675" y="293939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3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1142136" y="293939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×</a:t>
              </a: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1912938" y="293939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2</a:t>
              </a: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1674399" y="293939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×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10810" y="3443384"/>
            <a:ext cx="1389256" cy="461665"/>
            <a:chOff x="2500935" y="3045172"/>
            <a:chExt cx="1389256" cy="461665"/>
          </a:xfrm>
        </p:grpSpPr>
        <p:sp>
          <p:nvSpPr>
            <p:cNvPr id="286" name="TextBox 285"/>
            <p:cNvSpPr txBox="1"/>
            <p:nvPr/>
          </p:nvSpPr>
          <p:spPr>
            <a:xfrm>
              <a:off x="2500935" y="3045172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(4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3017770" y="3045172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3)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2820175" y="304517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×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3550033" y="304517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2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3311494" y="304517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×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57997" y="1726574"/>
            <a:ext cx="1741989" cy="1328379"/>
            <a:chOff x="833986" y="1726569"/>
            <a:chExt cx="1741989" cy="1328379"/>
          </a:xfrm>
          <a:solidFill>
            <a:srgbClr val="92D050"/>
          </a:solidFill>
        </p:grpSpPr>
        <p:grpSp>
          <p:nvGrpSpPr>
            <p:cNvPr id="236" name="Group 235"/>
            <p:cNvGrpSpPr/>
            <p:nvPr/>
          </p:nvGrpSpPr>
          <p:grpSpPr>
            <a:xfrm>
              <a:off x="833986" y="1726569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37" name="Cube 236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38" name="Cube 237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39" name="Cube 238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>
              <a:off x="1236711" y="1726569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41" name="Cube 240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42" name="Cube 241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43" name="Cube 242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44" name="Group 243"/>
            <p:cNvGrpSpPr/>
            <p:nvPr/>
          </p:nvGrpSpPr>
          <p:grpSpPr>
            <a:xfrm>
              <a:off x="1639434" y="1726569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45" name="Cube 244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46" name="Cube 245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47" name="Cube 246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48" name="Group 247"/>
            <p:cNvGrpSpPr/>
            <p:nvPr/>
          </p:nvGrpSpPr>
          <p:grpSpPr>
            <a:xfrm>
              <a:off x="2042159" y="1726569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49" name="Cube 248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50" name="Cube 249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51" name="Cube 250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2208530" y="1876034"/>
            <a:ext cx="1741988" cy="1328379"/>
            <a:chOff x="684530" y="1876027"/>
            <a:chExt cx="1741988" cy="1328379"/>
          </a:xfrm>
          <a:solidFill>
            <a:srgbClr val="92D050"/>
          </a:solidFill>
        </p:grpSpPr>
        <p:grpSp>
          <p:nvGrpSpPr>
            <p:cNvPr id="106" name="Group 105"/>
            <p:cNvGrpSpPr/>
            <p:nvPr/>
          </p:nvGrpSpPr>
          <p:grpSpPr>
            <a:xfrm>
              <a:off x="684530" y="1876027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107" name="Cube 106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08" name="Cube 107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09" name="Cube 108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1087255" y="1876027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134" name="Cube 133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35" name="Cube 134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36" name="Cube 135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1489977" y="1876027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161" name="Cube 160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62" name="Cube 161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63" name="Cube 162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1892702" y="1876027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165" name="Cube 164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66" name="Cube 165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67" name="Cube 166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5286497" y="1589970"/>
            <a:ext cx="1741988" cy="1328379"/>
            <a:chOff x="3762497" y="1589962"/>
            <a:chExt cx="1741988" cy="1328379"/>
          </a:xfrm>
          <a:solidFill>
            <a:srgbClr val="92D050"/>
          </a:solidFill>
        </p:grpSpPr>
        <p:grpSp>
          <p:nvGrpSpPr>
            <p:cNvPr id="254" name="Group 253"/>
            <p:cNvGrpSpPr/>
            <p:nvPr/>
          </p:nvGrpSpPr>
          <p:grpSpPr>
            <a:xfrm>
              <a:off x="3762497" y="1589962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55" name="Cube 254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56" name="Cube 255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57" name="Cube 256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4165222" y="1589962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59" name="Cube 258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60" name="Cube 259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61" name="Cube 260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62" name="Group 261"/>
            <p:cNvGrpSpPr/>
            <p:nvPr/>
          </p:nvGrpSpPr>
          <p:grpSpPr>
            <a:xfrm>
              <a:off x="4567944" y="1589962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63" name="Cube 262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64" name="Cube 263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65" name="Cube 264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66" name="Group 265"/>
            <p:cNvGrpSpPr/>
            <p:nvPr/>
          </p:nvGrpSpPr>
          <p:grpSpPr>
            <a:xfrm>
              <a:off x="4970669" y="1589962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67" name="Cube 266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68" name="Cube 267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69" name="Cube 268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968898" y="1907570"/>
            <a:ext cx="1741988" cy="1328379"/>
            <a:chOff x="3444898" y="1907563"/>
            <a:chExt cx="1741988" cy="1328379"/>
          </a:xfrm>
          <a:solidFill>
            <a:srgbClr val="92D050"/>
          </a:solidFill>
        </p:grpSpPr>
        <p:grpSp>
          <p:nvGrpSpPr>
            <p:cNvPr id="270" name="Group 269"/>
            <p:cNvGrpSpPr/>
            <p:nvPr/>
          </p:nvGrpSpPr>
          <p:grpSpPr>
            <a:xfrm>
              <a:off x="3444898" y="1907563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71" name="Cube 270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72" name="Cube 271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73" name="Cube 272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74" name="Group 273"/>
            <p:cNvGrpSpPr/>
            <p:nvPr/>
          </p:nvGrpSpPr>
          <p:grpSpPr>
            <a:xfrm>
              <a:off x="3847622" y="1907563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75" name="Cube 274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76" name="Cube 275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77" name="Cube 276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>
              <a:off x="4250345" y="1907563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79" name="Cube 278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80" name="Cube 279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81" name="Cube 280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>
              <a:off x="4653070" y="1907563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83" name="Cube 282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84" name="Cube 283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85" name="Cube 284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7662827" y="1752365"/>
            <a:ext cx="683272" cy="1477837"/>
            <a:chOff x="6138827" y="1574934"/>
            <a:chExt cx="683272" cy="1477837"/>
          </a:xfrm>
          <a:solidFill>
            <a:srgbClr val="92D050"/>
          </a:solidFill>
        </p:grpSpPr>
        <p:grpSp>
          <p:nvGrpSpPr>
            <p:cNvPr id="291" name="Group 290"/>
            <p:cNvGrpSpPr/>
            <p:nvPr/>
          </p:nvGrpSpPr>
          <p:grpSpPr>
            <a:xfrm>
              <a:off x="6288283" y="1574934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92" name="Cube 291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93" name="Cube 292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94" name="Cube 293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>
              <a:off x="6138827" y="1724392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308" name="Cube 307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09" name="Cube 308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10" name="Cube 309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8271060" y="1752365"/>
            <a:ext cx="683272" cy="1477837"/>
            <a:chOff x="6747060" y="1574934"/>
            <a:chExt cx="683272" cy="1477837"/>
          </a:xfrm>
          <a:solidFill>
            <a:srgbClr val="92D050"/>
          </a:solidFill>
        </p:grpSpPr>
        <p:grpSp>
          <p:nvGrpSpPr>
            <p:cNvPr id="295" name="Group 294"/>
            <p:cNvGrpSpPr/>
            <p:nvPr/>
          </p:nvGrpSpPr>
          <p:grpSpPr>
            <a:xfrm>
              <a:off x="6896516" y="1574934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296" name="Cube 295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97" name="Cube 296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298" name="Cube 297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6747060" y="1724392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312" name="Cube 311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13" name="Cube 312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14" name="Cube 313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8860608" y="1752365"/>
            <a:ext cx="683272" cy="1477837"/>
            <a:chOff x="7336608" y="1574934"/>
            <a:chExt cx="683272" cy="1477837"/>
          </a:xfrm>
          <a:solidFill>
            <a:srgbClr val="92D050"/>
          </a:solidFill>
        </p:grpSpPr>
        <p:grpSp>
          <p:nvGrpSpPr>
            <p:cNvPr id="299" name="Group 298"/>
            <p:cNvGrpSpPr/>
            <p:nvPr/>
          </p:nvGrpSpPr>
          <p:grpSpPr>
            <a:xfrm>
              <a:off x="7486064" y="1574934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300" name="Cube 299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01" name="Cube 300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02" name="Cube 301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>
              <a:off x="7336608" y="1724392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316" name="Cube 315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17" name="Cube 316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18" name="Cube 317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9450169" y="1752365"/>
            <a:ext cx="683273" cy="1477837"/>
            <a:chOff x="7926158" y="1574934"/>
            <a:chExt cx="683273" cy="1477837"/>
          </a:xfrm>
          <a:solidFill>
            <a:srgbClr val="92D050"/>
          </a:solidFill>
        </p:grpSpPr>
        <p:grpSp>
          <p:nvGrpSpPr>
            <p:cNvPr id="303" name="Group 302"/>
            <p:cNvGrpSpPr/>
            <p:nvPr/>
          </p:nvGrpSpPr>
          <p:grpSpPr>
            <a:xfrm>
              <a:off x="8075615" y="1574934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304" name="Cube 303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05" name="Cube 304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06" name="Cube 305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7926158" y="1724392"/>
              <a:ext cx="533816" cy="1328379"/>
              <a:chOff x="578224" y="844943"/>
              <a:chExt cx="389964" cy="970409"/>
            </a:xfrm>
            <a:grpFill/>
          </p:grpSpPr>
          <p:sp>
            <p:nvSpPr>
              <p:cNvPr id="320" name="Cube 319"/>
              <p:cNvSpPr/>
              <p:nvPr/>
            </p:nvSpPr>
            <p:spPr>
              <a:xfrm>
                <a:off x="578224" y="1425388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21" name="Cube 320"/>
              <p:cNvSpPr/>
              <p:nvPr/>
            </p:nvSpPr>
            <p:spPr>
              <a:xfrm>
                <a:off x="578224" y="1139141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322" name="Cube 321"/>
              <p:cNvSpPr/>
              <p:nvPr/>
            </p:nvSpPr>
            <p:spPr>
              <a:xfrm>
                <a:off x="578224" y="844943"/>
                <a:ext cx="389964" cy="389964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  <p:grpSp>
        <p:nvGrpSpPr>
          <p:cNvPr id="323" name="Group 322"/>
          <p:cNvGrpSpPr/>
          <p:nvPr/>
        </p:nvGrpSpPr>
        <p:grpSpPr>
          <a:xfrm>
            <a:off x="8145079" y="3443384"/>
            <a:ext cx="1482230" cy="461665"/>
            <a:chOff x="2500935" y="3045172"/>
            <a:chExt cx="1482230" cy="461665"/>
          </a:xfrm>
        </p:grpSpPr>
        <p:sp>
          <p:nvSpPr>
            <p:cNvPr id="324" name="TextBox 323"/>
            <p:cNvSpPr txBox="1"/>
            <p:nvPr/>
          </p:nvSpPr>
          <p:spPr>
            <a:xfrm>
              <a:off x="2500935" y="304517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4</a:t>
              </a: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3017770" y="3045172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(3</a:t>
              </a: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2779231" y="304517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×</a:t>
              </a: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3550033" y="3045172"/>
              <a:ext cx="433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2)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3311494" y="3045172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×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371606" y="228481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=</a:t>
            </a:r>
          </a:p>
        </p:txBody>
      </p:sp>
      <p:sp>
        <p:nvSpPr>
          <p:cNvPr id="329" name="TextBox 328"/>
          <p:cNvSpPr txBox="1"/>
          <p:nvPr/>
        </p:nvSpPr>
        <p:spPr>
          <a:xfrm>
            <a:off x="7142101" y="228481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=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647032" y="407055"/>
            <a:ext cx="2996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355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Pengelompokan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15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89"/>
          <p:cNvGrpSpPr/>
          <p:nvPr/>
        </p:nvGrpSpPr>
        <p:grpSpPr>
          <a:xfrm>
            <a:off x="4635613" y="1617682"/>
            <a:ext cx="1463040" cy="670547"/>
            <a:chOff x="2780030" y="1277471"/>
            <a:chExt cx="1251851" cy="670546"/>
          </a:xfrm>
          <a:solidFill>
            <a:srgbClr val="92D050"/>
          </a:solidFill>
        </p:grpSpPr>
        <p:sp>
          <p:nvSpPr>
            <p:cNvPr id="191" name="Rectangle 190"/>
            <p:cNvSpPr/>
            <p:nvPr/>
          </p:nvSpPr>
          <p:spPr>
            <a:xfrm>
              <a:off x="2780030" y="1277471"/>
              <a:ext cx="310552" cy="336176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2780030" y="1611841"/>
              <a:ext cx="310552" cy="336176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3093060" y="1277471"/>
              <a:ext cx="310552" cy="336176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093060" y="1611841"/>
              <a:ext cx="310552" cy="336176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3408299" y="1277471"/>
              <a:ext cx="310552" cy="336176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3408299" y="1611841"/>
              <a:ext cx="310552" cy="336176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3721329" y="1277471"/>
              <a:ext cx="310552" cy="336176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3721329" y="1611841"/>
              <a:ext cx="310552" cy="336176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4635613" y="2287271"/>
            <a:ext cx="1463040" cy="1004916"/>
            <a:chOff x="2780030" y="1946211"/>
            <a:chExt cx="1251851" cy="1004916"/>
          </a:xfrm>
        </p:grpSpPr>
        <p:sp>
          <p:nvSpPr>
            <p:cNvPr id="200" name="Rectangle 199"/>
            <p:cNvSpPr/>
            <p:nvPr/>
          </p:nvSpPr>
          <p:spPr>
            <a:xfrm>
              <a:off x="2780030" y="194621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2780030" y="228058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780030" y="261495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3093060" y="194621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093060" y="228058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3093060" y="261495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3408299" y="194621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3408299" y="228058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408299" y="261495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3721329" y="194621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3721329" y="228058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721329" y="2614951"/>
              <a:ext cx="310552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68965" y="4804739"/>
            <a:ext cx="7467295" cy="720357"/>
            <a:chOff x="-1349065" y="5799739"/>
            <a:chExt cx="7467295" cy="720356"/>
          </a:xfrm>
        </p:grpSpPr>
        <p:sp>
          <p:nvSpPr>
            <p:cNvPr id="7" name="Rounded Rectangle 6"/>
            <p:cNvSpPr/>
            <p:nvPr/>
          </p:nvSpPr>
          <p:spPr>
            <a:xfrm>
              <a:off x="-21469" y="5799739"/>
              <a:ext cx="4861247" cy="72035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-1349065" y="5903789"/>
              <a:ext cx="7467295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+mj-lt"/>
                  <a:cs typeface="Arial" panose="020B0604020202020204" pitchFamily="34" charset="0"/>
                </a:rPr>
                <a:t>4 × (3 + 2) = (4 × 3) + (4 × 2)</a:t>
              </a:r>
              <a:endParaRPr lang="en-US" sz="20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54980" y="1620812"/>
            <a:ext cx="588623" cy="1985185"/>
            <a:chOff x="565102" y="1563221"/>
            <a:chExt cx="588623" cy="1985184"/>
          </a:xfrm>
        </p:grpSpPr>
        <p:sp>
          <p:nvSpPr>
            <p:cNvPr id="2" name="Rectangle 1"/>
            <p:cNvSpPr/>
            <p:nvPr/>
          </p:nvSpPr>
          <p:spPr>
            <a:xfrm>
              <a:off x="674482" y="1563221"/>
              <a:ext cx="365760" cy="33617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74482" y="1897591"/>
              <a:ext cx="365760" cy="33617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74482" y="223196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74482" y="256633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74482" y="290070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5102" y="3209851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3 + 2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06125" y="1618538"/>
            <a:ext cx="588623" cy="1985185"/>
            <a:chOff x="888820" y="1563221"/>
            <a:chExt cx="588623" cy="1985184"/>
          </a:xfrm>
        </p:grpSpPr>
        <p:sp>
          <p:nvSpPr>
            <p:cNvPr id="139" name="Rectangle 138"/>
            <p:cNvSpPr/>
            <p:nvPr/>
          </p:nvSpPr>
          <p:spPr>
            <a:xfrm>
              <a:off x="1005516" y="1563221"/>
              <a:ext cx="365760" cy="33617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005516" y="1897591"/>
              <a:ext cx="365760" cy="33617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005516" y="223196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005516" y="256633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005516" y="290070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88820" y="3209851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3 + 2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65802" y="1618538"/>
            <a:ext cx="588623" cy="1985185"/>
            <a:chOff x="1260046" y="1563221"/>
            <a:chExt cx="588623" cy="1985184"/>
          </a:xfrm>
        </p:grpSpPr>
        <p:sp>
          <p:nvSpPr>
            <p:cNvPr id="144" name="Rectangle 143"/>
            <p:cNvSpPr/>
            <p:nvPr/>
          </p:nvSpPr>
          <p:spPr>
            <a:xfrm>
              <a:off x="1379474" y="1563221"/>
              <a:ext cx="365760" cy="33617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379474" y="1897591"/>
              <a:ext cx="365760" cy="33617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379474" y="223196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379474" y="256633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379474" y="290070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260046" y="3209851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3 + 2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46675" y="1618538"/>
            <a:ext cx="588623" cy="1985185"/>
            <a:chOff x="1611176" y="1563221"/>
            <a:chExt cx="588623" cy="1985184"/>
          </a:xfrm>
        </p:grpSpPr>
        <p:sp>
          <p:nvSpPr>
            <p:cNvPr id="149" name="Rectangle 148"/>
            <p:cNvSpPr/>
            <p:nvPr/>
          </p:nvSpPr>
          <p:spPr>
            <a:xfrm>
              <a:off x="1710508" y="1563221"/>
              <a:ext cx="365760" cy="33617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710508" y="1897591"/>
              <a:ext cx="365760" cy="33617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710508" y="223196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710508" y="256633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710508" y="2900701"/>
              <a:ext cx="365760" cy="336176"/>
            </a:xfrm>
            <a:prstGeom prst="rect">
              <a:avLst/>
            </a:prstGeom>
            <a:solidFill>
              <a:srgbClr val="FFCC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611176" y="3209851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3 + 2</a:t>
              </a:r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2266882" y="3808527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4 × (3 + 2)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4603830" y="3808527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4 × (3 + 2)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55187" y="2194533"/>
            <a:ext cx="318163" cy="521648"/>
          </a:xfrm>
          <a:prstGeom prst="right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212" name="Right Arrow 211"/>
          <p:cNvSpPr/>
          <p:nvPr/>
        </p:nvSpPr>
        <p:spPr>
          <a:xfrm>
            <a:off x="6299321" y="2194533"/>
            <a:ext cx="287788" cy="521648"/>
          </a:xfrm>
          <a:prstGeom prst="right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7308941" y="3808527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4 × 3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9080591" y="3798479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4 × 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027682" y="513864"/>
            <a:ext cx="3239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355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c.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Hukum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Distributif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38355" y="1620539"/>
            <a:ext cx="1463040" cy="1673656"/>
            <a:chOff x="2780030" y="1563221"/>
            <a:chExt cx="1251851" cy="1673656"/>
          </a:xfrm>
        </p:grpSpPr>
        <p:grpSp>
          <p:nvGrpSpPr>
            <p:cNvPr id="8" name="Group 7"/>
            <p:cNvGrpSpPr/>
            <p:nvPr/>
          </p:nvGrpSpPr>
          <p:grpSpPr>
            <a:xfrm>
              <a:off x="2780030" y="1563221"/>
              <a:ext cx="1251851" cy="670546"/>
              <a:chOff x="2780030" y="1277471"/>
              <a:chExt cx="1251851" cy="670546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780030" y="1277471"/>
                <a:ext cx="310552" cy="336176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2780030" y="1611841"/>
                <a:ext cx="310552" cy="336176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3093060" y="1277471"/>
                <a:ext cx="310552" cy="336176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093060" y="1611841"/>
                <a:ext cx="310552" cy="336176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3408299" y="1277471"/>
                <a:ext cx="310552" cy="336176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3408299" y="1611841"/>
                <a:ext cx="310552" cy="336176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3721329" y="1277471"/>
                <a:ext cx="310552" cy="336176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3721329" y="1611841"/>
                <a:ext cx="310552" cy="336176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780030" y="2231961"/>
              <a:ext cx="1251851" cy="1004916"/>
              <a:chOff x="2780030" y="1946211"/>
              <a:chExt cx="1251851" cy="1004916"/>
            </a:xfrm>
          </p:grpSpPr>
          <p:sp>
            <p:nvSpPr>
              <p:cNvPr id="168" name="Rectangle 167"/>
              <p:cNvSpPr/>
              <p:nvPr/>
            </p:nvSpPr>
            <p:spPr>
              <a:xfrm>
                <a:off x="2780030" y="194621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2780030" y="228058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780030" y="261495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3093060" y="194621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3093060" y="228058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3093060" y="261495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3408299" y="194621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408299" y="228058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408299" y="261495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3721329" y="194621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3721329" y="228058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3721329" y="2614951"/>
                <a:ext cx="310552" cy="336176"/>
              </a:xfrm>
              <a:prstGeom prst="rect">
                <a:avLst/>
              </a:prstGeom>
              <a:solidFill>
                <a:srgbClr val="FFCC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5083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75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5729 0.002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25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-7.40741E-7 L 0.46093 0.15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89" grpId="0"/>
      <p:bldP spid="5" grpId="0" animBg="1"/>
      <p:bldP spid="212" grpId="0" animBg="1"/>
      <p:bldP spid="213" grpId="0"/>
      <p:bldP spid="2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801" y="328261"/>
            <a:ext cx="7777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Membandingkan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Mengurutkan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Bilangan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4937" y="1055219"/>
            <a:ext cx="2695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1.  	</a:t>
            </a:r>
            <a:r>
              <a:rPr lang="en-US" sz="28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Nilai</a:t>
            </a:r>
            <a:r>
              <a:rPr lang="en-US" sz="28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Tempat</a:t>
            </a:r>
            <a:endParaRPr lang="en-US" sz="28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7311" y="1691173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+mj-lt"/>
                <a:cs typeface="Arial" pitchFamily="34" charset="0"/>
              </a:rPr>
              <a:t>234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4725" y="3186184"/>
            <a:ext cx="3776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= 200 + 30 + 4</a:t>
            </a:r>
          </a:p>
          <a:p>
            <a:r>
              <a:rPr lang="en-US" sz="2800" dirty="0">
                <a:latin typeface="+mj-lt"/>
                <a:cs typeface="Arial" pitchFamily="34" charset="0"/>
              </a:rPr>
              <a:t>= (2 × 100) + (3 × 10) + 4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0494" y="4312358"/>
            <a:ext cx="8509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latin typeface="+mj-lt"/>
                <a:cs typeface="Arial" pitchFamily="34" charset="0"/>
              </a:rPr>
              <a:t>Angka </a:t>
            </a:r>
            <a:r>
              <a:rPr lang="fi-FI" sz="2400" dirty="0">
                <a:solidFill>
                  <a:srgbClr val="FF0000"/>
                </a:solidFill>
                <a:latin typeface="+mj-lt"/>
                <a:cs typeface="Arial" pitchFamily="34" charset="0"/>
              </a:rPr>
              <a:t>2</a:t>
            </a:r>
            <a:r>
              <a:rPr lang="fi-FI" sz="2400" dirty="0">
                <a:latin typeface="+mj-lt"/>
                <a:cs typeface="Arial" pitchFamily="34" charset="0"/>
              </a:rPr>
              <a:t> pada bilangan </a:t>
            </a:r>
            <a:r>
              <a:rPr lang="fi-FI" sz="2400" dirty="0">
                <a:solidFill>
                  <a:srgbClr val="FF0000"/>
                </a:solidFill>
                <a:latin typeface="+mj-lt"/>
                <a:cs typeface="Arial" pitchFamily="34" charset="0"/>
              </a:rPr>
              <a:t>2</a:t>
            </a:r>
            <a:r>
              <a:rPr lang="fi-FI" sz="2400" dirty="0">
                <a:latin typeface="+mj-lt"/>
                <a:cs typeface="Arial" pitchFamily="34" charset="0"/>
              </a:rPr>
              <a:t>34 mempunyai nilai tempat </a:t>
            </a:r>
            <a:r>
              <a:rPr lang="fi-FI" sz="2400" b="1" dirty="0" smtClean="0">
                <a:latin typeface="+mj-lt"/>
                <a:cs typeface="Arial" pitchFamily="34" charset="0"/>
              </a:rPr>
              <a:t>ratusan</a:t>
            </a:r>
            <a:r>
              <a:rPr lang="fi-FI" sz="2400" dirty="0" smtClean="0">
                <a:latin typeface="+mj-lt"/>
                <a:cs typeface="Arial" pitchFamily="34" charset="0"/>
              </a:rPr>
              <a:t>.</a:t>
            </a:r>
            <a:endParaRPr lang="fi-FI" sz="2400" dirty="0">
              <a:latin typeface="+mj-lt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450067" y="1754242"/>
            <a:ext cx="740979" cy="149500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0493" y="4861811"/>
            <a:ext cx="8509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latin typeface="+mj-lt"/>
                <a:cs typeface="Arial" pitchFamily="34" charset="0"/>
              </a:rPr>
              <a:t>Angka </a:t>
            </a:r>
            <a:r>
              <a:rPr lang="fi-FI" sz="2400" dirty="0">
                <a:solidFill>
                  <a:srgbClr val="3155ED"/>
                </a:solidFill>
                <a:latin typeface="+mj-lt"/>
                <a:cs typeface="Arial" pitchFamily="34" charset="0"/>
              </a:rPr>
              <a:t>3</a:t>
            </a:r>
            <a:r>
              <a:rPr lang="fi-FI" sz="2400" dirty="0">
                <a:latin typeface="+mj-lt"/>
                <a:cs typeface="Arial" pitchFamily="34" charset="0"/>
              </a:rPr>
              <a:t> pada bilangan 2</a:t>
            </a:r>
            <a:r>
              <a:rPr lang="fi-FI" sz="2400" dirty="0">
                <a:solidFill>
                  <a:srgbClr val="3155ED"/>
                </a:solidFill>
                <a:latin typeface="+mj-lt"/>
                <a:cs typeface="Arial" pitchFamily="34" charset="0"/>
              </a:rPr>
              <a:t>3</a:t>
            </a:r>
            <a:r>
              <a:rPr lang="fi-FI" sz="2400" dirty="0">
                <a:latin typeface="+mj-lt"/>
                <a:cs typeface="Arial" pitchFamily="34" charset="0"/>
              </a:rPr>
              <a:t>4 mempunyai nilai tempat </a:t>
            </a:r>
            <a:r>
              <a:rPr lang="fi-FI" sz="2400" b="1" dirty="0" smtClean="0">
                <a:latin typeface="+mj-lt"/>
                <a:cs typeface="Arial" pitchFamily="34" charset="0"/>
              </a:rPr>
              <a:t>puluhan</a:t>
            </a:r>
            <a:r>
              <a:rPr lang="fi-FI" sz="2400" dirty="0" smtClean="0">
                <a:latin typeface="+mj-lt"/>
                <a:cs typeface="Arial" pitchFamily="34" charset="0"/>
              </a:rPr>
              <a:t>.</a:t>
            </a:r>
            <a:endParaRPr lang="fi-FI" sz="2400" dirty="0">
              <a:latin typeface="+mj-lt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0483" y="5413546"/>
            <a:ext cx="8509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latin typeface="+mj-lt"/>
                <a:cs typeface="Arial" pitchFamily="34" charset="0"/>
              </a:rPr>
              <a:t>Angka </a:t>
            </a:r>
            <a:r>
              <a:rPr lang="fi-FI" sz="2400" dirty="0">
                <a:solidFill>
                  <a:srgbClr val="00B050"/>
                </a:solidFill>
                <a:latin typeface="+mj-lt"/>
                <a:cs typeface="Arial" pitchFamily="34" charset="0"/>
              </a:rPr>
              <a:t>4</a:t>
            </a:r>
            <a:r>
              <a:rPr lang="fi-FI" sz="2400" dirty="0">
                <a:latin typeface="+mj-lt"/>
                <a:cs typeface="Arial" pitchFamily="34" charset="0"/>
              </a:rPr>
              <a:t> pada bilangan 23</a:t>
            </a:r>
            <a:r>
              <a:rPr lang="fi-FI" sz="2400" dirty="0">
                <a:solidFill>
                  <a:srgbClr val="00B050"/>
                </a:solidFill>
                <a:latin typeface="+mj-lt"/>
                <a:cs typeface="Arial" pitchFamily="34" charset="0"/>
              </a:rPr>
              <a:t>4</a:t>
            </a:r>
            <a:r>
              <a:rPr lang="fi-FI" sz="2400" dirty="0">
                <a:latin typeface="+mj-lt"/>
                <a:cs typeface="Arial" pitchFamily="34" charset="0"/>
              </a:rPr>
              <a:t> mempunyai nilai tempat </a:t>
            </a:r>
            <a:r>
              <a:rPr lang="fi-FI" sz="2400" b="1" dirty="0" smtClean="0">
                <a:latin typeface="+mj-lt"/>
                <a:cs typeface="Arial" pitchFamily="34" charset="0"/>
              </a:rPr>
              <a:t>satuan</a:t>
            </a:r>
            <a:r>
              <a:rPr lang="fi-FI" sz="2400" dirty="0" smtClean="0">
                <a:latin typeface="+mj-lt"/>
                <a:cs typeface="Arial" pitchFamily="34" charset="0"/>
              </a:rPr>
              <a:t>.</a:t>
            </a:r>
            <a:endParaRPr lang="fi-FI" sz="2400" dirty="0">
              <a:latin typeface="+mj-lt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51103" y="1754242"/>
            <a:ext cx="740979" cy="1495003"/>
          </a:xfrm>
          <a:prstGeom prst="ellipse">
            <a:avLst/>
          </a:prstGeom>
          <a:noFill/>
          <a:ln w="28575">
            <a:solidFill>
              <a:srgbClr val="3155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52139" y="1754242"/>
            <a:ext cx="740979" cy="14950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90447" y="342329"/>
            <a:ext cx="638939" cy="638939"/>
            <a:chOff x="394825" y="307207"/>
            <a:chExt cx="638939" cy="638939"/>
          </a:xfrm>
        </p:grpSpPr>
        <p:sp>
          <p:nvSpPr>
            <p:cNvPr id="16" name="Oval 15"/>
            <p:cNvSpPr/>
            <p:nvPr/>
          </p:nvSpPr>
          <p:spPr>
            <a:xfrm>
              <a:off x="394825" y="307207"/>
              <a:ext cx="638939" cy="638939"/>
            </a:xfrm>
            <a:prstGeom prst="ellipse">
              <a:avLst/>
            </a:prstGeom>
            <a:solidFill>
              <a:srgbClr val="FF6600">
                <a:alpha val="95000"/>
              </a:srgbClr>
            </a:solidFill>
            <a:ln w="762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768" y="316490"/>
              <a:ext cx="415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9753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  <p:bldP spid="3" grpId="0"/>
      <p:bldP spid="12" grpId="0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5046" y="104094"/>
            <a:ext cx="5132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>
                <a:solidFill>
                  <a:srgbClr val="FF6600"/>
                </a:solidFill>
                <a:cs typeface="Arial" panose="020B0604020202020204" pitchFamily="34" charset="0"/>
              </a:rPr>
              <a:t>2.  </a:t>
            </a:r>
            <a:r>
              <a:rPr lang="en-US" sz="3200" b="1" dirty="0" err="1">
                <a:solidFill>
                  <a:srgbClr val="FF6600"/>
                </a:solidFill>
                <a:cs typeface="Arial" panose="020B0604020202020204" pitchFamily="34" charset="0"/>
              </a:rPr>
              <a:t>Membandingkan</a:t>
            </a:r>
            <a:r>
              <a:rPr lang="en-US" sz="3200" b="1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cs typeface="Arial" panose="020B0604020202020204" pitchFamily="34" charset="0"/>
              </a:rPr>
              <a:t>Bilangan</a:t>
            </a:r>
            <a:endParaRPr lang="en-US" sz="32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7926" y="701184"/>
            <a:ext cx="5841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cs typeface="Arial" pitchFamily="34" charset="0"/>
              </a:rPr>
              <a:t>Manakah</a:t>
            </a:r>
            <a:r>
              <a:rPr lang="en-US" sz="2800" dirty="0">
                <a:cs typeface="Arial" pitchFamily="34" charset="0"/>
              </a:rPr>
              <a:t> yang </a:t>
            </a:r>
            <a:r>
              <a:rPr lang="en-US" sz="2800" dirty="0" err="1">
                <a:cs typeface="Arial" pitchFamily="34" charset="0"/>
              </a:rPr>
              <a:t>lebih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besar</a:t>
            </a:r>
            <a:r>
              <a:rPr lang="en-US" sz="2800" dirty="0">
                <a:cs typeface="Arial" pitchFamily="34" charset="0"/>
              </a:rPr>
              <a:t>, </a:t>
            </a:r>
          </a:p>
          <a:p>
            <a:pPr algn="ctr"/>
            <a:r>
              <a:rPr lang="en-US" sz="2800" dirty="0">
                <a:cs typeface="Arial" pitchFamily="34" charset="0"/>
              </a:rPr>
              <a:t>314 </a:t>
            </a:r>
            <a:r>
              <a:rPr lang="en-US" sz="2800" dirty="0" err="1">
                <a:cs typeface="Arial" pitchFamily="34" charset="0"/>
              </a:rPr>
              <a:t>atau</a:t>
            </a:r>
            <a:r>
              <a:rPr lang="en-US" sz="2800" dirty="0">
                <a:cs typeface="Arial" pitchFamily="34" charset="0"/>
              </a:rPr>
              <a:t> 282?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25311" y="2018962"/>
            <a:ext cx="4825215" cy="2558443"/>
            <a:chOff x="4056048" y="2159636"/>
            <a:chExt cx="4825215" cy="2558443"/>
          </a:xfrm>
        </p:grpSpPr>
        <p:grpSp>
          <p:nvGrpSpPr>
            <p:cNvPr id="703" name="Group 702"/>
            <p:cNvGrpSpPr/>
            <p:nvPr/>
          </p:nvGrpSpPr>
          <p:grpSpPr>
            <a:xfrm>
              <a:off x="4213240" y="2159636"/>
              <a:ext cx="1923098" cy="1908504"/>
              <a:chOff x="457590" y="2995588"/>
              <a:chExt cx="2274713" cy="2257452"/>
            </a:xfrm>
          </p:grpSpPr>
          <p:grpSp>
            <p:nvGrpSpPr>
              <p:cNvPr id="704" name="Group 703"/>
              <p:cNvGrpSpPr/>
              <p:nvPr/>
            </p:nvGrpSpPr>
            <p:grpSpPr>
              <a:xfrm>
                <a:off x="457590" y="2995588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822" name="Group 821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831" name="Cube 83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32" name="Cube 83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33" name="Cube 83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823" name="Group 822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828" name="Cube 82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29" name="Cube 82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30" name="Cube 82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824" name="Cube 823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25" name="Cube 824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26" name="Cube 825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27" name="Cube 826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05" name="Group 704"/>
              <p:cNvGrpSpPr/>
              <p:nvPr/>
            </p:nvGrpSpPr>
            <p:grpSpPr>
              <a:xfrm>
                <a:off x="678230" y="2997860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810" name="Group 809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819" name="Cube 81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20" name="Cube 81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21" name="Cube 82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811" name="Group 810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816" name="Cube 81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17" name="Cube 81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18" name="Cube 81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812" name="Cube 811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13" name="Cube 812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14" name="Cube 813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15" name="Cube 814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06" name="Group 705"/>
              <p:cNvGrpSpPr/>
              <p:nvPr/>
            </p:nvGrpSpPr>
            <p:grpSpPr>
              <a:xfrm>
                <a:off x="898870" y="3000132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798" name="Group 797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807" name="Cube 80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08" name="Cube 80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09" name="Cube 80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99" name="Group 798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804" name="Cube 80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05" name="Cube 80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06" name="Cube 80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800" name="Cube 799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01" name="Cube 800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02" name="Cube 801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03" name="Cube 802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07" name="Group 706"/>
              <p:cNvGrpSpPr/>
              <p:nvPr/>
            </p:nvGrpSpPr>
            <p:grpSpPr>
              <a:xfrm>
                <a:off x="1114966" y="2997860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786" name="Group 785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95" name="Cube 79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96" name="Cube 79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97" name="Cube 79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87" name="Group 786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92" name="Cube 79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93" name="Cube 79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94" name="Cube 79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788" name="Cube 787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89" name="Cube 788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90" name="Cube 789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91" name="Cube 790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08" name="Group 707"/>
              <p:cNvGrpSpPr/>
              <p:nvPr/>
            </p:nvGrpSpPr>
            <p:grpSpPr>
              <a:xfrm>
                <a:off x="1335606" y="3000132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774" name="Group 773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83" name="Cube 78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84" name="Cube 78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85" name="Cube 78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75" name="Group 774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80" name="Cube 77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81" name="Cube 78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82" name="Cube 78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776" name="Cube 775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77" name="Cube 776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78" name="Cube 777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79" name="Cube 778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09" name="Group 708"/>
              <p:cNvGrpSpPr/>
              <p:nvPr/>
            </p:nvGrpSpPr>
            <p:grpSpPr>
              <a:xfrm>
                <a:off x="1556246" y="3002404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762" name="Group 761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71" name="Cube 77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72" name="Cube 77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73" name="Cube 77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63" name="Group 762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68" name="Cube 76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69" name="Cube 76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70" name="Cube 76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764" name="Cube 763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65" name="Cube 764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66" name="Cube 765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67" name="Cube 766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10" name="Group 709"/>
              <p:cNvGrpSpPr/>
              <p:nvPr/>
            </p:nvGrpSpPr>
            <p:grpSpPr>
              <a:xfrm>
                <a:off x="1770070" y="3004193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750" name="Group 749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59" name="Cube 75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60" name="Cube 75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61" name="Cube 76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51" name="Group 750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56" name="Cube 75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57" name="Cube 75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58" name="Cube 75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752" name="Cube 751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53" name="Cube 752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54" name="Cube 753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55" name="Cube 754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11" name="Group 710"/>
              <p:cNvGrpSpPr/>
              <p:nvPr/>
            </p:nvGrpSpPr>
            <p:grpSpPr>
              <a:xfrm>
                <a:off x="1990710" y="3006465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738" name="Group 737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47" name="Cube 74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48" name="Cube 74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49" name="Cube 74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39" name="Group 738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44" name="Cube 74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45" name="Cube 74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46" name="Cube 74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740" name="Cube 739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41" name="Cube 740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42" name="Cube 741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43" name="Cube 742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12" name="Group 711"/>
              <p:cNvGrpSpPr/>
              <p:nvPr/>
            </p:nvGrpSpPr>
            <p:grpSpPr>
              <a:xfrm>
                <a:off x="2211350" y="3002404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726" name="Group 725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35" name="Cube 73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36" name="Cube 73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37" name="Cube 73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27" name="Group 726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32" name="Cube 73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33" name="Cube 73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34" name="Cube 73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728" name="Cube 727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29" name="Cube 728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30" name="Cube 729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31" name="Cube 730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13" name="Group 712"/>
              <p:cNvGrpSpPr/>
              <p:nvPr/>
            </p:nvGrpSpPr>
            <p:grpSpPr>
              <a:xfrm>
                <a:off x="2431990" y="3003694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714" name="Group 713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23" name="Cube 72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24" name="Cube 72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25" name="Cube 72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15" name="Group 714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720" name="Cube 71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21" name="Cube 72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22" name="Cube 72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716" name="Cube 715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17" name="Cube 716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18" name="Cube 717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19" name="Cube 718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  <p:grpSp>
          <p:nvGrpSpPr>
            <p:cNvPr id="572" name="Group 571"/>
            <p:cNvGrpSpPr/>
            <p:nvPr/>
          </p:nvGrpSpPr>
          <p:grpSpPr>
            <a:xfrm>
              <a:off x="4056048" y="2313511"/>
              <a:ext cx="1923098" cy="1908504"/>
              <a:chOff x="457590" y="2995588"/>
              <a:chExt cx="2274713" cy="2257452"/>
            </a:xfrm>
            <a:solidFill>
              <a:srgbClr val="FFC000"/>
            </a:solidFill>
          </p:grpSpPr>
          <p:grpSp>
            <p:nvGrpSpPr>
              <p:cNvPr id="573" name="Group 572"/>
              <p:cNvGrpSpPr/>
              <p:nvPr/>
            </p:nvGrpSpPr>
            <p:grpSpPr>
              <a:xfrm>
                <a:off x="457590" y="2995588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91" name="Group 690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700" name="Cube 69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701" name="Cube 70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702" name="Cube 70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692" name="Group 691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97" name="Cube 69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98" name="Cube 69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99" name="Cube 69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693" name="Cube 692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94" name="Cube 693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95" name="Cube 694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96" name="Cube 695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74" name="Group 573"/>
              <p:cNvGrpSpPr/>
              <p:nvPr/>
            </p:nvGrpSpPr>
            <p:grpSpPr>
              <a:xfrm>
                <a:off x="678230" y="2997860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79" name="Group 678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88" name="Cube 68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89" name="Cube 68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90" name="Cube 68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680" name="Group 679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85" name="Cube 68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86" name="Cube 68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87" name="Cube 68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681" name="Cube 680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82" name="Cube 681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83" name="Cube 682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84" name="Cube 683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75" name="Group 574"/>
              <p:cNvGrpSpPr/>
              <p:nvPr/>
            </p:nvGrpSpPr>
            <p:grpSpPr>
              <a:xfrm>
                <a:off x="898870" y="3000132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67" name="Group 666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76" name="Cube 67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77" name="Cube 67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78" name="Cube 67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668" name="Group 667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73" name="Cube 67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74" name="Cube 67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75" name="Cube 67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669" name="Cube 668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70" name="Cube 669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71" name="Cube 670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72" name="Cube 671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76" name="Group 575"/>
              <p:cNvGrpSpPr/>
              <p:nvPr/>
            </p:nvGrpSpPr>
            <p:grpSpPr>
              <a:xfrm>
                <a:off x="1114966" y="2997860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55" name="Group 654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64" name="Cube 66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65" name="Cube 66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66" name="Cube 66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656" name="Group 655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61" name="Cube 66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62" name="Cube 66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63" name="Cube 66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657" name="Cube 656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58" name="Cube 657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59" name="Cube 658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60" name="Cube 659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77" name="Group 576"/>
              <p:cNvGrpSpPr/>
              <p:nvPr/>
            </p:nvGrpSpPr>
            <p:grpSpPr>
              <a:xfrm>
                <a:off x="1335606" y="3000132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43" name="Group 642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52" name="Cube 65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53" name="Cube 65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54" name="Cube 65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644" name="Group 643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49" name="Cube 64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50" name="Cube 64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51" name="Cube 65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645" name="Cube 644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46" name="Cube 645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47" name="Cube 646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48" name="Cube 647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78" name="Group 577"/>
              <p:cNvGrpSpPr/>
              <p:nvPr/>
            </p:nvGrpSpPr>
            <p:grpSpPr>
              <a:xfrm>
                <a:off x="1556246" y="300240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31" name="Group 630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40" name="Cube 63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41" name="Cube 64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42" name="Cube 64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632" name="Group 631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37" name="Cube 63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38" name="Cube 63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39" name="Cube 63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633" name="Cube 632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34" name="Cube 633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35" name="Cube 634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36" name="Cube 635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79" name="Group 578"/>
              <p:cNvGrpSpPr/>
              <p:nvPr/>
            </p:nvGrpSpPr>
            <p:grpSpPr>
              <a:xfrm>
                <a:off x="1770070" y="3004193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19" name="Group 618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28" name="Cube 62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29" name="Cube 62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30" name="Cube 62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620" name="Group 619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25" name="Cube 62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26" name="Cube 62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27" name="Cube 62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621" name="Cube 620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22" name="Cube 621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23" name="Cube 622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24" name="Cube 623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80" name="Group 579"/>
              <p:cNvGrpSpPr/>
              <p:nvPr/>
            </p:nvGrpSpPr>
            <p:grpSpPr>
              <a:xfrm>
                <a:off x="1990710" y="3006465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07" name="Group 606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16" name="Cube 61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17" name="Cube 61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18" name="Cube 61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608" name="Group 607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13" name="Cube 61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14" name="Cube 61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15" name="Cube 61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609" name="Cube 608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10" name="Cube 609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11" name="Cube 610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12" name="Cube 611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81" name="Group 580"/>
              <p:cNvGrpSpPr/>
              <p:nvPr/>
            </p:nvGrpSpPr>
            <p:grpSpPr>
              <a:xfrm>
                <a:off x="2211350" y="300240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595" name="Group 594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04" name="Cube 60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05" name="Cube 60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06" name="Cube 60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596" name="Group 595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01" name="Cube 60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02" name="Cube 60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603" name="Cube 60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597" name="Cube 596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598" name="Cube 597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599" name="Cube 598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600" name="Cube 599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582" name="Group 581"/>
              <p:cNvGrpSpPr/>
              <p:nvPr/>
            </p:nvGrpSpPr>
            <p:grpSpPr>
              <a:xfrm>
                <a:off x="2431990" y="300369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583" name="Group 582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592" name="Cube 59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593" name="Cube 59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594" name="Cube 59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584" name="Group 583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589" name="Cube 58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590" name="Cube 58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591" name="Cube 59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585" name="Cube 584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586" name="Cube 585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587" name="Cube 586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588" name="Cube 587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</p:grpSp>
        <p:sp>
          <p:nvSpPr>
            <p:cNvPr id="948" name="Cube 947"/>
            <p:cNvSpPr/>
            <p:nvPr/>
          </p:nvSpPr>
          <p:spPr>
            <a:xfrm>
              <a:off x="7710429" y="4349272"/>
              <a:ext cx="248595" cy="248594"/>
            </a:xfrm>
            <a:prstGeom prst="cube">
              <a:avLst/>
            </a:prstGeom>
            <a:solidFill>
              <a:srgbClr val="92D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9" name="Cube 948"/>
            <p:cNvSpPr/>
            <p:nvPr/>
          </p:nvSpPr>
          <p:spPr>
            <a:xfrm>
              <a:off x="7276465" y="4469485"/>
              <a:ext cx="248595" cy="248594"/>
            </a:xfrm>
            <a:prstGeom prst="cube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837" name="Group 836"/>
            <p:cNvGrpSpPr/>
            <p:nvPr/>
          </p:nvGrpSpPr>
          <p:grpSpPr>
            <a:xfrm>
              <a:off x="8627371" y="2322707"/>
              <a:ext cx="253892" cy="1899308"/>
              <a:chOff x="457590" y="2995588"/>
              <a:chExt cx="300313" cy="2246575"/>
            </a:xfrm>
            <a:solidFill>
              <a:srgbClr val="C00000"/>
            </a:solidFill>
          </p:grpSpPr>
          <p:grpSp>
            <p:nvGrpSpPr>
              <p:cNvPr id="929" name="Group 928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38" name="Cube 937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39" name="Cube 938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40" name="Cube 939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930" name="Group 929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35" name="Cube 934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36" name="Cube 935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37" name="Cube 936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931" name="Cube 930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32" name="Cube 931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33" name="Cube 932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34" name="Cube 933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838" name="Group 837"/>
            <p:cNvGrpSpPr/>
            <p:nvPr/>
          </p:nvGrpSpPr>
          <p:grpSpPr>
            <a:xfrm>
              <a:off x="8306766" y="2322707"/>
              <a:ext cx="253892" cy="1899308"/>
              <a:chOff x="457590" y="2995588"/>
              <a:chExt cx="300313" cy="2246575"/>
            </a:xfrm>
            <a:solidFill>
              <a:srgbClr val="C00000"/>
            </a:solidFill>
          </p:grpSpPr>
          <p:grpSp>
            <p:nvGrpSpPr>
              <p:cNvPr id="917" name="Group 916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26" name="Cube 925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27" name="Cube 926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28" name="Cube 927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918" name="Group 917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23" name="Cube 922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24" name="Cube 923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25" name="Cube 924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919" name="Cube 918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20" name="Cube 919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21" name="Cube 920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22" name="Cube 921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839" name="Group 838"/>
            <p:cNvGrpSpPr/>
            <p:nvPr/>
          </p:nvGrpSpPr>
          <p:grpSpPr>
            <a:xfrm>
              <a:off x="7940311" y="2322707"/>
              <a:ext cx="253892" cy="1899308"/>
              <a:chOff x="457590" y="2995588"/>
              <a:chExt cx="300313" cy="2246575"/>
            </a:xfrm>
            <a:solidFill>
              <a:srgbClr val="00B0F0"/>
            </a:solidFill>
          </p:grpSpPr>
          <p:grpSp>
            <p:nvGrpSpPr>
              <p:cNvPr id="905" name="Group 904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14" name="Cube 913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15" name="Cube 914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16" name="Cube 915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906" name="Group 905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11" name="Cube 910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12" name="Cube 911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13" name="Cube 912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907" name="Cube 906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08" name="Cube 907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09" name="Cube 908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10" name="Cube 909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840" name="Group 839"/>
            <p:cNvGrpSpPr/>
            <p:nvPr/>
          </p:nvGrpSpPr>
          <p:grpSpPr>
            <a:xfrm>
              <a:off x="7622352" y="2322707"/>
              <a:ext cx="253892" cy="1899308"/>
              <a:chOff x="457590" y="2995588"/>
              <a:chExt cx="300313" cy="2246575"/>
            </a:xfrm>
            <a:solidFill>
              <a:srgbClr val="00B0F0"/>
            </a:solidFill>
          </p:grpSpPr>
          <p:grpSp>
            <p:nvGrpSpPr>
              <p:cNvPr id="893" name="Group 892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02" name="Cube 901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03" name="Cube 902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04" name="Cube 903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894" name="Group 893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899" name="Cube 898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00" name="Cube 899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01" name="Cube 900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895" name="Cube 894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96" name="Cube 895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97" name="Cube 896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98" name="Cube 897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841" name="Group 840"/>
            <p:cNvGrpSpPr/>
            <p:nvPr/>
          </p:nvGrpSpPr>
          <p:grpSpPr>
            <a:xfrm>
              <a:off x="7266091" y="2322707"/>
              <a:ext cx="253892" cy="1899308"/>
              <a:chOff x="457590" y="2995588"/>
              <a:chExt cx="300313" cy="2246575"/>
            </a:xfrm>
          </p:grpSpPr>
          <p:grpSp>
            <p:nvGrpSpPr>
              <p:cNvPr id="881" name="Group 880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solidFill>
                <a:srgbClr val="A6F739"/>
              </a:solidFill>
            </p:grpSpPr>
            <p:sp>
              <p:nvSpPr>
                <p:cNvPr id="890" name="Cube 889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91" name="Cube 890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92" name="Cube 891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882" name="Group 881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solidFill>
                <a:srgbClr val="A6F739"/>
              </a:solidFill>
            </p:grpSpPr>
            <p:sp>
              <p:nvSpPr>
                <p:cNvPr id="887" name="Cube 886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88" name="Cube 887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89" name="Cube 888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883" name="Cube 882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solidFill>
                <a:srgbClr val="92D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84" name="Cube 883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solidFill>
                <a:srgbClr val="92D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85" name="Cube 884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solidFill>
                <a:srgbClr val="92D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86" name="Cube 885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solidFill>
                <a:srgbClr val="92D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842" name="Group 841"/>
            <p:cNvGrpSpPr/>
            <p:nvPr/>
          </p:nvGrpSpPr>
          <p:grpSpPr>
            <a:xfrm>
              <a:off x="6933369" y="2322707"/>
              <a:ext cx="253892" cy="1899308"/>
              <a:chOff x="457590" y="2995588"/>
              <a:chExt cx="300313" cy="2246575"/>
            </a:xfrm>
          </p:grpSpPr>
          <p:grpSp>
            <p:nvGrpSpPr>
              <p:cNvPr id="869" name="Group 868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solidFill>
                <a:srgbClr val="A6F739"/>
              </a:solidFill>
            </p:grpSpPr>
            <p:sp>
              <p:nvSpPr>
                <p:cNvPr id="878" name="Cube 877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79" name="Cube 878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80" name="Cube 879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870" name="Group 869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solidFill>
                <a:srgbClr val="A6F739"/>
              </a:solidFill>
            </p:grpSpPr>
            <p:sp>
              <p:nvSpPr>
                <p:cNvPr id="875" name="Cube 874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76" name="Cube 875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77" name="Cube 876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871" name="Cube 870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solidFill>
                <a:srgbClr val="92D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72" name="Cube 871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solidFill>
                <a:srgbClr val="92D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73" name="Cube 872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solidFill>
                <a:srgbClr val="92D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74" name="Cube 873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solidFill>
                <a:srgbClr val="92D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843" name="Group 842"/>
            <p:cNvGrpSpPr/>
            <p:nvPr/>
          </p:nvGrpSpPr>
          <p:grpSpPr>
            <a:xfrm>
              <a:off x="6585141" y="2322707"/>
              <a:ext cx="253892" cy="1899308"/>
              <a:chOff x="457590" y="2995588"/>
              <a:chExt cx="300313" cy="2246575"/>
            </a:xfrm>
            <a:solidFill>
              <a:srgbClr val="FFC000"/>
            </a:solidFill>
          </p:grpSpPr>
          <p:grpSp>
            <p:nvGrpSpPr>
              <p:cNvPr id="857" name="Group 856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866" name="Cube 865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67" name="Cube 866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68" name="Cube 867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858" name="Group 857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863" name="Cube 862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64" name="Cube 863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65" name="Cube 864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859" name="Cube 858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60" name="Cube 859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61" name="Cube 860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62" name="Cube 861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844" name="Group 843"/>
            <p:cNvGrpSpPr/>
            <p:nvPr/>
          </p:nvGrpSpPr>
          <p:grpSpPr>
            <a:xfrm>
              <a:off x="6281680" y="2322707"/>
              <a:ext cx="253892" cy="1899308"/>
              <a:chOff x="457590" y="2995588"/>
              <a:chExt cx="300313" cy="2246575"/>
            </a:xfrm>
            <a:solidFill>
              <a:srgbClr val="FFC000"/>
            </a:solidFill>
          </p:grpSpPr>
          <p:grpSp>
            <p:nvGrpSpPr>
              <p:cNvPr id="845" name="Group 844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854" name="Cube 853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55" name="Cube 854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56" name="Cube 855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846" name="Group 845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851" name="Cube 850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52" name="Cube 851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53" name="Cube 852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847" name="Cube 846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48" name="Cube 847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49" name="Cube 848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50" name="Cube 849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83800" y="1865047"/>
            <a:ext cx="2746203" cy="2603524"/>
            <a:chOff x="347245" y="2033862"/>
            <a:chExt cx="2746203" cy="2603524"/>
          </a:xfrm>
        </p:grpSpPr>
        <p:grpSp>
          <p:nvGrpSpPr>
            <p:cNvPr id="177" name="Group 176"/>
            <p:cNvGrpSpPr/>
            <p:nvPr/>
          </p:nvGrpSpPr>
          <p:grpSpPr>
            <a:xfrm>
              <a:off x="707113" y="2033862"/>
              <a:ext cx="1923098" cy="1908504"/>
              <a:chOff x="457590" y="2995588"/>
              <a:chExt cx="2274713" cy="2257452"/>
            </a:xfrm>
            <a:solidFill>
              <a:srgbClr val="C00000"/>
            </a:solidFill>
          </p:grpSpPr>
          <p:grpSp>
            <p:nvGrpSpPr>
              <p:cNvPr id="33" name="Group 32"/>
              <p:cNvGrpSpPr/>
              <p:nvPr/>
            </p:nvGrpSpPr>
            <p:grpSpPr>
              <a:xfrm>
                <a:off x="457590" y="2995588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20" name="Cube 1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1" name="Cube 2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2" name="Cube 2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24" name="Cube 2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5" name="Cube 2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6" name="Cube 2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8" name="Cube 27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9" name="Cube 28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Cube 29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678230" y="2997860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57" name="Cube 5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58" name="Cube 5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59" name="Cube 5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54" name="Cube 5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55" name="Cube 5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56" name="Cube 5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50" name="Cube 49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898870" y="3000132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70" name="Cube 6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67" name="Cube 6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63" name="Cube 62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1114966" y="2997860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74" name="Group 73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83" name="Cube 8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75" name="Group 74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80" name="Cube 7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76" name="Cube 75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1335606" y="3000132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87" name="Group 86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96" name="Cube 9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88" name="Group 87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93" name="Cube 9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89" name="Cube 88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0" name="Cube 89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1556246" y="300240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09" name="Cube 10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101" name="Group 100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06" name="Cube 10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102" name="Cube 101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3" name="Cube 102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4" name="Cube 103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5" name="Cube 104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1770070" y="3004193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22" name="Cube 12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114" name="Group 113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19" name="Cube 11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115" name="Cube 114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6" name="Cube 115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7" name="Cube 116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8" name="Cube 117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1990710" y="3006465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126" name="Group 125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35" name="Cube 13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36" name="Cube 13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37" name="Cube 13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127" name="Group 126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32" name="Cube 13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34" name="Cube 13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128" name="Cube 127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29" name="Cube 128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30" name="Cube 129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31" name="Cube 130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2211350" y="300240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48" name="Cube 14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49" name="Cube 14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50" name="Cube 14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140" name="Group 139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45" name="Cube 14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46" name="Cube 14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47" name="Cube 14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141" name="Cube 140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42" name="Cube 141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43" name="Cube 142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44" name="Cube 143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64" name="Group 163"/>
              <p:cNvGrpSpPr/>
              <p:nvPr/>
            </p:nvGrpSpPr>
            <p:grpSpPr>
              <a:xfrm>
                <a:off x="2431990" y="300369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165" name="Group 164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74" name="Cube 17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75" name="Cube 17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76" name="Cube 17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166" name="Group 165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171" name="Cube 17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72" name="Cube 17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73" name="Cube 17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167" name="Cube 166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68" name="Cube 167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69" name="Cube 168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70" name="Cube 169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  <p:grpSp>
          <p:nvGrpSpPr>
            <p:cNvPr id="178" name="Group 177"/>
            <p:cNvGrpSpPr/>
            <p:nvPr/>
          </p:nvGrpSpPr>
          <p:grpSpPr>
            <a:xfrm>
              <a:off x="518709" y="2206934"/>
              <a:ext cx="1923098" cy="1908504"/>
              <a:chOff x="457590" y="2995588"/>
              <a:chExt cx="2274713" cy="2257452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457590" y="2995588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97" name="Group 296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306" name="Cube 30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307" name="Cube 30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308" name="Cube 30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98" name="Group 297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303" name="Cube 30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304" name="Cube 30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305" name="Cube 30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99" name="Cube 298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0" name="Cube 299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1" name="Cube 300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2" name="Cube 301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>
                <a:off x="678230" y="2997860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85" name="Group 284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94" name="Cube 29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95" name="Cube 29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96" name="Cube 29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86" name="Group 285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91" name="Cube 29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92" name="Cube 29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93" name="Cube 29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87" name="Cube 286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88" name="Cube 287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89" name="Cube 288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90" name="Cube 289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>
                <a:off x="898870" y="3000132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73" name="Group 272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82" name="Cube 28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3" name="Cube 28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4" name="Cube 28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79" name="Cube 27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0" name="Cube 27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1" name="Cube 28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75" name="Cube 274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76" name="Cube 275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77" name="Cube 276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78" name="Cube 277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2" name="Group 181"/>
              <p:cNvGrpSpPr/>
              <p:nvPr/>
            </p:nvGrpSpPr>
            <p:grpSpPr>
              <a:xfrm>
                <a:off x="1114966" y="2997860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61" name="Group 260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70" name="Cube 26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71" name="Cube 27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72" name="Cube 27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62" name="Group 261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67" name="Cube 26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68" name="Cube 26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69" name="Cube 26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63" name="Cube 262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64" name="Cube 263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65" name="Cube 264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66" name="Cube 265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3" name="Group 182"/>
              <p:cNvGrpSpPr/>
              <p:nvPr/>
            </p:nvGrpSpPr>
            <p:grpSpPr>
              <a:xfrm>
                <a:off x="1335606" y="3000132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49" name="Group 248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58" name="Cube 25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59" name="Cube 25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60" name="Cube 25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50" name="Group 249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55" name="Cube 25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56" name="Cube 25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57" name="Cube 25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51" name="Cube 250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52" name="Cube 251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53" name="Cube 252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54" name="Cube 253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4" name="Group 183"/>
              <p:cNvGrpSpPr/>
              <p:nvPr/>
            </p:nvGrpSpPr>
            <p:grpSpPr>
              <a:xfrm>
                <a:off x="1556246" y="3002404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37" name="Group 236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46" name="Cube 24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47" name="Cube 24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48" name="Cube 24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38" name="Group 237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43" name="Cube 24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44" name="Cube 24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45" name="Cube 24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39" name="Cube 238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40" name="Cube 239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41" name="Cube 240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42" name="Cube 241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070" y="3004193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25" name="Group 224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34" name="Cube 23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35" name="Cube 23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36" name="Cube 23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26" name="Group 225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31" name="Cube 23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32" name="Cube 23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33" name="Cube 23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27" name="Cube 226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28" name="Cube 227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29" name="Cube 228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30" name="Cube 229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1990710" y="3006465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13" name="Group 212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22" name="Cube 22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23" name="Cube 22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24" name="Cube 22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14" name="Group 213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19" name="Cube 21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20" name="Cube 21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21" name="Cube 22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15" name="Cube 214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16" name="Cube 215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17" name="Cube 216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18" name="Cube 217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7" name="Group 186"/>
              <p:cNvGrpSpPr/>
              <p:nvPr/>
            </p:nvGrpSpPr>
            <p:grpSpPr>
              <a:xfrm>
                <a:off x="2211350" y="3002404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201" name="Group 200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10" name="Cube 20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11" name="Cube 21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12" name="Cube 21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202" name="Group 201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207" name="Cube 20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08" name="Cube 20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09" name="Cube 20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03" name="Cube 202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04" name="Cube 203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05" name="Cube 204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A6F73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06" name="Cube 205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188" name="Group 187"/>
              <p:cNvGrpSpPr/>
              <p:nvPr/>
            </p:nvGrpSpPr>
            <p:grpSpPr>
              <a:xfrm>
                <a:off x="2431990" y="3003694"/>
                <a:ext cx="300313" cy="2246575"/>
                <a:chOff x="457590" y="2995588"/>
                <a:chExt cx="300313" cy="2246575"/>
              </a:xfrm>
            </p:grpSpPr>
            <p:grpSp>
              <p:nvGrpSpPr>
                <p:cNvPr id="189" name="Group 188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198" name="Cube 19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99" name="Cube 19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00" name="Cube 19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grpSp>
              <p:nvGrpSpPr>
                <p:cNvPr id="190" name="Group 189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solidFill>
                  <a:srgbClr val="A6F739"/>
                </a:solidFill>
              </p:grpSpPr>
              <p:sp>
                <p:nvSpPr>
                  <p:cNvPr id="195" name="Cube 19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96" name="Cube 19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97" name="Cube 19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92D05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191" name="Cube 190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92" name="Cube 191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93" name="Cube 192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94" name="Cube 193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92D05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  <p:grpSp>
          <p:nvGrpSpPr>
            <p:cNvPr id="309" name="Group 308"/>
            <p:cNvGrpSpPr/>
            <p:nvPr/>
          </p:nvGrpSpPr>
          <p:grpSpPr>
            <a:xfrm>
              <a:off x="347245" y="2360809"/>
              <a:ext cx="1923098" cy="1908504"/>
              <a:chOff x="457590" y="2995588"/>
              <a:chExt cx="2274713" cy="2257452"/>
            </a:xfrm>
            <a:solidFill>
              <a:srgbClr val="FFC000"/>
            </a:solidFill>
          </p:grpSpPr>
          <p:grpSp>
            <p:nvGrpSpPr>
              <p:cNvPr id="310" name="Group 309"/>
              <p:cNvGrpSpPr/>
              <p:nvPr/>
            </p:nvGrpSpPr>
            <p:grpSpPr>
              <a:xfrm>
                <a:off x="457590" y="2995588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428" name="Group 427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437" name="Cube 43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38" name="Cube 43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39" name="Cube 43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429" name="Group 428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434" name="Cube 43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35" name="Cube 43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36" name="Cube 43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430" name="Cube 429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31" name="Cube 430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32" name="Cube 431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33" name="Cube 432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1" name="Group 310"/>
              <p:cNvGrpSpPr/>
              <p:nvPr/>
            </p:nvGrpSpPr>
            <p:grpSpPr>
              <a:xfrm>
                <a:off x="678230" y="2997860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416" name="Group 415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425" name="Cube 42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26" name="Cube 42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27" name="Cube 42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417" name="Group 416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422" name="Cube 42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23" name="Cube 42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24" name="Cube 42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418" name="Cube 417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19" name="Cube 418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20" name="Cube 419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21" name="Cube 420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2" name="Group 311"/>
              <p:cNvGrpSpPr/>
              <p:nvPr/>
            </p:nvGrpSpPr>
            <p:grpSpPr>
              <a:xfrm>
                <a:off x="898870" y="3000132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404" name="Group 403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413" name="Cube 41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14" name="Cube 41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15" name="Cube 41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405" name="Group 404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410" name="Cube 40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11" name="Cube 41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12" name="Cube 41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406" name="Cube 405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07" name="Cube 406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08" name="Cube 407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409" name="Cube 408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3" name="Group 312"/>
              <p:cNvGrpSpPr/>
              <p:nvPr/>
            </p:nvGrpSpPr>
            <p:grpSpPr>
              <a:xfrm>
                <a:off x="1114966" y="2997860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392" name="Group 391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401" name="Cube 40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02" name="Cube 40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03" name="Cube 40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393" name="Group 392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98" name="Cube 39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99" name="Cube 39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400" name="Cube 39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394" name="Cube 393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95" name="Cube 394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96" name="Cube 395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97" name="Cube 396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4" name="Group 313"/>
              <p:cNvGrpSpPr/>
              <p:nvPr/>
            </p:nvGrpSpPr>
            <p:grpSpPr>
              <a:xfrm>
                <a:off x="1335606" y="3000132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380" name="Group 379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89" name="Cube 38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90" name="Cube 38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91" name="Cube 39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381" name="Group 380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86" name="Cube 38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87" name="Cube 38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88" name="Cube 38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382" name="Cube 381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83" name="Cube 382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84" name="Cube 383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85" name="Cube 384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5" name="Group 314"/>
              <p:cNvGrpSpPr/>
              <p:nvPr/>
            </p:nvGrpSpPr>
            <p:grpSpPr>
              <a:xfrm>
                <a:off x="1556246" y="300240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368" name="Group 367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77" name="Cube 376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8" name="Cube 377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9" name="Cube 378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74" name="Cube 373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5" name="Cube 374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6" name="Cube 375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370" name="Cube 369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71" name="Cube 370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72" name="Cube 371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73" name="Cube 372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6" name="Group 315"/>
              <p:cNvGrpSpPr/>
              <p:nvPr/>
            </p:nvGrpSpPr>
            <p:grpSpPr>
              <a:xfrm>
                <a:off x="1770070" y="3004193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356" name="Group 355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65" name="Cube 364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66" name="Cube 365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67" name="Cube 366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357" name="Group 356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62" name="Cube 361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63" name="Cube 362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64" name="Cube 363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358" name="Cube 357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59" name="Cube 358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60" name="Cube 359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61" name="Cube 360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7" name="Group 316"/>
              <p:cNvGrpSpPr/>
              <p:nvPr/>
            </p:nvGrpSpPr>
            <p:grpSpPr>
              <a:xfrm>
                <a:off x="1990710" y="3006465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344" name="Group 343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53" name="Cube 352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54" name="Cube 353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55" name="Cube 354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345" name="Group 344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50" name="Cube 349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51" name="Cube 350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52" name="Cube 351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346" name="Cube 345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47" name="Cube 346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48" name="Cube 347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49" name="Cube 348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8" name="Group 317"/>
              <p:cNvGrpSpPr/>
              <p:nvPr/>
            </p:nvGrpSpPr>
            <p:grpSpPr>
              <a:xfrm>
                <a:off x="2211350" y="300240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332" name="Group 331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41" name="Cube 340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42" name="Cube 341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43" name="Cube 342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38" name="Cube 337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39" name="Cube 338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40" name="Cube 339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334" name="Cube 333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35" name="Cube 334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36" name="Cube 335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37" name="Cube 336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319" name="Group 318"/>
              <p:cNvGrpSpPr/>
              <p:nvPr/>
            </p:nvGrpSpPr>
            <p:grpSpPr>
              <a:xfrm>
                <a:off x="2431990" y="3003694"/>
                <a:ext cx="300313" cy="2246575"/>
                <a:chOff x="457590" y="2995588"/>
                <a:chExt cx="300313" cy="2246575"/>
              </a:xfrm>
              <a:grpFill/>
            </p:grpSpPr>
            <p:grpSp>
              <p:nvGrpSpPr>
                <p:cNvPr id="320" name="Group 319"/>
                <p:cNvGrpSpPr/>
                <p:nvPr/>
              </p:nvGrpSpPr>
              <p:grpSpPr>
                <a:xfrm>
                  <a:off x="461353" y="4510440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29" name="Cube 328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30" name="Cube 329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31" name="Cube 330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462605" y="3857638"/>
                  <a:ext cx="294047" cy="731723"/>
                  <a:chOff x="578224" y="844943"/>
                  <a:chExt cx="389964" cy="970409"/>
                </a:xfrm>
                <a:grpFill/>
              </p:grpSpPr>
              <p:sp>
                <p:nvSpPr>
                  <p:cNvPr id="326" name="Cube 325"/>
                  <p:cNvSpPr/>
                  <p:nvPr/>
                </p:nvSpPr>
                <p:spPr>
                  <a:xfrm>
                    <a:off x="578224" y="1425388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27" name="Cube 326"/>
                  <p:cNvSpPr/>
                  <p:nvPr/>
                </p:nvSpPr>
                <p:spPr>
                  <a:xfrm>
                    <a:off x="578224" y="1139141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28" name="Cube 327"/>
                  <p:cNvSpPr/>
                  <p:nvPr/>
                </p:nvSpPr>
                <p:spPr>
                  <a:xfrm>
                    <a:off x="578224" y="844943"/>
                    <a:ext cx="389964" cy="389964"/>
                  </a:xfrm>
                  <a:prstGeom prst="cube">
                    <a:avLst/>
                  </a:prstGeom>
                  <a:solidFill>
                    <a:srgbClr val="FFCC00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322" name="Cube 321"/>
                <p:cNvSpPr/>
                <p:nvPr/>
              </p:nvSpPr>
              <p:spPr>
                <a:xfrm>
                  <a:off x="463856" y="3642513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23" name="Cube 322"/>
                <p:cNvSpPr/>
                <p:nvPr/>
              </p:nvSpPr>
              <p:spPr>
                <a:xfrm>
                  <a:off x="463856" y="3426672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24" name="Cube 323"/>
                <p:cNvSpPr/>
                <p:nvPr/>
              </p:nvSpPr>
              <p:spPr>
                <a:xfrm>
                  <a:off x="463856" y="3204836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325" name="Cube 324"/>
                <p:cNvSpPr/>
                <p:nvPr/>
              </p:nvSpPr>
              <p:spPr>
                <a:xfrm>
                  <a:off x="457590" y="2995588"/>
                  <a:ext cx="294047" cy="294047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</p:grpSp>
        <p:sp>
          <p:nvSpPr>
            <p:cNvPr id="943" name="Cube 942"/>
            <p:cNvSpPr/>
            <p:nvPr/>
          </p:nvSpPr>
          <p:spPr>
            <a:xfrm>
              <a:off x="1586107" y="4344595"/>
              <a:ext cx="248595" cy="248594"/>
            </a:xfrm>
            <a:prstGeom prst="cube">
              <a:avLst/>
            </a:prstGeom>
            <a:solidFill>
              <a:srgbClr val="92D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4" name="Cube 943"/>
            <p:cNvSpPr/>
            <p:nvPr/>
          </p:nvSpPr>
          <p:spPr>
            <a:xfrm>
              <a:off x="2693187" y="4388792"/>
              <a:ext cx="248595" cy="248594"/>
            </a:xfrm>
            <a:prstGeom prst="cube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5" name="Cube 944"/>
            <p:cNvSpPr/>
            <p:nvPr/>
          </p:nvSpPr>
          <p:spPr>
            <a:xfrm>
              <a:off x="1974437" y="4386985"/>
              <a:ext cx="248595" cy="248594"/>
            </a:xfrm>
            <a:prstGeom prst="cube">
              <a:avLst/>
            </a:prstGeom>
            <a:solidFill>
              <a:srgbClr val="00B0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6" name="Cube 945"/>
            <p:cNvSpPr/>
            <p:nvPr/>
          </p:nvSpPr>
          <p:spPr>
            <a:xfrm>
              <a:off x="2319379" y="4291697"/>
              <a:ext cx="248595" cy="248594"/>
            </a:xfrm>
            <a:prstGeom prst="cube">
              <a:avLst/>
            </a:prstGeom>
            <a:solidFill>
              <a:srgbClr val="FFCC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965" name="Group 964"/>
            <p:cNvGrpSpPr/>
            <p:nvPr/>
          </p:nvGrpSpPr>
          <p:grpSpPr>
            <a:xfrm>
              <a:off x="2839556" y="2370005"/>
              <a:ext cx="253892" cy="1899308"/>
              <a:chOff x="457590" y="2995588"/>
              <a:chExt cx="300313" cy="2246575"/>
            </a:xfrm>
            <a:solidFill>
              <a:srgbClr val="FFC000"/>
            </a:solidFill>
          </p:grpSpPr>
          <p:grpSp>
            <p:nvGrpSpPr>
              <p:cNvPr id="966" name="Group 965"/>
              <p:cNvGrpSpPr/>
              <p:nvPr/>
            </p:nvGrpSpPr>
            <p:grpSpPr>
              <a:xfrm>
                <a:off x="461353" y="4510440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75" name="Cube 974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76" name="Cube 975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77" name="Cube 976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grpSp>
            <p:nvGrpSpPr>
              <p:cNvPr id="967" name="Group 966"/>
              <p:cNvGrpSpPr/>
              <p:nvPr/>
            </p:nvGrpSpPr>
            <p:grpSpPr>
              <a:xfrm>
                <a:off x="462605" y="3857638"/>
                <a:ext cx="294047" cy="731723"/>
                <a:chOff x="578224" y="844943"/>
                <a:chExt cx="389964" cy="970409"/>
              </a:xfrm>
              <a:grpFill/>
            </p:grpSpPr>
            <p:sp>
              <p:nvSpPr>
                <p:cNvPr id="972" name="Cube 971"/>
                <p:cNvSpPr/>
                <p:nvPr/>
              </p:nvSpPr>
              <p:spPr>
                <a:xfrm>
                  <a:off x="578224" y="1425388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73" name="Cube 972"/>
                <p:cNvSpPr/>
                <p:nvPr/>
              </p:nvSpPr>
              <p:spPr>
                <a:xfrm>
                  <a:off x="578224" y="1139141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974" name="Cube 973"/>
                <p:cNvSpPr/>
                <p:nvPr/>
              </p:nvSpPr>
              <p:spPr>
                <a:xfrm>
                  <a:off x="578224" y="844943"/>
                  <a:ext cx="389964" cy="389964"/>
                </a:xfrm>
                <a:prstGeom prst="cube">
                  <a:avLst/>
                </a:prstGeom>
                <a:solidFill>
                  <a:srgbClr val="FFCC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FFC000"/>
                    </a:solidFill>
                  </a:endParaRPr>
                </a:p>
              </p:txBody>
            </p:sp>
          </p:grpSp>
          <p:sp>
            <p:nvSpPr>
              <p:cNvPr id="968" name="Cube 967"/>
              <p:cNvSpPr/>
              <p:nvPr/>
            </p:nvSpPr>
            <p:spPr>
              <a:xfrm>
                <a:off x="463856" y="3642513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C000"/>
                  </a:solidFill>
                </a:endParaRPr>
              </a:p>
            </p:txBody>
          </p:sp>
          <p:sp>
            <p:nvSpPr>
              <p:cNvPr id="969" name="Cube 968"/>
              <p:cNvSpPr/>
              <p:nvPr/>
            </p:nvSpPr>
            <p:spPr>
              <a:xfrm>
                <a:off x="463856" y="3426672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C000"/>
                  </a:solidFill>
                </a:endParaRPr>
              </a:p>
            </p:txBody>
          </p:sp>
          <p:sp>
            <p:nvSpPr>
              <p:cNvPr id="970" name="Cube 969"/>
              <p:cNvSpPr/>
              <p:nvPr/>
            </p:nvSpPr>
            <p:spPr>
              <a:xfrm>
                <a:off x="463856" y="3204836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C000"/>
                  </a:solidFill>
                </a:endParaRPr>
              </a:p>
            </p:txBody>
          </p:sp>
          <p:sp>
            <p:nvSpPr>
              <p:cNvPr id="971" name="Cube 970"/>
              <p:cNvSpPr/>
              <p:nvPr/>
            </p:nvSpPr>
            <p:spPr>
              <a:xfrm>
                <a:off x="457590" y="2995588"/>
                <a:ext cx="294047" cy="294047"/>
              </a:xfrm>
              <a:prstGeom prst="cube">
                <a:avLst/>
              </a:prstGeom>
              <a:solidFill>
                <a:srgbClr val="FFCC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C000"/>
                  </a:solidFill>
                </a:endParaRPr>
              </a:p>
            </p:txBody>
          </p:sp>
        </p:grpSp>
      </p:grpSp>
      <p:sp>
        <p:nvSpPr>
          <p:cNvPr id="978" name="Rounded Rectangle 977"/>
          <p:cNvSpPr/>
          <p:nvPr/>
        </p:nvSpPr>
        <p:spPr>
          <a:xfrm>
            <a:off x="1809965" y="1750366"/>
            <a:ext cx="3200400" cy="291678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Rounded Rectangle 978"/>
          <p:cNvSpPr/>
          <p:nvPr/>
        </p:nvSpPr>
        <p:spPr>
          <a:xfrm>
            <a:off x="5321263" y="1820702"/>
            <a:ext cx="5050109" cy="284644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42586" y="4832314"/>
            <a:ext cx="8720460" cy="1183808"/>
            <a:chOff x="218586" y="5240286"/>
            <a:chExt cx="8720460" cy="1183808"/>
          </a:xfrm>
        </p:grpSpPr>
        <p:sp>
          <p:nvSpPr>
            <p:cNvPr id="834" name="Rounded Rectangle 833"/>
            <p:cNvSpPr/>
            <p:nvPr/>
          </p:nvSpPr>
          <p:spPr>
            <a:xfrm>
              <a:off x="218586" y="5240286"/>
              <a:ext cx="8662677" cy="118380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84182" y="5240286"/>
              <a:ext cx="8654864" cy="1183808"/>
              <a:chOff x="284182" y="5240286"/>
              <a:chExt cx="8654864" cy="1183808"/>
            </a:xfrm>
          </p:grpSpPr>
          <p:sp>
            <p:nvSpPr>
              <p:cNvPr id="980" name="Rectangle 979"/>
              <p:cNvSpPr/>
              <p:nvPr/>
            </p:nvSpPr>
            <p:spPr>
              <a:xfrm>
                <a:off x="284182" y="5240286"/>
                <a:ext cx="865486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 err="1">
                    <a:cs typeface="Arial" pitchFamily="34" charset="0"/>
                  </a:rPr>
                  <a:t>Bilangan</a:t>
                </a:r>
                <a:r>
                  <a:rPr lang="en-US" sz="2000" dirty="0">
                    <a:cs typeface="Arial" pitchFamily="34" charset="0"/>
                  </a:rPr>
                  <a:t> </a:t>
                </a:r>
                <a:r>
                  <a:rPr lang="en-US" sz="2000" dirty="0" err="1">
                    <a:cs typeface="Arial" pitchFamily="34" charset="0"/>
                  </a:rPr>
                  <a:t>dapat</a:t>
                </a:r>
                <a:r>
                  <a:rPr lang="en-US" sz="2000" dirty="0">
                    <a:cs typeface="Arial" pitchFamily="34" charset="0"/>
                  </a:rPr>
                  <a:t> </a:t>
                </a:r>
                <a:r>
                  <a:rPr lang="en-US" sz="2000" dirty="0" err="1">
                    <a:cs typeface="Arial" pitchFamily="34" charset="0"/>
                  </a:rPr>
                  <a:t>dibandingkan</a:t>
                </a:r>
                <a:r>
                  <a:rPr lang="en-US" sz="2000" dirty="0">
                    <a:cs typeface="Arial" pitchFamily="34" charset="0"/>
                  </a:rPr>
                  <a:t> </a:t>
                </a:r>
                <a:r>
                  <a:rPr lang="en-US" sz="2000" dirty="0" err="1">
                    <a:cs typeface="Arial" pitchFamily="34" charset="0"/>
                  </a:rPr>
                  <a:t>dengan</a:t>
                </a:r>
                <a:r>
                  <a:rPr lang="en-US" sz="2000" dirty="0">
                    <a:cs typeface="Arial" pitchFamily="34" charset="0"/>
                  </a:rPr>
                  <a:t> </a:t>
                </a:r>
                <a:r>
                  <a:rPr lang="en-US" sz="2000" dirty="0" err="1">
                    <a:cs typeface="Arial" pitchFamily="34" charset="0"/>
                  </a:rPr>
                  <a:t>memperhatikan</a:t>
                </a:r>
                <a:r>
                  <a:rPr lang="en-US" sz="2000" dirty="0">
                    <a:cs typeface="Arial" pitchFamily="34" charset="0"/>
                  </a:rPr>
                  <a:t> </a:t>
                </a:r>
                <a:r>
                  <a:rPr lang="en-US" sz="2000" u="sng" dirty="0" err="1">
                    <a:cs typeface="Arial" pitchFamily="34" charset="0"/>
                  </a:rPr>
                  <a:t>nilai</a:t>
                </a:r>
                <a:r>
                  <a:rPr lang="en-US" sz="2000" u="sng" dirty="0">
                    <a:cs typeface="Arial" pitchFamily="34" charset="0"/>
                  </a:rPr>
                  <a:t> </a:t>
                </a:r>
                <a:r>
                  <a:rPr lang="en-US" sz="2000" u="sng" dirty="0" err="1">
                    <a:cs typeface="Arial" pitchFamily="34" charset="0"/>
                  </a:rPr>
                  <a:t>tempat</a:t>
                </a:r>
                <a:r>
                  <a:rPr lang="en-US" sz="2000" u="sng" dirty="0">
                    <a:cs typeface="Arial" pitchFamily="34" charset="0"/>
                  </a:rPr>
                  <a:t> </a:t>
                </a:r>
                <a:r>
                  <a:rPr lang="en-US" sz="2000" u="sng" dirty="0" err="1">
                    <a:cs typeface="Arial" pitchFamily="34" charset="0"/>
                  </a:rPr>
                  <a:t>tertinggi</a:t>
                </a:r>
                <a:r>
                  <a:rPr lang="en-US" sz="2000" dirty="0">
                    <a:cs typeface="Arial" pitchFamily="34" charset="0"/>
                  </a:rPr>
                  <a:t>.</a:t>
                </a:r>
              </a:p>
              <a:p>
                <a:r>
                  <a:rPr lang="fi-FI" sz="2000" dirty="0">
                    <a:cs typeface="Arial" pitchFamily="34" charset="0"/>
                  </a:rPr>
                  <a:t>Dilihat dari nilai tempat ratusan diketahui 3 </a:t>
                </a:r>
                <a:r>
                  <a:rPr lang="fi-FI" sz="2000" dirty="0">
                    <a:solidFill>
                      <a:srgbClr val="C00000"/>
                    </a:solidFill>
                    <a:cs typeface="Arial" pitchFamily="34" charset="0"/>
                  </a:rPr>
                  <a:t>&gt;</a:t>
                </a:r>
                <a:r>
                  <a:rPr lang="fi-FI" sz="2000" dirty="0">
                    <a:cs typeface="Arial" pitchFamily="34" charset="0"/>
                  </a:rPr>
                  <a:t> 2, maka</a:t>
                </a:r>
              </a:p>
            </p:txBody>
          </p:sp>
          <p:sp>
            <p:nvSpPr>
              <p:cNvPr id="981" name="Rectangle 980"/>
              <p:cNvSpPr/>
              <p:nvPr/>
            </p:nvSpPr>
            <p:spPr>
              <a:xfrm>
                <a:off x="3742776" y="5900874"/>
                <a:ext cx="16241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2800" dirty="0">
                    <a:cs typeface="Arial" pitchFamily="34" charset="0"/>
                  </a:rPr>
                  <a:t>314 </a:t>
                </a:r>
                <a:r>
                  <a:rPr lang="fi-FI" sz="2800" dirty="0">
                    <a:solidFill>
                      <a:srgbClr val="C00000"/>
                    </a:solidFill>
                    <a:cs typeface="Arial" pitchFamily="34" charset="0"/>
                  </a:rPr>
                  <a:t>&gt;</a:t>
                </a:r>
                <a:r>
                  <a:rPr lang="fi-FI" sz="2800" dirty="0">
                    <a:cs typeface="Arial" pitchFamily="34" charset="0"/>
                  </a:rPr>
                  <a:t> 282</a:t>
                </a:r>
                <a:endParaRPr lang="en-US" sz="2800" dirty="0"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4577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15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" grpId="0" animBg="1"/>
      <p:bldP spid="9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011" y="388836"/>
            <a:ext cx="4564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3. 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Mengurutkan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Bilangan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34726" y="1319095"/>
            <a:ext cx="1122423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C55A11"/>
                </a:solidFill>
                <a:latin typeface="+mj-lt"/>
                <a:cs typeface="Arial" pitchFamily="34" charset="0"/>
              </a:rPr>
              <a:t>123</a:t>
            </a:r>
            <a:endParaRPr lang="en-US" sz="4800" b="1" dirty="0">
              <a:solidFill>
                <a:srgbClr val="C55A1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0531" y="1069776"/>
            <a:ext cx="1122423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156</a:t>
            </a:r>
            <a:endParaRPr lang="en-US" sz="4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0103" y="2179540"/>
            <a:ext cx="1122423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194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5103" y="2163775"/>
            <a:ext cx="1122423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257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88422" y="3450156"/>
            <a:ext cx="7623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j-lt"/>
                <a:cs typeface="Arial" pitchFamily="34" charset="0"/>
              </a:rPr>
              <a:t>Urutan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keempat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bilangan</a:t>
            </a:r>
            <a:r>
              <a:rPr lang="en-US" sz="2400" dirty="0">
                <a:latin typeface="+mj-lt"/>
                <a:cs typeface="Arial" pitchFamily="34" charset="0"/>
              </a:rPr>
              <a:t> di </a:t>
            </a:r>
            <a:r>
              <a:rPr lang="en-US" sz="2400" dirty="0" err="1">
                <a:latin typeface="+mj-lt"/>
                <a:cs typeface="Arial" pitchFamily="34" charset="0"/>
              </a:rPr>
              <a:t>atas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dari</a:t>
            </a:r>
            <a:r>
              <a:rPr lang="en-US" sz="2400" dirty="0">
                <a:latin typeface="+mj-lt"/>
                <a:cs typeface="Arial" pitchFamily="34" charset="0"/>
              </a:rPr>
              <a:t> yang </a:t>
            </a:r>
            <a:r>
              <a:rPr lang="en-US" sz="2400" dirty="0" err="1">
                <a:latin typeface="+mj-lt"/>
                <a:cs typeface="Arial" pitchFamily="34" charset="0"/>
              </a:rPr>
              <a:t>terkecil</a:t>
            </a:r>
            <a:r>
              <a:rPr lang="en-US" sz="2400" dirty="0">
                <a:latin typeface="+mj-lt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55A11"/>
                </a:solidFill>
                <a:latin typeface="+mj-lt"/>
                <a:cs typeface="Arial" pitchFamily="34" charset="0"/>
              </a:rPr>
              <a:t>123</a:t>
            </a:r>
            <a:r>
              <a:rPr lang="en-US" sz="2400" dirty="0">
                <a:latin typeface="+mj-lt"/>
                <a:cs typeface="Arial" pitchFamily="34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+mj-lt"/>
                <a:cs typeface="Arial" pitchFamily="34" charset="0"/>
              </a:rPr>
              <a:t>156</a:t>
            </a:r>
            <a:r>
              <a:rPr lang="en-US" sz="2400" dirty="0">
                <a:latin typeface="+mj-lt"/>
                <a:cs typeface="Arial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Arial" pitchFamily="34" charset="0"/>
              </a:rPr>
              <a:t>194</a:t>
            </a:r>
            <a:r>
              <a:rPr lang="en-US" sz="2400" dirty="0">
                <a:latin typeface="+mj-lt"/>
                <a:cs typeface="Arial" pitchFamily="34" charset="0"/>
              </a:rPr>
              <a:t>, </a:t>
            </a:r>
            <a:r>
              <a:rPr lang="en-US" sz="2400" dirty="0">
                <a:solidFill>
                  <a:srgbClr val="00B050"/>
                </a:solidFill>
                <a:latin typeface="+mj-lt"/>
                <a:cs typeface="Arial" pitchFamily="34" charset="0"/>
              </a:rPr>
              <a:t>257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err="1">
                <a:latin typeface="+mj-lt"/>
                <a:cs typeface="Arial" pitchFamily="34" charset="0"/>
              </a:rPr>
              <a:t>Urutan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keempat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bilangan</a:t>
            </a:r>
            <a:r>
              <a:rPr lang="en-US" sz="2400" dirty="0">
                <a:latin typeface="+mj-lt"/>
                <a:cs typeface="Arial" pitchFamily="34" charset="0"/>
              </a:rPr>
              <a:t> di </a:t>
            </a:r>
            <a:r>
              <a:rPr lang="en-US" sz="2400" dirty="0" err="1">
                <a:latin typeface="+mj-lt"/>
                <a:cs typeface="Arial" pitchFamily="34" charset="0"/>
              </a:rPr>
              <a:t>atas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dari</a:t>
            </a:r>
            <a:r>
              <a:rPr lang="en-US" sz="2400" dirty="0">
                <a:latin typeface="+mj-lt"/>
                <a:cs typeface="Arial" pitchFamily="34" charset="0"/>
              </a:rPr>
              <a:t> yang </a:t>
            </a:r>
            <a:r>
              <a:rPr lang="en-US" sz="2400" dirty="0" err="1">
                <a:latin typeface="+mj-lt"/>
                <a:cs typeface="Arial" pitchFamily="34" charset="0"/>
              </a:rPr>
              <a:t>terbesar</a:t>
            </a:r>
            <a:r>
              <a:rPr lang="en-US" sz="2400" dirty="0">
                <a:latin typeface="+mj-lt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B050"/>
                </a:solidFill>
                <a:latin typeface="+mj-lt"/>
                <a:cs typeface="Arial" pitchFamily="34" charset="0"/>
              </a:rPr>
              <a:t>257</a:t>
            </a:r>
            <a:r>
              <a:rPr lang="en-US" sz="2400" dirty="0">
                <a:latin typeface="+mj-lt"/>
                <a:cs typeface="Arial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Arial" pitchFamily="34" charset="0"/>
              </a:rPr>
              <a:t>194</a:t>
            </a:r>
            <a:r>
              <a:rPr lang="en-US" sz="2400" dirty="0">
                <a:latin typeface="+mj-lt"/>
                <a:cs typeface="Arial" pitchFamily="34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+mj-lt"/>
                <a:cs typeface="Arial" pitchFamily="34" charset="0"/>
              </a:rPr>
              <a:t>156</a:t>
            </a:r>
            <a:r>
              <a:rPr lang="en-US" sz="2400" dirty="0">
                <a:latin typeface="+mj-lt"/>
                <a:cs typeface="Arial" pitchFamily="34" charset="0"/>
              </a:rPr>
              <a:t>, </a:t>
            </a:r>
            <a:r>
              <a:rPr lang="en-US" sz="2400" dirty="0">
                <a:solidFill>
                  <a:srgbClr val="C55A11"/>
                </a:solidFill>
                <a:latin typeface="+mj-lt"/>
                <a:cs typeface="Arial" pitchFamily="34" charset="0"/>
              </a:rPr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1180875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2867" y="1643679"/>
            <a:ext cx="5209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355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Perkalian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Angka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Satuan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1932" y="284488"/>
            <a:ext cx="7492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Menghitung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Perkalian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Pembagian</a:t>
            </a:r>
            <a:endParaRPr lang="en-US" sz="36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3066" y="1014614"/>
            <a:ext cx="5033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1.  	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Perkalian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61549" y="2865226"/>
            <a:ext cx="1302023" cy="935099"/>
            <a:chOff x="6380506" y="2050237"/>
            <a:chExt cx="1302023" cy="935099"/>
          </a:xfrm>
        </p:grpSpPr>
        <p:grpSp>
          <p:nvGrpSpPr>
            <p:cNvPr id="13" name="Group 12"/>
            <p:cNvGrpSpPr/>
            <p:nvPr/>
          </p:nvGrpSpPr>
          <p:grpSpPr>
            <a:xfrm>
              <a:off x="6380506" y="2050237"/>
              <a:ext cx="244688" cy="935099"/>
              <a:chOff x="6571900" y="2039604"/>
              <a:chExt cx="244688" cy="935099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614569" y="2111234"/>
                <a:ext cx="202019" cy="7812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571900" y="2039604"/>
                <a:ext cx="178663" cy="935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713994" y="2293456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3 × 32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99057" y="2840521"/>
            <a:ext cx="5748452" cy="338554"/>
            <a:chOff x="846161" y="2025538"/>
            <a:chExt cx="5748452" cy="338553"/>
          </a:xfrm>
          <a:solidFill>
            <a:srgbClr val="92D050"/>
          </a:solidFill>
        </p:grpSpPr>
        <p:grpSp>
          <p:nvGrpSpPr>
            <p:cNvPr id="18" name="Group 17"/>
            <p:cNvGrpSpPr/>
            <p:nvPr/>
          </p:nvGrpSpPr>
          <p:grpSpPr>
            <a:xfrm>
              <a:off x="846161" y="2101755"/>
              <a:ext cx="1407941" cy="183481"/>
              <a:chOff x="846161" y="2101755"/>
              <a:chExt cx="2303980" cy="300251"/>
            </a:xfrm>
            <a:grpFill/>
          </p:grpSpPr>
          <p:sp>
            <p:nvSpPr>
              <p:cNvPr id="43" name="Cube 42"/>
              <p:cNvSpPr/>
              <p:nvPr/>
            </p:nvSpPr>
            <p:spPr>
              <a:xfrm>
                <a:off x="84616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4" name="Cube 43"/>
              <p:cNvSpPr/>
              <p:nvPr/>
            </p:nvSpPr>
            <p:spPr>
              <a:xfrm>
                <a:off x="1068798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5" name="Cube 44"/>
              <p:cNvSpPr/>
              <p:nvPr/>
            </p:nvSpPr>
            <p:spPr>
              <a:xfrm>
                <a:off x="1291434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" name="Cube 45"/>
              <p:cNvSpPr/>
              <p:nvPr/>
            </p:nvSpPr>
            <p:spPr>
              <a:xfrm>
                <a:off x="151407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" name="Cube 46"/>
              <p:cNvSpPr/>
              <p:nvPr/>
            </p:nvSpPr>
            <p:spPr>
              <a:xfrm>
                <a:off x="172875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" name="Cube 47"/>
              <p:cNvSpPr/>
              <p:nvPr/>
            </p:nvSpPr>
            <p:spPr>
              <a:xfrm>
                <a:off x="195139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" name="Cube 48"/>
              <p:cNvSpPr/>
              <p:nvPr/>
            </p:nvSpPr>
            <p:spPr>
              <a:xfrm>
                <a:off x="2174029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" name="Cube 49"/>
              <p:cNvSpPr/>
              <p:nvPr/>
            </p:nvSpPr>
            <p:spPr>
              <a:xfrm>
                <a:off x="239666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Cube 50"/>
              <p:cNvSpPr/>
              <p:nvPr/>
            </p:nvSpPr>
            <p:spPr>
              <a:xfrm>
                <a:off x="262725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2" name="Cube 51"/>
              <p:cNvSpPr/>
              <p:nvPr/>
            </p:nvSpPr>
            <p:spPr>
              <a:xfrm>
                <a:off x="2849890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494208" y="2101755"/>
              <a:ext cx="1407941" cy="183481"/>
              <a:chOff x="846161" y="2101755"/>
              <a:chExt cx="2303980" cy="300251"/>
            </a:xfrm>
            <a:grpFill/>
          </p:grpSpPr>
          <p:sp>
            <p:nvSpPr>
              <p:cNvPr id="33" name="Cube 32"/>
              <p:cNvSpPr/>
              <p:nvPr/>
            </p:nvSpPr>
            <p:spPr>
              <a:xfrm>
                <a:off x="84616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4" name="Cube 33"/>
              <p:cNvSpPr/>
              <p:nvPr/>
            </p:nvSpPr>
            <p:spPr>
              <a:xfrm>
                <a:off x="1068798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5" name="Cube 34"/>
              <p:cNvSpPr/>
              <p:nvPr/>
            </p:nvSpPr>
            <p:spPr>
              <a:xfrm>
                <a:off x="1291434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6" name="Cube 35"/>
              <p:cNvSpPr/>
              <p:nvPr/>
            </p:nvSpPr>
            <p:spPr>
              <a:xfrm>
                <a:off x="151407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7" name="Cube 36"/>
              <p:cNvSpPr/>
              <p:nvPr/>
            </p:nvSpPr>
            <p:spPr>
              <a:xfrm>
                <a:off x="172875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8" name="Cube 37"/>
              <p:cNvSpPr/>
              <p:nvPr/>
            </p:nvSpPr>
            <p:spPr>
              <a:xfrm>
                <a:off x="195139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9" name="Cube 38"/>
              <p:cNvSpPr/>
              <p:nvPr/>
            </p:nvSpPr>
            <p:spPr>
              <a:xfrm>
                <a:off x="2174029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0" name="Cube 39"/>
              <p:cNvSpPr/>
              <p:nvPr/>
            </p:nvSpPr>
            <p:spPr>
              <a:xfrm>
                <a:off x="239666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1" name="Cube 40"/>
              <p:cNvSpPr/>
              <p:nvPr/>
            </p:nvSpPr>
            <p:spPr>
              <a:xfrm>
                <a:off x="262725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2" name="Cube 41"/>
              <p:cNvSpPr/>
              <p:nvPr/>
            </p:nvSpPr>
            <p:spPr>
              <a:xfrm>
                <a:off x="2849890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0" name="Cube 19"/>
            <p:cNvSpPr/>
            <p:nvPr/>
          </p:nvSpPr>
          <p:spPr>
            <a:xfrm>
              <a:off x="4099724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Cube 20"/>
            <p:cNvSpPr/>
            <p:nvPr/>
          </p:nvSpPr>
          <p:spPr>
            <a:xfrm>
              <a:off x="4235775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2" name="Cube 21"/>
            <p:cNvSpPr/>
            <p:nvPr/>
          </p:nvSpPr>
          <p:spPr>
            <a:xfrm>
              <a:off x="4371826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Cube 22"/>
            <p:cNvSpPr/>
            <p:nvPr/>
          </p:nvSpPr>
          <p:spPr>
            <a:xfrm>
              <a:off x="4507878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Cube 23"/>
            <p:cNvSpPr/>
            <p:nvPr/>
          </p:nvSpPr>
          <p:spPr>
            <a:xfrm>
              <a:off x="4639070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Cube 24"/>
            <p:cNvSpPr/>
            <p:nvPr/>
          </p:nvSpPr>
          <p:spPr>
            <a:xfrm>
              <a:off x="4775121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4911172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5047223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5188133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" name="Cube 28"/>
            <p:cNvSpPr/>
            <p:nvPr/>
          </p:nvSpPr>
          <p:spPr>
            <a:xfrm>
              <a:off x="5324184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Cube 29"/>
            <p:cNvSpPr/>
            <p:nvPr/>
          </p:nvSpPr>
          <p:spPr>
            <a:xfrm>
              <a:off x="5728221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5962137" y="2101755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01557" y="2025538"/>
              <a:ext cx="393056" cy="338553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699057" y="3142000"/>
            <a:ext cx="5748452" cy="338554"/>
            <a:chOff x="846161" y="2327012"/>
            <a:chExt cx="5748452" cy="338553"/>
          </a:xfrm>
          <a:solidFill>
            <a:srgbClr val="92D050"/>
          </a:solidFill>
        </p:grpSpPr>
        <p:grpSp>
          <p:nvGrpSpPr>
            <p:cNvPr id="54" name="Group 53"/>
            <p:cNvGrpSpPr/>
            <p:nvPr/>
          </p:nvGrpSpPr>
          <p:grpSpPr>
            <a:xfrm>
              <a:off x="846161" y="2410099"/>
              <a:ext cx="1407941" cy="183481"/>
              <a:chOff x="846161" y="2101755"/>
              <a:chExt cx="2303980" cy="300251"/>
            </a:xfrm>
            <a:grpFill/>
          </p:grpSpPr>
          <p:sp>
            <p:nvSpPr>
              <p:cNvPr id="80" name="Cube 79"/>
              <p:cNvSpPr/>
              <p:nvPr/>
            </p:nvSpPr>
            <p:spPr>
              <a:xfrm>
                <a:off x="84616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1" name="Cube 80"/>
              <p:cNvSpPr/>
              <p:nvPr/>
            </p:nvSpPr>
            <p:spPr>
              <a:xfrm>
                <a:off x="1068798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2" name="Cube 81"/>
              <p:cNvSpPr/>
              <p:nvPr/>
            </p:nvSpPr>
            <p:spPr>
              <a:xfrm>
                <a:off x="1291434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3" name="Cube 82"/>
              <p:cNvSpPr/>
              <p:nvPr/>
            </p:nvSpPr>
            <p:spPr>
              <a:xfrm>
                <a:off x="151407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4" name="Cube 83"/>
              <p:cNvSpPr/>
              <p:nvPr/>
            </p:nvSpPr>
            <p:spPr>
              <a:xfrm>
                <a:off x="172875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5" name="Cube 84"/>
              <p:cNvSpPr/>
              <p:nvPr/>
            </p:nvSpPr>
            <p:spPr>
              <a:xfrm>
                <a:off x="195139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6" name="Cube 85"/>
              <p:cNvSpPr/>
              <p:nvPr/>
            </p:nvSpPr>
            <p:spPr>
              <a:xfrm>
                <a:off x="2174029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7" name="Cube 86"/>
              <p:cNvSpPr/>
              <p:nvPr/>
            </p:nvSpPr>
            <p:spPr>
              <a:xfrm>
                <a:off x="239666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262725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9" name="Cube 88"/>
              <p:cNvSpPr/>
              <p:nvPr/>
            </p:nvSpPr>
            <p:spPr>
              <a:xfrm>
                <a:off x="2849890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2494208" y="2410099"/>
              <a:ext cx="1407941" cy="183481"/>
              <a:chOff x="846161" y="2101755"/>
              <a:chExt cx="2303980" cy="300251"/>
            </a:xfrm>
            <a:grpFill/>
          </p:grpSpPr>
          <p:sp>
            <p:nvSpPr>
              <p:cNvPr id="70" name="Cube 69"/>
              <p:cNvSpPr/>
              <p:nvPr/>
            </p:nvSpPr>
            <p:spPr>
              <a:xfrm>
                <a:off x="84616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1" name="Cube 70"/>
              <p:cNvSpPr/>
              <p:nvPr/>
            </p:nvSpPr>
            <p:spPr>
              <a:xfrm>
                <a:off x="1068798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2" name="Cube 71"/>
              <p:cNvSpPr/>
              <p:nvPr/>
            </p:nvSpPr>
            <p:spPr>
              <a:xfrm>
                <a:off x="1291434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3" name="Cube 72"/>
              <p:cNvSpPr/>
              <p:nvPr/>
            </p:nvSpPr>
            <p:spPr>
              <a:xfrm>
                <a:off x="151407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4" name="Cube 73"/>
              <p:cNvSpPr/>
              <p:nvPr/>
            </p:nvSpPr>
            <p:spPr>
              <a:xfrm>
                <a:off x="172875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5" name="Cube 74"/>
              <p:cNvSpPr/>
              <p:nvPr/>
            </p:nvSpPr>
            <p:spPr>
              <a:xfrm>
                <a:off x="195139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6" name="Cube 75"/>
              <p:cNvSpPr/>
              <p:nvPr/>
            </p:nvSpPr>
            <p:spPr>
              <a:xfrm>
                <a:off x="2174029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7" name="Cube 76"/>
              <p:cNvSpPr/>
              <p:nvPr/>
            </p:nvSpPr>
            <p:spPr>
              <a:xfrm>
                <a:off x="239666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8" name="Cube 77"/>
              <p:cNvSpPr/>
              <p:nvPr/>
            </p:nvSpPr>
            <p:spPr>
              <a:xfrm>
                <a:off x="262725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9" name="Cube 78"/>
              <p:cNvSpPr/>
              <p:nvPr/>
            </p:nvSpPr>
            <p:spPr>
              <a:xfrm>
                <a:off x="2849890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099724" y="2410099"/>
              <a:ext cx="1407941" cy="183481"/>
              <a:chOff x="846161" y="2101755"/>
              <a:chExt cx="2303980" cy="300251"/>
            </a:xfrm>
            <a:grpFill/>
          </p:grpSpPr>
          <p:sp>
            <p:nvSpPr>
              <p:cNvPr id="60" name="Cube 59"/>
              <p:cNvSpPr/>
              <p:nvPr/>
            </p:nvSpPr>
            <p:spPr>
              <a:xfrm>
                <a:off x="84616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1" name="Cube 60"/>
              <p:cNvSpPr/>
              <p:nvPr/>
            </p:nvSpPr>
            <p:spPr>
              <a:xfrm>
                <a:off x="1068798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2" name="Cube 61"/>
              <p:cNvSpPr/>
              <p:nvPr/>
            </p:nvSpPr>
            <p:spPr>
              <a:xfrm>
                <a:off x="1291434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3" name="Cube 62"/>
              <p:cNvSpPr/>
              <p:nvPr/>
            </p:nvSpPr>
            <p:spPr>
              <a:xfrm>
                <a:off x="151407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4" name="Cube 63"/>
              <p:cNvSpPr/>
              <p:nvPr/>
            </p:nvSpPr>
            <p:spPr>
              <a:xfrm>
                <a:off x="172875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5" name="Cube 64"/>
              <p:cNvSpPr/>
              <p:nvPr/>
            </p:nvSpPr>
            <p:spPr>
              <a:xfrm>
                <a:off x="195139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6" name="Cube 65"/>
              <p:cNvSpPr/>
              <p:nvPr/>
            </p:nvSpPr>
            <p:spPr>
              <a:xfrm>
                <a:off x="2174029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7" name="Cube 66"/>
              <p:cNvSpPr/>
              <p:nvPr/>
            </p:nvSpPr>
            <p:spPr>
              <a:xfrm>
                <a:off x="239666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8" name="Cube 67"/>
              <p:cNvSpPr/>
              <p:nvPr/>
            </p:nvSpPr>
            <p:spPr>
              <a:xfrm>
                <a:off x="262725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9" name="Cube 68"/>
              <p:cNvSpPr/>
              <p:nvPr/>
            </p:nvSpPr>
            <p:spPr>
              <a:xfrm>
                <a:off x="2849890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57" name="Cube 56"/>
            <p:cNvSpPr/>
            <p:nvPr/>
          </p:nvSpPr>
          <p:spPr>
            <a:xfrm>
              <a:off x="5728221" y="2399467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8" name="Cube 57"/>
            <p:cNvSpPr/>
            <p:nvPr/>
          </p:nvSpPr>
          <p:spPr>
            <a:xfrm>
              <a:off x="5962137" y="2399467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01557" y="2327012"/>
              <a:ext cx="393056" cy="338553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99057" y="3453775"/>
            <a:ext cx="5748452" cy="338554"/>
            <a:chOff x="846161" y="2638791"/>
            <a:chExt cx="5748452" cy="338553"/>
          </a:xfrm>
          <a:solidFill>
            <a:srgbClr val="92D050"/>
          </a:solidFill>
        </p:grpSpPr>
        <p:grpSp>
          <p:nvGrpSpPr>
            <p:cNvPr id="91" name="Group 90"/>
            <p:cNvGrpSpPr/>
            <p:nvPr/>
          </p:nvGrpSpPr>
          <p:grpSpPr>
            <a:xfrm>
              <a:off x="846161" y="2707811"/>
              <a:ext cx="1407941" cy="183481"/>
              <a:chOff x="846161" y="2101755"/>
              <a:chExt cx="2303980" cy="300251"/>
            </a:xfrm>
            <a:grpFill/>
          </p:grpSpPr>
          <p:sp>
            <p:nvSpPr>
              <p:cNvPr id="117" name="Cube 116"/>
              <p:cNvSpPr/>
              <p:nvPr/>
            </p:nvSpPr>
            <p:spPr>
              <a:xfrm>
                <a:off x="84616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8" name="Cube 117"/>
              <p:cNvSpPr/>
              <p:nvPr/>
            </p:nvSpPr>
            <p:spPr>
              <a:xfrm>
                <a:off x="1068798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9" name="Cube 118"/>
              <p:cNvSpPr/>
              <p:nvPr/>
            </p:nvSpPr>
            <p:spPr>
              <a:xfrm>
                <a:off x="1291434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0" name="Cube 119"/>
              <p:cNvSpPr/>
              <p:nvPr/>
            </p:nvSpPr>
            <p:spPr>
              <a:xfrm>
                <a:off x="151407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1" name="Cube 120"/>
              <p:cNvSpPr/>
              <p:nvPr/>
            </p:nvSpPr>
            <p:spPr>
              <a:xfrm>
                <a:off x="172875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2" name="Cube 121"/>
              <p:cNvSpPr/>
              <p:nvPr/>
            </p:nvSpPr>
            <p:spPr>
              <a:xfrm>
                <a:off x="195139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3" name="Cube 122"/>
              <p:cNvSpPr/>
              <p:nvPr/>
            </p:nvSpPr>
            <p:spPr>
              <a:xfrm>
                <a:off x="2174029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4" name="Cube 123"/>
              <p:cNvSpPr/>
              <p:nvPr/>
            </p:nvSpPr>
            <p:spPr>
              <a:xfrm>
                <a:off x="239666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5" name="Cube 124"/>
              <p:cNvSpPr/>
              <p:nvPr/>
            </p:nvSpPr>
            <p:spPr>
              <a:xfrm>
                <a:off x="262725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6" name="Cube 125"/>
              <p:cNvSpPr/>
              <p:nvPr/>
            </p:nvSpPr>
            <p:spPr>
              <a:xfrm>
                <a:off x="2849890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494208" y="2707811"/>
              <a:ext cx="1407941" cy="183481"/>
              <a:chOff x="846161" y="2101755"/>
              <a:chExt cx="2303980" cy="300251"/>
            </a:xfrm>
            <a:grpFill/>
          </p:grpSpPr>
          <p:sp>
            <p:nvSpPr>
              <p:cNvPr id="107" name="Cube 106"/>
              <p:cNvSpPr/>
              <p:nvPr/>
            </p:nvSpPr>
            <p:spPr>
              <a:xfrm>
                <a:off x="84616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8" name="Cube 107"/>
              <p:cNvSpPr/>
              <p:nvPr/>
            </p:nvSpPr>
            <p:spPr>
              <a:xfrm>
                <a:off x="1068798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9" name="Cube 108"/>
              <p:cNvSpPr/>
              <p:nvPr/>
            </p:nvSpPr>
            <p:spPr>
              <a:xfrm>
                <a:off x="1291434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0" name="Cube 109"/>
              <p:cNvSpPr/>
              <p:nvPr/>
            </p:nvSpPr>
            <p:spPr>
              <a:xfrm>
                <a:off x="151407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1" name="Cube 110"/>
              <p:cNvSpPr/>
              <p:nvPr/>
            </p:nvSpPr>
            <p:spPr>
              <a:xfrm>
                <a:off x="172875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2" name="Cube 111"/>
              <p:cNvSpPr/>
              <p:nvPr/>
            </p:nvSpPr>
            <p:spPr>
              <a:xfrm>
                <a:off x="195139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3" name="Cube 112"/>
              <p:cNvSpPr/>
              <p:nvPr/>
            </p:nvSpPr>
            <p:spPr>
              <a:xfrm>
                <a:off x="2174029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4" name="Cube 113"/>
              <p:cNvSpPr/>
              <p:nvPr/>
            </p:nvSpPr>
            <p:spPr>
              <a:xfrm>
                <a:off x="239666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5" name="Cube 114"/>
              <p:cNvSpPr/>
              <p:nvPr/>
            </p:nvSpPr>
            <p:spPr>
              <a:xfrm>
                <a:off x="262725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6" name="Cube 115"/>
              <p:cNvSpPr/>
              <p:nvPr/>
            </p:nvSpPr>
            <p:spPr>
              <a:xfrm>
                <a:off x="2849890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4099724" y="2707811"/>
              <a:ext cx="1407941" cy="183481"/>
              <a:chOff x="846161" y="2101755"/>
              <a:chExt cx="2303980" cy="300251"/>
            </a:xfrm>
            <a:grpFill/>
          </p:grpSpPr>
          <p:sp>
            <p:nvSpPr>
              <p:cNvPr id="97" name="Cube 96"/>
              <p:cNvSpPr/>
              <p:nvPr/>
            </p:nvSpPr>
            <p:spPr>
              <a:xfrm>
                <a:off x="84616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8" name="Cube 97"/>
              <p:cNvSpPr/>
              <p:nvPr/>
            </p:nvSpPr>
            <p:spPr>
              <a:xfrm>
                <a:off x="1068798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99" name="Cube 98"/>
              <p:cNvSpPr/>
              <p:nvPr/>
            </p:nvSpPr>
            <p:spPr>
              <a:xfrm>
                <a:off x="1291434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0" name="Cube 99"/>
              <p:cNvSpPr/>
              <p:nvPr/>
            </p:nvSpPr>
            <p:spPr>
              <a:xfrm>
                <a:off x="1514071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72875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95139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3" name="Cube 102"/>
              <p:cNvSpPr/>
              <p:nvPr/>
            </p:nvSpPr>
            <p:spPr>
              <a:xfrm>
                <a:off x="2174029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4" name="Cube 103"/>
              <p:cNvSpPr/>
              <p:nvPr/>
            </p:nvSpPr>
            <p:spPr>
              <a:xfrm>
                <a:off x="2396666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5" name="Cube 104"/>
              <p:cNvSpPr/>
              <p:nvPr/>
            </p:nvSpPr>
            <p:spPr>
              <a:xfrm>
                <a:off x="2627253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6" name="Cube 105"/>
              <p:cNvSpPr/>
              <p:nvPr/>
            </p:nvSpPr>
            <p:spPr>
              <a:xfrm>
                <a:off x="2849890" y="2101755"/>
                <a:ext cx="300251" cy="300251"/>
              </a:xfrm>
              <a:prstGeom prst="cub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94" name="Cube 93"/>
            <p:cNvSpPr/>
            <p:nvPr/>
          </p:nvSpPr>
          <p:spPr>
            <a:xfrm>
              <a:off x="5728221" y="2697178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5" name="Cube 94"/>
            <p:cNvSpPr/>
            <p:nvPr/>
          </p:nvSpPr>
          <p:spPr>
            <a:xfrm>
              <a:off x="5962137" y="2697178"/>
              <a:ext cx="183481" cy="183481"/>
            </a:xfrm>
            <a:prstGeom prst="cub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201557" y="2638791"/>
              <a:ext cx="393056" cy="338553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  <a:cs typeface="Arial" panose="020B0604020202020204" pitchFamily="34" charset="0"/>
                </a:rPr>
                <a:t>32</a:t>
              </a:r>
            </a:p>
          </p:txBody>
        </p:sp>
      </p:grpSp>
      <p:sp>
        <p:nvSpPr>
          <p:cNvPr id="127" name="Down Arrow 126"/>
          <p:cNvSpPr/>
          <p:nvPr/>
        </p:nvSpPr>
        <p:spPr>
          <a:xfrm>
            <a:off x="5069931" y="3814148"/>
            <a:ext cx="457200" cy="365760"/>
          </a:xfrm>
          <a:prstGeom prst="down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2699057" y="4610602"/>
            <a:ext cx="4661504" cy="28377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7362255" y="4610602"/>
            <a:ext cx="720334" cy="283779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699057" y="4894382"/>
            <a:ext cx="4661504" cy="28377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362255" y="4894382"/>
            <a:ext cx="720334" cy="283779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2699057" y="5178162"/>
            <a:ext cx="4661504" cy="28377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362255" y="5178162"/>
            <a:ext cx="720334" cy="283779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462195" y="4852731"/>
            <a:ext cx="1342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 panose="020B0604020202020204" pitchFamily="34" charset="0"/>
              </a:rPr>
              <a:t>3 × 30 = 90</a:t>
            </a:r>
          </a:p>
        </p:txBody>
      </p:sp>
      <p:grpSp>
        <p:nvGrpSpPr>
          <p:cNvPr id="136" name="Group 135"/>
          <p:cNvGrpSpPr/>
          <p:nvPr/>
        </p:nvGrpSpPr>
        <p:grpSpPr>
          <a:xfrm>
            <a:off x="2699057" y="4143293"/>
            <a:ext cx="4632462" cy="400111"/>
            <a:chOff x="373181" y="3600198"/>
            <a:chExt cx="4632462" cy="400109"/>
          </a:xfrm>
        </p:grpSpPr>
        <p:sp>
          <p:nvSpPr>
            <p:cNvPr id="137" name="TextBox 136"/>
            <p:cNvSpPr txBox="1"/>
            <p:nvPr/>
          </p:nvSpPr>
          <p:spPr>
            <a:xfrm>
              <a:off x="2546222" y="3600198"/>
              <a:ext cx="444352" cy="4001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Arial" panose="020B0604020202020204" pitchFamily="34" charset="0"/>
                </a:rPr>
                <a:t>30</a:t>
              </a:r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373181" y="3973679"/>
              <a:ext cx="4632462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7318353" y="4143293"/>
            <a:ext cx="736100" cy="400111"/>
            <a:chOff x="4992477" y="3600198"/>
            <a:chExt cx="736100" cy="400109"/>
          </a:xfrm>
        </p:grpSpPr>
        <p:sp>
          <p:nvSpPr>
            <p:cNvPr id="140" name="TextBox 139"/>
            <p:cNvSpPr txBox="1"/>
            <p:nvPr/>
          </p:nvSpPr>
          <p:spPr>
            <a:xfrm>
              <a:off x="5147532" y="3600198"/>
              <a:ext cx="314510" cy="4001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4992477" y="3973679"/>
              <a:ext cx="736100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8151326" y="4608535"/>
            <a:ext cx="314510" cy="853409"/>
            <a:chOff x="5825450" y="4065444"/>
            <a:chExt cx="314510" cy="853409"/>
          </a:xfrm>
        </p:grpSpPr>
        <p:sp>
          <p:nvSpPr>
            <p:cNvPr id="143" name="TextBox 142"/>
            <p:cNvSpPr txBox="1"/>
            <p:nvPr/>
          </p:nvSpPr>
          <p:spPr>
            <a:xfrm>
              <a:off x="5825450" y="4325415"/>
              <a:ext cx="31451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H="1">
              <a:off x="5838804" y="4065444"/>
              <a:ext cx="11555" cy="853409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TextBox 166"/>
          <p:cNvSpPr txBox="1"/>
          <p:nvPr/>
        </p:nvSpPr>
        <p:spPr>
          <a:xfrm>
            <a:off x="4076805" y="5718511"/>
            <a:ext cx="3564692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 × 32 =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90 + 6 = 96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2660035" y="2401909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3 × 32 = . . . .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166884" y="298556"/>
            <a:ext cx="638939" cy="638939"/>
            <a:chOff x="394825" y="307207"/>
            <a:chExt cx="638939" cy="638939"/>
          </a:xfrm>
        </p:grpSpPr>
        <p:sp>
          <p:nvSpPr>
            <p:cNvPr id="146" name="Oval 145"/>
            <p:cNvSpPr/>
            <p:nvPr/>
          </p:nvSpPr>
          <p:spPr>
            <a:xfrm>
              <a:off x="394825" y="307207"/>
              <a:ext cx="638939" cy="638939"/>
            </a:xfrm>
            <a:prstGeom prst="ellipse">
              <a:avLst/>
            </a:prstGeom>
            <a:solidFill>
              <a:srgbClr val="FF6600">
                <a:alpha val="95000"/>
              </a:srgbClr>
            </a:solidFill>
            <a:ln w="762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23168" y="325474"/>
              <a:ext cx="4026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2433" y="4543391"/>
            <a:ext cx="2257201" cy="492876"/>
            <a:chOff x="6198422" y="4543390"/>
            <a:chExt cx="2257201" cy="492876"/>
          </a:xfrm>
        </p:grpSpPr>
        <p:sp>
          <p:nvSpPr>
            <p:cNvPr id="135" name="TextBox 134"/>
            <p:cNvSpPr txBox="1"/>
            <p:nvPr/>
          </p:nvSpPr>
          <p:spPr>
            <a:xfrm>
              <a:off x="7373275" y="4543390"/>
              <a:ext cx="1082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Arial" panose="020B0604020202020204" pitchFamily="34" charset="0"/>
                </a:rPr>
                <a:t>3 × 2 = 6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6198422" y="4752486"/>
              <a:ext cx="1045700" cy="2837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027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7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25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/>
      <p:bldP spid="1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/>
          <p:cNvGrpSpPr/>
          <p:nvPr/>
        </p:nvGrpSpPr>
        <p:grpSpPr>
          <a:xfrm>
            <a:off x="3617720" y="3990940"/>
            <a:ext cx="1570912" cy="523220"/>
            <a:chOff x="6721498" y="4551525"/>
            <a:chExt cx="1570912" cy="523220"/>
          </a:xfrm>
        </p:grpSpPr>
        <p:sp>
          <p:nvSpPr>
            <p:cNvPr id="166" name="TextBox 165"/>
            <p:cNvSpPr txBox="1"/>
            <p:nvPr/>
          </p:nvSpPr>
          <p:spPr>
            <a:xfrm>
              <a:off x="6721498" y="455152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368759" y="4551525"/>
              <a:ext cx="923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  <a:cs typeface="Arial" panose="020B0604020202020204" pitchFamily="34" charset="0"/>
                </a:rPr>
                <a:t>3 × 2</a:t>
              </a:r>
            </a:p>
          </p:txBody>
        </p:sp>
        <p:sp>
          <p:nvSpPr>
            <p:cNvPr id="168" name="Down Arrow 167"/>
            <p:cNvSpPr/>
            <p:nvPr/>
          </p:nvSpPr>
          <p:spPr>
            <a:xfrm rot="16200000">
              <a:off x="7214457" y="4725942"/>
              <a:ext cx="187813" cy="178448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 flipH="1">
            <a:off x="3551158" y="3339443"/>
            <a:ext cx="0" cy="17373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168"/>
          <p:cNvGrpSpPr/>
          <p:nvPr/>
        </p:nvGrpSpPr>
        <p:grpSpPr>
          <a:xfrm>
            <a:off x="3154122" y="4343258"/>
            <a:ext cx="2226936" cy="530534"/>
            <a:chOff x="6266030" y="4807557"/>
            <a:chExt cx="2226936" cy="530536"/>
          </a:xfrm>
        </p:grpSpPr>
        <p:sp>
          <p:nvSpPr>
            <p:cNvPr id="170" name="TextBox 169"/>
            <p:cNvSpPr txBox="1"/>
            <p:nvPr/>
          </p:nvSpPr>
          <p:spPr>
            <a:xfrm>
              <a:off x="6721498" y="4814872"/>
              <a:ext cx="367408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266030" y="4814872"/>
              <a:ext cx="367408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386573" y="4807557"/>
              <a:ext cx="1106393" cy="523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  <a:cs typeface="Arial" panose="020B0604020202020204" pitchFamily="34" charset="0"/>
                </a:rPr>
                <a:t>3 × 30</a:t>
              </a:r>
            </a:p>
          </p:txBody>
        </p:sp>
        <p:sp>
          <p:nvSpPr>
            <p:cNvPr id="173" name="Down Arrow 172"/>
            <p:cNvSpPr/>
            <p:nvPr/>
          </p:nvSpPr>
          <p:spPr>
            <a:xfrm rot="16200000">
              <a:off x="7220396" y="4981974"/>
              <a:ext cx="187813" cy="178448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91568" y="5450944"/>
            <a:ext cx="3807794" cy="720357"/>
            <a:chOff x="2667568" y="5450930"/>
            <a:chExt cx="3807794" cy="720356"/>
          </a:xfrm>
        </p:grpSpPr>
        <p:sp>
          <p:nvSpPr>
            <p:cNvPr id="26" name="Rounded Rectangle 25"/>
            <p:cNvSpPr/>
            <p:nvPr/>
          </p:nvSpPr>
          <p:spPr>
            <a:xfrm>
              <a:off x="2667568" y="5450930"/>
              <a:ext cx="3807794" cy="72035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951154" y="5492461"/>
              <a:ext cx="3323346" cy="646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+mj-lt"/>
                  <a:cs typeface="Arial" panose="020B0604020202020204" pitchFamily="34" charset="0"/>
                </a:rPr>
                <a:t>Jadi</a:t>
              </a:r>
              <a:r>
                <a:rPr lang="en-US" sz="3600" dirty="0">
                  <a:latin typeface="+mj-lt"/>
                  <a:cs typeface="Arial" panose="020B0604020202020204" pitchFamily="34" charset="0"/>
                </a:rPr>
                <a:t>, 3 × 32 = </a:t>
              </a:r>
              <a:r>
                <a:rPr lang="en-US" sz="3600" dirty="0" smtClean="0">
                  <a:latin typeface="+mj-lt"/>
                  <a:cs typeface="Arial" panose="020B0604020202020204" pitchFamily="34" charset="0"/>
                </a:rPr>
                <a:t>96.</a:t>
              </a:r>
              <a:endParaRPr lang="en-US" sz="36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16112" y="3258174"/>
            <a:ext cx="1076317" cy="897427"/>
            <a:chOff x="1592101" y="2737654"/>
            <a:chExt cx="1076317" cy="897426"/>
          </a:xfrm>
        </p:grpSpPr>
        <p:grpSp>
          <p:nvGrpSpPr>
            <p:cNvPr id="156" name="Group 155"/>
            <p:cNvGrpSpPr/>
            <p:nvPr/>
          </p:nvGrpSpPr>
          <p:grpSpPr>
            <a:xfrm>
              <a:off x="1592101" y="2737654"/>
              <a:ext cx="877163" cy="843531"/>
              <a:chOff x="6290219" y="3987563"/>
              <a:chExt cx="877163" cy="843531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6290219" y="3987563"/>
                <a:ext cx="877163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j-lt"/>
                    <a:cs typeface="Arial" panose="020B0604020202020204" pitchFamily="34" charset="0"/>
                  </a:rPr>
                  <a:t>3    2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6791838" y="4307875"/>
                <a:ext cx="367408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j-lt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59" name="Straight Connector 158"/>
              <p:cNvCxnSpPr/>
              <p:nvPr/>
            </p:nvCxnSpPr>
            <p:spPr>
              <a:xfrm>
                <a:off x="6351187" y="4730990"/>
                <a:ext cx="7315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5" name="TextBox 174"/>
            <p:cNvSpPr txBox="1"/>
            <p:nvPr/>
          </p:nvSpPr>
          <p:spPr>
            <a:xfrm>
              <a:off x="2329864" y="317341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×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54122" y="4556767"/>
            <a:ext cx="1047248" cy="786082"/>
            <a:chOff x="1573850" y="3726757"/>
            <a:chExt cx="1047248" cy="786084"/>
          </a:xfrm>
        </p:grpSpPr>
        <p:grpSp>
          <p:nvGrpSpPr>
            <p:cNvPr id="161" name="Group 160"/>
            <p:cNvGrpSpPr/>
            <p:nvPr/>
          </p:nvGrpSpPr>
          <p:grpSpPr>
            <a:xfrm>
              <a:off x="1573850" y="3989620"/>
              <a:ext cx="816938" cy="523221"/>
              <a:chOff x="6271968" y="5207997"/>
              <a:chExt cx="816938" cy="523221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>
                <a:off x="6279931" y="5223361"/>
                <a:ext cx="7315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/>
              <p:cNvSpPr txBox="1"/>
              <p:nvPr/>
            </p:nvSpPr>
            <p:spPr>
              <a:xfrm>
                <a:off x="6721498" y="5207997"/>
                <a:ext cx="367408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j-lt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6271968" y="5207997"/>
                <a:ext cx="367408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j-lt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2282544" y="3726757"/>
              <a:ext cx="33855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+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18146" y="439487"/>
            <a:ext cx="64781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+mj-lt"/>
                <a:cs typeface="Arial" pitchFamily="34" charset="0"/>
              </a:rPr>
              <a:t>Cara </a:t>
            </a:r>
            <a:r>
              <a:rPr lang="en-US" sz="2400" b="1" dirty="0" err="1">
                <a:latin typeface="+mj-lt"/>
                <a:cs typeface="Arial" pitchFamily="34" charset="0"/>
              </a:rPr>
              <a:t>memanjang</a:t>
            </a:r>
            <a:r>
              <a:rPr lang="en-US" sz="2400" b="1" dirty="0">
                <a:latin typeface="+mj-lt"/>
                <a:cs typeface="Arial" pitchFamily="34" charset="0"/>
              </a:rPr>
              <a:t>:</a:t>
            </a:r>
            <a:r>
              <a:rPr lang="en-US" sz="2400" dirty="0">
                <a:latin typeface="+mj-lt"/>
                <a:cs typeface="Arial" pitchFamily="34" charset="0"/>
              </a:rPr>
              <a:t/>
            </a:r>
            <a:br>
              <a:rPr lang="en-US" sz="2400" dirty="0">
                <a:latin typeface="+mj-lt"/>
                <a:cs typeface="Arial" pitchFamily="34" charset="0"/>
              </a:rPr>
            </a:br>
            <a:r>
              <a:rPr lang="en-US" sz="2400" dirty="0">
                <a:latin typeface="+mj-lt"/>
                <a:cs typeface="Arial" pitchFamily="34" charset="0"/>
              </a:rPr>
              <a:t>3 × 32 = 3 × (30 + 2) 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(</a:t>
            </a:r>
            <a:r>
              <a:rPr lang="en-US" sz="24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jabarkan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salah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satu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bilangan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)</a:t>
            </a:r>
            <a:r>
              <a:rPr lang="en-US" sz="2400" dirty="0">
                <a:solidFill>
                  <a:srgbClr val="FFC000"/>
                </a:solidFill>
                <a:latin typeface="+mj-lt"/>
                <a:cs typeface="Arial" pitchFamily="34" charset="0"/>
              </a:rPr>
              <a:t/>
            </a:r>
            <a:br>
              <a:rPr lang="en-US" sz="2400" dirty="0">
                <a:solidFill>
                  <a:srgbClr val="FFC000"/>
                </a:solidFill>
                <a:latin typeface="+mj-lt"/>
                <a:cs typeface="Arial" pitchFamily="34" charset="0"/>
              </a:rPr>
            </a:br>
            <a:r>
              <a:rPr lang="en-US" sz="2400" dirty="0">
                <a:latin typeface="+mj-lt"/>
                <a:cs typeface="Arial" pitchFamily="34" charset="0"/>
              </a:rPr>
              <a:t>           = 3 × 30 + 3 × 2 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(</a:t>
            </a:r>
            <a:r>
              <a:rPr lang="en-US" sz="24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gunakan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hukum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distributif</a:t>
            </a:r>
            <a:r>
              <a:rPr lang="en-US" sz="2400" dirty="0">
                <a:solidFill>
                  <a:srgbClr val="FF6600"/>
                </a:solidFill>
                <a:latin typeface="+mj-lt"/>
                <a:cs typeface="Arial" pitchFamily="34" charset="0"/>
              </a:rPr>
              <a:t>)</a:t>
            </a:r>
            <a:r>
              <a:rPr lang="en-US" sz="2400" dirty="0">
                <a:solidFill>
                  <a:srgbClr val="FFC000"/>
                </a:solidFill>
                <a:latin typeface="+mj-lt"/>
                <a:cs typeface="Arial" pitchFamily="34" charset="0"/>
              </a:rPr>
              <a:t/>
            </a:r>
            <a:br>
              <a:rPr lang="en-US" sz="2400" dirty="0">
                <a:solidFill>
                  <a:srgbClr val="FFC000"/>
                </a:solidFill>
                <a:latin typeface="+mj-lt"/>
                <a:cs typeface="Arial" pitchFamily="34" charset="0"/>
              </a:rPr>
            </a:br>
            <a:r>
              <a:rPr lang="en-US" sz="2400" dirty="0">
                <a:latin typeface="+mj-lt"/>
                <a:cs typeface="Arial" pitchFamily="34" charset="0"/>
              </a:rPr>
              <a:t>           = 90 + 6 = 96</a:t>
            </a:r>
            <a:endParaRPr lang="en-US" sz="2400" dirty="0">
              <a:solidFill>
                <a:srgbClr val="FF66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18153" y="2655482"/>
            <a:ext cx="2589981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+mj-lt"/>
                <a:cs typeface="Arial" pitchFamily="34" charset="0"/>
              </a:rPr>
              <a:t>Cara </a:t>
            </a:r>
            <a:r>
              <a:rPr lang="en-US" sz="2400" b="1" dirty="0" err="1">
                <a:latin typeface="+mj-lt"/>
                <a:cs typeface="Arial" pitchFamily="34" charset="0"/>
              </a:rPr>
              <a:t>bersusun</a:t>
            </a:r>
            <a:r>
              <a:rPr lang="en-US" sz="2400" b="1" dirty="0">
                <a:latin typeface="+mj-lt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77516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252" y="99555"/>
            <a:ext cx="5401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355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Perkalian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Angka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Puluhan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2602" y="592876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23 × 263 = . . . 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2593" y="966307"/>
            <a:ext cx="72572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Arial" pitchFamily="34" charset="0"/>
              </a:rPr>
              <a:t>Cara </a:t>
            </a:r>
            <a:r>
              <a:rPr lang="en-US" sz="2000" b="1" dirty="0" err="1">
                <a:latin typeface="+mj-lt"/>
                <a:cs typeface="Arial" pitchFamily="34" charset="0"/>
              </a:rPr>
              <a:t>memanjang</a:t>
            </a:r>
            <a:r>
              <a:rPr lang="en-US" sz="2000" b="1" dirty="0">
                <a:latin typeface="+mj-lt"/>
                <a:cs typeface="Arial" pitchFamily="34" charset="0"/>
              </a:rPr>
              <a:t>: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>23 × 263 = (20 + 3) × 263  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jabarkan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salah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satu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bilangan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)</a:t>
            </a:r>
            <a:r>
              <a:rPr lang="en-US" sz="2000" dirty="0">
                <a:solidFill>
                  <a:srgbClr val="FFC000"/>
                </a:solidFill>
                <a:latin typeface="+mj-lt"/>
                <a:cs typeface="Arial" pitchFamily="34" charset="0"/>
              </a:rPr>
              <a:t/>
            </a:r>
            <a:br>
              <a:rPr lang="en-US" sz="2000" dirty="0">
                <a:solidFill>
                  <a:srgbClr val="FFC000"/>
                </a:solidFill>
                <a:latin typeface="+mj-lt"/>
                <a:cs typeface="Arial" pitchFamily="34" charset="0"/>
              </a:rPr>
            </a:br>
            <a:r>
              <a:rPr lang="en-US" sz="2000" dirty="0">
                <a:latin typeface="+mj-lt"/>
                <a:cs typeface="Arial" pitchFamily="34" charset="0"/>
              </a:rPr>
              <a:t>                = (20 × 263) + (3 × 263)  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gunakan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hukum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distributif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2593" y="3742520"/>
            <a:ext cx="5743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i.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Pertama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hitung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perkalian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3 × 263</a:t>
            </a:r>
          </a:p>
        </p:txBody>
      </p:sp>
      <p:sp>
        <p:nvSpPr>
          <p:cNvPr id="7" name="Rectangle 6"/>
          <p:cNvSpPr/>
          <p:nvPr/>
        </p:nvSpPr>
        <p:spPr>
          <a:xfrm>
            <a:off x="2482705" y="4084163"/>
            <a:ext cx="7257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3 × 263 = 3 × (200 + 60 + 3) 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jabarkan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salah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satu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bilangan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)</a:t>
            </a:r>
          </a:p>
          <a:p>
            <a:pPr>
              <a:tabLst>
                <a:tab pos="801688" algn="l"/>
              </a:tabLst>
            </a:pPr>
            <a:r>
              <a:rPr lang="en-US" sz="2000" dirty="0">
                <a:latin typeface="+mj-lt"/>
                <a:cs typeface="Arial" pitchFamily="34" charset="0"/>
              </a:rPr>
              <a:t>	= 3 × 200 + 3 × 60 + 3 × 3 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gunakan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hukum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distributif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)</a:t>
            </a:r>
          </a:p>
          <a:p>
            <a:pPr lvl="1">
              <a:tabLst>
                <a:tab pos="801688" algn="l"/>
              </a:tabLst>
            </a:pPr>
            <a:r>
              <a:rPr lang="en-US" sz="2000" dirty="0">
                <a:latin typeface="+mj-lt"/>
                <a:cs typeface="Arial" pitchFamily="34" charset="0"/>
              </a:rPr>
              <a:t>	= 600 + 180 + 9</a:t>
            </a:r>
          </a:p>
          <a:p>
            <a:pPr lvl="1">
              <a:tabLst>
                <a:tab pos="801688" algn="l"/>
              </a:tabLst>
            </a:pPr>
            <a:r>
              <a:rPr lang="en-US" sz="2000" dirty="0">
                <a:latin typeface="+mj-lt"/>
                <a:cs typeface="Arial" pitchFamily="34" charset="0"/>
              </a:rPr>
              <a:t>	= 789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479235" y="1905973"/>
            <a:ext cx="4167577" cy="1767528"/>
            <a:chOff x="6732086" y="1913357"/>
            <a:chExt cx="1798117" cy="1767528"/>
          </a:xfrm>
        </p:grpSpPr>
        <p:grpSp>
          <p:nvGrpSpPr>
            <p:cNvPr id="23" name="Group 22"/>
            <p:cNvGrpSpPr/>
            <p:nvPr/>
          </p:nvGrpSpPr>
          <p:grpSpPr>
            <a:xfrm>
              <a:off x="6739401" y="2273856"/>
              <a:ext cx="1499183" cy="1389996"/>
              <a:chOff x="6739401" y="2273856"/>
              <a:chExt cx="1499183" cy="138999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739404" y="2690335"/>
                <a:ext cx="1499180" cy="97351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739404" y="2273856"/>
                <a:ext cx="1499180" cy="415819"/>
              </a:xfrm>
              <a:prstGeom prst="rect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39401" y="3007816"/>
                <a:ext cx="14991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</a:rPr>
                  <a:t>20 × 263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739401" y="2297099"/>
                <a:ext cx="14991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j-lt"/>
                  </a:rPr>
                  <a:t>3 × 263</a:t>
                </a:r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 flipV="1">
              <a:off x="6732086" y="2213230"/>
              <a:ext cx="14991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V="1">
              <a:off x="7785154" y="3177965"/>
              <a:ext cx="10058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 flipV="1">
              <a:off x="8059474" y="2502456"/>
              <a:ext cx="4572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332080" y="2313728"/>
              <a:ext cx="165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35237" y="3084740"/>
              <a:ext cx="194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20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66274" y="1913357"/>
              <a:ext cx="5830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263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264707" y="5285933"/>
            <a:ext cx="5881674" cy="955951"/>
            <a:chOff x="1740707" y="5522884"/>
            <a:chExt cx="5881674" cy="955949"/>
          </a:xfrm>
        </p:grpSpPr>
        <p:sp>
          <p:nvSpPr>
            <p:cNvPr id="14" name="Rectangle 13"/>
            <p:cNvSpPr/>
            <p:nvPr/>
          </p:nvSpPr>
          <p:spPr>
            <a:xfrm>
              <a:off x="1768638" y="5930192"/>
              <a:ext cx="3474720" cy="54864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52003" y="5930193"/>
              <a:ext cx="1188720" cy="548640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14396" y="5930192"/>
              <a:ext cx="640080" cy="548640"/>
            </a:xfrm>
            <a:prstGeom prst="rect">
              <a:avLst/>
            </a:prstGeom>
            <a:solidFill>
              <a:srgbClr val="FFE31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68639" y="6012352"/>
              <a:ext cx="347472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3 × 200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45294" y="6026307"/>
              <a:ext cx="118872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3 × 60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01908" y="6018022"/>
              <a:ext cx="68012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3 × 3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5400000" flipV="1">
              <a:off x="6850458" y="6171147"/>
              <a:ext cx="548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170499" y="6029475"/>
              <a:ext cx="451882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3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10800000" flipV="1">
              <a:off x="6414397" y="5865294"/>
              <a:ext cx="6400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0800000" flipV="1">
              <a:off x="5236345" y="5866818"/>
              <a:ext cx="118872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0800000" flipV="1">
              <a:off x="1740707" y="5867761"/>
              <a:ext cx="347472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516027" y="5526740"/>
              <a:ext cx="451882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20422" y="5522884"/>
              <a:ext cx="451882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60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15202" y="5522884"/>
              <a:ext cx="514076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200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277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3444" y="98692"/>
            <a:ext cx="5743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ii.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Lalu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hitung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perkalian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20 × 263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2182" y="466821"/>
            <a:ext cx="78510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20 × 263 = 20 × (200 + 60 + 3) 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jabarkan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salah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satu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bilangan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)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>               = 20 × 200 + 20 × 60 + 20 × 3 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(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gunakan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hukum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distributif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)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>               = 4.000 + 1200 + 60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>               = 5.260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8184" y="3071660"/>
            <a:ext cx="5743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iii.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Terakhir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jumlahkan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hasil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dari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proses i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9346" y="3432350"/>
            <a:ext cx="6866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0988"/>
            <a:r>
              <a:rPr lang="en-US" sz="2000" dirty="0">
                <a:latin typeface="+mj-lt"/>
                <a:cs typeface="Arial" pitchFamily="34" charset="0"/>
              </a:rPr>
              <a:t>23 × 263 = (20 + 3) × 263 = (20 × 263) + (3 × 263)</a:t>
            </a:r>
          </a:p>
          <a:p>
            <a:pPr indent="280988">
              <a:tabLst>
                <a:tab pos="1319213" algn="l"/>
              </a:tabLst>
            </a:pPr>
            <a:r>
              <a:rPr lang="en-US" sz="2000" dirty="0">
                <a:latin typeface="+mj-lt"/>
                <a:cs typeface="Arial" pitchFamily="34" charset="0"/>
              </a:rPr>
              <a:t>	= 5.260 + 789 = 6.049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smtClean="0">
                <a:latin typeface="+mj-lt"/>
                <a:cs typeface="Arial" pitchFamily="34" charset="0"/>
              </a:rPr>
              <a:t>	</a:t>
            </a:r>
            <a:r>
              <a:rPr lang="en-US" sz="2000" dirty="0" err="1" smtClean="0">
                <a:latin typeface="+mj-lt"/>
                <a:cs typeface="Arial" pitchFamily="34" charset="0"/>
              </a:rPr>
              <a:t>Jadi</a:t>
            </a:r>
            <a:r>
              <a:rPr lang="en-US" sz="2000" dirty="0">
                <a:latin typeface="+mj-lt"/>
                <a:cs typeface="Arial" pitchFamily="34" charset="0"/>
              </a:rPr>
              <a:t>, 23 × 263 = 6.049.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96555" y="1720322"/>
            <a:ext cx="6177306" cy="1236091"/>
            <a:chOff x="1445075" y="5575136"/>
            <a:chExt cx="6177306" cy="1236091"/>
          </a:xfrm>
        </p:grpSpPr>
        <p:sp>
          <p:nvSpPr>
            <p:cNvPr id="19" name="Rectangle 18"/>
            <p:cNvSpPr/>
            <p:nvPr/>
          </p:nvSpPr>
          <p:spPr>
            <a:xfrm>
              <a:off x="1782706" y="5930192"/>
              <a:ext cx="3474720" cy="82296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52003" y="5930193"/>
              <a:ext cx="1188720" cy="822960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14396" y="5930192"/>
              <a:ext cx="640080" cy="822960"/>
            </a:xfrm>
            <a:prstGeom prst="rect">
              <a:avLst/>
            </a:prstGeom>
            <a:solidFill>
              <a:srgbClr val="FFE31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45075" y="6160695"/>
              <a:ext cx="380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20 × 200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45294" y="6174649"/>
              <a:ext cx="1188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20 × 60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4403" y="6166364"/>
              <a:ext cx="768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20 × 3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V="1">
              <a:off x="6667578" y="6354027"/>
              <a:ext cx="914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170499" y="6278850"/>
              <a:ext cx="451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20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 flipV="1">
              <a:off x="6414397" y="5865294"/>
              <a:ext cx="6400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 flipV="1">
              <a:off x="5236345" y="5866818"/>
              <a:ext cx="118872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 flipV="1">
              <a:off x="1740707" y="5867761"/>
              <a:ext cx="347472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516027" y="5578992"/>
              <a:ext cx="451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20422" y="5575136"/>
              <a:ext cx="451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60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6386" y="5588199"/>
              <a:ext cx="5140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200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2924" y="4073671"/>
            <a:ext cx="5784741" cy="1788548"/>
            <a:chOff x="1356587" y="4467317"/>
            <a:chExt cx="5784741" cy="1788548"/>
          </a:xfrm>
        </p:grpSpPr>
        <p:sp>
          <p:nvSpPr>
            <p:cNvPr id="34" name="Rectangle 33"/>
            <p:cNvSpPr/>
            <p:nvPr/>
          </p:nvSpPr>
          <p:spPr>
            <a:xfrm>
              <a:off x="1356587" y="5374830"/>
              <a:ext cx="3474720" cy="82296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825884" y="5374831"/>
              <a:ext cx="1188720" cy="822960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88277" y="5374830"/>
              <a:ext cx="640080" cy="822960"/>
            </a:xfrm>
            <a:prstGeom prst="rect">
              <a:avLst/>
            </a:prstGeom>
            <a:solidFill>
              <a:srgbClr val="FFE31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56588" y="5595285"/>
              <a:ext cx="3474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20 × 200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19175" y="5609240"/>
              <a:ext cx="1188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20 × 60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28284" y="5600954"/>
              <a:ext cx="768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20 × 3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5400000" flipV="1">
              <a:off x="6241459" y="5798665"/>
              <a:ext cx="9144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688108" y="5671236"/>
              <a:ext cx="451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20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57925" y="4822373"/>
              <a:ext cx="3474720" cy="54864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827222" y="4822374"/>
              <a:ext cx="1188720" cy="548640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89615" y="4822373"/>
              <a:ext cx="640080" cy="548640"/>
            </a:xfrm>
            <a:prstGeom prst="rect">
              <a:avLst/>
            </a:prstGeom>
            <a:solidFill>
              <a:srgbClr val="FFE31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57926" y="4904534"/>
              <a:ext cx="3474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3 × 200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20513" y="4918488"/>
              <a:ext cx="1188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3 × 60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977127" y="4910204"/>
              <a:ext cx="6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3 × 3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rot="5400000" flipV="1">
              <a:off x="6425677" y="5063328"/>
              <a:ext cx="5486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689446" y="4921656"/>
              <a:ext cx="451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3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10800000" flipV="1">
              <a:off x="5989616" y="4757475"/>
              <a:ext cx="64008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0800000" flipV="1">
              <a:off x="4811564" y="4758999"/>
              <a:ext cx="118872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0800000" flipV="1">
              <a:off x="1358130" y="4759942"/>
              <a:ext cx="347472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091246" y="4471173"/>
              <a:ext cx="451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95641" y="4467317"/>
              <a:ext cx="451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60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21605" y="4467317"/>
              <a:ext cx="5140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200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163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9" y="663008"/>
            <a:ext cx="8432927" cy="1081057"/>
            <a:chOff x="1611544" y="3352296"/>
            <a:chExt cx="5883878" cy="625617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4568" y="3368313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200" b="1" dirty="0">
                  <a:solidFill>
                    <a:schemeClr val="tx1"/>
                  </a:solidFill>
                </a:rPr>
                <a:t>BILANGAN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3" cy="1337224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5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5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10234" y="-488577"/>
              <a:ext cx="730466" cy="5250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3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34455" y="-119089"/>
              <a:ext cx="299832" cy="5250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3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9376" y="-1402329"/>
            <a:ext cx="7699023" cy="7699023"/>
            <a:chOff x="-6348355" y="-810047"/>
            <a:chExt cx="6457369" cy="6457369"/>
          </a:xfrm>
        </p:grpSpPr>
        <p:grpSp>
          <p:nvGrpSpPr>
            <p:cNvPr id="15" name="Group 14"/>
            <p:cNvGrpSpPr/>
            <p:nvPr/>
          </p:nvGrpSpPr>
          <p:grpSpPr>
            <a:xfrm>
              <a:off x="-6348355" y="-810047"/>
              <a:ext cx="6457369" cy="6457369"/>
              <a:chOff x="-8747562" y="446509"/>
              <a:chExt cx="7067550" cy="706755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-8747562" y="446509"/>
                <a:ext cx="7067550" cy="7067550"/>
              </a:xfrm>
              <a:prstGeom prst="ellipse">
                <a:avLst/>
              </a:prstGeom>
              <a:solidFill>
                <a:srgbClr val="FFFFFF">
                  <a:alpha val="2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-8328462" y="842301"/>
                <a:ext cx="6229350" cy="622935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6"/>
            <a:stretch/>
          </p:blipFill>
          <p:spPr>
            <a:xfrm>
              <a:off x="-5965438" y="-428858"/>
              <a:ext cx="5691535" cy="5671967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836416" y="2773552"/>
            <a:ext cx="3971943" cy="3113098"/>
            <a:chOff x="836416" y="2426714"/>
            <a:chExt cx="3971943" cy="3113098"/>
          </a:xfrm>
        </p:grpSpPr>
        <p:grpSp>
          <p:nvGrpSpPr>
            <p:cNvPr id="2" name="Group 1"/>
            <p:cNvGrpSpPr/>
            <p:nvPr/>
          </p:nvGrpSpPr>
          <p:grpSpPr>
            <a:xfrm>
              <a:off x="836416" y="2426714"/>
              <a:ext cx="3971943" cy="3113098"/>
              <a:chOff x="836416" y="2426714"/>
              <a:chExt cx="3971943" cy="311309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836416" y="2985267"/>
                <a:ext cx="3971943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6075" indent="-346075">
                  <a:buAutoNum type="arabicPeriod"/>
                </a:pP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Menentukan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menyajikan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memodelkan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hasil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operasi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hitung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serta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menyelesaikan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masalah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yang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berhubungan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dengan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jumlah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selisih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hasil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kali,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hasil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bagi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bilangan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cacah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.</a:t>
                </a:r>
              </a:p>
              <a:p>
                <a:pPr marL="346075" indent="-346075">
                  <a:buAutoNum type="arabicPeriod"/>
                </a:pP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Menjelaskan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menentukan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pangkat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dua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akar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pangkat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dua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serta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menyelesaikan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masalah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yang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berhubungan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dengan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pangkat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dua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akar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pangkat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+mj-lt"/>
                    <a:cs typeface="Arial" panose="020B0604020202020204" pitchFamily="34" charset="0"/>
                  </a:rPr>
                  <a:t>dua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836416" y="2426714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23144" y="2455258"/>
              <a:ext cx="2431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+mj-lt"/>
                </a:rPr>
                <a:t>Tujuan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 err="1">
                  <a:latin typeface="+mj-lt"/>
                </a:rPr>
                <a:t>Pembelajaran</a:t>
              </a:r>
              <a:endParaRPr lang="en-US" sz="20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59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7779" y="17635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+mj-lt"/>
                <a:cs typeface="Arial" pitchFamily="34" charset="0"/>
              </a:rPr>
              <a:t>Cara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bersusun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itchFamily="34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78517" y="4543435"/>
            <a:ext cx="116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6 0 4 9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47958" y="1670360"/>
            <a:ext cx="1686673" cy="523220"/>
            <a:chOff x="2801555" y="1760804"/>
            <a:chExt cx="1686673" cy="523220"/>
          </a:xfrm>
        </p:grpSpPr>
        <p:sp>
          <p:nvSpPr>
            <p:cNvPr id="14" name="Rectangle 13"/>
            <p:cNvSpPr/>
            <p:nvPr/>
          </p:nvSpPr>
          <p:spPr>
            <a:xfrm>
              <a:off x="2801555" y="1760804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9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75185" y="1775437"/>
              <a:ext cx="8130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+mj-lt"/>
                  <a:cs typeface="Arial" pitchFamily="34" charset="0"/>
                </a:rPr>
                <a:t>3 × 3</a:t>
              </a: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3321266" y="1865507"/>
              <a:ext cx="332893" cy="2465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34986" y="2130812"/>
            <a:ext cx="2355126" cy="523220"/>
            <a:chOff x="2288594" y="2221256"/>
            <a:chExt cx="2355126" cy="523220"/>
          </a:xfrm>
        </p:grpSpPr>
        <p:sp>
          <p:nvSpPr>
            <p:cNvPr id="15" name="Rectangle 14"/>
            <p:cNvSpPr/>
            <p:nvPr/>
          </p:nvSpPr>
          <p:spPr>
            <a:xfrm>
              <a:off x="2288594" y="2221256"/>
              <a:ext cx="896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1 8 0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75185" y="2267421"/>
              <a:ext cx="9685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+mj-lt"/>
                  <a:cs typeface="Arial" pitchFamily="34" charset="0"/>
                </a:rPr>
                <a:t>60 × 3</a:t>
              </a: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321266" y="2333230"/>
              <a:ext cx="332893" cy="2465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34997" y="2591264"/>
            <a:ext cx="2510617" cy="523220"/>
            <a:chOff x="2288594" y="2681708"/>
            <a:chExt cx="2510617" cy="523220"/>
          </a:xfrm>
        </p:grpSpPr>
        <p:sp>
          <p:nvSpPr>
            <p:cNvPr id="16" name="Rectangle 15"/>
            <p:cNvSpPr/>
            <p:nvPr/>
          </p:nvSpPr>
          <p:spPr>
            <a:xfrm>
              <a:off x="2288594" y="2681708"/>
              <a:ext cx="896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6 0 0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75185" y="2727873"/>
              <a:ext cx="11240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+mj-lt"/>
                  <a:cs typeface="Arial" pitchFamily="34" charset="0"/>
                </a:rPr>
                <a:t>200 × 3</a:t>
              </a: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3321266" y="2800953"/>
              <a:ext cx="332893" cy="2465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91478" y="3083248"/>
            <a:ext cx="2098645" cy="523220"/>
            <a:chOff x="2545075" y="3173692"/>
            <a:chExt cx="2098645" cy="523220"/>
          </a:xfrm>
        </p:grpSpPr>
        <p:sp>
          <p:nvSpPr>
            <p:cNvPr id="17" name="Rectangle 16"/>
            <p:cNvSpPr/>
            <p:nvPr/>
          </p:nvSpPr>
          <p:spPr>
            <a:xfrm>
              <a:off x="2545075" y="3173692"/>
              <a:ext cx="6319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6 0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5185" y="3219857"/>
              <a:ext cx="9685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+mj-lt"/>
                  <a:cs typeface="Arial" pitchFamily="34" charset="0"/>
                </a:rPr>
                <a:t>3 × 20</a:t>
              </a:r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3321266" y="3268676"/>
              <a:ext cx="332893" cy="2465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78517" y="3543700"/>
            <a:ext cx="2767097" cy="523220"/>
            <a:chOff x="2032114" y="3634144"/>
            <a:chExt cx="2767097" cy="523220"/>
          </a:xfrm>
        </p:grpSpPr>
        <p:sp>
          <p:nvSpPr>
            <p:cNvPr id="18" name="Rectangle 17"/>
            <p:cNvSpPr/>
            <p:nvPr/>
          </p:nvSpPr>
          <p:spPr>
            <a:xfrm>
              <a:off x="2032114" y="3634144"/>
              <a:ext cx="11608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1 2 0 0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75185" y="3680309"/>
              <a:ext cx="11240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+mj-lt"/>
                  <a:cs typeface="Arial" pitchFamily="34" charset="0"/>
                </a:rPr>
                <a:t>60 × 20</a:t>
              </a:r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3321266" y="3736399"/>
              <a:ext cx="332893" cy="2465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78506" y="4004152"/>
            <a:ext cx="2922588" cy="523220"/>
            <a:chOff x="2032114" y="4094596"/>
            <a:chExt cx="2922588" cy="523220"/>
          </a:xfrm>
        </p:grpSpPr>
        <p:sp>
          <p:nvSpPr>
            <p:cNvPr id="19" name="Rectangle 18"/>
            <p:cNvSpPr/>
            <p:nvPr/>
          </p:nvSpPr>
          <p:spPr>
            <a:xfrm>
              <a:off x="2032114" y="4094596"/>
              <a:ext cx="11608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4 0 0 0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675185" y="4140761"/>
              <a:ext cx="12795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+mj-lt"/>
                  <a:cs typeface="Arial" pitchFamily="34" charset="0"/>
                </a:rPr>
                <a:t>200 × 20</a:t>
              </a:r>
            </a:p>
          </p:txBody>
        </p:sp>
        <p:sp>
          <p:nvSpPr>
            <p:cNvPr id="38" name="Right Arrow 37"/>
            <p:cNvSpPr/>
            <p:nvPr/>
          </p:nvSpPr>
          <p:spPr>
            <a:xfrm>
              <a:off x="3321266" y="4204121"/>
              <a:ext cx="332893" cy="2465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4815453" y="4502929"/>
            <a:ext cx="11256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815451" y="796759"/>
            <a:ext cx="1505693" cy="1092012"/>
            <a:chOff x="1969050" y="887198"/>
            <a:chExt cx="1505693" cy="1092012"/>
          </a:xfrm>
        </p:grpSpPr>
        <p:sp>
          <p:nvSpPr>
            <p:cNvPr id="12" name="Rectangle 11"/>
            <p:cNvSpPr/>
            <p:nvPr/>
          </p:nvSpPr>
          <p:spPr>
            <a:xfrm>
              <a:off x="2288594" y="887198"/>
              <a:ext cx="896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2 6 3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45075" y="1316118"/>
              <a:ext cx="6319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2 3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969050" y="1760804"/>
              <a:ext cx="11256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3080083" y="1455990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+mj-lt"/>
                  <a:cs typeface="Arial" pitchFamily="34" charset="0"/>
                </a:rPr>
                <a:t>×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5907059" y="4202987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+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682035" y="775735"/>
            <a:ext cx="0" cy="36370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24519" y="775735"/>
            <a:ext cx="0" cy="36370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172263" y="775735"/>
            <a:ext cx="0" cy="36370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503363" y="5066655"/>
            <a:ext cx="6868874" cy="1024827"/>
            <a:chOff x="979363" y="5066645"/>
            <a:chExt cx="6868874" cy="1024827"/>
          </a:xfrm>
        </p:grpSpPr>
        <p:sp>
          <p:nvSpPr>
            <p:cNvPr id="3" name="Rounded Rectangle 2"/>
            <p:cNvSpPr/>
            <p:nvPr/>
          </p:nvSpPr>
          <p:spPr>
            <a:xfrm>
              <a:off x="979363" y="5066645"/>
              <a:ext cx="6862310" cy="10248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85927" y="5163559"/>
              <a:ext cx="68623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+mj-lt"/>
                </a:rPr>
                <a:t>Angka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nol</a:t>
              </a:r>
              <a:r>
                <a:rPr lang="en-US" sz="2400" dirty="0">
                  <a:latin typeface="+mj-lt"/>
                </a:rPr>
                <a:t> di </a:t>
              </a:r>
              <a:r>
                <a:rPr lang="en-US" sz="2400" dirty="0" err="1">
                  <a:latin typeface="+mj-lt"/>
                </a:rPr>
                <a:t>bagian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belakang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sering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tidak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dituliskan</a:t>
              </a:r>
              <a:r>
                <a:rPr lang="en-US" sz="2400" dirty="0">
                  <a:latin typeface="+mj-lt"/>
                </a:rPr>
                <a:t>, </a:t>
              </a:r>
              <a:br>
                <a:rPr lang="en-US" sz="2400" dirty="0">
                  <a:latin typeface="+mj-lt"/>
                </a:rPr>
              </a:br>
              <a:r>
                <a:rPr lang="en-US" sz="2400" dirty="0" err="1">
                  <a:latin typeface="+mj-lt"/>
                </a:rPr>
                <a:t>tetapi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posisi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dan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letaknya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harus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jelas</a:t>
              </a:r>
              <a:r>
                <a:rPr lang="en-US" sz="2400" dirty="0"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49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8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8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3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1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8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067165" y="3073007"/>
            <a:ext cx="1447155" cy="2591860"/>
            <a:chOff x="2347210" y="3098846"/>
            <a:chExt cx="1447155" cy="2591860"/>
          </a:xfrm>
        </p:grpSpPr>
        <p:grpSp>
          <p:nvGrpSpPr>
            <p:cNvPr id="22" name="Group 21"/>
            <p:cNvGrpSpPr/>
            <p:nvPr/>
          </p:nvGrpSpPr>
          <p:grpSpPr>
            <a:xfrm>
              <a:off x="2347210" y="3098846"/>
              <a:ext cx="457200" cy="2591860"/>
              <a:chOff x="3058510" y="2885089"/>
              <a:chExt cx="457200" cy="259186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184634" y="2963917"/>
                <a:ext cx="331076" cy="2380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058510" y="2885089"/>
                <a:ext cx="331076" cy="2591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2962534" y="4096577"/>
              <a:ext cx="831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7 kali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44770" y="1494975"/>
            <a:ext cx="3047309" cy="846656"/>
            <a:chOff x="585306" y="1595459"/>
            <a:chExt cx="3047309" cy="846656"/>
          </a:xfrm>
        </p:grpSpPr>
        <p:grpSp>
          <p:nvGrpSpPr>
            <p:cNvPr id="169" name="Group 168"/>
            <p:cNvGrpSpPr/>
            <p:nvPr/>
          </p:nvGrpSpPr>
          <p:grpSpPr>
            <a:xfrm rot="5400000">
              <a:off x="1915308" y="483782"/>
              <a:ext cx="457200" cy="2680554"/>
              <a:chOff x="3058510" y="2885089"/>
              <a:chExt cx="457200" cy="259186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3184634" y="2963917"/>
                <a:ext cx="331076" cy="2380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3058510" y="2885089"/>
                <a:ext cx="331076" cy="2591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585306" y="2072783"/>
              <a:ext cx="3047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j-lt"/>
                  <a:cs typeface="Arial" panose="020B0604020202020204" pitchFamily="34" charset="0"/>
                </a:rPr>
                <a:t>Penjumlahan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3 </a:t>
              </a:r>
              <a:r>
                <a:rPr lang="en-US" dirty="0" err="1">
                  <a:latin typeface="+mj-lt"/>
                  <a:cs typeface="Arial" panose="020B0604020202020204" pitchFamily="34" charset="0"/>
                </a:rPr>
                <a:t>sebanyak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7 kali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22603" y="2521226"/>
            <a:ext cx="2874826" cy="3166379"/>
            <a:chOff x="802658" y="2547060"/>
            <a:chExt cx="2874826" cy="3166379"/>
          </a:xfrm>
        </p:grpSpPr>
        <p:sp>
          <p:nvSpPr>
            <p:cNvPr id="162" name="TextBox 161"/>
            <p:cNvSpPr txBox="1"/>
            <p:nvPr/>
          </p:nvSpPr>
          <p:spPr>
            <a:xfrm>
              <a:off x="802658" y="2547060"/>
              <a:ext cx="28748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Arti</a:t>
              </a:r>
              <a:r>
                <a:rPr lang="en-US" sz="2400" dirty="0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bentuk</a:t>
              </a:r>
              <a:r>
                <a:rPr lang="en-US" sz="2400" dirty="0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: 21 : 3 = 7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021934" y="3035783"/>
              <a:ext cx="1545616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21 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– 3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= 18</a:t>
              </a:r>
            </a:p>
            <a:p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18</a:t>
              </a:r>
              <a:r>
                <a:rPr lang="en-US" sz="2400" dirty="0">
                  <a:cs typeface="Arial" panose="020B0604020202020204" pitchFamily="34" charset="0"/>
                </a:rPr>
                <a:t> – 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3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= 15</a:t>
              </a:r>
            </a:p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15 </a:t>
              </a:r>
              <a:r>
                <a:rPr lang="en-US" sz="2400" dirty="0">
                  <a:cs typeface="Arial" panose="020B0604020202020204" pitchFamily="34" charset="0"/>
                </a:rPr>
                <a:t>–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3 = 12</a:t>
              </a:r>
            </a:p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12 </a:t>
              </a:r>
              <a:r>
                <a:rPr lang="en-US" sz="2400" dirty="0">
                  <a:cs typeface="Arial" panose="020B0604020202020204" pitchFamily="34" charset="0"/>
                </a:rPr>
                <a:t>–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3 =   9</a:t>
              </a:r>
            </a:p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  9 </a:t>
              </a:r>
              <a:r>
                <a:rPr lang="en-US" sz="2400" dirty="0">
                  <a:cs typeface="Arial" panose="020B0604020202020204" pitchFamily="34" charset="0"/>
                </a:rPr>
                <a:t>–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3 =   6</a:t>
              </a:r>
            </a:p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  6 </a:t>
              </a:r>
              <a:r>
                <a:rPr lang="en-US" sz="2400" dirty="0">
                  <a:cs typeface="Arial" panose="020B0604020202020204" pitchFamily="34" charset="0"/>
                </a:rPr>
                <a:t>–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3 =   3</a:t>
              </a:r>
            </a:p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  3 </a:t>
              </a:r>
              <a:r>
                <a:rPr lang="en-US" sz="2400" dirty="0">
                  <a:cs typeface="Arial" panose="020B0604020202020204" pitchFamily="34" charset="0"/>
                </a:rPr>
                <a:t>–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3 =   0</a:t>
              </a:r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3709414" y="1409431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3 + 3 + 3 + . . . + 3 =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884283" y="3073010"/>
            <a:ext cx="1334945" cy="1137267"/>
            <a:chOff x="6164327" y="3098846"/>
            <a:chExt cx="1334945" cy="1137266"/>
          </a:xfrm>
        </p:grpSpPr>
        <p:grpSp>
          <p:nvGrpSpPr>
            <p:cNvPr id="173" name="Group 172"/>
            <p:cNvGrpSpPr/>
            <p:nvPr/>
          </p:nvGrpSpPr>
          <p:grpSpPr>
            <a:xfrm>
              <a:off x="6164327" y="3098846"/>
              <a:ext cx="344989" cy="1137266"/>
              <a:chOff x="3058510" y="2885089"/>
              <a:chExt cx="457200" cy="2591860"/>
            </a:xfrm>
          </p:grpSpPr>
          <p:sp>
            <p:nvSpPr>
              <p:cNvPr id="174" name="Rectangle 173"/>
              <p:cNvSpPr/>
              <p:nvPr/>
            </p:nvSpPr>
            <p:spPr>
              <a:xfrm>
                <a:off x="3184634" y="2963917"/>
                <a:ext cx="331076" cy="2380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3058510" y="2885089"/>
                <a:ext cx="331076" cy="25918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>
              <a:off x="6667441" y="3405114"/>
              <a:ext cx="831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3 kali</a:t>
              </a:r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6241243" y="5072572"/>
            <a:ext cx="1679533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7 × 3 = 21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6385165" y="2521227"/>
            <a:ext cx="2874826" cy="1689051"/>
            <a:chOff x="4665220" y="2547060"/>
            <a:chExt cx="2874826" cy="1689050"/>
          </a:xfrm>
        </p:grpSpPr>
        <p:sp>
          <p:nvSpPr>
            <p:cNvPr id="176" name="TextBox 175"/>
            <p:cNvSpPr txBox="1"/>
            <p:nvPr/>
          </p:nvSpPr>
          <p:spPr>
            <a:xfrm>
              <a:off x="4726841" y="3035782"/>
              <a:ext cx="1545616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21 </a:t>
              </a:r>
              <a:r>
                <a:rPr lang="en-US" sz="2400" dirty="0">
                  <a:cs typeface="Arial" panose="020B0604020202020204" pitchFamily="34" charset="0"/>
                </a:rPr>
                <a:t>–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7 = 14</a:t>
              </a:r>
            </a:p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14 </a:t>
              </a:r>
              <a:r>
                <a:rPr lang="en-US" sz="2400" dirty="0">
                  <a:cs typeface="Arial" panose="020B0604020202020204" pitchFamily="34" charset="0"/>
                </a:rPr>
                <a:t>–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7 =   7</a:t>
              </a:r>
            </a:p>
            <a:p>
              <a:r>
                <a:rPr lang="en-US" sz="2400" dirty="0">
                  <a:latin typeface="+mj-lt"/>
                  <a:cs typeface="Arial" panose="020B0604020202020204" pitchFamily="34" charset="0"/>
                </a:rPr>
                <a:t>  7 </a:t>
              </a:r>
              <a:r>
                <a:rPr lang="en-US" sz="2400" dirty="0">
                  <a:cs typeface="Arial" panose="020B0604020202020204" pitchFamily="34" charset="0"/>
                </a:rPr>
                <a:t>–</a:t>
              </a:r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7 =   0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665220" y="2547060"/>
              <a:ext cx="28748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Arti</a:t>
              </a:r>
              <a:r>
                <a:rPr lang="en-US" sz="2400" dirty="0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bentuk</a:t>
              </a:r>
              <a:r>
                <a:rPr lang="en-US" sz="2400" dirty="0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: 21 : 7 = 3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990777" y="4636934"/>
            <a:ext cx="1865625" cy="714423"/>
            <a:chOff x="6289482" y="4756075"/>
            <a:chExt cx="1865625" cy="714422"/>
          </a:xfrm>
          <a:noFill/>
        </p:grpSpPr>
        <p:sp>
          <p:nvSpPr>
            <p:cNvPr id="180" name="TextBox 179"/>
            <p:cNvSpPr txBox="1"/>
            <p:nvPr/>
          </p:nvSpPr>
          <p:spPr>
            <a:xfrm>
              <a:off x="6592689" y="4756075"/>
              <a:ext cx="1562418" cy="5788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  <a:cs typeface="Arial" panose="020B0604020202020204" pitchFamily="34" charset="0"/>
                </a:rPr>
                <a:t>21 : 3 = 7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289482" y="5255812"/>
              <a:ext cx="238539" cy="214685"/>
            </a:xfrm>
            <a:custGeom>
              <a:avLst/>
              <a:gdLst>
                <a:gd name="connsiteX0" fmla="*/ 0 w 238539"/>
                <a:gd name="connsiteY0" fmla="*/ 214685 h 214685"/>
                <a:gd name="connsiteX1" fmla="*/ 238539 w 238539"/>
                <a:gd name="connsiteY1" fmla="*/ 0 h 21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539" h="214685">
                  <a:moveTo>
                    <a:pt x="0" y="214685"/>
                  </a:moveTo>
                  <a:lnTo>
                    <a:pt x="238539" y="0"/>
                  </a:lnTo>
                </a:path>
              </a:pathLst>
            </a:custGeom>
            <a:grpFill/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29305" y="5307635"/>
            <a:ext cx="1827086" cy="806831"/>
            <a:chOff x="6309360" y="5426764"/>
            <a:chExt cx="1827086" cy="806829"/>
          </a:xfrm>
          <a:noFill/>
        </p:grpSpPr>
        <p:sp>
          <p:nvSpPr>
            <p:cNvPr id="181" name="TextBox 180"/>
            <p:cNvSpPr txBox="1"/>
            <p:nvPr/>
          </p:nvSpPr>
          <p:spPr>
            <a:xfrm>
              <a:off x="6574028" y="5654712"/>
              <a:ext cx="1562418" cy="5788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  <a:cs typeface="Arial" panose="020B0604020202020204" pitchFamily="34" charset="0"/>
                </a:rPr>
                <a:t>21 : 7 = 3</a:t>
              </a:r>
            </a:p>
          </p:txBody>
        </p:sp>
        <p:sp>
          <p:nvSpPr>
            <p:cNvPr id="188" name="Freeform 187"/>
            <p:cNvSpPr/>
            <p:nvPr/>
          </p:nvSpPr>
          <p:spPr>
            <a:xfrm rot="4053449">
              <a:off x="6297433" y="5438691"/>
              <a:ext cx="238539" cy="214685"/>
            </a:xfrm>
            <a:custGeom>
              <a:avLst/>
              <a:gdLst>
                <a:gd name="connsiteX0" fmla="*/ 0 w 238539"/>
                <a:gd name="connsiteY0" fmla="*/ 214685 h 214685"/>
                <a:gd name="connsiteX1" fmla="*/ 238539 w 238539"/>
                <a:gd name="connsiteY1" fmla="*/ 0 h 21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539" h="214685">
                  <a:moveTo>
                    <a:pt x="0" y="214685"/>
                  </a:moveTo>
                  <a:lnTo>
                    <a:pt x="238539" y="0"/>
                  </a:lnTo>
                </a:path>
              </a:pathLst>
            </a:custGeom>
            <a:grpFill/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6626743" y="1422958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7 × 3 = 21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31154" y="767793"/>
            <a:ext cx="5921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355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Hubungan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perkalian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pembagian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8458" y="183025"/>
            <a:ext cx="5341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2.  	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Pembagian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72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78" grpId="0" animBg="1"/>
      <p:bldP spid="1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7497" y="880626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dirty="0" err="1">
                <a:latin typeface="+mj-lt"/>
                <a:cs typeface="Arial" pitchFamily="34" charset="0"/>
              </a:rPr>
              <a:t>Hitunglah</a:t>
            </a:r>
            <a:r>
              <a:rPr lang="en-US" sz="2600" dirty="0">
                <a:latin typeface="+mj-lt"/>
                <a:cs typeface="Arial" pitchFamily="34" charset="0"/>
              </a:rPr>
              <a:t> 84 : 7 = . . . 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8999" y="234351"/>
            <a:ext cx="6260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Menghitung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pembagian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dengan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perkalian</a:t>
            </a:r>
            <a:endParaRPr lang="en-US" sz="28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8102" y="1972539"/>
            <a:ext cx="3194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7 ×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10</a:t>
            </a:r>
            <a:r>
              <a:rPr lang="en-US" sz="2000" dirty="0">
                <a:latin typeface="+mj-lt"/>
                <a:cs typeface="Arial" pitchFamily="34" charset="0"/>
              </a:rPr>
              <a:t> = 70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7 ×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20 = 140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4052" y="3313873"/>
            <a:ext cx="591518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000" dirty="0">
                <a:latin typeface="+mj-lt"/>
                <a:cs typeface="Arial" pitchFamily="34" charset="0"/>
              </a:rPr>
              <a:t>maka kita dapatkan angka puluhan untuk pembagian:</a:t>
            </a:r>
            <a:br>
              <a:rPr lang="sv-SE" sz="2000" dirty="0">
                <a:latin typeface="+mj-lt"/>
                <a:cs typeface="Arial" pitchFamily="34" charset="0"/>
              </a:rPr>
            </a:br>
            <a:r>
              <a:rPr lang="sv-SE" sz="2000" dirty="0">
                <a:latin typeface="+mj-lt"/>
                <a:cs typeface="Arial" pitchFamily="34" charset="0"/>
              </a:rPr>
              <a:t>	84 : 7 = 10 + . . . </a:t>
            </a:r>
          </a:p>
        </p:txBody>
      </p:sp>
      <p:sp>
        <p:nvSpPr>
          <p:cNvPr id="9" name="Oval 8"/>
          <p:cNvSpPr/>
          <p:nvPr/>
        </p:nvSpPr>
        <p:spPr>
          <a:xfrm>
            <a:off x="4873297" y="5120266"/>
            <a:ext cx="378373" cy="331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3205" y="4232797"/>
            <a:ext cx="5011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j-lt"/>
                <a:cs typeface="Arial" pitchFamily="34" charset="0"/>
              </a:rPr>
              <a:t>Atau </a:t>
            </a:r>
          </a:p>
          <a:p>
            <a:pPr>
              <a:lnSpc>
                <a:spcPct val="150000"/>
              </a:lnSpc>
            </a:pPr>
            <a:r>
              <a:rPr lang="sv-SE" sz="2000" dirty="0">
                <a:latin typeface="+mj-lt"/>
                <a:cs typeface="Arial" pitchFamily="34" charset="0"/>
              </a:rPr>
              <a:t> 	84 = 7 × 10 + </a:t>
            </a:r>
            <a:r>
              <a:rPr lang="sv-SE" sz="2000" dirty="0">
                <a:solidFill>
                  <a:srgbClr val="00B050"/>
                </a:solidFill>
                <a:latin typeface="+mj-lt"/>
                <a:cs typeface="Arial" pitchFamily="34" charset="0"/>
              </a:rPr>
              <a:t>14</a:t>
            </a:r>
            <a:r>
              <a:rPr lang="sv-SE" sz="2000" dirty="0">
                <a:latin typeface="+mj-lt"/>
                <a:cs typeface="Arial" pitchFamily="34" charset="0"/>
              </a:rPr>
              <a:t>.</a:t>
            </a:r>
            <a:br>
              <a:rPr lang="sv-SE" sz="2000" dirty="0">
                <a:latin typeface="+mj-lt"/>
                <a:cs typeface="Arial" pitchFamily="34" charset="0"/>
              </a:rPr>
            </a:br>
            <a:r>
              <a:rPr lang="sv-SE" sz="2000" dirty="0">
                <a:latin typeface="+mj-lt"/>
                <a:cs typeface="Arial" pitchFamily="34" charset="0"/>
              </a:rPr>
              <a:t>Selanjutnya, karena </a:t>
            </a:r>
            <a:r>
              <a:rPr lang="sv-SE" sz="2000" dirty="0">
                <a:solidFill>
                  <a:srgbClr val="00B050"/>
                </a:solidFill>
                <a:latin typeface="+mj-lt"/>
                <a:cs typeface="Arial" pitchFamily="34" charset="0"/>
              </a:rPr>
              <a:t>14</a:t>
            </a:r>
            <a:r>
              <a:rPr lang="sv-SE" sz="2000" dirty="0">
                <a:latin typeface="+mj-lt"/>
                <a:cs typeface="Arial" pitchFamily="34" charset="0"/>
              </a:rPr>
              <a:t> : 7 = 2,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54" y="54938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000" dirty="0">
                <a:latin typeface="+mj-lt"/>
                <a:cs typeface="Arial" pitchFamily="34" charset="0"/>
              </a:rPr>
              <a:t>maka </a:t>
            </a:r>
          </a:p>
          <a:p>
            <a:r>
              <a:rPr lang="sv-SE" sz="2000" dirty="0">
                <a:latin typeface="+mj-lt"/>
                <a:cs typeface="Arial" pitchFamily="34" charset="0"/>
              </a:rPr>
              <a:t>	84 : 7 = </a:t>
            </a:r>
            <a:r>
              <a:rPr lang="sv-SE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10</a:t>
            </a:r>
            <a:r>
              <a:rPr lang="sv-SE" sz="2000" dirty="0">
                <a:latin typeface="+mj-lt"/>
                <a:cs typeface="Arial" pitchFamily="34" charset="0"/>
              </a:rPr>
              <a:t> + 2 = 12.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4051" y="2357461"/>
            <a:ext cx="61207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+mj-lt"/>
                <a:cs typeface="Arial" pitchFamily="34" charset="0"/>
              </a:rPr>
              <a:t>Perhatikan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bahwa</a:t>
            </a:r>
            <a:r>
              <a:rPr lang="en-US" sz="2000" dirty="0">
                <a:latin typeface="+mj-lt"/>
                <a:cs typeface="Arial" pitchFamily="34" charset="0"/>
              </a:rPr>
              <a:t>, 84 </a:t>
            </a:r>
            <a:r>
              <a:rPr lang="en-US" sz="2000" dirty="0" err="1">
                <a:latin typeface="+mj-lt"/>
                <a:cs typeface="Arial" pitchFamily="34" charset="0"/>
              </a:rPr>
              <a:t>terletak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antara</a:t>
            </a:r>
            <a:r>
              <a:rPr lang="en-US" sz="2000" dirty="0">
                <a:latin typeface="+mj-lt"/>
                <a:cs typeface="Arial" pitchFamily="34" charset="0"/>
              </a:rPr>
              <a:t> 70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140.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77710" y="1467693"/>
            <a:ext cx="3194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  <a:latin typeface="+mj-lt"/>
                <a:cs typeface="Arial" pitchFamily="34" charset="0"/>
              </a:rPr>
              <a:t>Penyelesaian</a:t>
            </a:r>
            <a:r>
              <a:rPr lang="en-US" sz="2000" dirty="0">
                <a:solidFill>
                  <a:srgbClr val="00B050"/>
                </a:solidFill>
                <a:latin typeface="+mj-lt"/>
                <a:cs typeface="Arial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07522" y="1967424"/>
            <a:ext cx="3194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dapat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dicari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dengan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itchFamily="34" charset="0"/>
              </a:rPr>
              <a:t>mudah</a:t>
            </a:r>
            <a:endParaRPr lang="en-US" sz="2000" dirty="0">
              <a:solidFill>
                <a:srgbClr val="FF6600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92532" y="2172595"/>
            <a:ext cx="486240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94044" y="2808727"/>
            <a:ext cx="556745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  <a:cs typeface="Arial" pitchFamily="34" charset="0"/>
              </a:rPr>
              <a:t>84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70377" y="2805765"/>
            <a:ext cx="75607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  <a:cs typeface="Arial" pitchFamily="34" charset="0"/>
              </a:rPr>
              <a:t>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89112" y="2808726"/>
            <a:ext cx="82991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  <a:cs typeface="Arial" pitchFamily="34" charset="0"/>
              </a:rPr>
              <a:t>140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43776" y="2784987"/>
            <a:ext cx="43915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6600"/>
                </a:solidFill>
                <a:latin typeface="+mj-lt"/>
                <a:cs typeface="Arial" pitchFamily="34" charset="0"/>
              </a:rPr>
              <a:t>&lt;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14256" y="2805765"/>
            <a:ext cx="43915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6600"/>
                </a:solidFill>
                <a:latin typeface="+mj-lt"/>
                <a:cs typeface="Arial" pitchFamily="34" charset="0"/>
              </a:rPr>
              <a:t>&lt;</a:t>
            </a:r>
          </a:p>
        </p:txBody>
      </p:sp>
      <p:sp>
        <p:nvSpPr>
          <p:cNvPr id="19" name="Isosceles Triangle 18"/>
          <p:cNvSpPr/>
          <p:nvPr/>
        </p:nvSpPr>
        <p:spPr>
          <a:xfrm rot="5400000">
            <a:off x="1043594" y="366769"/>
            <a:ext cx="290193" cy="250166"/>
          </a:xfrm>
          <a:prstGeom prst="triangle">
            <a:avLst/>
          </a:prstGeom>
          <a:solidFill>
            <a:srgbClr val="3155E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63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2" grpId="0"/>
      <p:bldP spid="3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7231" y="302651"/>
            <a:ext cx="4038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Pembagian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sisa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9227" y="82326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latin typeface="+mj-lt"/>
                <a:cs typeface="Arial" pitchFamily="34" charset="0"/>
              </a:rPr>
              <a:t>Berapakah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hasil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dari</a:t>
            </a:r>
            <a:r>
              <a:rPr lang="en-US" sz="2000" dirty="0">
                <a:latin typeface="+mj-lt"/>
                <a:cs typeface="Arial" pitchFamily="34" charset="0"/>
              </a:rPr>
              <a:t> 14 : 3?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71293" y="2353631"/>
            <a:ext cx="5117385" cy="367248"/>
            <a:chOff x="297801" y="1974187"/>
            <a:chExt cx="8046171" cy="617646"/>
          </a:xfrm>
        </p:grpSpPr>
        <p:sp>
          <p:nvSpPr>
            <p:cNvPr id="7" name="Rectangle 6"/>
            <p:cNvSpPr/>
            <p:nvPr/>
          </p:nvSpPr>
          <p:spPr>
            <a:xfrm>
              <a:off x="297801" y="1976690"/>
              <a:ext cx="575092" cy="60984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46849" y="1976690"/>
              <a:ext cx="575092" cy="6151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8919" y="1976690"/>
              <a:ext cx="575092" cy="6098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21941" y="1974187"/>
              <a:ext cx="575092" cy="60984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97033" y="1976690"/>
              <a:ext cx="575092" cy="6098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72125" y="1976690"/>
              <a:ext cx="575092" cy="6098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47217" y="1979093"/>
              <a:ext cx="575092" cy="60984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22309" y="1976690"/>
              <a:ext cx="575092" cy="60984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97401" y="1979608"/>
              <a:ext cx="575092" cy="60984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72493" y="1979606"/>
              <a:ext cx="575092" cy="6098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47585" y="1976690"/>
              <a:ext cx="575092" cy="6098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18696" y="1976690"/>
              <a:ext cx="575092" cy="6098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93788" y="1976690"/>
              <a:ext cx="575092" cy="60984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768880" y="1974702"/>
              <a:ext cx="575092" cy="60984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itchFamily="34" charset="0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>
            <a:off x="5166948" y="2224357"/>
            <a:ext cx="5120640" cy="0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63424" y="182571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itchFamily="34" charset="0"/>
              </a:rPr>
              <a:t>14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71192" y="2361552"/>
            <a:ext cx="1097280" cy="365760"/>
          </a:xfrm>
          <a:prstGeom prst="rect">
            <a:avLst/>
          </a:prstGeom>
          <a:solidFill>
            <a:srgbClr val="92D050">
              <a:alpha val="82000"/>
            </a:srgbClr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68472" y="2356855"/>
            <a:ext cx="1097280" cy="365760"/>
          </a:xfrm>
          <a:prstGeom prst="rect">
            <a:avLst/>
          </a:prstGeom>
          <a:solidFill>
            <a:srgbClr val="92D050">
              <a:alpha val="82000"/>
            </a:srgbClr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65119" y="2356853"/>
            <a:ext cx="1097280" cy="365760"/>
          </a:xfrm>
          <a:prstGeom prst="rect">
            <a:avLst/>
          </a:prstGeom>
          <a:solidFill>
            <a:srgbClr val="92D050">
              <a:alpha val="82000"/>
            </a:srgbClr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59867" y="2356855"/>
            <a:ext cx="1097280" cy="365760"/>
          </a:xfrm>
          <a:prstGeom prst="rect">
            <a:avLst/>
          </a:prstGeom>
          <a:solidFill>
            <a:srgbClr val="92D050">
              <a:alpha val="82000"/>
            </a:srgbClr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45419" y="273012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43171" y="272579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itchFamily="34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40451" y="272638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itchFamily="34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38428" y="27239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144027" y="5461200"/>
            <a:ext cx="4694401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cs typeface="Arial" pitchFamily="34" charset="0"/>
              </a:rPr>
              <a:t>14 </a:t>
            </a:r>
            <a:r>
              <a:rPr lang="en-US" sz="2400" dirty="0" err="1">
                <a:latin typeface="+mj-lt"/>
                <a:cs typeface="Arial" pitchFamily="34" charset="0"/>
              </a:rPr>
              <a:t>dibagi</a:t>
            </a:r>
            <a:r>
              <a:rPr lang="en-US" sz="2400" dirty="0">
                <a:latin typeface="+mj-lt"/>
                <a:cs typeface="Arial" pitchFamily="34" charset="0"/>
              </a:rPr>
              <a:t> 3 </a:t>
            </a:r>
            <a:r>
              <a:rPr lang="en-US" sz="2400" dirty="0" err="1">
                <a:latin typeface="+mj-lt"/>
                <a:cs typeface="Arial" pitchFamily="34" charset="0"/>
              </a:rPr>
              <a:t>adalah</a:t>
            </a:r>
            <a:r>
              <a:rPr lang="en-US" sz="2400" dirty="0">
                <a:latin typeface="+mj-lt"/>
                <a:cs typeface="Arial" pitchFamily="34" charset="0"/>
              </a:rPr>
              <a:t> 4 </a:t>
            </a:r>
            <a:r>
              <a:rPr lang="en-US" sz="2400" dirty="0" err="1">
                <a:latin typeface="+mj-lt"/>
                <a:cs typeface="Arial" pitchFamily="34" charset="0"/>
              </a:rPr>
              <a:t>dengan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latin typeface="+mj-lt"/>
                <a:cs typeface="Arial" pitchFamily="34" charset="0"/>
              </a:rPr>
              <a:t>sisa</a:t>
            </a:r>
            <a:r>
              <a:rPr lang="en-US" sz="2400" dirty="0">
                <a:latin typeface="+mj-lt"/>
                <a:cs typeface="Arial" pitchFamily="34" charset="0"/>
              </a:rPr>
              <a:t> 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2648" y="1260869"/>
            <a:ext cx="4151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+mj-lt"/>
                <a:cs typeface="Arial" pitchFamily="34" charset="0"/>
              </a:rPr>
              <a:t>Menggunakan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pengurangan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berulang</a:t>
            </a:r>
            <a:r>
              <a:rPr lang="en-US" sz="2000" dirty="0">
                <a:latin typeface="+mj-lt"/>
                <a:cs typeface="Arial" pitchFamily="34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02426" y="1810570"/>
            <a:ext cx="894325" cy="1191451"/>
            <a:chOff x="1768348" y="4225162"/>
            <a:chExt cx="894325" cy="977460"/>
          </a:xfrm>
        </p:grpSpPr>
        <p:sp>
          <p:nvSpPr>
            <p:cNvPr id="42" name="Right Brace 41"/>
            <p:cNvSpPr/>
            <p:nvPr/>
          </p:nvSpPr>
          <p:spPr>
            <a:xfrm>
              <a:off x="1768348" y="4225162"/>
              <a:ext cx="170809" cy="97746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991464" y="4529225"/>
              <a:ext cx="671209" cy="302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+mj-lt"/>
                </a:rPr>
                <a:t>4 kali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2448286" y="3536702"/>
            <a:ext cx="650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+mj-lt"/>
                <a:cs typeface="Arial" pitchFamily="34" charset="0"/>
              </a:rPr>
              <a:t>Perhitungan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ini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dituliskan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sebagai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  <a:cs typeface="Arial" pitchFamily="34" charset="0"/>
              </a:rPr>
              <a:t>14 = 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Arial" pitchFamily="34" charset="0"/>
              </a:rPr>
              <a:t>4</a:t>
            </a:r>
            <a:r>
              <a:rPr lang="en-US" sz="3200" dirty="0">
                <a:latin typeface="+mj-lt"/>
                <a:cs typeface="Arial" pitchFamily="34" charset="0"/>
              </a:rPr>
              <a:t> × 3 +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itchFamily="34" charset="0"/>
              </a:rPr>
              <a:t>2</a:t>
            </a:r>
            <a:endParaRPr lang="en-US" sz="2000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+mj-lt"/>
                <a:cs typeface="Arial" pitchFamily="34" charset="0"/>
              </a:rPr>
              <a:t>Bilangan</a:t>
            </a:r>
            <a:r>
              <a:rPr lang="en-US" sz="2000" dirty="0">
                <a:latin typeface="+mj-lt"/>
                <a:cs typeface="Arial" pitchFamily="34" charset="0"/>
              </a:rPr>
              <a:t> 4 </a:t>
            </a:r>
            <a:r>
              <a:rPr lang="en-US" sz="2000" dirty="0" err="1">
                <a:latin typeface="+mj-lt"/>
                <a:cs typeface="Arial" pitchFamily="34" charset="0"/>
              </a:rPr>
              <a:t>disebut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hasil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+mj-lt"/>
                <a:cs typeface="Arial" pitchFamily="34" charset="0"/>
              </a:rPr>
              <a:t>bagi</a:t>
            </a:r>
            <a:r>
              <a:rPr lang="en-US" sz="2000" dirty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2 </a:t>
            </a:r>
            <a:r>
              <a:rPr lang="en-US" sz="2000" dirty="0" err="1">
                <a:latin typeface="+mj-lt"/>
                <a:cs typeface="Arial" pitchFamily="34" charset="0"/>
              </a:rPr>
              <a:t>disebut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sisa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89989" y="1677573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14 – 3 = 11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21438" y="2005255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11 – 3 = 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42077" y="2338576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8 – 3 = 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635909" y="2653696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5 – 3 = 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29444" y="2997033"/>
            <a:ext cx="1928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2 – 3 = </a:t>
            </a:r>
            <a:r>
              <a:rPr lang="en-US" sz="2000" dirty="0" err="1">
                <a:latin typeface="+mj-lt"/>
                <a:cs typeface="Arial" pitchFamily="34" charset="0"/>
              </a:rPr>
              <a:t>tidak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bisa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3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2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6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5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1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6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6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 animBg="1"/>
      <p:bldP spid="40" grpId="0" uiExpand="1" build="p"/>
      <p:bldP spid="45" grpId="0" build="p"/>
      <p:bldP spid="57" grpId="0" build="p"/>
      <p:bldP spid="58" grpId="0" build="p"/>
      <p:bldP spid="59" grpId="0" build="p"/>
      <p:bldP spid="60" grpId="0" build="p"/>
      <p:bldP spid="6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Box 221"/>
          <p:cNvSpPr txBox="1"/>
          <p:nvPr/>
        </p:nvSpPr>
        <p:spPr>
          <a:xfrm>
            <a:off x="1527175" y="685698"/>
            <a:ext cx="5069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Pembagian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cara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bersusun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86163" y="133753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cs typeface="Arial" panose="020B0604020202020204" pitchFamily="34" charset="0"/>
              </a:rPr>
              <a:t>54 : 3 = . . .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6559085" y="287606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cs typeface="Arial" panose="020B0604020202020204" pitchFamily="34" charset="0"/>
              </a:rPr>
              <a:t>5 : 3 = </a:t>
            </a:r>
            <a:r>
              <a:rPr lang="en-US" sz="32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381607" y="2793130"/>
            <a:ext cx="2438985" cy="750626"/>
            <a:chOff x="1641696" y="2743200"/>
            <a:chExt cx="2438985" cy="750627"/>
          </a:xfrm>
        </p:grpSpPr>
        <p:sp>
          <p:nvSpPr>
            <p:cNvPr id="198" name="TextBox 197"/>
            <p:cNvSpPr txBox="1"/>
            <p:nvPr/>
          </p:nvSpPr>
          <p:spPr>
            <a:xfrm>
              <a:off x="2294349" y="2826125"/>
              <a:ext cx="78739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j-lt"/>
                  <a:cs typeface="Arial" panose="020B0604020202020204" pitchFamily="34" charset="0"/>
                </a:rPr>
                <a:t>5 4 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924334" y="2743200"/>
              <a:ext cx="2156347" cy="750627"/>
            </a:xfrm>
            <a:custGeom>
              <a:avLst/>
              <a:gdLst>
                <a:gd name="connsiteX0" fmla="*/ 0 w 2156347"/>
                <a:gd name="connsiteY0" fmla="*/ 750627 h 750627"/>
                <a:gd name="connsiteX1" fmla="*/ 368490 w 2156347"/>
                <a:gd name="connsiteY1" fmla="*/ 0 h 750627"/>
                <a:gd name="connsiteX2" fmla="*/ 2156347 w 2156347"/>
                <a:gd name="connsiteY2" fmla="*/ 0 h 7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6347" h="750627">
                  <a:moveTo>
                    <a:pt x="0" y="750627"/>
                  </a:moveTo>
                  <a:lnTo>
                    <a:pt x="368490" y="0"/>
                  </a:lnTo>
                  <a:lnTo>
                    <a:pt x="2156347" y="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1641696" y="2826125"/>
              <a:ext cx="3930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3" name="TextBox 202"/>
          <p:cNvSpPr txBox="1"/>
          <p:nvPr/>
        </p:nvSpPr>
        <p:spPr>
          <a:xfrm>
            <a:off x="6559096" y="3460838"/>
            <a:ext cx="1720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× 3 =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937582" y="3831119"/>
            <a:ext cx="1105087" cy="127000"/>
            <a:chOff x="2197671" y="3781190"/>
            <a:chExt cx="1105087" cy="12700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2197671" y="3908190"/>
              <a:ext cx="8048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3057480" y="3781190"/>
              <a:ext cx="2452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extBox 209"/>
          <p:cNvSpPr txBox="1"/>
          <p:nvPr/>
        </p:nvSpPr>
        <p:spPr>
          <a:xfrm>
            <a:off x="4034260" y="3952387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cs typeface="Arial" panose="020B0604020202020204" pitchFamily="34" charset="0"/>
              </a:rPr>
              <a:t>2 4 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6559085" y="4039924"/>
            <a:ext cx="17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cs typeface="Arial" panose="020B0604020202020204" pitchFamily="34" charset="0"/>
              </a:rPr>
              <a:t>24 : 3 = </a:t>
            </a:r>
            <a:r>
              <a:rPr lang="en-US" sz="32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6559096" y="4603838"/>
            <a:ext cx="1928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8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× 3 =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24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937582" y="4920143"/>
            <a:ext cx="1105087" cy="0"/>
            <a:chOff x="2197671" y="4870215"/>
            <a:chExt cx="1105087" cy="0"/>
          </a:xfrm>
        </p:grpSpPr>
        <p:cxnSp>
          <p:nvCxnSpPr>
            <p:cNvPr id="215" name="Straight Connector 214"/>
            <p:cNvCxnSpPr/>
            <p:nvPr/>
          </p:nvCxnSpPr>
          <p:spPr>
            <a:xfrm>
              <a:off x="2197671" y="4870215"/>
              <a:ext cx="8048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3057480" y="4870215"/>
              <a:ext cx="2452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TextBox 216"/>
          <p:cNvSpPr txBox="1"/>
          <p:nvPr/>
        </p:nvSpPr>
        <p:spPr>
          <a:xfrm>
            <a:off x="4139024" y="490488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4034249" y="2200684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4034249" y="338309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4034260" y="4378056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2 4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4412624" y="2200684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8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Freeform 52"/>
          <p:cNvSpPr/>
          <p:nvPr/>
        </p:nvSpPr>
        <p:spPr>
          <a:xfrm>
            <a:off x="4435813" y="1962665"/>
            <a:ext cx="3361997" cy="877765"/>
          </a:xfrm>
          <a:custGeom>
            <a:avLst/>
            <a:gdLst>
              <a:gd name="connsiteX0" fmla="*/ 3578773 w 3578773"/>
              <a:gd name="connsiteY0" fmla="*/ 877765 h 877765"/>
              <a:gd name="connsiteX1" fmla="*/ 2979683 w 3578773"/>
              <a:gd name="connsiteY1" fmla="*/ 136785 h 877765"/>
              <a:gd name="connsiteX2" fmla="*/ 851338 w 3578773"/>
              <a:gd name="connsiteY2" fmla="*/ 10661 h 877765"/>
              <a:gd name="connsiteX3" fmla="*/ 0 w 3578773"/>
              <a:gd name="connsiteY3" fmla="*/ 278675 h 87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773" h="877765">
                <a:moveTo>
                  <a:pt x="3578773" y="877765"/>
                </a:moveTo>
                <a:cubicBezTo>
                  <a:pt x="3506514" y="579533"/>
                  <a:pt x="3434255" y="281302"/>
                  <a:pt x="2979683" y="136785"/>
                </a:cubicBezTo>
                <a:cubicBezTo>
                  <a:pt x="2525110" y="-7732"/>
                  <a:pt x="1347952" y="-12987"/>
                  <a:pt x="851338" y="10661"/>
                </a:cubicBezTo>
                <a:cubicBezTo>
                  <a:pt x="354724" y="34309"/>
                  <a:pt x="177362" y="156492"/>
                  <a:pt x="0" y="278675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908769" y="3297630"/>
            <a:ext cx="3121572" cy="236483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5019129" y="1871141"/>
            <a:ext cx="3260300" cy="2272024"/>
          </a:xfrm>
          <a:custGeom>
            <a:avLst/>
            <a:gdLst>
              <a:gd name="connsiteX0" fmla="*/ 3294993 w 3473843"/>
              <a:gd name="connsiteY0" fmla="*/ 2128925 h 2128925"/>
              <a:gd name="connsiteX1" fmla="*/ 3105806 w 3473843"/>
              <a:gd name="connsiteY1" fmla="*/ 110939 h 2128925"/>
              <a:gd name="connsiteX2" fmla="*/ 0 w 3473843"/>
              <a:gd name="connsiteY2" fmla="*/ 442015 h 21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3843" h="2128925">
                <a:moveTo>
                  <a:pt x="3294993" y="2128925"/>
                </a:moveTo>
                <a:cubicBezTo>
                  <a:pt x="3474982" y="1260508"/>
                  <a:pt x="3654971" y="392091"/>
                  <a:pt x="3105806" y="110939"/>
                </a:cubicBezTo>
                <a:cubicBezTo>
                  <a:pt x="2556641" y="-170213"/>
                  <a:pt x="1278320" y="135901"/>
                  <a:pt x="0" y="442015"/>
                </a:cubicBezTo>
              </a:path>
            </a:pathLst>
          </a:custGeom>
          <a:noFill/>
          <a:ln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905976" y="4744262"/>
            <a:ext cx="3057809" cy="815383"/>
          </a:xfrm>
          <a:custGeom>
            <a:avLst/>
            <a:gdLst>
              <a:gd name="connsiteX0" fmla="*/ 3168869 w 3168869"/>
              <a:gd name="connsiteY0" fmla="*/ 283779 h 637725"/>
              <a:gd name="connsiteX1" fmla="*/ 1702676 w 3168869"/>
              <a:gd name="connsiteY1" fmla="*/ 630620 h 637725"/>
              <a:gd name="connsiteX2" fmla="*/ 0 w 3168869"/>
              <a:gd name="connsiteY2" fmla="*/ 0 h 63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8869" h="637725">
                <a:moveTo>
                  <a:pt x="3168869" y="283779"/>
                </a:moveTo>
                <a:cubicBezTo>
                  <a:pt x="2699845" y="480848"/>
                  <a:pt x="2230821" y="677917"/>
                  <a:pt x="1702676" y="630620"/>
                </a:cubicBezTo>
                <a:cubicBezTo>
                  <a:pt x="1174531" y="583323"/>
                  <a:pt x="587265" y="291661"/>
                  <a:pt x="0" y="0"/>
                </a:cubicBezTo>
              </a:path>
            </a:pathLst>
          </a:custGeom>
          <a:noFill/>
          <a:ln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2396683" y="5499389"/>
            <a:ext cx="1969847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cs typeface="Arial" panose="020B0604020202020204" pitchFamily="34" charset="0"/>
              </a:rPr>
              <a:t>54 : 3 = 18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0481" y="183459"/>
            <a:ext cx="39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c.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Melakukan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pembagian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18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75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3" grpId="0"/>
      <p:bldP spid="210" grpId="0"/>
      <p:bldP spid="211" grpId="0"/>
      <p:bldP spid="213" grpId="0"/>
      <p:bldP spid="217" grpId="0"/>
      <p:bldP spid="236" grpId="0"/>
      <p:bldP spid="237" grpId="0"/>
      <p:bldP spid="238" grpId="0"/>
      <p:bldP spid="239" grpId="0"/>
      <p:bldP spid="53" grpId="0" animBg="1"/>
      <p:bldP spid="54" grpId="0" animBg="1"/>
      <p:bldP spid="55" grpId="0" animBg="1"/>
      <p:bldP spid="56" grpId="0" animBg="1"/>
      <p:bldP spid="2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/>
          <p:nvPr/>
        </p:nvSpPr>
        <p:spPr>
          <a:xfrm>
            <a:off x="4393128" y="4734336"/>
            <a:ext cx="1219200" cy="1097280"/>
          </a:xfrm>
          <a:prstGeom prst="cub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5955" y="343123"/>
            <a:ext cx="512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Campuran</a:t>
            </a:r>
            <a:endParaRPr lang="en-US" sz="36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9570" y="1080330"/>
            <a:ext cx="93956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Aturan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operasi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hitung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campuran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Operasi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dalam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tanda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kurung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dikerjakan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terlebih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dahulu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Jika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hanya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ada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perkalian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pembagian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kerjakan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urut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kiri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Jika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hanya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ada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penjumlahan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pengurangan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kerjakan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urut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kiri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Kerjakan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perkalian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pembagian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terlebih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dahulu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daripada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penjumlahan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pengurangan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0631" y="352483"/>
            <a:ext cx="638939" cy="638939"/>
            <a:chOff x="394825" y="307207"/>
            <a:chExt cx="638939" cy="638939"/>
          </a:xfrm>
        </p:grpSpPr>
        <p:sp>
          <p:nvSpPr>
            <p:cNvPr id="10" name="Oval 9"/>
            <p:cNvSpPr/>
            <p:nvPr/>
          </p:nvSpPr>
          <p:spPr>
            <a:xfrm>
              <a:off x="394825" y="307207"/>
              <a:ext cx="638939" cy="638939"/>
            </a:xfrm>
            <a:prstGeom prst="ellipse">
              <a:avLst/>
            </a:prstGeom>
            <a:solidFill>
              <a:srgbClr val="FF6600">
                <a:alpha val="95000"/>
              </a:srgbClr>
            </a:solidFill>
            <a:ln w="762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132" y="339542"/>
              <a:ext cx="4427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" name="Cube 1"/>
          <p:cNvSpPr/>
          <p:nvPr/>
        </p:nvSpPr>
        <p:spPr>
          <a:xfrm>
            <a:off x="5339814" y="4546376"/>
            <a:ext cx="1219200" cy="1280160"/>
          </a:xfrm>
          <a:prstGeom prst="cub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3" name="Cube 12"/>
          <p:cNvSpPr/>
          <p:nvPr/>
        </p:nvSpPr>
        <p:spPr>
          <a:xfrm>
            <a:off x="6254214" y="4947961"/>
            <a:ext cx="1219200" cy="886440"/>
          </a:xfrm>
          <a:prstGeom prst="cube">
            <a:avLst>
              <a:gd name="adj" fmla="val 37894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4431" y="4039897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  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3128" y="4226695"/>
            <a:ext cx="120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× </a:t>
            </a:r>
            <a:r>
              <a:rPr lang="en-US" sz="2400" dirty="0" err="1"/>
              <a:t>atau</a:t>
            </a:r>
            <a:r>
              <a:rPr lang="en-US" sz="2800" b="1" dirty="0"/>
              <a:t> 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9014" y="4472726"/>
            <a:ext cx="159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+ </a:t>
            </a:r>
            <a:r>
              <a:rPr lang="en-US" sz="2400" dirty="0" err="1"/>
              <a:t>atau</a:t>
            </a:r>
            <a:r>
              <a:rPr lang="en-US" sz="2800" b="1" dirty="0"/>
              <a:t> −</a:t>
            </a:r>
          </a:p>
        </p:txBody>
      </p:sp>
    </p:spTree>
    <p:extLst>
      <p:ext uri="{BB962C8B-B14F-4D97-AF65-F5344CB8AC3E}">
        <p14:creationId xmlns:p14="http://schemas.microsoft.com/office/powerpoint/2010/main" val="656113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uiExpand="1" build="p"/>
      <p:bldP spid="2" grpId="0" animBg="1"/>
      <p:bldP spid="13" grpId="0" animBg="1"/>
      <p:bldP spid="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15069" y="4407291"/>
            <a:ext cx="3114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3. 23 + 6 × 4 =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5058" y="2741324"/>
            <a:ext cx="3589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2. 26 + 36 – 25 =</a:t>
            </a:r>
          </a:p>
        </p:txBody>
      </p:sp>
      <p:sp>
        <p:nvSpPr>
          <p:cNvPr id="7" name="Rectangle 6"/>
          <p:cNvSpPr/>
          <p:nvPr/>
        </p:nvSpPr>
        <p:spPr>
          <a:xfrm>
            <a:off x="2034385" y="1122428"/>
            <a:ext cx="3900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1. 25 + (27 – 24) =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9565" y="1122432"/>
            <a:ext cx="1074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25 +</a:t>
            </a:r>
          </a:p>
        </p:txBody>
      </p:sp>
      <p:sp>
        <p:nvSpPr>
          <p:cNvPr id="9" name="Rectangle 8"/>
          <p:cNvSpPr/>
          <p:nvPr/>
        </p:nvSpPr>
        <p:spPr>
          <a:xfrm>
            <a:off x="7036258" y="1122431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20786" y="1122429"/>
            <a:ext cx="1074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= 28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85306" y="2752951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51401" y="2743797"/>
            <a:ext cx="1074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– 25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65281" y="2743796"/>
            <a:ext cx="1074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= 37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85051" y="4414033"/>
            <a:ext cx="1074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23 +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05506" y="4414033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34665" y="4426437"/>
            <a:ext cx="1074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= 47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01986" y="225981"/>
            <a:ext cx="1838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+mj-lt"/>
                <a:cs typeface="Arial" panose="020B0604020202020204" pitchFamily="34" charset="0"/>
              </a:rPr>
              <a:t>Contoh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7" name="Freeform 36"/>
          <p:cNvSpPr/>
          <p:nvPr/>
        </p:nvSpPr>
        <p:spPr>
          <a:xfrm flipV="1">
            <a:off x="4851050" y="1830322"/>
            <a:ext cx="2185208" cy="394919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8" name="Freeform 37"/>
          <p:cNvSpPr/>
          <p:nvPr/>
        </p:nvSpPr>
        <p:spPr>
          <a:xfrm flipV="1">
            <a:off x="3352557" y="3473544"/>
            <a:ext cx="2591098" cy="394919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 w="28575">
            <a:solidFill>
              <a:srgbClr val="3155ED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0" name="Freeform 39"/>
          <p:cNvSpPr/>
          <p:nvPr/>
        </p:nvSpPr>
        <p:spPr>
          <a:xfrm flipV="1">
            <a:off x="4173348" y="5121927"/>
            <a:ext cx="2272319" cy="394919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4234" y="2272531"/>
            <a:ext cx="424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+mj-lt"/>
              </a:rPr>
              <a:t>Dalam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kurung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dikerjakan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terlebih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dahulu</a:t>
            </a:r>
            <a:endParaRPr lang="en-US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81934" y="3870752"/>
            <a:ext cx="244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+mj-lt"/>
              </a:rPr>
              <a:t>Kerjakan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urut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dari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kiri</a:t>
            </a:r>
            <a:endParaRPr lang="en-US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5644" y="5538507"/>
            <a:ext cx="405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+mj-lt"/>
              </a:rPr>
              <a:t>Perkalian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dikerjakan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terlebih</a:t>
            </a:r>
            <a:r>
              <a:rPr lang="en-US" dirty="0">
                <a:solidFill>
                  <a:srgbClr val="FF66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+mj-lt"/>
              </a:rPr>
              <a:t>dahulu</a:t>
            </a:r>
            <a:endParaRPr lang="en-US" dirty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216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4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9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9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9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7" grpId="0" animBg="1"/>
      <p:bldP spid="38" grpId="0" animBg="1"/>
      <p:bldP spid="40" grpId="0" animBg="1"/>
      <p:bldP spid="2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0030" y="144967"/>
            <a:ext cx="5520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Pembulatan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Penaksiran</a:t>
            </a:r>
            <a:endParaRPr lang="en-US" sz="36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169" y="840397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1.  	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Pembulatan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0030" y="1461554"/>
            <a:ext cx="7460378" cy="12939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461963" indent="-342900">
              <a:spcBef>
                <a:spcPts val="600"/>
              </a:spcBef>
            </a:pPr>
            <a:r>
              <a:rPr lang="en-US" sz="2000" dirty="0" err="1">
                <a:latin typeface="+mj-lt"/>
                <a:cs typeface="Arial" pitchFamily="34" charset="0"/>
              </a:rPr>
              <a:t>Aturan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pembulatan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bilangan</a:t>
            </a:r>
            <a:r>
              <a:rPr lang="en-US" sz="2000" dirty="0">
                <a:latin typeface="+mj-lt"/>
                <a:cs typeface="Arial" pitchFamily="34" charset="0"/>
              </a:rPr>
              <a:t>:</a:t>
            </a:r>
          </a:p>
          <a:p>
            <a:pPr marL="461963" indent="-342900">
              <a:spcBef>
                <a:spcPts val="600"/>
              </a:spcBef>
              <a:buAutoNum type="arabicPeriod"/>
            </a:pPr>
            <a:r>
              <a:rPr lang="en-US" sz="2000" dirty="0" err="1">
                <a:latin typeface="+mj-lt"/>
                <a:cs typeface="Arial" pitchFamily="34" charset="0"/>
              </a:rPr>
              <a:t>Jika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angkanya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lebih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besar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atau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dengan</a:t>
            </a:r>
            <a:r>
              <a:rPr lang="en-US" sz="2000" dirty="0">
                <a:latin typeface="+mj-lt"/>
                <a:cs typeface="Arial" pitchFamily="34" charset="0"/>
              </a:rPr>
              <a:t> 5, </a:t>
            </a:r>
            <a:r>
              <a:rPr lang="en-US" sz="2000" dirty="0" err="1">
                <a:latin typeface="+mj-lt"/>
                <a:cs typeface="Arial" pitchFamily="34" charset="0"/>
              </a:rPr>
              <a:t>bulatkan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atas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pPr marL="461963" indent="-342900">
              <a:spcBef>
                <a:spcPts val="600"/>
              </a:spcBef>
              <a:buAutoNum type="arabicPeriod"/>
            </a:pPr>
            <a:r>
              <a:rPr lang="en-US" sz="2000" dirty="0" err="1">
                <a:latin typeface="+mj-lt"/>
                <a:cs typeface="Arial" pitchFamily="34" charset="0"/>
              </a:rPr>
              <a:t>Jika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angkanya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lebih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kecil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dari</a:t>
            </a:r>
            <a:r>
              <a:rPr lang="en-US" sz="2000" dirty="0">
                <a:latin typeface="+mj-lt"/>
                <a:cs typeface="Arial" pitchFamily="34" charset="0"/>
              </a:rPr>
              <a:t> 5, </a:t>
            </a:r>
            <a:r>
              <a:rPr lang="en-US" sz="2000" dirty="0" err="1">
                <a:latin typeface="+mj-lt"/>
                <a:cs typeface="Arial" pitchFamily="34" charset="0"/>
              </a:rPr>
              <a:t>bulatkan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bawah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1068" y="2949663"/>
            <a:ext cx="21291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+mj-lt"/>
                <a:cs typeface="Arial" pitchFamily="34" charset="0"/>
              </a:rPr>
              <a:t>5.</a:t>
            </a:r>
            <a:r>
              <a:rPr lang="en-US" sz="6600" b="1" dirty="0">
                <a:solidFill>
                  <a:srgbClr val="FFC000"/>
                </a:solidFill>
                <a:latin typeface="+mj-lt"/>
                <a:cs typeface="Arial" pitchFamily="34" charset="0"/>
              </a:rPr>
              <a:t>7</a:t>
            </a:r>
            <a:r>
              <a:rPr lang="en-US" sz="6600" b="1" dirty="0">
                <a:solidFill>
                  <a:srgbClr val="00B050"/>
                </a:solidFill>
                <a:latin typeface="+mj-lt"/>
                <a:cs typeface="Arial" pitchFamily="34" charset="0"/>
              </a:rPr>
              <a:t>3</a:t>
            </a:r>
            <a:r>
              <a:rPr lang="en-US" sz="6600" b="1" dirty="0">
                <a:solidFill>
                  <a:srgbClr val="00B0F0"/>
                </a:solidFill>
                <a:latin typeface="+mj-lt"/>
                <a:cs typeface="Arial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18298" y="5150367"/>
            <a:ext cx="575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 err="1">
                <a:latin typeface="+mj-lt"/>
                <a:cs typeface="Arial" pitchFamily="34" charset="0"/>
              </a:rPr>
              <a:t>Pembulatan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b="1" dirty="0" err="1">
                <a:latin typeface="+mj-lt"/>
                <a:cs typeface="Arial" pitchFamily="34" charset="0"/>
              </a:rPr>
              <a:t>ribuan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perhatikan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b="1" dirty="0" err="1">
                <a:latin typeface="+mj-lt"/>
                <a:cs typeface="Arial" pitchFamily="34" charset="0"/>
              </a:rPr>
              <a:t>ratusan</a:t>
            </a:r>
            <a:r>
              <a:rPr lang="en-US" sz="2000" dirty="0" err="1">
                <a:latin typeface="+mj-lt"/>
                <a:cs typeface="Arial" pitchFamily="34" charset="0"/>
              </a:rPr>
              <a:t>nya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90051" y="2845871"/>
            <a:ext cx="5781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 err="1">
                <a:latin typeface="+mj-lt"/>
                <a:cs typeface="Arial" pitchFamily="34" charset="0"/>
              </a:rPr>
              <a:t>Pembulatan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b="1" dirty="0" err="1">
                <a:latin typeface="+mj-lt"/>
                <a:cs typeface="Arial" pitchFamily="34" charset="0"/>
              </a:rPr>
              <a:t>puluhan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perhatikan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b="1" dirty="0" err="1">
                <a:latin typeface="+mj-lt"/>
                <a:cs typeface="Arial" pitchFamily="34" charset="0"/>
              </a:rPr>
              <a:t>satuan</a:t>
            </a:r>
            <a:r>
              <a:rPr lang="en-US" sz="2000" dirty="0" err="1">
                <a:latin typeface="+mj-lt"/>
                <a:cs typeface="Arial" pitchFamily="34" charset="0"/>
              </a:rPr>
              <a:t>nya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94547" y="3996568"/>
            <a:ext cx="5776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 err="1">
                <a:latin typeface="+mj-lt"/>
                <a:cs typeface="Arial" pitchFamily="34" charset="0"/>
              </a:rPr>
              <a:t>Pembulatan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b="1" dirty="0" err="1">
                <a:latin typeface="+mj-lt"/>
                <a:cs typeface="Arial" pitchFamily="34" charset="0"/>
              </a:rPr>
              <a:t>ratusan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perhatikan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b="1" dirty="0" err="1">
                <a:latin typeface="+mj-lt"/>
                <a:cs typeface="Arial" pitchFamily="34" charset="0"/>
              </a:rPr>
              <a:t>puluhan</a:t>
            </a:r>
            <a:r>
              <a:rPr lang="en-US" sz="2000" dirty="0" err="1">
                <a:latin typeface="+mj-lt"/>
                <a:cs typeface="Arial" pitchFamily="34" charset="0"/>
              </a:rPr>
              <a:t>nya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56802" y="3182832"/>
            <a:ext cx="56059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B0F0"/>
                </a:solidFill>
                <a:latin typeface="+mj-lt"/>
                <a:cs typeface="Arial" pitchFamily="34" charset="0"/>
              </a:rPr>
              <a:t>5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Arial" pitchFamily="34" charset="0"/>
              </a:rPr>
              <a:t>≥</a:t>
            </a:r>
            <a:r>
              <a:rPr lang="en-US" sz="2000" dirty="0">
                <a:latin typeface="+mj-lt"/>
                <a:cs typeface="Arial" pitchFamily="34" charset="0"/>
              </a:rPr>
              <a:t> 5, </a:t>
            </a:r>
            <a:r>
              <a:rPr lang="en-US" sz="2000" dirty="0" err="1">
                <a:latin typeface="+mj-lt"/>
                <a:cs typeface="Arial" pitchFamily="34" charset="0"/>
              </a:rPr>
              <a:t>jadi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angka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puluhan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bulatkan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atas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+mj-lt"/>
                <a:cs typeface="Arial" pitchFamily="34" charset="0"/>
              </a:rPr>
              <a:t>Hasil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pembulatannya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3155ED"/>
                </a:solidFill>
                <a:latin typeface="+mj-lt"/>
                <a:cs typeface="Arial" pitchFamily="34" charset="0"/>
              </a:rPr>
              <a:t>5.740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77774" y="4396677"/>
            <a:ext cx="528646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B050"/>
                </a:solidFill>
                <a:latin typeface="+mj-lt"/>
                <a:cs typeface="Arial" pitchFamily="34" charset="0"/>
              </a:rPr>
              <a:t>3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Arial" pitchFamily="34" charset="0"/>
              </a:rPr>
              <a:t>&lt;</a:t>
            </a:r>
            <a:r>
              <a:rPr lang="en-US" sz="2000" dirty="0">
                <a:latin typeface="+mj-lt"/>
                <a:cs typeface="Arial" pitchFamily="34" charset="0"/>
              </a:rPr>
              <a:t> 5, </a:t>
            </a:r>
            <a:r>
              <a:rPr lang="en-US" sz="2000" dirty="0" err="1">
                <a:latin typeface="+mj-lt"/>
                <a:cs typeface="Arial" pitchFamily="34" charset="0"/>
              </a:rPr>
              <a:t>jadi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angka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ratusan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bulatkan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bawah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+mj-lt"/>
                <a:cs typeface="Arial" pitchFamily="34" charset="0"/>
              </a:rPr>
              <a:t>Hasil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pembulatannya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+mj-lt"/>
                <a:cs typeface="Arial" pitchFamily="34" charset="0"/>
              </a:rPr>
              <a:t>5.700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78433" y="5550477"/>
            <a:ext cx="528580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FFC000"/>
                </a:solidFill>
                <a:latin typeface="+mj-lt"/>
                <a:cs typeface="Arial" pitchFamily="34" charset="0"/>
              </a:rPr>
              <a:t>7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+mj-lt"/>
                <a:cs typeface="Arial" pitchFamily="34" charset="0"/>
              </a:rPr>
              <a:t>≥</a:t>
            </a:r>
            <a:r>
              <a:rPr lang="en-US" sz="2000" dirty="0">
                <a:latin typeface="+mj-lt"/>
                <a:cs typeface="Arial" pitchFamily="34" charset="0"/>
              </a:rPr>
              <a:t> 5, </a:t>
            </a:r>
            <a:r>
              <a:rPr lang="en-US" sz="2000" dirty="0" err="1">
                <a:latin typeface="+mj-lt"/>
                <a:cs typeface="Arial" pitchFamily="34" charset="0"/>
              </a:rPr>
              <a:t>jadi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angka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puluhan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bulatkan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atas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+mj-lt"/>
                <a:cs typeface="Arial" pitchFamily="34" charset="0"/>
              </a:rPr>
              <a:t>Hasil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pembulatannya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C55A11"/>
                </a:solidFill>
                <a:latin typeface="+mj-lt"/>
                <a:cs typeface="Arial" pitchFamily="34" charset="0"/>
              </a:rPr>
              <a:t>6.000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3660394" y="3074003"/>
            <a:ext cx="548640" cy="822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205994" y="3085135"/>
            <a:ext cx="548640" cy="822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89097" y="3074003"/>
            <a:ext cx="548640" cy="822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48429" y="179439"/>
            <a:ext cx="638939" cy="638939"/>
            <a:chOff x="394825" y="307207"/>
            <a:chExt cx="638939" cy="638939"/>
          </a:xfrm>
        </p:grpSpPr>
        <p:sp>
          <p:nvSpPr>
            <p:cNvPr id="24" name="Oval 23"/>
            <p:cNvSpPr/>
            <p:nvPr/>
          </p:nvSpPr>
          <p:spPr>
            <a:xfrm>
              <a:off x="394825" y="307207"/>
              <a:ext cx="638939" cy="638939"/>
            </a:xfrm>
            <a:prstGeom prst="ellipse">
              <a:avLst/>
            </a:prstGeom>
            <a:solidFill>
              <a:srgbClr val="FF6600">
                <a:alpha val="95000"/>
              </a:srgbClr>
            </a:solidFill>
            <a:ln w="762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3132" y="339542"/>
              <a:ext cx="3850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9950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13" grpId="0"/>
      <p:bldP spid="14" grpId="0"/>
      <p:bldP spid="15" grpId="0"/>
      <p:bldP spid="16" grpId="0"/>
      <p:bldP spid="17" grpId="0" uiExpand="1" build="p"/>
      <p:bldP spid="18" grpId="0" uiExpand="1" build="p"/>
      <p:bldP spid="19" grpId="0" uiExpand="1" build="p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4024" y="338747"/>
            <a:ext cx="2616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69913" algn="l"/>
              </a:tabLst>
            </a:pP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2. 	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Penaksiran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9491" y="963402"/>
            <a:ext cx="6320421" cy="12939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err="1">
                <a:latin typeface="+mj-lt"/>
                <a:cs typeface="Arial" pitchFamily="34" charset="0"/>
              </a:rPr>
              <a:t>Aturan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penaksiran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dalam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operasi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hitung</a:t>
            </a:r>
            <a:r>
              <a:rPr lang="en-US" sz="2000" dirty="0">
                <a:latin typeface="+mj-lt"/>
                <a:cs typeface="Arial" pitchFamily="34" charset="0"/>
              </a:rPr>
              <a:t>:</a:t>
            </a:r>
          </a:p>
          <a:p>
            <a:pPr marL="344488" indent="-344488">
              <a:spcBef>
                <a:spcPts val="600"/>
              </a:spcBef>
              <a:buFont typeface="+mj-lt"/>
              <a:buAutoNum type="arabicPeriod"/>
            </a:pPr>
            <a:r>
              <a:rPr lang="en-US" sz="2000" dirty="0" err="1">
                <a:latin typeface="+mj-lt"/>
                <a:cs typeface="Arial" pitchFamily="34" charset="0"/>
              </a:rPr>
              <a:t>bulatkan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setiap</a:t>
            </a:r>
            <a:r>
              <a:rPr lang="en-US" sz="2000" dirty="0" smtClean="0">
                <a:latin typeface="+mj-lt"/>
                <a:cs typeface="Arial" pitchFamily="34" charset="0"/>
              </a:rPr>
              <a:t>  </a:t>
            </a:r>
            <a:r>
              <a:rPr lang="en-US" sz="2000" dirty="0" err="1">
                <a:latin typeface="+mj-lt"/>
                <a:cs typeface="Arial" pitchFamily="34" charset="0"/>
              </a:rPr>
              <a:t>bilangan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penyusun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operasi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hitung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</a:p>
          <a:p>
            <a:pPr marL="344488" indent="-344488">
              <a:spcBef>
                <a:spcPts val="600"/>
              </a:spcBef>
              <a:buFont typeface="+mj-lt"/>
              <a:buAutoNum type="arabicPeriod"/>
            </a:pPr>
            <a:r>
              <a:rPr lang="en-US" sz="2000" dirty="0" err="1">
                <a:latin typeface="+mj-lt"/>
                <a:cs typeface="Arial" pitchFamily="34" charset="0"/>
              </a:rPr>
              <a:t>hitung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hasilnya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9491" y="2509821"/>
            <a:ext cx="6897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+mj-lt"/>
                <a:cs typeface="Arial" pitchFamily="34" charset="0"/>
              </a:rPr>
              <a:t>Taksirlah</a:t>
            </a:r>
            <a:r>
              <a:rPr lang="en-US" sz="2800" dirty="0">
                <a:latin typeface="+mj-lt"/>
                <a:cs typeface="Arial" pitchFamily="34" charset="0"/>
              </a:rPr>
              <a:t> 65 × 61 + 2.351 </a:t>
            </a:r>
            <a:r>
              <a:rPr lang="en-US" sz="2800" dirty="0" err="1">
                <a:latin typeface="+mj-lt"/>
                <a:cs typeface="Arial" pitchFamily="34" charset="0"/>
              </a:rPr>
              <a:t>ke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puluhan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terdekat</a:t>
            </a:r>
            <a:r>
              <a:rPr lang="en-US" sz="28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0298" y="5040020"/>
            <a:ext cx="75539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+mj-lt"/>
                <a:cs typeface="Arial" pitchFamily="34" charset="0"/>
              </a:rPr>
              <a:t>Jadi</a:t>
            </a:r>
            <a:r>
              <a:rPr lang="en-US" sz="2400" dirty="0">
                <a:latin typeface="+mj-lt"/>
                <a:cs typeface="Arial" pitchFamily="34" charset="0"/>
              </a:rPr>
              <a:t>, 65 × 61 + 2.351 ≈ 70 × 60 + 2.360 </a:t>
            </a:r>
          </a:p>
          <a:p>
            <a:pPr>
              <a:spcBef>
                <a:spcPts val="600"/>
              </a:spcBef>
              <a:tabLst>
                <a:tab pos="2624138" algn="l"/>
              </a:tabLst>
            </a:pPr>
            <a:r>
              <a:rPr lang="en-US" sz="2400" dirty="0">
                <a:latin typeface="+mj-lt"/>
                <a:cs typeface="Arial" pitchFamily="34" charset="0"/>
              </a:rPr>
              <a:t>	= 4.200 + 2.350 = 6.550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59491" y="3135049"/>
            <a:ext cx="7643761" cy="1800493"/>
            <a:chOff x="763974" y="3308423"/>
            <a:chExt cx="7643761" cy="1800493"/>
          </a:xfrm>
        </p:grpSpPr>
        <p:sp>
          <p:nvSpPr>
            <p:cNvPr id="8" name="TextBox 7"/>
            <p:cNvSpPr txBox="1"/>
            <p:nvPr/>
          </p:nvSpPr>
          <p:spPr>
            <a:xfrm>
              <a:off x="763974" y="3308423"/>
              <a:ext cx="7643761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dirty="0" err="1">
                  <a:latin typeface="+mj-lt"/>
                  <a:cs typeface="Arial" pitchFamily="34" charset="0"/>
                </a:rPr>
                <a:t>Pembulatan</a:t>
              </a:r>
              <a:r>
                <a:rPr lang="en-US" sz="2400" dirty="0"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+mj-lt"/>
                  <a:cs typeface="Arial" pitchFamily="34" charset="0"/>
                </a:rPr>
                <a:t>setiap</a:t>
              </a:r>
              <a:r>
                <a:rPr lang="en-US" sz="24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itchFamily="34" charset="0"/>
                </a:rPr>
                <a:t>bilangan</a:t>
              </a:r>
              <a:r>
                <a:rPr lang="en-US" sz="2400" dirty="0">
                  <a:latin typeface="+mj-lt"/>
                  <a:cs typeface="Arial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itchFamily="34" charset="0"/>
                </a:rPr>
                <a:t>ke</a:t>
              </a:r>
              <a:r>
                <a:rPr lang="en-US" sz="2400" dirty="0">
                  <a:latin typeface="+mj-lt"/>
                  <a:cs typeface="Arial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itchFamily="34" charset="0"/>
                </a:rPr>
                <a:t>puluhan</a:t>
              </a:r>
              <a:r>
                <a:rPr lang="en-US" sz="2400" dirty="0">
                  <a:latin typeface="+mj-lt"/>
                  <a:cs typeface="Arial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itchFamily="34" charset="0"/>
                </a:rPr>
                <a:t>terdekat</a:t>
              </a:r>
              <a:r>
                <a:rPr lang="en-US" sz="2400" dirty="0">
                  <a:latin typeface="+mj-lt"/>
                  <a:cs typeface="Arial" pitchFamily="34" charset="0"/>
                </a:rPr>
                <a:t>:</a:t>
              </a:r>
            </a:p>
            <a:p>
              <a:pPr marL="457200" indent="-457200" algn="ctr">
                <a:spcBef>
                  <a:spcPts val="600"/>
                </a:spcBef>
                <a:buAutoNum type="arabicPlain" startAt="65"/>
              </a:pPr>
              <a:r>
                <a:rPr lang="en-US" sz="2400" dirty="0">
                  <a:latin typeface="+mj-lt"/>
                  <a:cs typeface="Arial" pitchFamily="34" charset="0"/>
                </a:rPr>
                <a:t>               70</a:t>
              </a:r>
            </a:p>
            <a:p>
              <a:pPr marL="457200" indent="-457200" algn="ctr">
                <a:spcBef>
                  <a:spcPts val="600"/>
                </a:spcBef>
                <a:buAutoNum type="arabicPlain" startAt="61"/>
              </a:pPr>
              <a:r>
                <a:rPr lang="en-US" sz="2400" dirty="0">
                  <a:latin typeface="+mj-lt"/>
                  <a:cs typeface="Arial" pitchFamily="34" charset="0"/>
                </a:rPr>
                <a:t>               60</a:t>
              </a:r>
            </a:p>
            <a:p>
              <a:pPr algn="ctr">
                <a:spcBef>
                  <a:spcPts val="600"/>
                </a:spcBef>
              </a:pPr>
              <a:r>
                <a:rPr lang="en-US" sz="2400" dirty="0">
                  <a:latin typeface="+mj-lt"/>
                  <a:cs typeface="Arial" pitchFamily="34" charset="0"/>
                </a:rPr>
                <a:t>2.351             2.360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433395" y="3862553"/>
              <a:ext cx="274320" cy="18288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4433395" y="4314902"/>
              <a:ext cx="274320" cy="18288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433395" y="4788277"/>
              <a:ext cx="274320" cy="18288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679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3737" y="489703"/>
            <a:ext cx="797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Perpangkatan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Dua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Akar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Pangkat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Dua</a:t>
            </a:r>
            <a:endParaRPr lang="en-US" sz="36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4711" y="1264708"/>
            <a:ext cx="3945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1.  	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Perpangkatan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Dua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8110" y="2054840"/>
            <a:ext cx="948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latin typeface="+mj-lt"/>
                <a:cs typeface="Arial" pitchFamily="34" charset="0"/>
              </a:rPr>
              <a:t>Perpangkatan</a:t>
            </a:r>
            <a:r>
              <a:rPr lang="en-US" sz="2800" b="1" dirty="0"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latin typeface="+mj-lt"/>
                <a:cs typeface="Arial" pitchFamily="34" charset="0"/>
              </a:rPr>
              <a:t>dua</a:t>
            </a:r>
            <a:r>
              <a:rPr lang="en-US" sz="2800" b="1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adalah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perkalian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dua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bilangan</a:t>
            </a:r>
            <a:r>
              <a:rPr lang="en-US" sz="2800" dirty="0">
                <a:latin typeface="+mj-lt"/>
                <a:cs typeface="Arial" pitchFamily="34" charset="0"/>
              </a:rPr>
              <a:t> yang </a:t>
            </a:r>
            <a:r>
              <a:rPr lang="en-US" sz="2800" dirty="0" err="1">
                <a:latin typeface="+mj-lt"/>
                <a:cs typeface="Arial" pitchFamily="34" charset="0"/>
              </a:rPr>
              <a:t>sama</a:t>
            </a:r>
            <a:r>
              <a:rPr lang="en-US" sz="28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3737" y="4091088"/>
            <a:ext cx="749744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+mj-lt"/>
                <a:cs typeface="Arial" pitchFamily="34" charset="0"/>
              </a:rPr>
              <a:t>Contoh</a:t>
            </a:r>
            <a:r>
              <a:rPr lang="en-US" sz="2800" dirty="0">
                <a:latin typeface="+mj-lt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+mj-lt"/>
                <a:cs typeface="Arial" pitchFamily="34" charset="0"/>
              </a:rPr>
              <a:t>4 × 4 = 4</a:t>
            </a:r>
            <a:r>
              <a:rPr lang="en-US" sz="2800" baseline="30000" dirty="0">
                <a:latin typeface="+mj-lt"/>
                <a:cs typeface="Arial" pitchFamily="34" charset="0"/>
              </a:rPr>
              <a:t>2</a:t>
            </a:r>
            <a:r>
              <a:rPr lang="en-US" sz="2800" dirty="0">
                <a:latin typeface="+mj-lt"/>
                <a:cs typeface="Arial" pitchFamily="34" charset="0"/>
              </a:rPr>
              <a:t>, </a:t>
            </a:r>
            <a:r>
              <a:rPr lang="en-US" sz="2800" dirty="0" err="1">
                <a:latin typeface="+mj-lt"/>
                <a:cs typeface="Arial" pitchFamily="34" charset="0"/>
              </a:rPr>
              <a:t>dibaca</a:t>
            </a:r>
            <a:r>
              <a:rPr lang="en-US" sz="2800" dirty="0">
                <a:latin typeface="+mj-lt"/>
                <a:cs typeface="Arial" pitchFamily="34" charset="0"/>
              </a:rPr>
              <a:t> 4 </a:t>
            </a:r>
            <a:r>
              <a:rPr lang="en-US" sz="2800" dirty="0" err="1">
                <a:latin typeface="+mj-lt"/>
                <a:cs typeface="Arial" pitchFamily="34" charset="0"/>
              </a:rPr>
              <a:t>pangkat</a:t>
            </a:r>
            <a:r>
              <a:rPr lang="en-US" sz="2800" dirty="0">
                <a:latin typeface="+mj-lt"/>
                <a:cs typeface="Arial" pitchFamily="34" charset="0"/>
              </a:rPr>
              <a:t> 2 </a:t>
            </a:r>
            <a:r>
              <a:rPr lang="en-US" sz="2800" dirty="0" err="1">
                <a:latin typeface="+mj-lt"/>
                <a:cs typeface="Arial" pitchFamily="34" charset="0"/>
              </a:rPr>
              <a:t>atau</a:t>
            </a:r>
            <a:r>
              <a:rPr lang="en-US" sz="2800" dirty="0">
                <a:latin typeface="+mj-lt"/>
                <a:cs typeface="Arial" pitchFamily="34" charset="0"/>
              </a:rPr>
              <a:t> 4 </a:t>
            </a:r>
            <a:r>
              <a:rPr lang="en-US" sz="2800" dirty="0" err="1">
                <a:latin typeface="+mj-lt"/>
                <a:cs typeface="Arial" pitchFamily="34" charset="0"/>
              </a:rPr>
              <a:t>kuadrat</a:t>
            </a:r>
            <a:endParaRPr lang="en-US" sz="2800" dirty="0">
              <a:latin typeface="+mj-lt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latin typeface="+mj-lt"/>
                <a:cs typeface="Arial" pitchFamily="34" charset="0"/>
              </a:rPr>
              <a:t>7 × 7 = 7</a:t>
            </a:r>
            <a:r>
              <a:rPr lang="en-US" sz="2800" baseline="30000" dirty="0">
                <a:latin typeface="+mj-lt"/>
                <a:cs typeface="Arial" pitchFamily="34" charset="0"/>
              </a:rPr>
              <a:t>2</a:t>
            </a:r>
            <a:r>
              <a:rPr lang="en-US" sz="2800" dirty="0">
                <a:latin typeface="+mj-lt"/>
                <a:cs typeface="Arial" pitchFamily="34" charset="0"/>
              </a:rPr>
              <a:t>, </a:t>
            </a:r>
            <a:r>
              <a:rPr lang="en-US" sz="2800" dirty="0" err="1">
                <a:latin typeface="+mj-lt"/>
                <a:cs typeface="Arial" pitchFamily="34" charset="0"/>
              </a:rPr>
              <a:t>dibaca</a:t>
            </a:r>
            <a:r>
              <a:rPr lang="en-US" sz="2800" dirty="0">
                <a:latin typeface="+mj-lt"/>
                <a:cs typeface="Arial" pitchFamily="34" charset="0"/>
              </a:rPr>
              <a:t> 7 </a:t>
            </a:r>
            <a:r>
              <a:rPr lang="en-US" sz="2800" dirty="0" err="1">
                <a:latin typeface="+mj-lt"/>
                <a:cs typeface="Arial" pitchFamily="34" charset="0"/>
              </a:rPr>
              <a:t>pangkat</a:t>
            </a:r>
            <a:r>
              <a:rPr lang="en-US" sz="2800" dirty="0">
                <a:latin typeface="+mj-lt"/>
                <a:cs typeface="Arial" pitchFamily="34" charset="0"/>
              </a:rPr>
              <a:t> 2 </a:t>
            </a:r>
            <a:r>
              <a:rPr lang="en-US" sz="2800" dirty="0" err="1">
                <a:latin typeface="+mj-lt"/>
                <a:cs typeface="Arial" pitchFamily="34" charset="0"/>
              </a:rPr>
              <a:t>atau</a:t>
            </a:r>
            <a:r>
              <a:rPr lang="en-US" sz="2800" dirty="0">
                <a:latin typeface="+mj-lt"/>
                <a:cs typeface="Arial" pitchFamily="34" charset="0"/>
              </a:rPr>
              <a:t> 7 </a:t>
            </a:r>
            <a:r>
              <a:rPr lang="en-US" sz="2800" dirty="0" err="1">
                <a:latin typeface="+mj-lt"/>
                <a:cs typeface="Arial" pitchFamily="34" charset="0"/>
              </a:rPr>
              <a:t>kuadrat</a:t>
            </a:r>
            <a:endParaRPr lang="en-US" sz="2800" dirty="0">
              <a:latin typeface="+mj-lt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6222" y="489702"/>
            <a:ext cx="638939" cy="638939"/>
            <a:chOff x="394825" y="307207"/>
            <a:chExt cx="638939" cy="638939"/>
          </a:xfrm>
        </p:grpSpPr>
        <p:sp>
          <p:nvSpPr>
            <p:cNvPr id="13" name="Oval 12"/>
            <p:cNvSpPr/>
            <p:nvPr/>
          </p:nvSpPr>
          <p:spPr>
            <a:xfrm>
              <a:off x="394825" y="307207"/>
              <a:ext cx="638939" cy="638939"/>
            </a:xfrm>
            <a:prstGeom prst="ellipse">
              <a:avLst/>
            </a:prstGeom>
            <a:solidFill>
              <a:srgbClr val="FF6600">
                <a:alpha val="95000"/>
              </a:srgbClr>
            </a:solidFill>
            <a:ln w="762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2532" y="339542"/>
              <a:ext cx="373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F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03737" y="2740349"/>
            <a:ext cx="743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+mj-lt"/>
                <a:cs typeface="Arial" pitchFamily="34" charset="0"/>
              </a:rPr>
              <a:t>Hasil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perkaliannya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disebut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kuadrat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bilangan</a:t>
            </a:r>
            <a:r>
              <a:rPr lang="en-US" sz="2800" dirty="0"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6638" y="3424971"/>
            <a:ext cx="7930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+mj-lt"/>
                <a:cs typeface="Arial" pitchFamily="34" charset="0"/>
              </a:rPr>
              <a:t>Ditulis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dengan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angka</a:t>
            </a:r>
            <a:r>
              <a:rPr lang="en-US" sz="2800" dirty="0">
                <a:latin typeface="+mj-lt"/>
                <a:cs typeface="Arial" pitchFamily="34" charset="0"/>
              </a:rPr>
              <a:t> 2 di </a:t>
            </a:r>
            <a:r>
              <a:rPr lang="en-US" sz="2800" dirty="0" err="1">
                <a:latin typeface="+mj-lt"/>
                <a:cs typeface="Arial" pitchFamily="34" charset="0"/>
              </a:rPr>
              <a:t>atas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bilangan</a:t>
            </a:r>
            <a:r>
              <a:rPr lang="en-US" sz="2800" dirty="0"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latin typeface="+mj-lt"/>
                <a:cs typeface="Arial" pitchFamily="34" charset="0"/>
              </a:rPr>
              <a:t>tersebut</a:t>
            </a:r>
            <a:r>
              <a:rPr lang="en-US" sz="2800" dirty="0">
                <a:latin typeface="+mj-lt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648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3439498" y="2006249"/>
            <a:ext cx="1327594" cy="1232549"/>
            <a:chOff x="635623" y="2959764"/>
            <a:chExt cx="1144865" cy="1232549"/>
          </a:xfrm>
          <a:solidFill>
            <a:srgbClr val="92D050"/>
          </a:solidFill>
        </p:grpSpPr>
        <p:sp>
          <p:nvSpPr>
            <p:cNvPr id="60" name="Cube 59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1" name="Cube 60"/>
            <p:cNvSpPr/>
            <p:nvPr/>
          </p:nvSpPr>
          <p:spPr>
            <a:xfrm rot="5400000" flipH="1">
              <a:off x="92632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2" name="Cube 61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3" name="Cube 62"/>
            <p:cNvSpPr/>
            <p:nvPr/>
          </p:nvSpPr>
          <p:spPr>
            <a:xfrm rot="5400000" flipH="1">
              <a:off x="628799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67403" y="2010782"/>
            <a:ext cx="1180245" cy="1080559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9" name="Cube 8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Cube 9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" name="Cube 10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76071" y="1376980"/>
            <a:ext cx="453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a. 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Pertukaran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50238" y="2010133"/>
            <a:ext cx="1327594" cy="1232549"/>
            <a:chOff x="635623" y="2959764"/>
            <a:chExt cx="1144865" cy="1232549"/>
          </a:xfrm>
          <a:solidFill>
            <a:srgbClr val="92D050"/>
          </a:solidFill>
        </p:grpSpPr>
        <p:sp>
          <p:nvSpPr>
            <p:cNvPr id="5" name="Cube 4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" name="Cube 5"/>
            <p:cNvSpPr/>
            <p:nvPr/>
          </p:nvSpPr>
          <p:spPr>
            <a:xfrm rot="5400000" flipH="1">
              <a:off x="92632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" name="Cube 6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" name="Cube 7"/>
            <p:cNvSpPr/>
            <p:nvPr/>
          </p:nvSpPr>
          <p:spPr>
            <a:xfrm rot="5400000" flipH="1">
              <a:off x="628799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103060" y="2372867"/>
            <a:ext cx="50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09392" y="2248769"/>
            <a:ext cx="50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43219" y="3453222"/>
            <a:ext cx="3621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+mj-lt"/>
                <a:cs typeface="Arial" panose="020B0604020202020204" pitchFamily="34" charset="0"/>
              </a:rPr>
              <a:t>Jika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j-lt"/>
                <a:cs typeface="Arial" panose="020B0604020202020204" pitchFamily="34" charset="0"/>
              </a:rPr>
              <a:t>disambung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+mj-lt"/>
                <a:cs typeface="Arial" panose="020B0604020202020204" pitchFamily="34" charset="0"/>
              </a:rPr>
              <a:t>menjadi</a:t>
            </a:r>
            <a:endParaRPr lang="en-US" sz="2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568298" y="2019532"/>
            <a:ext cx="1180245" cy="1080559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56" name="Cube 55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8" name="Cube 57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563909" y="2014850"/>
            <a:ext cx="1180245" cy="1080559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65" name="Cube 64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Cube 65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7" name="Cube 66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443800" y="2010137"/>
            <a:ext cx="1327594" cy="1232549"/>
            <a:chOff x="635623" y="2959764"/>
            <a:chExt cx="1144865" cy="1232549"/>
          </a:xfrm>
          <a:solidFill>
            <a:srgbClr val="92D050"/>
          </a:solidFill>
        </p:grpSpPr>
        <p:sp>
          <p:nvSpPr>
            <p:cNvPr id="69" name="Cube 68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0" name="Cube 69"/>
            <p:cNvSpPr/>
            <p:nvPr/>
          </p:nvSpPr>
          <p:spPr>
            <a:xfrm rot="5400000" flipH="1">
              <a:off x="92632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1" name="Cube 70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2" name="Cube 71"/>
            <p:cNvSpPr/>
            <p:nvPr/>
          </p:nvSpPr>
          <p:spPr>
            <a:xfrm rot="5400000" flipH="1">
              <a:off x="628799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747078" y="4089938"/>
            <a:ext cx="756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+mj-lt"/>
                <a:cs typeface="Arial" panose="020B0604020202020204" pitchFamily="34" charset="0"/>
              </a:rPr>
              <a:t>atau</a:t>
            </a:r>
            <a:endParaRPr lang="en-US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79817" y="4355014"/>
            <a:ext cx="12983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  <a:cs typeface="Arial" panose="020B0604020202020204" pitchFamily="34" charset="0"/>
              </a:rPr>
              <a:t>4 + 3 = </a:t>
            </a:r>
            <a:r>
              <a:rPr lang="en-US" sz="22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854274" y="4351562"/>
            <a:ext cx="122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  <a:cs typeface="Arial" panose="020B0604020202020204" pitchFamily="34" charset="0"/>
              </a:rPr>
              <a:t>3 + 4 = </a:t>
            </a:r>
            <a:r>
              <a:rPr lang="en-US" sz="22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65559" y="5206824"/>
            <a:ext cx="9020304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Arial" panose="020B0604020202020204" pitchFamily="34" charset="0"/>
              </a:rPr>
              <a:t>Urutan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penjumlahan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ditukar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menghasilkan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nilai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sama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dirty="0">
                <a:latin typeface="+mj-lt"/>
                <a:cs typeface="Arial" panose="020B0604020202020204" pitchFamily="34" charset="0"/>
              </a:rPr>
              <a:t>4 + 3 = 3 + 4 = </a:t>
            </a:r>
            <a:r>
              <a:rPr lang="en-US" sz="2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7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76080" y="219057"/>
            <a:ext cx="499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Sifat-Sifat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endParaRPr lang="en-US" sz="36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13242" y="219051"/>
            <a:ext cx="638939" cy="638938"/>
            <a:chOff x="394825" y="307207"/>
            <a:chExt cx="638939" cy="638939"/>
          </a:xfrm>
        </p:grpSpPr>
        <p:sp>
          <p:nvSpPr>
            <p:cNvPr id="41" name="Oval 40"/>
            <p:cNvSpPr/>
            <p:nvPr/>
          </p:nvSpPr>
          <p:spPr>
            <a:xfrm>
              <a:off x="394825" y="307207"/>
              <a:ext cx="638939" cy="638939"/>
            </a:xfrm>
            <a:prstGeom prst="ellipse">
              <a:avLst/>
            </a:prstGeom>
            <a:solidFill>
              <a:srgbClr val="FF6600">
                <a:alpha val="95000"/>
              </a:srgbClr>
            </a:solidFill>
            <a:ln w="762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7389" y="327184"/>
              <a:ext cx="43313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49567" y="859520"/>
            <a:ext cx="5691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1.  	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Penjumlahan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34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09462 0.278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67 -0.04028 L -0.37969 0.196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4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9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9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95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4167 0.3013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95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3375 0.20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9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4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73" grpId="0"/>
      <p:bldP spid="74" grpId="0"/>
      <p:bldP spid="75" grpId="0"/>
      <p:bldP spid="7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2233927" y="920431"/>
            <a:ext cx="178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13 × 13 = . . 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01994" y="2835201"/>
            <a:ext cx="820230" cy="2724237"/>
            <a:chOff x="4077994" y="2835194"/>
            <a:chExt cx="820230" cy="2724237"/>
          </a:xfrm>
        </p:grpSpPr>
        <p:grpSp>
          <p:nvGrpSpPr>
            <p:cNvPr id="455" name="Group 454"/>
            <p:cNvGrpSpPr/>
            <p:nvPr/>
          </p:nvGrpSpPr>
          <p:grpSpPr>
            <a:xfrm>
              <a:off x="4077994" y="2835194"/>
              <a:ext cx="274320" cy="2724237"/>
              <a:chOff x="756745" y="2574726"/>
              <a:chExt cx="268013" cy="2674804"/>
            </a:xfrm>
            <a:solidFill>
              <a:srgbClr val="B8E08C"/>
            </a:solidFill>
          </p:grpSpPr>
          <p:sp>
            <p:nvSpPr>
              <p:cNvPr id="456" name="Rectangle 455"/>
              <p:cNvSpPr/>
              <p:nvPr/>
            </p:nvSpPr>
            <p:spPr>
              <a:xfrm>
                <a:off x="756745" y="2574726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>
              <a:xfrm>
                <a:off x="756745" y="2838160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756745" y="3109115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756745" y="3372607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>
              <a:xfrm>
                <a:off x="756745" y="3643564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756745" y="3913851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756745" y="4177953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756745" y="4448240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4" name="Rectangle 463"/>
              <p:cNvSpPr/>
              <p:nvPr/>
            </p:nvSpPr>
            <p:spPr>
              <a:xfrm>
                <a:off x="756745" y="4709901"/>
                <a:ext cx="268013" cy="294814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5" name="Rectangle 464"/>
              <p:cNvSpPr/>
              <p:nvPr/>
            </p:nvSpPr>
            <p:spPr>
              <a:xfrm>
                <a:off x="756745" y="4980188"/>
                <a:ext cx="268013" cy="269342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466" name="Group 465"/>
            <p:cNvGrpSpPr/>
            <p:nvPr/>
          </p:nvGrpSpPr>
          <p:grpSpPr>
            <a:xfrm>
              <a:off x="4350948" y="2835194"/>
              <a:ext cx="274320" cy="2724237"/>
              <a:chOff x="756745" y="2574726"/>
              <a:chExt cx="268013" cy="2674804"/>
            </a:xfrm>
            <a:solidFill>
              <a:srgbClr val="B8E08C"/>
            </a:solidFill>
          </p:grpSpPr>
          <p:sp>
            <p:nvSpPr>
              <p:cNvPr id="467" name="Rectangle 466"/>
              <p:cNvSpPr/>
              <p:nvPr/>
            </p:nvSpPr>
            <p:spPr>
              <a:xfrm>
                <a:off x="756745" y="2574726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756745" y="2838160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756745" y="3109115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756745" y="3372607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1" name="Rectangle 470"/>
              <p:cNvSpPr/>
              <p:nvPr/>
            </p:nvSpPr>
            <p:spPr>
              <a:xfrm>
                <a:off x="756745" y="3643564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2" name="Rectangle 471"/>
              <p:cNvSpPr/>
              <p:nvPr/>
            </p:nvSpPr>
            <p:spPr>
              <a:xfrm>
                <a:off x="756745" y="3913851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756745" y="4177953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756745" y="4448240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5" name="Rectangle 474"/>
              <p:cNvSpPr/>
              <p:nvPr/>
            </p:nvSpPr>
            <p:spPr>
              <a:xfrm>
                <a:off x="756745" y="4709901"/>
                <a:ext cx="268013" cy="294814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756745" y="4980188"/>
                <a:ext cx="268013" cy="269342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477" name="Group 476"/>
            <p:cNvGrpSpPr/>
            <p:nvPr/>
          </p:nvGrpSpPr>
          <p:grpSpPr>
            <a:xfrm>
              <a:off x="4623904" y="2835194"/>
              <a:ext cx="274320" cy="2724236"/>
              <a:chOff x="756745" y="2574726"/>
              <a:chExt cx="268013" cy="2674803"/>
            </a:xfrm>
            <a:solidFill>
              <a:srgbClr val="B8E08C"/>
            </a:solidFill>
          </p:grpSpPr>
          <p:sp>
            <p:nvSpPr>
              <p:cNvPr id="478" name="Rectangle 477"/>
              <p:cNvSpPr/>
              <p:nvPr/>
            </p:nvSpPr>
            <p:spPr>
              <a:xfrm>
                <a:off x="756745" y="2574726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756745" y="2838160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756745" y="3109115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756745" y="3372607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756745" y="3643564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756745" y="3913851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756745" y="4177953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756745" y="4448240"/>
                <a:ext cx="268013" cy="268013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756745" y="4709901"/>
                <a:ext cx="268013" cy="294814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87" name="Rectangle 486"/>
              <p:cNvSpPr/>
              <p:nvPr/>
            </p:nvSpPr>
            <p:spPr>
              <a:xfrm>
                <a:off x="756745" y="4980187"/>
                <a:ext cx="268013" cy="269342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sp>
        <p:nvSpPr>
          <p:cNvPr id="569" name="TextBox 568"/>
          <p:cNvSpPr txBox="1"/>
          <p:nvPr/>
        </p:nvSpPr>
        <p:spPr>
          <a:xfrm>
            <a:off x="5623447" y="3989713"/>
            <a:ext cx="776175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10 × 3</a:t>
            </a:r>
          </a:p>
        </p:txBody>
      </p:sp>
      <p:sp>
        <p:nvSpPr>
          <p:cNvPr id="571" name="TextBox 570"/>
          <p:cNvSpPr txBox="1"/>
          <p:nvPr/>
        </p:nvSpPr>
        <p:spPr>
          <a:xfrm>
            <a:off x="6954192" y="2629945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13 × 13 = 13</a:t>
            </a:r>
            <a:r>
              <a:rPr lang="en-US" sz="2400" baseline="30000" dirty="0">
                <a:latin typeface="+mj-lt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840850" y="5683855"/>
            <a:ext cx="3543476" cy="400020"/>
            <a:chOff x="934870" y="5753142"/>
            <a:chExt cx="3543476" cy="400020"/>
          </a:xfrm>
        </p:grpSpPr>
        <p:cxnSp>
          <p:nvCxnSpPr>
            <p:cNvPr id="555" name="Straight Connector 554"/>
            <p:cNvCxnSpPr/>
            <p:nvPr/>
          </p:nvCxnSpPr>
          <p:spPr>
            <a:xfrm>
              <a:off x="934870" y="5753142"/>
              <a:ext cx="3543476" cy="0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2" name="TextBox 571"/>
            <p:cNvSpPr txBox="1"/>
            <p:nvPr/>
          </p:nvSpPr>
          <p:spPr>
            <a:xfrm>
              <a:off x="2497256" y="578383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51347" y="2833666"/>
            <a:ext cx="2747543" cy="2726483"/>
            <a:chOff x="1314078" y="2996126"/>
            <a:chExt cx="2747543" cy="2726482"/>
          </a:xfrm>
        </p:grpSpPr>
        <p:sp>
          <p:nvSpPr>
            <p:cNvPr id="57" name="Rectangle 56"/>
            <p:cNvSpPr/>
            <p:nvPr/>
          </p:nvSpPr>
          <p:spPr>
            <a:xfrm>
              <a:off x="1314078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1314078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1314078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1314078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314078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1314078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1314078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1314078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314078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314078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1592576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592576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1592576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1592576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1592576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592576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592576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1592576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1592576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1592576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1865530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1865530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1865530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1865530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1865530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1865530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1865530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1865530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1865530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1865530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2138486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2138486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2138486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2138486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2138486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2138486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2138486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2138486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2138486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2138486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2411441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2411441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2411441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411441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411441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411441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411441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2411441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411441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2411441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2689939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2689939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2689939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689939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689939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689939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2689939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689939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689939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2689939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2962893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2962893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2962893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2962893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2962893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2962893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2962893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2962893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2962893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2962893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3235849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3235849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3235849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3235849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3235849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3235849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3235849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3235849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3235849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3235849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3508803" y="299629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3508803" y="326705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3508803" y="354056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3508803" y="381099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3508803" y="408450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3508803" y="435979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3508803" y="462877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3508803" y="490405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3508803" y="517753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3508803" y="544828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3787301" y="2996126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3787301" y="326688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3787301" y="3540391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3787301" y="3810827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3787301" y="4084338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3787301" y="4359620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3787301" y="4628603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3787301" y="4903885"/>
              <a:ext cx="274320" cy="2729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3787301" y="5177362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3787301" y="5448118"/>
              <a:ext cx="274320" cy="27432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563" name="Straight Connector 562"/>
          <p:cNvCxnSpPr/>
          <p:nvPr/>
        </p:nvCxnSpPr>
        <p:spPr>
          <a:xfrm>
            <a:off x="2700832" y="2812438"/>
            <a:ext cx="0" cy="2693423"/>
          </a:xfrm>
          <a:prstGeom prst="line">
            <a:avLst/>
          </a:prstGeom>
          <a:ln w="9525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/>
          <p:cNvSpPr txBox="1"/>
          <p:nvPr/>
        </p:nvSpPr>
        <p:spPr>
          <a:xfrm>
            <a:off x="3677119" y="3871300"/>
            <a:ext cx="893193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10 × 10</a:t>
            </a:r>
          </a:p>
        </p:txBody>
      </p:sp>
      <p:sp>
        <p:nvSpPr>
          <p:cNvPr id="575" name="TextBox 574"/>
          <p:cNvSpPr txBox="1"/>
          <p:nvPr/>
        </p:nvSpPr>
        <p:spPr>
          <a:xfrm>
            <a:off x="2286293" y="3925459"/>
            <a:ext cx="418704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73" name="TextBox 572"/>
          <p:cNvSpPr txBox="1"/>
          <p:nvPr/>
        </p:nvSpPr>
        <p:spPr>
          <a:xfrm>
            <a:off x="3960007" y="1478596"/>
            <a:ext cx="418704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59" name="Group 58"/>
          <p:cNvGrpSpPr/>
          <p:nvPr/>
        </p:nvGrpSpPr>
        <p:grpSpPr>
          <a:xfrm rot="16200000">
            <a:off x="3813975" y="1054266"/>
            <a:ext cx="820232" cy="2744978"/>
            <a:chOff x="5552651" y="2580271"/>
            <a:chExt cx="820232" cy="2744978"/>
          </a:xfrm>
          <a:solidFill>
            <a:srgbClr val="B8E08C"/>
          </a:solidFill>
        </p:grpSpPr>
        <p:grpSp>
          <p:nvGrpSpPr>
            <p:cNvPr id="488" name="Group 487"/>
            <p:cNvGrpSpPr/>
            <p:nvPr/>
          </p:nvGrpSpPr>
          <p:grpSpPr>
            <a:xfrm>
              <a:off x="5552651" y="2580272"/>
              <a:ext cx="274321" cy="2744977"/>
              <a:chOff x="762286" y="2580272"/>
              <a:chExt cx="274321" cy="2744977"/>
            </a:xfrm>
            <a:grpFill/>
          </p:grpSpPr>
          <p:sp>
            <p:nvSpPr>
              <p:cNvPr id="489" name="Rectangle 488"/>
              <p:cNvSpPr/>
              <p:nvPr/>
            </p:nvSpPr>
            <p:spPr>
              <a:xfrm>
                <a:off x="762287" y="2580272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762287" y="2856103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762287" y="3131290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762287" y="3404556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762287" y="3679743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762287" y="3955572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762287" y="4230758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762287" y="4501045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762287" y="4775103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762286" y="5050929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499" name="Group 498"/>
            <p:cNvGrpSpPr/>
            <p:nvPr/>
          </p:nvGrpSpPr>
          <p:grpSpPr>
            <a:xfrm>
              <a:off x="5825605" y="2580272"/>
              <a:ext cx="274322" cy="2744974"/>
              <a:chOff x="762286" y="2580272"/>
              <a:chExt cx="274322" cy="2744974"/>
            </a:xfrm>
            <a:grpFill/>
          </p:grpSpPr>
          <p:sp>
            <p:nvSpPr>
              <p:cNvPr id="500" name="Rectangle 499"/>
              <p:cNvSpPr/>
              <p:nvPr/>
            </p:nvSpPr>
            <p:spPr>
              <a:xfrm>
                <a:off x="762288" y="2580272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762287" y="2856098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2" name="Rectangle 501"/>
              <p:cNvSpPr/>
              <p:nvPr/>
            </p:nvSpPr>
            <p:spPr>
              <a:xfrm>
                <a:off x="762288" y="3131284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3" name="Rectangle 502"/>
              <p:cNvSpPr/>
              <p:nvPr/>
            </p:nvSpPr>
            <p:spPr>
              <a:xfrm>
                <a:off x="762288" y="3404549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762287" y="3679736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762287" y="3955565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762288" y="4230752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762288" y="4501039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762286" y="4775099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762286" y="5050926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510" name="Group 509"/>
            <p:cNvGrpSpPr/>
            <p:nvPr/>
          </p:nvGrpSpPr>
          <p:grpSpPr>
            <a:xfrm>
              <a:off x="6098561" y="2580271"/>
              <a:ext cx="274322" cy="2744974"/>
              <a:chOff x="762286" y="2580271"/>
              <a:chExt cx="274322" cy="2744974"/>
            </a:xfrm>
            <a:grpFill/>
          </p:grpSpPr>
          <p:sp>
            <p:nvSpPr>
              <p:cNvPr id="511" name="Rectangle 510"/>
              <p:cNvSpPr/>
              <p:nvPr/>
            </p:nvSpPr>
            <p:spPr>
              <a:xfrm>
                <a:off x="762288" y="2580271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762287" y="2856098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3" name="Rectangle 512"/>
              <p:cNvSpPr/>
              <p:nvPr/>
            </p:nvSpPr>
            <p:spPr>
              <a:xfrm>
                <a:off x="762288" y="3131285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4" name="Rectangle 513"/>
              <p:cNvSpPr/>
              <p:nvPr/>
            </p:nvSpPr>
            <p:spPr>
              <a:xfrm>
                <a:off x="762288" y="3404550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5" name="Rectangle 514"/>
              <p:cNvSpPr/>
              <p:nvPr/>
            </p:nvSpPr>
            <p:spPr>
              <a:xfrm>
                <a:off x="762288" y="3679737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762288" y="3955566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762288" y="4230752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8" name="Rectangle 517"/>
              <p:cNvSpPr/>
              <p:nvPr/>
            </p:nvSpPr>
            <p:spPr>
              <a:xfrm>
                <a:off x="762288" y="4501039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9" name="Rectangle 518"/>
              <p:cNvSpPr/>
              <p:nvPr/>
            </p:nvSpPr>
            <p:spPr>
              <a:xfrm>
                <a:off x="762286" y="4775098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762286" y="5050925"/>
                <a:ext cx="274320" cy="274320"/>
              </a:xfrm>
              <a:prstGeom prst="rect">
                <a:avLst/>
              </a:prstGeom>
              <a:grpFill/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cxnSp>
        <p:nvCxnSpPr>
          <p:cNvPr id="62" name="Straight Connector 61"/>
          <p:cNvCxnSpPr/>
          <p:nvPr/>
        </p:nvCxnSpPr>
        <p:spPr>
          <a:xfrm>
            <a:off x="2840850" y="1871888"/>
            <a:ext cx="2702258" cy="0"/>
          </a:xfrm>
          <a:prstGeom prst="line">
            <a:avLst/>
          </a:prstGeom>
          <a:ln w="952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/>
          <p:nvPr/>
        </p:nvCxnSpPr>
        <p:spPr>
          <a:xfrm>
            <a:off x="2689748" y="1981157"/>
            <a:ext cx="0" cy="866469"/>
          </a:xfrm>
          <a:prstGeom prst="line">
            <a:avLst/>
          </a:prstGeom>
          <a:ln w="9525">
            <a:solidFill>
              <a:srgbClr val="FFCC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TextBox 566"/>
          <p:cNvSpPr txBox="1"/>
          <p:nvPr/>
        </p:nvSpPr>
        <p:spPr>
          <a:xfrm>
            <a:off x="3823244" y="2240977"/>
            <a:ext cx="776175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10 × 3</a:t>
            </a:r>
          </a:p>
        </p:txBody>
      </p:sp>
      <p:sp>
        <p:nvSpPr>
          <p:cNvPr id="576" name="TextBox 575"/>
          <p:cNvSpPr txBox="1"/>
          <p:nvPr/>
        </p:nvSpPr>
        <p:spPr>
          <a:xfrm>
            <a:off x="2393959" y="2227287"/>
            <a:ext cx="301686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562" name="Straight Connector 561"/>
          <p:cNvCxnSpPr/>
          <p:nvPr/>
        </p:nvCxnSpPr>
        <p:spPr>
          <a:xfrm>
            <a:off x="6546627" y="2016785"/>
            <a:ext cx="0" cy="3501149"/>
          </a:xfrm>
          <a:prstGeom prst="line">
            <a:avLst/>
          </a:prstGeom>
          <a:ln w="9525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4" name="TextBox 573"/>
          <p:cNvSpPr txBox="1"/>
          <p:nvPr/>
        </p:nvSpPr>
        <p:spPr>
          <a:xfrm>
            <a:off x="6524128" y="3593151"/>
            <a:ext cx="418704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13</a:t>
            </a:r>
          </a:p>
        </p:txBody>
      </p:sp>
      <p:grpSp>
        <p:nvGrpSpPr>
          <p:cNvPr id="131" name="Group 130"/>
          <p:cNvGrpSpPr/>
          <p:nvPr/>
        </p:nvGrpSpPr>
        <p:grpSpPr>
          <a:xfrm>
            <a:off x="5603215" y="1498205"/>
            <a:ext cx="835503" cy="1336997"/>
            <a:chOff x="3643476" y="1572166"/>
            <a:chExt cx="841220" cy="1336997"/>
          </a:xfrm>
        </p:grpSpPr>
        <p:grpSp>
          <p:nvGrpSpPr>
            <p:cNvPr id="60" name="Group 59"/>
            <p:cNvGrpSpPr/>
            <p:nvPr/>
          </p:nvGrpSpPr>
          <p:grpSpPr>
            <a:xfrm>
              <a:off x="3643476" y="2086828"/>
              <a:ext cx="830134" cy="822335"/>
              <a:chOff x="4441642" y="2588374"/>
              <a:chExt cx="803199" cy="781408"/>
            </a:xfrm>
          </p:grpSpPr>
          <p:sp>
            <p:nvSpPr>
              <p:cNvPr id="522" name="Rectangle 521"/>
              <p:cNvSpPr/>
              <p:nvPr/>
            </p:nvSpPr>
            <p:spPr>
              <a:xfrm>
                <a:off x="4441642" y="2588374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23" name="Rectangle 522"/>
              <p:cNvSpPr/>
              <p:nvPr/>
            </p:nvSpPr>
            <p:spPr>
              <a:xfrm>
                <a:off x="4441642" y="2850279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24" name="Rectangle 523"/>
              <p:cNvSpPr/>
              <p:nvPr/>
            </p:nvSpPr>
            <p:spPr>
              <a:xfrm>
                <a:off x="4441642" y="3109115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33" name="Rectangle 532"/>
              <p:cNvSpPr/>
              <p:nvPr/>
            </p:nvSpPr>
            <p:spPr>
              <a:xfrm>
                <a:off x="4709234" y="2588374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34" name="Rectangle 533"/>
              <p:cNvSpPr/>
              <p:nvPr/>
            </p:nvSpPr>
            <p:spPr>
              <a:xfrm>
                <a:off x="4709234" y="2845013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4709234" y="3109115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>
              <a:xfrm>
                <a:off x="4976828" y="2588374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45" name="Rectangle 544"/>
              <p:cNvSpPr/>
              <p:nvPr/>
            </p:nvSpPr>
            <p:spPr>
              <a:xfrm>
                <a:off x="4976828" y="2845013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46" name="Rectangle 545"/>
              <p:cNvSpPr/>
              <p:nvPr/>
            </p:nvSpPr>
            <p:spPr>
              <a:xfrm>
                <a:off x="4976827" y="3109115"/>
                <a:ext cx="268013" cy="26066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cxnSp>
          <p:nvCxnSpPr>
            <p:cNvPr id="554" name="Straight Connector 553"/>
            <p:cNvCxnSpPr/>
            <p:nvPr/>
          </p:nvCxnSpPr>
          <p:spPr>
            <a:xfrm>
              <a:off x="3646320" y="1941163"/>
              <a:ext cx="838376" cy="0"/>
            </a:xfrm>
            <a:prstGeom prst="line">
              <a:avLst/>
            </a:prstGeom>
            <a:ln w="9525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0" name="TextBox 569"/>
            <p:cNvSpPr txBox="1"/>
            <p:nvPr/>
          </p:nvSpPr>
          <p:spPr>
            <a:xfrm>
              <a:off x="3745614" y="2307727"/>
              <a:ext cx="663665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3 × 3</a:t>
              </a:r>
            </a:p>
          </p:txBody>
        </p:sp>
        <p:sp>
          <p:nvSpPr>
            <p:cNvPr id="577" name="TextBox 576"/>
            <p:cNvSpPr txBox="1"/>
            <p:nvPr/>
          </p:nvSpPr>
          <p:spPr>
            <a:xfrm>
              <a:off x="3979325" y="1572166"/>
              <a:ext cx="303750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78" name="TextBox 577"/>
          <p:cNvSpPr txBox="1"/>
          <p:nvPr/>
        </p:nvSpPr>
        <p:spPr>
          <a:xfrm>
            <a:off x="6954203" y="3176209"/>
            <a:ext cx="3440685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tabLst>
                <a:tab pos="534988" algn="l"/>
              </a:tabLs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13</a:t>
            </a:r>
            <a:r>
              <a:rPr lang="en-US" sz="2400" baseline="30000" dirty="0">
                <a:latin typeface="+mj-lt"/>
                <a:cs typeface="Arial" panose="020B0604020202020204" pitchFamily="34" charset="0"/>
              </a:rPr>
              <a:t>2	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= ( 10 + 3)</a:t>
            </a:r>
            <a:r>
              <a:rPr lang="en-US" sz="2400" baseline="30000" dirty="0">
                <a:latin typeface="+mj-lt"/>
                <a:cs typeface="Arial" panose="020B0604020202020204" pitchFamily="34" charset="0"/>
              </a:rPr>
              <a:t>2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tabLst>
                <a:tab pos="534988" algn="l"/>
              </a:tabLs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 	= 10</a:t>
            </a:r>
            <a:r>
              <a:rPr lang="en-US" sz="2400" baseline="300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+ 2 × 10 × 3 + 3</a:t>
            </a:r>
            <a:r>
              <a:rPr lang="en-US" sz="2400" baseline="30000" dirty="0">
                <a:latin typeface="+mj-lt"/>
                <a:cs typeface="Arial" panose="020B0604020202020204" pitchFamily="34" charset="0"/>
              </a:rPr>
              <a:t>2</a:t>
            </a:r>
          </a:p>
          <a:p>
            <a:pPr>
              <a:spcBef>
                <a:spcPts val="600"/>
              </a:spcBef>
              <a:tabLst>
                <a:tab pos="534988" algn="l"/>
              </a:tabLs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	= 100 + 60 + 9 </a:t>
            </a:r>
          </a:p>
          <a:p>
            <a:pPr>
              <a:spcBef>
                <a:spcPts val="600"/>
              </a:spcBef>
              <a:tabLst>
                <a:tab pos="534988" algn="l"/>
              </a:tabLst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	= 169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411223" y="256583"/>
            <a:ext cx="7826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355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Menghitung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pangkat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menggunakan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penjumlahan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3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75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2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1" grpId="0"/>
      <p:bldP spid="568" grpId="0"/>
      <p:bldP spid="575" grpId="0"/>
      <p:bldP spid="573" grpId="0"/>
      <p:bldP spid="567" grpId="0"/>
      <p:bldP spid="576" grpId="0"/>
      <p:bldP spid="5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extBox 570"/>
          <p:cNvSpPr txBox="1"/>
          <p:nvPr/>
        </p:nvSpPr>
        <p:spPr>
          <a:xfrm>
            <a:off x="1916601" y="829793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21</a:t>
            </a:r>
            <a:r>
              <a:rPr lang="en-US" sz="2800" baseline="30000" dirty="0">
                <a:cs typeface="Arial" panose="020B0604020202020204" pitchFamily="34" charset="0"/>
              </a:rPr>
              <a:t>2  </a:t>
            </a:r>
            <a:r>
              <a:rPr lang="en-US" sz="2800" dirty="0">
                <a:cs typeface="Arial" panose="020B0604020202020204" pitchFamily="34" charset="0"/>
              </a:rPr>
              <a:t>= . . .</a:t>
            </a:r>
            <a:endParaRPr lang="en-US" sz="2800" baseline="30000" dirty="0">
              <a:cs typeface="Arial" panose="020B0604020202020204" pitchFamily="34" charset="0"/>
            </a:endParaRPr>
          </a:p>
        </p:txBody>
      </p:sp>
      <p:sp>
        <p:nvSpPr>
          <p:cNvPr id="579" name="Rectangle 578"/>
          <p:cNvSpPr/>
          <p:nvPr/>
        </p:nvSpPr>
        <p:spPr>
          <a:xfrm>
            <a:off x="4698400" y="1598937"/>
            <a:ext cx="1899920" cy="1848569"/>
          </a:xfrm>
          <a:prstGeom prst="rect">
            <a:avLst/>
          </a:prstGeom>
          <a:solidFill>
            <a:srgbClr val="B8E08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ectangle 580"/>
          <p:cNvSpPr/>
          <p:nvPr/>
        </p:nvSpPr>
        <p:spPr>
          <a:xfrm>
            <a:off x="4698400" y="1598937"/>
            <a:ext cx="1568854" cy="29525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1844824" y="1586090"/>
            <a:ext cx="2262898" cy="2230738"/>
            <a:chOff x="196129" y="2112579"/>
            <a:chExt cx="2262898" cy="2230739"/>
          </a:xfrm>
        </p:grpSpPr>
        <p:sp>
          <p:nvSpPr>
            <p:cNvPr id="137" name="Rectangle 136"/>
            <p:cNvSpPr/>
            <p:nvPr/>
          </p:nvSpPr>
          <p:spPr>
            <a:xfrm>
              <a:off x="559107" y="2112579"/>
              <a:ext cx="1899920" cy="1861407"/>
            </a:xfrm>
            <a:prstGeom prst="rect">
              <a:avLst/>
            </a:prstGeom>
            <a:solidFill>
              <a:srgbClr val="B8E08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299715" y="397398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21</a:t>
              </a:r>
            </a:p>
          </p:txBody>
        </p:sp>
        <p:sp>
          <p:nvSpPr>
            <p:cNvPr id="585" name="TextBox 584"/>
            <p:cNvSpPr txBox="1"/>
            <p:nvPr/>
          </p:nvSpPr>
          <p:spPr>
            <a:xfrm>
              <a:off x="196129" y="2870399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21</a:t>
              </a:r>
            </a:p>
          </p:txBody>
        </p:sp>
      </p:grpSp>
      <p:sp>
        <p:nvSpPr>
          <p:cNvPr id="580" name="Rectangle 579"/>
          <p:cNvSpPr/>
          <p:nvPr/>
        </p:nvSpPr>
        <p:spPr>
          <a:xfrm>
            <a:off x="6267275" y="1598937"/>
            <a:ext cx="331046" cy="2952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TextBox 587"/>
          <p:cNvSpPr txBox="1"/>
          <p:nvPr/>
        </p:nvSpPr>
        <p:spPr>
          <a:xfrm>
            <a:off x="6560142" y="287994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 </a:t>
            </a:r>
            <a:r>
              <a:rPr lang="en-US" dirty="0" smtClean="0"/>
              <a:t>– 1 </a:t>
            </a:r>
            <a:endParaRPr lang="en-US" dirty="0"/>
          </a:p>
        </p:txBody>
      </p:sp>
      <p:sp>
        <p:nvSpPr>
          <p:cNvPr id="141" name="Right Arrow 140"/>
          <p:cNvSpPr/>
          <p:nvPr/>
        </p:nvSpPr>
        <p:spPr>
          <a:xfrm>
            <a:off x="4297302" y="2343909"/>
            <a:ext cx="204952" cy="40538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TextBox 597"/>
          <p:cNvSpPr txBox="1"/>
          <p:nvPr/>
        </p:nvSpPr>
        <p:spPr>
          <a:xfrm>
            <a:off x="6560142" y="15871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99" name="TextBox 598"/>
          <p:cNvSpPr txBox="1"/>
          <p:nvPr/>
        </p:nvSpPr>
        <p:spPr>
          <a:xfrm>
            <a:off x="6276362" y="12718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00" name="TextBox 599"/>
          <p:cNvSpPr txBox="1"/>
          <p:nvPr/>
        </p:nvSpPr>
        <p:spPr>
          <a:xfrm>
            <a:off x="5456556" y="34947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</a:t>
            </a:r>
          </a:p>
        </p:txBody>
      </p:sp>
      <p:sp>
        <p:nvSpPr>
          <p:cNvPr id="601" name="Right Arrow 600"/>
          <p:cNvSpPr/>
          <p:nvPr/>
        </p:nvSpPr>
        <p:spPr>
          <a:xfrm>
            <a:off x="6913415" y="2343909"/>
            <a:ext cx="204952" cy="40538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Rectangle 601"/>
          <p:cNvSpPr/>
          <p:nvPr/>
        </p:nvSpPr>
        <p:spPr>
          <a:xfrm>
            <a:off x="7844450" y="1894184"/>
            <a:ext cx="1899920" cy="1553312"/>
          </a:xfrm>
          <a:prstGeom prst="rect">
            <a:avLst/>
          </a:prstGeom>
          <a:solidFill>
            <a:srgbClr val="B8E08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Rectangle 602"/>
          <p:cNvSpPr/>
          <p:nvPr/>
        </p:nvSpPr>
        <p:spPr>
          <a:xfrm>
            <a:off x="7837648" y="1598937"/>
            <a:ext cx="1568854" cy="29525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" name="TextBox 603"/>
          <p:cNvSpPr txBox="1"/>
          <p:nvPr/>
        </p:nvSpPr>
        <p:spPr>
          <a:xfrm>
            <a:off x="1920337" y="3888571"/>
            <a:ext cx="39549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tabLst>
                <a:tab pos="1260475" algn="l"/>
              </a:tabLst>
            </a:pPr>
            <a:r>
              <a:rPr lang="en-US" sz="2400" dirty="0">
                <a:cs typeface="Arial" panose="020B0604020202020204" pitchFamily="34" charset="0"/>
              </a:rPr>
              <a:t>21</a:t>
            </a:r>
            <a:r>
              <a:rPr lang="en-US" sz="2400" baseline="30000" dirty="0">
                <a:cs typeface="Arial" panose="020B0604020202020204" pitchFamily="34" charset="0"/>
              </a:rPr>
              <a:t>2  </a:t>
            </a:r>
            <a:r>
              <a:rPr lang="en-US" sz="2400" dirty="0" smtClean="0">
                <a:cs typeface="Arial" panose="020B0604020202020204" pitchFamily="34" charset="0"/>
              </a:rPr>
              <a:t>–  </a:t>
            </a:r>
            <a:r>
              <a:rPr lang="en-US" sz="2400" dirty="0">
                <a:cs typeface="Arial" panose="020B0604020202020204" pitchFamily="34" charset="0"/>
              </a:rPr>
              <a:t>1</a:t>
            </a:r>
            <a:r>
              <a:rPr lang="en-US" sz="2400" baseline="30000" dirty="0">
                <a:cs typeface="Arial" panose="020B0604020202020204" pitchFamily="34" charset="0"/>
              </a:rPr>
              <a:t>2 </a:t>
            </a:r>
            <a:r>
              <a:rPr lang="en-US" sz="2400" dirty="0">
                <a:cs typeface="Arial" panose="020B0604020202020204" pitchFamily="34" charset="0"/>
              </a:rPr>
              <a:t> 	= ( 21 – 1) × (21 + 1)</a:t>
            </a:r>
          </a:p>
          <a:p>
            <a:pPr>
              <a:spcBef>
                <a:spcPts val="600"/>
              </a:spcBef>
              <a:tabLst>
                <a:tab pos="1260475" algn="l"/>
              </a:tabLst>
            </a:pPr>
            <a:r>
              <a:rPr lang="en-US" sz="2400" dirty="0">
                <a:cs typeface="Arial" panose="020B0604020202020204" pitchFamily="34" charset="0"/>
              </a:rPr>
              <a:t>	= 20 × 22</a:t>
            </a:r>
          </a:p>
          <a:p>
            <a:pPr>
              <a:spcBef>
                <a:spcPts val="600"/>
              </a:spcBef>
              <a:tabLst>
                <a:tab pos="1260475" algn="l"/>
              </a:tabLst>
            </a:pPr>
            <a:r>
              <a:rPr lang="en-US" sz="2400" dirty="0">
                <a:cs typeface="Arial" panose="020B0604020202020204" pitchFamily="34" charset="0"/>
              </a:rPr>
              <a:t>	= 22 × 20</a:t>
            </a:r>
          </a:p>
          <a:p>
            <a:pPr>
              <a:spcBef>
                <a:spcPts val="600"/>
              </a:spcBef>
              <a:tabLst>
                <a:tab pos="1260475" algn="l"/>
              </a:tabLst>
            </a:pPr>
            <a:r>
              <a:rPr lang="en-US" sz="2400" dirty="0">
                <a:cs typeface="Arial" panose="020B0604020202020204" pitchFamily="34" charset="0"/>
              </a:rPr>
              <a:t>21</a:t>
            </a:r>
            <a:r>
              <a:rPr lang="en-US" sz="2400" baseline="30000" dirty="0">
                <a:cs typeface="Arial" panose="020B0604020202020204" pitchFamily="34" charset="0"/>
              </a:rPr>
              <a:t>2  	</a:t>
            </a:r>
            <a:r>
              <a:rPr lang="en-US" sz="2400" dirty="0">
                <a:cs typeface="Arial" panose="020B0604020202020204" pitchFamily="34" charset="0"/>
              </a:rPr>
              <a:t>= 22 × 20 + 1</a:t>
            </a:r>
            <a:r>
              <a:rPr lang="en-US" sz="2400" baseline="30000" dirty="0">
                <a:cs typeface="Arial" panose="020B0604020202020204" pitchFamily="34" charset="0"/>
              </a:rPr>
              <a:t>2</a:t>
            </a:r>
            <a:r>
              <a:rPr lang="en-US" sz="2400" dirty="0"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tabLst>
                <a:tab pos="1260475" algn="l"/>
              </a:tabLst>
            </a:pPr>
            <a:r>
              <a:rPr lang="en-US" sz="2400" dirty="0">
                <a:cs typeface="Arial" panose="020B0604020202020204" pitchFamily="34" charset="0"/>
              </a:rPr>
              <a:t>	= 22 × 20 + 1</a:t>
            </a:r>
          </a:p>
        </p:txBody>
      </p:sp>
      <p:sp>
        <p:nvSpPr>
          <p:cNvPr id="605" name="TextBox 604"/>
          <p:cNvSpPr txBox="1"/>
          <p:nvPr/>
        </p:nvSpPr>
        <p:spPr>
          <a:xfrm>
            <a:off x="9760542" y="2564627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 </a:t>
            </a:r>
            <a:r>
              <a:rPr lang="en-US" dirty="0" smtClean="0"/>
              <a:t>– 1 </a:t>
            </a:r>
            <a:endParaRPr lang="en-US" dirty="0"/>
          </a:p>
        </p:txBody>
      </p:sp>
      <p:sp>
        <p:nvSpPr>
          <p:cNvPr id="606" name="TextBox 605"/>
          <p:cNvSpPr txBox="1"/>
          <p:nvPr/>
        </p:nvSpPr>
        <p:spPr>
          <a:xfrm>
            <a:off x="8247052" y="3510559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 + 1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1191" y="221487"/>
            <a:ext cx="6829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b.	</a:t>
            </a:r>
            <a:r>
              <a:rPr 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Menghitung</a:t>
            </a:r>
            <a:r>
              <a:rPr 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pangkat</a:t>
            </a:r>
            <a:r>
              <a:rPr 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dengan</a:t>
            </a:r>
            <a:r>
              <a:rPr lang="en-US" sz="2800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cs typeface="Arial" panose="020B0604020202020204" pitchFamily="34" charset="0"/>
              </a:rPr>
              <a:t>pengurangan</a:t>
            </a:r>
            <a:endParaRPr lang="en-US" sz="2800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38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750"/>
                            </p:stCondLst>
                            <p:childTnLst>
                              <p:par>
                                <p:cTn id="5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73988E-6 L -0.07448 0.1347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" y="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5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5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2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0" animBg="1"/>
      <p:bldP spid="581" grpId="0" animBg="1"/>
      <p:bldP spid="580" grpId="0" animBg="1"/>
      <p:bldP spid="588" grpId="0"/>
      <p:bldP spid="141" grpId="0" animBg="1"/>
      <p:bldP spid="598" grpId="0"/>
      <p:bldP spid="599" grpId="0"/>
      <p:bldP spid="600" grpId="0"/>
      <p:bldP spid="601" grpId="0" animBg="1"/>
      <p:bldP spid="602" grpId="0" animBg="1"/>
      <p:bldP spid="603" grpId="0" animBg="1"/>
      <p:bldP spid="603" grpId="1" animBg="1"/>
      <p:bldP spid="603" grpId="2" animBg="1"/>
      <p:bldP spid="604" grpId="0"/>
      <p:bldP spid="605" grpId="0"/>
      <p:bldP spid="60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3487" y="325857"/>
            <a:ext cx="7476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c.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Menghitung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pangkat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bilangan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satuan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4732" y="939882"/>
            <a:ext cx="180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  <a:cs typeface="Arial" panose="020B0604020202020204" pitchFamily="34" charset="0"/>
              </a:rPr>
              <a:t>35</a:t>
            </a:r>
            <a:r>
              <a:rPr lang="en-US" sz="3600" baseline="30000" dirty="0">
                <a:latin typeface="+mj-lt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=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39097" y="1692455"/>
            <a:ext cx="1329210" cy="1107996"/>
          </a:xfrm>
          <a:prstGeom prst="rect">
            <a:avLst/>
          </a:prstGeom>
          <a:solidFill>
            <a:srgbClr val="FFD85B"/>
          </a:solidFill>
        </p:spPr>
        <p:txBody>
          <a:bodyPr wrap="none">
            <a:spAutoFit/>
          </a:bodyPr>
          <a:lstStyle/>
          <a:p>
            <a:r>
              <a:rPr lang="en-US" sz="6600" dirty="0">
                <a:latin typeface="+mj-lt"/>
                <a:cs typeface="Arial" panose="020B0604020202020204" pitchFamily="34" charset="0"/>
              </a:rPr>
              <a:t>35</a:t>
            </a:r>
            <a:r>
              <a:rPr lang="en-US" sz="6600" baseline="30000" dirty="0">
                <a:latin typeface="+mj-lt"/>
                <a:cs typeface="Arial" panose="020B0604020202020204" pitchFamily="34" charset="0"/>
              </a:rPr>
              <a:t>2</a:t>
            </a:r>
            <a:endParaRPr lang="en-US" sz="66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5449" y="2805843"/>
            <a:ext cx="2628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Hasil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kuadratnya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25</a:t>
            </a:r>
            <a:endParaRPr lang="en-US" sz="2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9430" y="3813297"/>
            <a:ext cx="5407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Setelah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angka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4.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Maka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3 × 4 = 12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4732" y="4921680"/>
            <a:ext cx="300915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+mj-lt"/>
                <a:cs typeface="Arial" panose="020B0604020202020204" pitchFamily="34" charset="0"/>
              </a:rPr>
              <a:t>Jadi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, 35</a:t>
            </a:r>
            <a:r>
              <a:rPr lang="en-US" sz="3200" baseline="30000" dirty="0">
                <a:latin typeface="+mj-lt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= </a:t>
            </a:r>
            <a:r>
              <a:rPr lang="en-US" sz="3200" dirty="0" smtClean="0">
                <a:latin typeface="+mj-lt"/>
                <a:cs typeface="Arial" panose="020B0604020202020204" pitchFamily="34" charset="0"/>
              </a:rPr>
              <a:t>1.225.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Arc 11"/>
          <p:cNvSpPr/>
          <p:nvPr/>
        </p:nvSpPr>
        <p:spPr>
          <a:xfrm rot="11105826">
            <a:off x="4678407" y="1620063"/>
            <a:ext cx="1828800" cy="1453489"/>
          </a:xfrm>
          <a:prstGeom prst="arc">
            <a:avLst>
              <a:gd name="adj1" fmla="val 15158107"/>
              <a:gd name="adj2" fmla="val 20128963"/>
            </a:avLst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Arc 12"/>
          <p:cNvSpPr/>
          <p:nvPr/>
        </p:nvSpPr>
        <p:spPr>
          <a:xfrm rot="14075160">
            <a:off x="4137194" y="2382629"/>
            <a:ext cx="1828800" cy="1453489"/>
          </a:xfrm>
          <a:prstGeom prst="arc">
            <a:avLst>
              <a:gd name="adj1" fmla="val 15158107"/>
              <a:gd name="adj2" fmla="val 20128963"/>
            </a:avLst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365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6385" y="160814"/>
            <a:ext cx="4598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2.  	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Akar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Kuadrat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Bilangan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95191" y="791581"/>
                <a:ext cx="1751442" cy="505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289</m:t>
                          </m:r>
                        </m:e>
                      </m:rad>
                      <m:r>
                        <a:rPr lang="en-US" sz="2400">
                          <a:latin typeface="Cambria Math"/>
                        </a:rPr>
                        <m:t>= . . . .</m:t>
                      </m:r>
                    </m:oMath>
                  </m:oMathPara>
                </a14:m>
                <a:endParaRPr lang="en-US" sz="2400" dirty="0"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191" y="791581"/>
                <a:ext cx="1751442" cy="5052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350622" y="1343486"/>
            <a:ext cx="7673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+mj-lt"/>
                <a:cs typeface="Arial" pitchFamily="34" charset="0"/>
              </a:rPr>
              <a:t>Cari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bilangan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pangkat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dua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dari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sepuluhan</a:t>
            </a:r>
            <a:r>
              <a:rPr lang="en-US" sz="2200" dirty="0">
                <a:latin typeface="+mj-lt"/>
                <a:cs typeface="Arial" pitchFamily="34" charset="0"/>
              </a:rPr>
              <a:t> yang </a:t>
            </a:r>
            <a:r>
              <a:rPr lang="en-US" sz="2200" dirty="0" err="1">
                <a:latin typeface="+mj-lt"/>
                <a:cs typeface="Arial" pitchFamily="34" charset="0"/>
              </a:rPr>
              <a:t>dekat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dengan</a:t>
            </a:r>
            <a:r>
              <a:rPr lang="en-US" sz="2200" dirty="0">
                <a:latin typeface="+mj-lt"/>
                <a:cs typeface="Arial" pitchFamily="34" charset="0"/>
              </a:rPr>
              <a:t> 289.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0611" y="2601916"/>
                <a:ext cx="6002990" cy="462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err="1">
                    <a:latin typeface="+mj-lt"/>
                    <a:cs typeface="Arial" pitchFamily="34" charset="0"/>
                  </a:rPr>
                  <a:t>Maka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hasil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dari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/>
                          </a:rPr>
                          <m:t>289</m:t>
                        </m:r>
                      </m:e>
                    </m:rad>
                  </m:oMath>
                </a14:m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mempunyai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nilai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puluhan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10.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1" y="2601916"/>
                <a:ext cx="6002990" cy="462884"/>
              </a:xfrm>
              <a:prstGeom prst="rect">
                <a:avLst/>
              </a:prstGeom>
              <a:blipFill>
                <a:blip r:embed="rId3"/>
                <a:stretch>
                  <a:fillRect l="-1321" t="-2632" r="-508" b="-2500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107250" y="3078315"/>
                <a:ext cx="2176173" cy="512127"/>
              </a:xfrm>
              <a:prstGeom prst="roundRect">
                <a:avLst/>
              </a:prstGeom>
              <a:noFill/>
              <a:ln>
                <a:solidFill>
                  <a:schemeClr val="accent4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/>
                          </a:rPr>
                          <m:t>289</m:t>
                        </m:r>
                      </m:e>
                    </m:rad>
                  </m:oMath>
                </a14:m>
                <a:r>
                  <a:rPr lang="en-US" sz="2200" dirty="0">
                    <a:latin typeface="+mj-lt"/>
                    <a:cs typeface="Arial" pitchFamily="34" charset="0"/>
                  </a:rPr>
                  <a:t> = 10 + . . . .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250" y="3078315"/>
                <a:ext cx="2176173" cy="512127"/>
              </a:xfrm>
              <a:prstGeom prst="roundRect">
                <a:avLst/>
              </a:prstGeom>
              <a:blipFill rotWithShape="1">
                <a:blip r:embed="rId4"/>
                <a:stretch>
                  <a:fillRect r="-1671" b="-16279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350622" y="3638095"/>
            <a:ext cx="7818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+mj-lt"/>
                <a:cs typeface="Arial" pitchFamily="34" charset="0"/>
              </a:rPr>
              <a:t>Cari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bilangan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pangkat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dua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dengan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hasil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pada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satuannya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adalah</a:t>
            </a:r>
            <a:r>
              <a:rPr lang="en-US" sz="2200" dirty="0">
                <a:latin typeface="+mj-lt"/>
                <a:cs typeface="Arial" pitchFamily="34" charset="0"/>
              </a:rPr>
              <a:t> 9.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9745" y="4891738"/>
            <a:ext cx="24929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  <a:cs typeface="Arial" pitchFamily="34" charset="0"/>
              </a:rPr>
              <a:t>(10 + 5)</a:t>
            </a:r>
            <a:r>
              <a:rPr lang="en-US" sz="2200" baseline="30000" dirty="0">
                <a:latin typeface="+mj-lt"/>
                <a:cs typeface="Arial" pitchFamily="34" charset="0"/>
              </a:rPr>
              <a:t>2</a:t>
            </a:r>
            <a:r>
              <a:rPr lang="en-US" sz="2200" dirty="0">
                <a:latin typeface="+mj-lt"/>
                <a:cs typeface="Arial" pitchFamily="34" charset="0"/>
              </a:rPr>
              <a:t> = 15</a:t>
            </a:r>
            <a:r>
              <a:rPr lang="en-US" sz="2200" baseline="30000" dirty="0">
                <a:latin typeface="+mj-lt"/>
                <a:cs typeface="Arial" pitchFamily="34" charset="0"/>
              </a:rPr>
              <a:t>2</a:t>
            </a:r>
            <a:r>
              <a:rPr lang="en-US" sz="2200" dirty="0">
                <a:latin typeface="+mj-lt"/>
                <a:cs typeface="Arial" pitchFamily="34" charset="0"/>
              </a:rPr>
              <a:t> = 225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50611" y="5285257"/>
                <a:ext cx="7001212" cy="462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latin typeface="+mj-lt"/>
                    <a:cs typeface="Arial" pitchFamily="34" charset="0"/>
                  </a:rPr>
                  <a:t>Karena 225 &lt; 289,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hasil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dari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/>
                          </a:rPr>
                          <m:t>289</m:t>
                        </m:r>
                      </m:e>
                    </m:rad>
                  </m:oMath>
                </a14:m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harus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lebih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besar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:r>
                  <a:rPr lang="en-US" sz="2200" dirty="0" err="1">
                    <a:latin typeface="+mj-lt"/>
                    <a:cs typeface="Arial" pitchFamily="34" charset="0"/>
                  </a:rPr>
                  <a:t>dari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15.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1" y="5285257"/>
                <a:ext cx="7001212" cy="462884"/>
              </a:xfrm>
              <a:prstGeom prst="rect">
                <a:avLst/>
              </a:prstGeom>
              <a:blipFill>
                <a:blip r:embed="rId5"/>
                <a:stretch>
                  <a:fillRect l="-1132" t="-2632" r="-261" b="-2631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50622" y="5809936"/>
                <a:ext cx="3449919" cy="462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err="1">
                    <a:latin typeface="+mj-lt"/>
                    <a:cs typeface="Arial" pitchFamily="34" charset="0"/>
                  </a:rPr>
                  <a:t>Sehingga</a:t>
                </a:r>
                <a:r>
                  <a:rPr lang="en-US" sz="2200" dirty="0">
                    <a:latin typeface="+mj-lt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/>
                          </a:rPr>
                          <m:t>289</m:t>
                        </m:r>
                      </m:e>
                    </m:rad>
                  </m:oMath>
                </a14:m>
                <a:r>
                  <a:rPr lang="en-US" sz="2200" dirty="0">
                    <a:latin typeface="+mj-lt"/>
                    <a:cs typeface="Arial" pitchFamily="34" charset="0"/>
                  </a:rPr>
                  <a:t> = 10 + 7 = 17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22" y="5809936"/>
                <a:ext cx="3449919" cy="462884"/>
              </a:xfrm>
              <a:prstGeom prst="rect">
                <a:avLst/>
              </a:prstGeom>
              <a:blipFill>
                <a:blip r:embed="rId6"/>
                <a:stretch>
                  <a:fillRect l="-2297" t="-2632" r="-1237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4080206" y="1765074"/>
            <a:ext cx="12618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  <a:cs typeface="Arial" pitchFamily="34" charset="0"/>
              </a:rPr>
              <a:t>10</a:t>
            </a:r>
            <a:r>
              <a:rPr lang="en-US" sz="2200" b="1" baseline="30000" dirty="0">
                <a:latin typeface="+mj-lt"/>
                <a:cs typeface="Arial" pitchFamily="34" charset="0"/>
              </a:rPr>
              <a:t>2</a:t>
            </a:r>
            <a:r>
              <a:rPr lang="en-US" sz="2200" b="1" dirty="0">
                <a:latin typeface="+mj-lt"/>
                <a:cs typeface="Arial" pitchFamily="34" charset="0"/>
              </a:rPr>
              <a:t> = 100</a:t>
            </a:r>
            <a:endParaRPr lang="en-US" sz="2200" b="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37365" y="1765074"/>
            <a:ext cx="12618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  <a:cs typeface="Arial" pitchFamily="34" charset="0"/>
              </a:rPr>
              <a:t>20</a:t>
            </a:r>
            <a:r>
              <a:rPr lang="en-US" sz="2200" b="1" baseline="30000" dirty="0">
                <a:latin typeface="+mj-lt"/>
                <a:cs typeface="Arial" pitchFamily="34" charset="0"/>
              </a:rPr>
              <a:t>2</a:t>
            </a:r>
            <a:r>
              <a:rPr lang="en-US" sz="2200" b="1" dirty="0">
                <a:latin typeface="+mj-lt"/>
                <a:cs typeface="Arial" pitchFamily="34" charset="0"/>
              </a:rPr>
              <a:t> = 400</a:t>
            </a:r>
            <a:endParaRPr lang="en-US" sz="22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62781" y="2225179"/>
            <a:ext cx="20072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+mj-lt"/>
                <a:cs typeface="Arial" pitchFamily="34" charset="0"/>
              </a:rPr>
              <a:t>100 &lt; 289 &lt; 400</a:t>
            </a:r>
            <a:endParaRPr lang="en-US" sz="2200" dirty="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06707" y="4073111"/>
            <a:ext cx="2747449" cy="430887"/>
            <a:chOff x="2531315" y="4331567"/>
            <a:chExt cx="2747449" cy="430887"/>
          </a:xfrm>
        </p:grpSpPr>
        <p:sp>
          <p:nvSpPr>
            <p:cNvPr id="17" name="Rectangle 16"/>
            <p:cNvSpPr/>
            <p:nvPr/>
          </p:nvSpPr>
          <p:spPr>
            <a:xfrm>
              <a:off x="2531315" y="4331567"/>
              <a:ext cx="83388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b="1" dirty="0">
                  <a:latin typeface="+mj-lt"/>
                  <a:cs typeface="Arial" pitchFamily="34" charset="0"/>
                </a:rPr>
                <a:t>3</a:t>
              </a:r>
              <a:r>
                <a:rPr lang="en-US" sz="2200" b="1" baseline="30000" dirty="0">
                  <a:latin typeface="+mj-lt"/>
                  <a:cs typeface="Arial" pitchFamily="34" charset="0"/>
                </a:rPr>
                <a:t>2</a:t>
              </a:r>
              <a:r>
                <a:rPr lang="en-US" sz="2200" b="1" dirty="0">
                  <a:latin typeface="+mj-lt"/>
                  <a:cs typeface="Arial" pitchFamily="34" charset="0"/>
                </a:rPr>
                <a:t> = 9</a:t>
              </a:r>
              <a:endParaRPr lang="en-US" sz="2200" b="1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02215" y="4331567"/>
              <a:ext cx="97654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b="1" dirty="0">
                  <a:latin typeface="+mj-lt"/>
                  <a:cs typeface="Arial" pitchFamily="34" charset="0"/>
                </a:rPr>
                <a:t>7</a:t>
              </a:r>
              <a:r>
                <a:rPr lang="en-US" sz="2200" b="1" baseline="30000" dirty="0">
                  <a:latin typeface="+mj-lt"/>
                  <a:cs typeface="Arial" pitchFamily="34" charset="0"/>
                </a:rPr>
                <a:t>2</a:t>
              </a:r>
              <a:r>
                <a:rPr lang="en-US" sz="2200" b="1" dirty="0">
                  <a:latin typeface="+mj-lt"/>
                  <a:cs typeface="Arial" pitchFamily="34" charset="0"/>
                </a:rPr>
                <a:t> = 49</a:t>
              </a:r>
              <a:endParaRPr lang="en-US" sz="2200" b="1" dirty="0">
                <a:latin typeface="+mj-lt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10566" y="4461559"/>
            <a:ext cx="11512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+mj-lt"/>
                <a:cs typeface="Arial" pitchFamily="34" charset="0"/>
              </a:rPr>
              <a:t>3 &lt; 5 &lt; 7</a:t>
            </a:r>
            <a:endParaRPr lang="en-US" sz="22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74043" y="1765072"/>
            <a:ext cx="6142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latin typeface="+mj-lt"/>
                <a:cs typeface="Arial" pitchFamily="34" charset="0"/>
              </a:rPr>
              <a:t>dan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6243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1" grpId="0"/>
      <p:bldP spid="12" grpId="0" animBg="1"/>
      <p:bldP spid="13" grpId="0"/>
      <p:bldP spid="14" grpId="0"/>
      <p:bldP spid="15" grpId="0"/>
      <p:bldP spid="16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2641" y="338931"/>
            <a:ext cx="2766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Pola</a:t>
            </a:r>
            <a:r>
              <a:rPr lang="en-US" sz="36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Bilangan</a:t>
            </a:r>
            <a:endParaRPr lang="en-US" sz="36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71040" y="373403"/>
            <a:ext cx="638939" cy="638939"/>
            <a:chOff x="394825" y="307207"/>
            <a:chExt cx="638939" cy="638939"/>
          </a:xfrm>
        </p:grpSpPr>
        <p:sp>
          <p:nvSpPr>
            <p:cNvPr id="4" name="Oval 3"/>
            <p:cNvSpPr/>
            <p:nvPr/>
          </p:nvSpPr>
          <p:spPr>
            <a:xfrm>
              <a:off x="394825" y="307207"/>
              <a:ext cx="638939" cy="638939"/>
            </a:xfrm>
            <a:prstGeom prst="ellipse">
              <a:avLst/>
            </a:prstGeom>
            <a:solidFill>
              <a:srgbClr val="FF6600">
                <a:alpha val="95000"/>
              </a:srgbClr>
            </a:solidFill>
            <a:ln w="762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3132" y="339542"/>
              <a:ext cx="4459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91131" y="1269584"/>
            <a:ext cx="53169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+mj-lt"/>
                <a:cs typeface="Arial" pitchFamily="34" charset="0"/>
              </a:rPr>
              <a:t>Perhatikan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banyak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persegi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pada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pola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berikut</a:t>
            </a:r>
            <a:r>
              <a:rPr lang="en-US" sz="2200" dirty="0">
                <a:latin typeface="+mj-lt"/>
                <a:cs typeface="Arial" pitchFamily="34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017445" y="2653751"/>
            <a:ext cx="1295598" cy="819820"/>
            <a:chOff x="1103283" y="2590800"/>
            <a:chExt cx="1636224" cy="997526"/>
          </a:xfrm>
        </p:grpSpPr>
        <p:sp>
          <p:nvSpPr>
            <p:cNvPr id="11" name="Rectangle 10"/>
            <p:cNvSpPr/>
            <p:nvPr/>
          </p:nvSpPr>
          <p:spPr>
            <a:xfrm>
              <a:off x="1103283" y="3089563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48691" y="3089563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94099" y="3089563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48691" y="2590800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03814" y="2163570"/>
            <a:ext cx="2187272" cy="1316179"/>
            <a:chOff x="3148359" y="2078182"/>
            <a:chExt cx="2727040" cy="1496289"/>
          </a:xfrm>
        </p:grpSpPr>
        <p:sp>
          <p:nvSpPr>
            <p:cNvPr id="15" name="Rectangle 14"/>
            <p:cNvSpPr/>
            <p:nvPr/>
          </p:nvSpPr>
          <p:spPr>
            <a:xfrm>
              <a:off x="3697838" y="2576945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39330" y="2576945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78715" y="2576945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43246" y="2078182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48359" y="3075706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93767" y="3075706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39175" y="3075706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84583" y="3075708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29991" y="3075706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169220" y="1747938"/>
            <a:ext cx="3049942" cy="1731811"/>
            <a:chOff x="5242961" y="1547491"/>
            <a:chExt cx="3817856" cy="1995052"/>
          </a:xfrm>
        </p:grpSpPr>
        <p:sp>
          <p:nvSpPr>
            <p:cNvPr id="27" name="Rectangle 26"/>
            <p:cNvSpPr/>
            <p:nvPr/>
          </p:nvSpPr>
          <p:spPr>
            <a:xfrm>
              <a:off x="6327909" y="2545017"/>
              <a:ext cx="545408" cy="4987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66899" y="2545017"/>
              <a:ext cx="545408" cy="4987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18725" y="2545017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83256" y="2046254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88369" y="3043778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33777" y="3043778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79185" y="3043778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24593" y="3043780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970001" y="3043778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42961" y="3043780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515409" y="3043780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82501" y="2545017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960062" y="2545618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337848" y="2043538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411337" y="2043537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873317" y="1547491"/>
              <a:ext cx="545408" cy="4987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514401" y="3502671"/>
            <a:ext cx="301686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31591" y="3513511"/>
            <a:ext cx="301686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84963" y="3498720"/>
            <a:ext cx="418704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09759" y="3948876"/>
            <a:ext cx="4832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+mj-lt"/>
                <a:cs typeface="Arial" pitchFamily="34" charset="0"/>
              </a:rPr>
              <a:t>Perhatikan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polanya</a:t>
            </a:r>
            <a:r>
              <a:rPr lang="en-US" sz="2200" dirty="0">
                <a:latin typeface="+mj-lt"/>
                <a:cs typeface="Arial" pitchFamily="34" charset="0"/>
              </a:rPr>
              <a:t> </a:t>
            </a:r>
            <a:r>
              <a:rPr lang="en-US" sz="2200" dirty="0" err="1">
                <a:latin typeface="+mj-lt"/>
                <a:cs typeface="Arial" pitchFamily="34" charset="0"/>
              </a:rPr>
              <a:t>berikut</a:t>
            </a:r>
            <a:r>
              <a:rPr lang="en-US" sz="2200" dirty="0">
                <a:latin typeface="+mj-lt"/>
                <a:cs typeface="Arial" pitchFamily="34" charset="0"/>
              </a:rPr>
              <a:t>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471650" y="4008506"/>
            <a:ext cx="2859650" cy="1385543"/>
            <a:chOff x="5429095" y="1355787"/>
            <a:chExt cx="2859650" cy="1385543"/>
          </a:xfrm>
          <a:solidFill>
            <a:srgbClr val="FFC000"/>
          </a:solidFill>
        </p:grpSpPr>
        <p:sp>
          <p:nvSpPr>
            <p:cNvPr id="50" name="Cloud Callout 49"/>
            <p:cNvSpPr/>
            <p:nvPr/>
          </p:nvSpPr>
          <p:spPr>
            <a:xfrm>
              <a:off x="5429095" y="1355787"/>
              <a:ext cx="2859650" cy="1385543"/>
            </a:xfrm>
            <a:prstGeom prst="cloudCallout">
              <a:avLst>
                <a:gd name="adj1" fmla="val 31938"/>
                <a:gd name="adj2" fmla="val -79812"/>
              </a:avLst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50908" y="1531552"/>
              <a:ext cx="23273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latin typeface="+mj-lt"/>
                  <a:cs typeface="Arial" panose="020B0604020202020204" pitchFamily="34" charset="0"/>
                </a:rPr>
                <a:t>Banyak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+mj-lt"/>
                  <a:cs typeface="Arial" panose="020B0604020202020204" pitchFamily="34" charset="0"/>
                </a:rPr>
                <a:t>persegi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di </a:t>
              </a:r>
              <a:r>
                <a:rPr lang="en-US" dirty="0" err="1">
                  <a:latin typeface="+mj-lt"/>
                  <a:cs typeface="Arial" panose="020B0604020202020204" pitchFamily="34" charset="0"/>
                </a:rPr>
                <a:t>pola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 err="1">
                  <a:latin typeface="+mj-lt"/>
                  <a:cs typeface="Arial" panose="020B0604020202020204" pitchFamily="34" charset="0"/>
                </a:rPr>
                <a:t>selanjutnya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 err="1">
                  <a:latin typeface="+mj-lt"/>
                  <a:cs typeface="Arial" panose="020B0604020202020204" pitchFamily="34" charset="0"/>
                </a:rPr>
                <a:t>dapat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+mj-lt"/>
                  <a:cs typeface="Arial" panose="020B0604020202020204" pitchFamily="34" charset="0"/>
                </a:rPr>
                <a:t>diketahui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734773" y="4605395"/>
            <a:ext cx="340158" cy="461665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391013" y="4616234"/>
            <a:ext cx="340158" cy="461665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30270" y="4588527"/>
            <a:ext cx="495649" cy="461665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5" name="Freeform 54"/>
          <p:cNvSpPr/>
          <p:nvPr/>
        </p:nvSpPr>
        <p:spPr>
          <a:xfrm flipV="1">
            <a:off x="2866455" y="4979166"/>
            <a:ext cx="671508" cy="197459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58281" y="5114751"/>
            <a:ext cx="48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  <a:latin typeface="+mj-lt"/>
              </a:rPr>
              <a:t>+5</a:t>
            </a:r>
          </a:p>
        </p:txBody>
      </p:sp>
      <p:sp>
        <p:nvSpPr>
          <p:cNvPr id="57" name="Freeform 56"/>
          <p:cNvSpPr/>
          <p:nvPr/>
        </p:nvSpPr>
        <p:spPr>
          <a:xfrm flipV="1">
            <a:off x="3598545" y="4992394"/>
            <a:ext cx="671508" cy="197459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76277" y="5144028"/>
            <a:ext cx="48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  <a:latin typeface="+mj-lt"/>
              </a:rPr>
              <a:t>+7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465373" y="3138233"/>
            <a:ext cx="88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. . 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619469" y="4594926"/>
            <a:ext cx="495649" cy="461665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1" name="Freeform 60"/>
          <p:cNvSpPr/>
          <p:nvPr/>
        </p:nvSpPr>
        <p:spPr>
          <a:xfrm flipV="1">
            <a:off x="4287744" y="4998793"/>
            <a:ext cx="671508" cy="197459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9570" y="5183537"/>
            <a:ext cx="48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  <a:latin typeface="+mj-lt"/>
              </a:rPr>
              <a:t>+9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353641" y="4605394"/>
            <a:ext cx="495649" cy="461665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Freeform 63"/>
          <p:cNvSpPr/>
          <p:nvPr/>
        </p:nvSpPr>
        <p:spPr>
          <a:xfrm flipV="1">
            <a:off x="4993376" y="5016026"/>
            <a:ext cx="671508" cy="197459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93377" y="5183537"/>
            <a:ext cx="55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  <a:latin typeface="+mj-lt"/>
              </a:rPr>
              <a:t>+11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071289" y="4635858"/>
            <a:ext cx="553357" cy="461665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. . .</a:t>
            </a:r>
          </a:p>
        </p:txBody>
      </p:sp>
      <p:sp>
        <p:nvSpPr>
          <p:cNvPr id="67" name="Freeform 66"/>
          <p:cNvSpPr/>
          <p:nvPr/>
        </p:nvSpPr>
        <p:spPr>
          <a:xfrm flipV="1">
            <a:off x="5711024" y="5046490"/>
            <a:ext cx="671508" cy="197459"/>
          </a:xfrm>
          <a:custGeom>
            <a:avLst/>
            <a:gdLst>
              <a:gd name="connsiteX0" fmla="*/ 3121572 w 3121572"/>
              <a:gd name="connsiteY0" fmla="*/ 236482 h 236482"/>
              <a:gd name="connsiteX1" fmla="*/ 1087821 w 3121572"/>
              <a:gd name="connsiteY1" fmla="*/ 0 h 236482"/>
              <a:gd name="connsiteX2" fmla="*/ 0 w 3121572"/>
              <a:gd name="connsiteY2" fmla="*/ 236482 h 23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1572" h="236482">
                <a:moveTo>
                  <a:pt x="3121572" y="236482"/>
                </a:moveTo>
                <a:cubicBezTo>
                  <a:pt x="2364827" y="118241"/>
                  <a:pt x="1608083" y="0"/>
                  <a:pt x="1087821" y="0"/>
                </a:cubicBezTo>
                <a:cubicBezTo>
                  <a:pt x="567559" y="0"/>
                  <a:pt x="283779" y="118241"/>
                  <a:pt x="0" y="236482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46029" y="5214001"/>
            <a:ext cx="74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  <a:latin typeface="+mj-lt"/>
              </a:rPr>
              <a:t>+ . . .</a:t>
            </a:r>
          </a:p>
        </p:txBody>
      </p:sp>
    </p:spTree>
    <p:extLst>
      <p:ext uri="{BB962C8B-B14F-4D97-AF65-F5344CB8AC3E}">
        <p14:creationId xmlns:p14="http://schemas.microsoft.com/office/powerpoint/2010/main" val="1002656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9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6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6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9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9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9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9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4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9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3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3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" grpId="0"/>
      <p:bldP spid="46" grpId="0"/>
      <p:bldP spid="47" grpId="0"/>
      <p:bldP spid="48" grpId="0"/>
      <p:bldP spid="52" grpId="0"/>
      <p:bldP spid="53" grpId="0"/>
      <p:bldP spid="54" grpId="0"/>
      <p:bldP spid="55" grpId="0" animBg="1"/>
      <p:bldP spid="56" grpId="0"/>
      <p:bldP spid="57" grpId="0" animBg="1"/>
      <p:bldP spid="58" grpId="0"/>
      <p:bldP spid="60" grpId="0"/>
      <p:bldP spid="61" grpId="0" animBg="1"/>
      <p:bldP spid="62" grpId="0"/>
      <p:bldP spid="63" grpId="0"/>
      <p:bldP spid="64" grpId="0" animBg="1"/>
      <p:bldP spid="65" grpId="0"/>
      <p:bldP spid="66" grpId="0"/>
      <p:bldP spid="67" grpId="0" animBg="1"/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4476078" y="1667955"/>
            <a:ext cx="1180245" cy="1080559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50" name="Cube 49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1" name="Cube 50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2" name="Cube 51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684031" y="1504417"/>
            <a:ext cx="1339470" cy="1232549"/>
            <a:chOff x="625382" y="2959764"/>
            <a:chExt cx="1155106" cy="1232549"/>
          </a:xfrm>
          <a:solidFill>
            <a:srgbClr val="92D050"/>
          </a:solidFill>
        </p:grpSpPr>
        <p:sp>
          <p:nvSpPr>
            <p:cNvPr id="72" name="Cube 71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3" name="Cube 72"/>
            <p:cNvSpPr/>
            <p:nvPr/>
          </p:nvSpPr>
          <p:spPr>
            <a:xfrm rot="5400000" flipH="1">
              <a:off x="91608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6" name="Cube 85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7" name="Cube 86"/>
            <p:cNvSpPr/>
            <p:nvPr/>
          </p:nvSpPr>
          <p:spPr>
            <a:xfrm rot="5400000" flipH="1">
              <a:off x="618558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466632" y="1658191"/>
            <a:ext cx="1180245" cy="1080559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68" name="Cube 67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9" name="Cube 68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0" name="Cube 69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93479" y="269864"/>
            <a:ext cx="2999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6725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b.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Pengelompokan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683517" y="1506517"/>
            <a:ext cx="1339470" cy="1232549"/>
            <a:chOff x="625382" y="2959764"/>
            <a:chExt cx="1155106" cy="1232549"/>
          </a:xfrm>
          <a:solidFill>
            <a:srgbClr val="92D050"/>
          </a:solidFill>
        </p:grpSpPr>
        <p:sp>
          <p:nvSpPr>
            <p:cNvPr id="41" name="Cube 40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 rot="5400000" flipH="1">
              <a:off x="91608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 rot="5400000" flipH="1">
              <a:off x="618558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51891" y="1824646"/>
            <a:ext cx="1005087" cy="900191"/>
            <a:chOff x="2441887" y="3066947"/>
            <a:chExt cx="866749" cy="900190"/>
          </a:xfrm>
          <a:solidFill>
            <a:srgbClr val="00B0F0"/>
          </a:solidFill>
        </p:grpSpPr>
        <p:sp>
          <p:nvSpPr>
            <p:cNvPr id="54" name="Cube 53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5" name="Cube 54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27365" y="793084"/>
            <a:ext cx="349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Menghitung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2 + 3 + 4 = . .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212" y="27248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604713" y="2756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855018" y="27679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3948828" y="3385052"/>
            <a:ext cx="457200" cy="457200"/>
          </a:xfrm>
          <a:prstGeom prst="down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385263" y="4764901"/>
            <a:ext cx="456802" cy="457200"/>
          </a:xfrm>
          <a:prstGeom prst="right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52178" y="1384515"/>
            <a:ext cx="3588404" cy="179397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2440415" y="3978987"/>
            <a:ext cx="3600177" cy="203639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953631" y="56213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992417" y="560603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(2 + 3)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895101" y="3757702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(2 + 3) + 4</a:t>
            </a:r>
          </a:p>
        </p:txBody>
      </p:sp>
      <p:sp>
        <p:nvSpPr>
          <p:cNvPr id="5" name="Freeform 4"/>
          <p:cNvSpPr/>
          <p:nvPr/>
        </p:nvSpPr>
        <p:spPr>
          <a:xfrm>
            <a:off x="8872582" y="4317562"/>
            <a:ext cx="1647645" cy="1664899"/>
          </a:xfrm>
          <a:custGeom>
            <a:avLst/>
            <a:gdLst>
              <a:gd name="connsiteX0" fmla="*/ 1604513 w 1647645"/>
              <a:gd name="connsiteY0" fmla="*/ 0 h 1664898"/>
              <a:gd name="connsiteX1" fmla="*/ 1647645 w 1647645"/>
              <a:gd name="connsiteY1" fmla="*/ 51759 h 1664898"/>
              <a:gd name="connsiteX2" fmla="*/ 60385 w 1647645"/>
              <a:gd name="connsiteY2" fmla="*/ 1664898 h 1664898"/>
              <a:gd name="connsiteX3" fmla="*/ 0 w 1647645"/>
              <a:gd name="connsiteY3" fmla="*/ 1604513 h 166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645" h="1664898">
                <a:moveTo>
                  <a:pt x="1604513" y="0"/>
                </a:moveTo>
                <a:lnTo>
                  <a:pt x="1647645" y="51759"/>
                </a:lnTo>
                <a:lnTo>
                  <a:pt x="60385" y="1664898"/>
                </a:lnTo>
                <a:lnTo>
                  <a:pt x="0" y="160451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799630" y="510008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845518" y="1836806"/>
            <a:ext cx="1005087" cy="900191"/>
            <a:chOff x="2441887" y="3066947"/>
            <a:chExt cx="866749" cy="900190"/>
          </a:xfrm>
          <a:solidFill>
            <a:srgbClr val="00B0F0"/>
          </a:solidFill>
        </p:grpSpPr>
        <p:sp>
          <p:nvSpPr>
            <p:cNvPr id="65" name="Cube 64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Cube 65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935144" y="4157883"/>
            <a:ext cx="1180245" cy="1080559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92" name="Cube 91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1" name="Cube 110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2" name="Cube 111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228118" y="4219367"/>
            <a:ext cx="1339470" cy="1232549"/>
            <a:chOff x="625382" y="2959764"/>
            <a:chExt cx="1155106" cy="1232549"/>
          </a:xfrm>
          <a:solidFill>
            <a:srgbClr val="92D050"/>
          </a:solidFill>
        </p:grpSpPr>
        <p:sp>
          <p:nvSpPr>
            <p:cNvPr id="114" name="Cube 113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5" name="Cube 114"/>
            <p:cNvSpPr/>
            <p:nvPr/>
          </p:nvSpPr>
          <p:spPr>
            <a:xfrm rot="5400000" flipH="1">
              <a:off x="91608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6" name="Cube 115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7" name="Cube 116"/>
            <p:cNvSpPr/>
            <p:nvPr/>
          </p:nvSpPr>
          <p:spPr>
            <a:xfrm rot="5400000" flipH="1">
              <a:off x="618558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2583694" y="4699918"/>
            <a:ext cx="1005087" cy="900191"/>
            <a:chOff x="2441887" y="3066947"/>
            <a:chExt cx="866749" cy="900190"/>
          </a:xfrm>
          <a:solidFill>
            <a:srgbClr val="00B0F0"/>
          </a:solidFill>
        </p:grpSpPr>
        <p:sp>
          <p:nvSpPr>
            <p:cNvPr id="119" name="Cube 118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20" name="Cube 119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895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7778E-7 -4.97687E-6 L -0.02222 0.4162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08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6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21387E-6 L -0.12878 0.3567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17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9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9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2948E-6 L -0.18932 0.3692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18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4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5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7 0.41618 L 0.42969 0.4566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5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37 0.4289 L 0.32982 0.3976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-1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55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33 0.36925 L 0.19232 0.3190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55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5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0" grpId="0"/>
      <p:bldP spid="91" grpId="0"/>
      <p:bldP spid="11" grpId="0" animBg="1"/>
      <p:bldP spid="13" grpId="0" animBg="1"/>
      <p:bldP spid="14" grpId="0" animBg="1"/>
      <p:bldP spid="106" grpId="0" animBg="1"/>
      <p:bldP spid="107" grpId="0"/>
      <p:bldP spid="108" grpId="0"/>
      <p:bldP spid="109" grpId="0"/>
      <p:bldP spid="5" grpId="0" animBg="1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4993201" y="818975"/>
            <a:ext cx="1339470" cy="1232549"/>
            <a:chOff x="625382" y="2959764"/>
            <a:chExt cx="1155106" cy="1232549"/>
          </a:xfrm>
          <a:solidFill>
            <a:srgbClr val="92D050"/>
          </a:solidFill>
        </p:grpSpPr>
        <p:sp>
          <p:nvSpPr>
            <p:cNvPr id="41" name="Cube 40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 rot="5400000" flipH="1">
              <a:off x="91608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 rot="5400000" flipH="1">
              <a:off x="618558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511540" y="1014142"/>
            <a:ext cx="1180245" cy="1080559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50" name="Cube 49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1" name="Cube 50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2" name="Cube 51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74188" y="1180276"/>
            <a:ext cx="1005087" cy="900191"/>
            <a:chOff x="2441887" y="3066947"/>
            <a:chExt cx="866749" cy="900190"/>
          </a:xfrm>
          <a:solidFill>
            <a:srgbClr val="00B0F0"/>
          </a:solidFill>
        </p:grpSpPr>
        <p:sp>
          <p:nvSpPr>
            <p:cNvPr id="54" name="Cube 53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5" name="Cube 54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591167" y="3140108"/>
            <a:ext cx="1339470" cy="1232551"/>
            <a:chOff x="625382" y="2959764"/>
            <a:chExt cx="1155106" cy="1232549"/>
          </a:xfrm>
          <a:solidFill>
            <a:srgbClr val="92D050"/>
          </a:solidFill>
        </p:grpSpPr>
        <p:sp>
          <p:nvSpPr>
            <p:cNvPr id="70" name="Cube 69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1" name="Cube 70"/>
            <p:cNvSpPr/>
            <p:nvPr/>
          </p:nvSpPr>
          <p:spPr>
            <a:xfrm rot="5400000" flipH="1">
              <a:off x="91608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2" name="Cube 71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3" name="Cube 72"/>
            <p:cNvSpPr/>
            <p:nvPr/>
          </p:nvSpPr>
          <p:spPr>
            <a:xfrm rot="5400000" flipH="1">
              <a:off x="618558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040414" y="3845919"/>
            <a:ext cx="1180245" cy="1080560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66" name="Cube 65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7" name="Cube 66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8" name="Cube 67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88776" y="124769"/>
            <a:ext cx="312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Cara lain: 3 + 4 + 2 = . .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9453" y="20804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51576" y="211187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164702" y="20804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812883" y="3761379"/>
            <a:ext cx="457200" cy="457200"/>
          </a:xfrm>
          <a:prstGeom prst="right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44091" y="729043"/>
            <a:ext cx="3202286" cy="179397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2247331" y="3084725"/>
            <a:ext cx="4299046" cy="206707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909087" y="44805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329496" y="4471765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(3 + 4)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570917" y="4472881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2 + (3 + 4)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187144" y="1177458"/>
            <a:ext cx="1005087" cy="900191"/>
            <a:chOff x="2441887" y="3066947"/>
            <a:chExt cx="866749" cy="900190"/>
          </a:xfrm>
          <a:solidFill>
            <a:srgbClr val="00B0F0"/>
          </a:solidFill>
        </p:grpSpPr>
        <p:sp>
          <p:nvSpPr>
            <p:cNvPr id="83" name="Cube 82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4" name="Cube 83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6" name="Right Arrow 5"/>
          <p:cNvSpPr/>
          <p:nvPr/>
        </p:nvSpPr>
        <p:spPr>
          <a:xfrm rot="5400000">
            <a:off x="4639542" y="2562071"/>
            <a:ext cx="457200" cy="457200"/>
          </a:xfrm>
          <a:prstGeom prst="rightArrow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88776" y="5240392"/>
            <a:ext cx="8924364" cy="851354"/>
            <a:chOff x="664079" y="5854331"/>
            <a:chExt cx="9356299" cy="851354"/>
          </a:xfrm>
          <a:solidFill>
            <a:srgbClr val="FFD85B"/>
          </a:solidFill>
        </p:grpSpPr>
        <p:sp>
          <p:nvSpPr>
            <p:cNvPr id="7" name="Rounded Rectangle 6"/>
            <p:cNvSpPr/>
            <p:nvPr/>
          </p:nvSpPr>
          <p:spPr>
            <a:xfrm>
              <a:off x="664079" y="5854331"/>
              <a:ext cx="9356299" cy="851354"/>
            </a:xfrm>
            <a:prstGeom prst="roundRect">
              <a:avLst>
                <a:gd name="adj" fmla="val 2011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07477" y="5874688"/>
              <a:ext cx="93129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Perhitungan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dari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depan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atau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dari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belakang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menghasilkan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nilai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sama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.</a:t>
              </a:r>
            </a:p>
            <a:p>
              <a:pPr algn="ctr"/>
              <a:r>
                <a:rPr lang="en-US" sz="2400" dirty="0">
                  <a:cs typeface="Arial" panose="020B0604020202020204" pitchFamily="34" charset="0"/>
                </a:rPr>
                <a:t>(2 + 3) + 4 = 2 + (3 + 4) = </a:t>
              </a:r>
              <a:r>
                <a:rPr lang="en-US" sz="2400" dirty="0">
                  <a:solidFill>
                    <a:srgbClr val="0070C0"/>
                  </a:solidFill>
                  <a:cs typeface="Arial" panose="020B0604020202020204" pitchFamily="34" charset="0"/>
                </a:rPr>
                <a:t>9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8" name="Freeform 7"/>
          <p:cNvSpPr/>
          <p:nvPr/>
        </p:nvSpPr>
        <p:spPr>
          <a:xfrm>
            <a:off x="8377851" y="2111879"/>
            <a:ext cx="1613648" cy="1627095"/>
          </a:xfrm>
          <a:custGeom>
            <a:avLst/>
            <a:gdLst>
              <a:gd name="connsiteX0" fmla="*/ 1613648 w 1613648"/>
              <a:gd name="connsiteY0" fmla="*/ 26894 h 1627094"/>
              <a:gd name="connsiteX1" fmla="*/ 1532965 w 1613648"/>
              <a:gd name="connsiteY1" fmla="*/ 0 h 1627094"/>
              <a:gd name="connsiteX2" fmla="*/ 0 w 1613648"/>
              <a:gd name="connsiteY2" fmla="*/ 1573306 h 1627094"/>
              <a:gd name="connsiteX3" fmla="*/ 67236 w 1613648"/>
              <a:gd name="connsiteY3" fmla="*/ 1627094 h 162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3648" h="1627094">
                <a:moveTo>
                  <a:pt x="1613648" y="26894"/>
                </a:moveTo>
                <a:lnTo>
                  <a:pt x="1532965" y="0"/>
                </a:lnTo>
                <a:lnTo>
                  <a:pt x="0" y="1573306"/>
                </a:lnTo>
                <a:lnTo>
                  <a:pt x="67236" y="162709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6089" y="23369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2841556" y="3484260"/>
            <a:ext cx="1005087" cy="900191"/>
            <a:chOff x="2441887" y="3066947"/>
            <a:chExt cx="866749" cy="900190"/>
          </a:xfrm>
          <a:solidFill>
            <a:srgbClr val="00B0F0"/>
          </a:solidFill>
        </p:grpSpPr>
        <p:sp>
          <p:nvSpPr>
            <p:cNvPr id="98" name="Cube 97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9" name="Cube 98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004401" y="818975"/>
            <a:ext cx="1339470" cy="1232549"/>
            <a:chOff x="625382" y="2959764"/>
            <a:chExt cx="1155106" cy="1232549"/>
          </a:xfrm>
          <a:solidFill>
            <a:srgbClr val="92D050"/>
          </a:solidFill>
        </p:grpSpPr>
        <p:sp>
          <p:nvSpPr>
            <p:cNvPr id="58" name="Cube 57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9" name="Cube 58"/>
            <p:cNvSpPr/>
            <p:nvPr/>
          </p:nvSpPr>
          <p:spPr>
            <a:xfrm rot="5400000" flipH="1">
              <a:off x="91608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0" name="Cube 59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1" name="Cube 60"/>
            <p:cNvSpPr/>
            <p:nvPr/>
          </p:nvSpPr>
          <p:spPr>
            <a:xfrm rot="5400000" flipH="1">
              <a:off x="618558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510545" y="1003868"/>
            <a:ext cx="1180245" cy="1080559"/>
            <a:chOff x="2290837" y="3066947"/>
            <a:chExt cx="1017799" cy="1080559"/>
          </a:xfrm>
          <a:solidFill>
            <a:srgbClr val="FFC819"/>
          </a:solidFill>
        </p:grpSpPr>
        <p:sp>
          <p:nvSpPr>
            <p:cNvPr id="64" name="Cube 63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5" name="Cube 64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4" name="Cube 73"/>
            <p:cNvSpPr/>
            <p:nvPr/>
          </p:nvSpPr>
          <p:spPr>
            <a:xfrm rot="5400000" flipH="1">
              <a:off x="2284013" y="343099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856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5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2058 L 0.04349 0.414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5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-0.00231 L -0.03503 0.3398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17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5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6716E-6 L 0.0684 0.329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164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5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25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1 -0.00693 L 0.51927 0.0180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21" y="1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25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014E-6 L 0.45 -0.1054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5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250"/>
                            </p:stCondLst>
                            <p:childTnLst>
                              <p:par>
                                <p:cTn id="7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185 L 0.45191 -0.1056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5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25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75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7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7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0" grpId="0"/>
      <p:bldP spid="91" grpId="0"/>
      <p:bldP spid="13" grpId="0" animBg="1"/>
      <p:bldP spid="14" grpId="0" animBg="1"/>
      <p:bldP spid="106" grpId="0" animBg="1"/>
      <p:bldP spid="107" grpId="0"/>
      <p:bldP spid="108" grpId="0"/>
      <p:bldP spid="109" grpId="0"/>
      <p:bldP spid="6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0903" y="417750"/>
            <a:ext cx="430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63550" algn="l"/>
              </a:tabLst>
            </a:pP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c.	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Penjumlahan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8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Nol</a:t>
            </a:r>
            <a:endParaRPr lang="en-US" sz="28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352908" y="1729772"/>
            <a:ext cx="2033903" cy="1871551"/>
            <a:chOff x="625382" y="2959764"/>
            <a:chExt cx="1155106" cy="1232549"/>
          </a:xfrm>
          <a:solidFill>
            <a:srgbClr val="92D050"/>
          </a:solidFill>
        </p:grpSpPr>
        <p:sp>
          <p:nvSpPr>
            <p:cNvPr id="41" name="Cube 40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 rot="5400000" flipH="1">
              <a:off x="91608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 rot="5400000" flipH="1">
              <a:off x="618558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52942" y="2136987"/>
            <a:ext cx="1526164" cy="1366884"/>
            <a:chOff x="2441887" y="3066947"/>
            <a:chExt cx="866749" cy="900190"/>
          </a:xfrm>
          <a:solidFill>
            <a:srgbClr val="00B0F0"/>
          </a:solidFill>
        </p:grpSpPr>
        <p:sp>
          <p:nvSpPr>
            <p:cNvPr id="54" name="Cube 53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5" name="Cube 54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91575" y="37000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539362" y="3700060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2 + 0 = 2</a:t>
            </a:r>
          </a:p>
        </p:txBody>
      </p:sp>
      <p:grpSp>
        <p:nvGrpSpPr>
          <p:cNvPr id="64" name="Group 63"/>
          <p:cNvGrpSpPr/>
          <p:nvPr/>
        </p:nvGrpSpPr>
        <p:grpSpPr>
          <a:xfrm flipH="1">
            <a:off x="3439520" y="2136987"/>
            <a:ext cx="1526164" cy="1366884"/>
            <a:chOff x="2441887" y="3066947"/>
            <a:chExt cx="866749" cy="900190"/>
          </a:xfrm>
          <a:solidFill>
            <a:srgbClr val="00B0F0"/>
          </a:solidFill>
        </p:grpSpPr>
        <p:sp>
          <p:nvSpPr>
            <p:cNvPr id="65" name="Cube 64"/>
            <p:cNvSpPr/>
            <p:nvPr/>
          </p:nvSpPr>
          <p:spPr>
            <a:xfrm rot="5400000" flipH="1">
              <a:off x="2592128" y="3073771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6" name="Cube 65"/>
            <p:cNvSpPr/>
            <p:nvPr/>
          </p:nvSpPr>
          <p:spPr>
            <a:xfrm rot="5400000" flipH="1">
              <a:off x="2435063" y="325062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 flipH="1">
            <a:off x="8507437" y="1737639"/>
            <a:ext cx="2033903" cy="1871551"/>
            <a:chOff x="625382" y="2959764"/>
            <a:chExt cx="1155106" cy="1232549"/>
          </a:xfrm>
          <a:solidFill>
            <a:srgbClr val="92D050"/>
          </a:solidFill>
        </p:grpSpPr>
        <p:sp>
          <p:nvSpPr>
            <p:cNvPr id="68" name="Cube 67"/>
            <p:cNvSpPr/>
            <p:nvPr/>
          </p:nvSpPr>
          <p:spPr>
            <a:xfrm rot="5400000" flipH="1">
              <a:off x="1063980" y="2966588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9" name="Cube 68"/>
            <p:cNvSpPr/>
            <p:nvPr/>
          </p:nvSpPr>
          <p:spPr>
            <a:xfrm rot="5400000" flipH="1">
              <a:off x="916084" y="3132813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0" name="Cube 69"/>
            <p:cNvSpPr/>
            <p:nvPr/>
          </p:nvSpPr>
          <p:spPr>
            <a:xfrm rot="5400000" flipH="1">
              <a:off x="774203" y="3302549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1" name="Cube 70"/>
            <p:cNvSpPr/>
            <p:nvPr/>
          </p:nvSpPr>
          <p:spPr>
            <a:xfrm rot="5400000" flipH="1">
              <a:off x="618558" y="3475805"/>
              <a:ext cx="723332" cy="709684"/>
            </a:xfrm>
            <a:prstGeom prst="cube">
              <a:avLst/>
            </a:prstGeom>
            <a:grpFill/>
            <a:ln w="3175">
              <a:solidFill>
                <a:srgbClr val="F9F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6782889" y="38053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773554" y="3764429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4 + 0 = 4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624427" y="4885441"/>
            <a:ext cx="7440143" cy="1050138"/>
            <a:chOff x="776391" y="5854331"/>
            <a:chExt cx="7800243" cy="1050138"/>
          </a:xfrm>
          <a:solidFill>
            <a:srgbClr val="FFD85B"/>
          </a:solidFill>
        </p:grpSpPr>
        <p:sp>
          <p:nvSpPr>
            <p:cNvPr id="34" name="Rounded Rectangle 33"/>
            <p:cNvSpPr/>
            <p:nvPr/>
          </p:nvSpPr>
          <p:spPr>
            <a:xfrm>
              <a:off x="1489562" y="5854331"/>
              <a:ext cx="6382637" cy="1050138"/>
            </a:xfrm>
            <a:prstGeom prst="roundRect">
              <a:avLst>
                <a:gd name="adj" fmla="val 2011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6391" y="5891806"/>
              <a:ext cx="780024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Arial" panose="020B0604020202020204" pitchFamily="34" charset="0"/>
                </a:rPr>
                <a:t>Penjumlahan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cs typeface="Arial" panose="020B0604020202020204" pitchFamily="34" charset="0"/>
                </a:rPr>
                <a:t>dengan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cs typeface="Arial" panose="020B0604020202020204" pitchFamily="34" charset="0"/>
                </a:rPr>
                <a:t>Nol</a:t>
              </a:r>
              <a:r>
                <a:rPr lang="en-US" sz="2400" dirty="0">
                  <a:cs typeface="Arial" panose="020B0604020202020204" pitchFamily="34" charset="0"/>
                </a:rPr>
                <a:t> (0) </a:t>
              </a:r>
              <a:r>
                <a:rPr lang="en-US" sz="2400" dirty="0" err="1">
                  <a:cs typeface="Arial" panose="020B0604020202020204" pitchFamily="34" charset="0"/>
                </a:rPr>
                <a:t>menghasilkan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cs typeface="Arial" panose="020B0604020202020204" pitchFamily="34" charset="0"/>
                </a:rPr>
              </a:br>
              <a:r>
                <a:rPr lang="en-US" sz="2400" dirty="0" err="1" smtClean="0">
                  <a:cs typeface="Arial" panose="020B0604020202020204" pitchFamily="34" charset="0"/>
                </a:rPr>
                <a:t>bilangan</a:t>
              </a:r>
              <a:r>
                <a:rPr lang="en-US" sz="2400" dirty="0" smtClean="0"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cs typeface="Arial" panose="020B0604020202020204" pitchFamily="34" charset="0"/>
                </a:rPr>
                <a:t>itu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cs typeface="Arial" panose="020B0604020202020204" pitchFamily="34" charset="0"/>
                </a:rPr>
                <a:t>sendiri</a:t>
              </a:r>
              <a:r>
                <a:rPr lang="en-US" sz="2400" dirty="0" smtClean="0">
                  <a:cs typeface="Arial" panose="020B0604020202020204" pitchFamily="34" charset="0"/>
                </a:rPr>
                <a:t>.</a:t>
              </a:r>
              <a:endParaRPr lang="en-US" sz="2400" dirty="0">
                <a:cs typeface="Arial" panose="020B0604020202020204" pitchFamily="34" charset="0"/>
              </a:endParaRPr>
            </a:p>
          </p:txBody>
        </p:sp>
      </p:grpSp>
      <p:sp>
        <p:nvSpPr>
          <p:cNvPr id="5" name="Right Brace 4"/>
          <p:cNvSpPr/>
          <p:nvPr/>
        </p:nvSpPr>
        <p:spPr>
          <a:xfrm rot="5400000">
            <a:off x="5961755" y="147512"/>
            <a:ext cx="268488" cy="8630652"/>
          </a:xfrm>
          <a:prstGeom prst="rightBrace">
            <a:avLst>
              <a:gd name="adj1" fmla="val 69332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10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4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0" grpId="0"/>
      <p:bldP spid="72" grpId="0"/>
      <p:bldP spid="7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4893" y="254036"/>
            <a:ext cx="765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Contoh</a:t>
            </a:r>
            <a:r>
              <a:rPr lang="en-US" sz="36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penggunaan</a:t>
            </a:r>
            <a:r>
              <a:rPr lang="en-US" sz="36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sifat</a:t>
            </a:r>
            <a:r>
              <a:rPr lang="en-US" sz="36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6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endParaRPr lang="en-US" sz="36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65434" y="1545037"/>
            <a:ext cx="3639726" cy="604352"/>
            <a:chOff x="472966" y="1024759"/>
            <a:chExt cx="3639726" cy="604352"/>
          </a:xfrm>
        </p:grpSpPr>
        <p:sp>
          <p:nvSpPr>
            <p:cNvPr id="28" name="TextBox 27"/>
            <p:cNvSpPr txBox="1"/>
            <p:nvPr/>
          </p:nvSpPr>
          <p:spPr>
            <a:xfrm>
              <a:off x="1121167" y="1044336"/>
              <a:ext cx="29915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+mj-lt"/>
                  <a:cs typeface="Arial" panose="020B0604020202020204" pitchFamily="34" charset="0"/>
                </a:rPr>
                <a:t>37 + 18 + 3 = . . .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472966" y="1024759"/>
              <a:ext cx="520262" cy="599089"/>
            </a:xfrm>
            <a:prstGeom prst="rect">
              <a:avLst/>
            </a:prstGeom>
            <a:solidFill>
              <a:srgbClr val="FFFF09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1035" y="1028570"/>
              <a:ext cx="4041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Freeform 7"/>
          <p:cNvSpPr/>
          <p:nvPr/>
        </p:nvSpPr>
        <p:spPr>
          <a:xfrm>
            <a:off x="2895600" y="2133630"/>
            <a:ext cx="2599900" cy="704187"/>
          </a:xfrm>
          <a:custGeom>
            <a:avLst/>
            <a:gdLst>
              <a:gd name="connsiteX0" fmla="*/ 0 w 2916621"/>
              <a:gd name="connsiteY0" fmla="*/ 63062 h 693683"/>
              <a:gd name="connsiteX1" fmla="*/ 2916621 w 2916621"/>
              <a:gd name="connsiteY1" fmla="*/ 693683 h 693683"/>
              <a:gd name="connsiteX2" fmla="*/ 1797269 w 2916621"/>
              <a:gd name="connsiteY2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6621" h="693683">
                <a:moveTo>
                  <a:pt x="0" y="63062"/>
                </a:moveTo>
                <a:lnTo>
                  <a:pt x="2916621" y="693683"/>
                </a:lnTo>
                <a:lnTo>
                  <a:pt x="1797269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7695" y="2921516"/>
            <a:ext cx="4041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Lebih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mudah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dijumlahkan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dulu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karena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hasilnya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puluhan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00193" y="3997375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cs typeface="Arial" panose="020B0604020202020204" pitchFamily="34" charset="0"/>
              </a:rPr>
              <a:t>37 + 18 + 3 = 37 + 3 + 18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43853" y="4058920"/>
            <a:ext cx="213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Ditukar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urutannya</a:t>
            </a:r>
            <a:r>
              <a:rPr lang="en-US" sz="2000" dirty="0" smtClean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461832" y="4271979"/>
            <a:ext cx="316514" cy="9892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617634" y="4821969"/>
            <a:ext cx="217239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cs typeface="Arial" panose="020B0604020202020204" pitchFamily="34" charset="0"/>
              </a:rPr>
              <a:t>=    </a:t>
            </a:r>
            <a:r>
              <a:rPr lang="en-US" sz="3200" dirty="0">
                <a:solidFill>
                  <a:srgbClr val="3155ED"/>
                </a:solidFill>
                <a:latin typeface="+mj-lt"/>
                <a:cs typeface="Arial" panose="020B0604020202020204" pitchFamily="34" charset="0"/>
              </a:rPr>
              <a:t>40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  + 18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= 58</a:t>
            </a:r>
          </a:p>
        </p:txBody>
      </p:sp>
      <p:sp>
        <p:nvSpPr>
          <p:cNvPr id="13" name="Arc 12"/>
          <p:cNvSpPr/>
          <p:nvPr/>
        </p:nvSpPr>
        <p:spPr>
          <a:xfrm rot="7928613">
            <a:off x="4725683" y="3214637"/>
            <a:ext cx="1364557" cy="1633078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12400" y="1355785"/>
            <a:ext cx="3461325" cy="1274862"/>
            <a:chOff x="5288392" y="1355787"/>
            <a:chExt cx="3461325" cy="1274863"/>
          </a:xfrm>
          <a:solidFill>
            <a:srgbClr val="FFC000"/>
          </a:solidFill>
        </p:grpSpPr>
        <p:sp>
          <p:nvSpPr>
            <p:cNvPr id="14" name="Cloud Callout 13"/>
            <p:cNvSpPr/>
            <p:nvPr/>
          </p:nvSpPr>
          <p:spPr>
            <a:xfrm>
              <a:off x="5288392" y="1355787"/>
              <a:ext cx="3461325" cy="1274863"/>
            </a:xfrm>
            <a:prstGeom prst="cloudCallout">
              <a:avLst>
                <a:gd name="adj1" fmla="val -75392"/>
                <a:gd name="adj2" fmla="val -12764"/>
              </a:avLst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40596" y="1567964"/>
              <a:ext cx="2845074" cy="830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Urutan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penjumlahan</a:t>
              </a:r>
              <a:r>
                <a:rPr lang="en-US" sz="2400" dirty="0"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dirty="0" smtClean="0">
                  <a:latin typeface="+mj-lt"/>
                  <a:cs typeface="Arial" panose="020B0604020202020204" pitchFamily="34" charset="0"/>
                </a:rPr>
                <a:t>DAPAT </a:t>
              </a:r>
              <a:r>
                <a:rPr lang="en-US" sz="2400" dirty="0" err="1">
                  <a:latin typeface="+mj-lt"/>
                  <a:cs typeface="Arial" panose="020B0604020202020204" pitchFamily="34" charset="0"/>
                </a:rPr>
                <a:t>ditukar</a:t>
              </a:r>
              <a:endParaRPr lang="en-US" sz="2400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51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3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/>
      <p:bldP spid="35" grpId="0"/>
      <p:bldP spid="37" grpId="0"/>
      <p:bldP spid="45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6244" y="276058"/>
            <a:ext cx="765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Contoh</a:t>
            </a:r>
            <a:r>
              <a:rPr lang="en-US" sz="36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penggunaan</a:t>
            </a:r>
            <a:r>
              <a:rPr lang="en-US" sz="36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sifat</a:t>
            </a:r>
            <a:r>
              <a:rPr lang="en-US" sz="36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6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endParaRPr lang="en-US" sz="36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96977" y="1722273"/>
            <a:ext cx="3578811" cy="707886"/>
            <a:chOff x="472966" y="981272"/>
            <a:chExt cx="3578811" cy="707883"/>
          </a:xfrm>
        </p:grpSpPr>
        <p:sp>
          <p:nvSpPr>
            <p:cNvPr id="28" name="TextBox 27"/>
            <p:cNvSpPr txBox="1"/>
            <p:nvPr/>
          </p:nvSpPr>
          <p:spPr>
            <a:xfrm>
              <a:off x="1121167" y="981272"/>
              <a:ext cx="2930610" cy="707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+mj-lt"/>
                  <a:cs typeface="Arial" panose="020B0604020202020204" pitchFamily="34" charset="0"/>
                </a:rPr>
                <a:t>76 + 27 = . . .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472966" y="1024759"/>
              <a:ext cx="520262" cy="599089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1035" y="1028570"/>
              <a:ext cx="404123" cy="58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43935" y="1576520"/>
            <a:ext cx="3461325" cy="1274863"/>
            <a:chOff x="5288392" y="1355787"/>
            <a:chExt cx="3461325" cy="1274863"/>
          </a:xfrm>
        </p:grpSpPr>
        <p:sp>
          <p:nvSpPr>
            <p:cNvPr id="14" name="Cloud Callout 13"/>
            <p:cNvSpPr/>
            <p:nvPr/>
          </p:nvSpPr>
          <p:spPr>
            <a:xfrm>
              <a:off x="5288392" y="1355787"/>
              <a:ext cx="3461325" cy="1274863"/>
            </a:xfrm>
            <a:prstGeom prst="cloudCallout">
              <a:avLst>
                <a:gd name="adj1" fmla="val -76611"/>
                <a:gd name="adj2" fmla="val -8350"/>
              </a:avLst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39164" y="1639275"/>
              <a:ext cx="28683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  <a:cs typeface="Arial" panose="020B0604020202020204" pitchFamily="34" charset="0"/>
                </a:rPr>
                <a:t>Dapatkan</a:t>
              </a:r>
              <a:r>
                <a:rPr lang="en-US" sz="20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anose="020B0604020202020204" pitchFamily="34" charset="0"/>
                </a:rPr>
                <a:t>puluhan</a:t>
              </a:r>
              <a:r>
                <a:rPr lang="en-US" sz="20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anose="020B0604020202020204" pitchFamily="34" charset="0"/>
                </a:rPr>
                <a:t>dari</a:t>
              </a:r>
              <a:r>
                <a:rPr lang="en-US" sz="20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anose="020B0604020202020204" pitchFamily="34" charset="0"/>
                </a:rPr>
                <a:t>salah</a:t>
              </a:r>
              <a:r>
                <a:rPr lang="en-US" sz="20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anose="020B0604020202020204" pitchFamily="34" charset="0"/>
                </a:rPr>
                <a:t>satu</a:t>
              </a:r>
              <a:r>
                <a:rPr lang="en-US" sz="2000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anose="020B0604020202020204" pitchFamily="34" charset="0"/>
                </a:rPr>
                <a:t>bilangan</a:t>
              </a:r>
              <a:r>
                <a:rPr lang="en-US" sz="2000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sz="2000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71701" y="3213889"/>
            <a:ext cx="3881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= 76 + </a:t>
            </a:r>
            <a:r>
              <a:rPr lang="en-US" sz="40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+ (27 – </a:t>
            </a:r>
            <a:r>
              <a:rPr lang="en-US" sz="40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71690" y="4386084"/>
            <a:ext cx="2390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= 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80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+ (23)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1690" y="5300484"/>
            <a:ext cx="1334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= 103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71997" y="3327217"/>
            <a:ext cx="30365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Ditambah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(agar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nilai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tetap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kurangi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lagi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4</a:t>
            </a:r>
            <a:r>
              <a:rPr lang="en-US" sz="2000" dirty="0" smtClean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Untuk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mendapatkan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puluhan</a:t>
            </a:r>
            <a:r>
              <a:rPr lang="en-US" sz="2000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80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812552" y="3634863"/>
            <a:ext cx="316514" cy="9892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7928613">
            <a:off x="3100463" y="2570810"/>
            <a:ext cx="1364557" cy="1633078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Arc 24"/>
          <p:cNvSpPr/>
          <p:nvPr/>
        </p:nvSpPr>
        <p:spPr>
          <a:xfrm rot="7928613">
            <a:off x="4978708" y="2570810"/>
            <a:ext cx="1364557" cy="1633078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636534" y="4184246"/>
            <a:ext cx="251437" cy="256889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717865" y="4205018"/>
            <a:ext cx="1011354" cy="270063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336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3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3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8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1306" y="96983"/>
            <a:ext cx="5442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Operasi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Hitung</a:t>
            </a:r>
            <a:r>
              <a:rPr lang="en-US" sz="3200" b="1" dirty="0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+mj-lt"/>
                <a:cs typeface="Arial" panose="020B0604020202020204" pitchFamily="34" charset="0"/>
              </a:rPr>
              <a:t>Pengurangan</a:t>
            </a:r>
            <a:endParaRPr lang="en-US" sz="3200" b="1" dirty="0">
              <a:solidFill>
                <a:srgbClr val="FF66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89514" y="754256"/>
            <a:ext cx="3294700" cy="802128"/>
            <a:chOff x="492126" y="845697"/>
            <a:chExt cx="3294700" cy="802128"/>
          </a:xfrm>
        </p:grpSpPr>
        <p:sp>
          <p:nvSpPr>
            <p:cNvPr id="2" name="TextBox 1"/>
            <p:cNvSpPr txBox="1"/>
            <p:nvPr/>
          </p:nvSpPr>
          <p:spPr>
            <a:xfrm>
              <a:off x="492126" y="845697"/>
              <a:ext cx="1773242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j-lt"/>
                  <a:cs typeface="Arial" panose="020B0604020202020204" pitchFamily="34" charset="0"/>
                </a:rPr>
                <a:t>Mula-mula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ada 7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91871" y="1316845"/>
              <a:ext cx="3194955" cy="330980"/>
              <a:chOff x="593178" y="1316845"/>
              <a:chExt cx="3500654" cy="37645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93178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098002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587874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2092699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2597524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102349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3592220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623444" y="754256"/>
            <a:ext cx="3257185" cy="802128"/>
            <a:chOff x="5226051" y="845697"/>
            <a:chExt cx="3257185" cy="802128"/>
          </a:xfrm>
        </p:grpSpPr>
        <p:grpSp>
          <p:nvGrpSpPr>
            <p:cNvPr id="75" name="Group 74"/>
            <p:cNvGrpSpPr/>
            <p:nvPr/>
          </p:nvGrpSpPr>
          <p:grpSpPr>
            <a:xfrm>
              <a:off x="5287111" y="1316845"/>
              <a:ext cx="3196125" cy="330980"/>
              <a:chOff x="592537" y="1316845"/>
              <a:chExt cx="3501936" cy="376452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592537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097362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587874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092699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2597524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102349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592861" y="1316845"/>
                <a:ext cx="501612" cy="376452"/>
              </a:xfrm>
              <a:prstGeom prst="rect">
                <a:avLst/>
              </a:prstGeom>
              <a:solidFill>
                <a:srgbClr val="FFE31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5226051" y="845697"/>
              <a:ext cx="1773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j-lt"/>
                  <a:cs typeface="Arial" panose="020B0604020202020204" pitchFamily="34" charset="0"/>
                </a:rPr>
                <a:t>Mula-mula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ada 7</a:t>
              </a: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1989259" y="2167503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2449999" y="2167503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897092" y="2167503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357832" y="2167503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818573" y="2167503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279313" y="2167503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726406" y="2167503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3406276" y="1875112"/>
            <a:ext cx="139672" cy="241223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889514" y="170368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  <a:cs typeface="Arial" panose="020B0604020202020204" pitchFamily="34" charset="0"/>
              </a:rPr>
              <a:t>Diambil</a:t>
            </a:r>
            <a:r>
              <a:rPr lang="en-US" dirty="0">
                <a:latin typeface="+mj-lt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334086" y="15318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991109" y="4049791"/>
            <a:ext cx="457808" cy="329184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349906" y="2164795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3810647" y="2164795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4271387" y="2164795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732128" y="2164795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205055" y="255302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7 </a:t>
            </a:r>
            <a:r>
              <a:rPr lang="en-US" dirty="0">
                <a:cs typeface="Arial" panose="020B0604020202020204" pitchFamily="34" charset="0"/>
              </a:rPr>
              <a:t>–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7" name="Down Arrow 116"/>
          <p:cNvSpPr/>
          <p:nvPr/>
        </p:nvSpPr>
        <p:spPr>
          <a:xfrm>
            <a:off x="3490684" y="2922869"/>
            <a:ext cx="139672" cy="99038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889514" y="3567496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  <a:cs typeface="Arial" panose="020B0604020202020204" pitchFamily="34" charset="0"/>
              </a:rPr>
              <a:t>Diambil</a:t>
            </a:r>
            <a:r>
              <a:rPr lang="en-US" dirty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latin typeface="+mj-lt"/>
                <a:cs typeface="Arial" panose="020B0604020202020204" pitchFamily="34" charset="0"/>
              </a:rPr>
              <a:t>lagi</a:t>
            </a:r>
            <a:r>
              <a:rPr lang="en-US" dirty="0">
                <a:latin typeface="+mj-lt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599748" y="1703698"/>
            <a:ext cx="1911729" cy="767095"/>
            <a:chOff x="5202349" y="1795130"/>
            <a:chExt cx="1911729" cy="767095"/>
          </a:xfrm>
        </p:grpSpPr>
        <p:grpSp>
          <p:nvGrpSpPr>
            <p:cNvPr id="128" name="Group 127"/>
            <p:cNvGrpSpPr/>
            <p:nvPr/>
          </p:nvGrpSpPr>
          <p:grpSpPr>
            <a:xfrm>
              <a:off x="5274048" y="2231245"/>
              <a:ext cx="1840030" cy="330980"/>
              <a:chOff x="578224" y="1316845"/>
              <a:chExt cx="2016087" cy="376452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578224" y="1316845"/>
                <a:ext cx="501612" cy="376452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1083049" y="1316845"/>
                <a:ext cx="501612" cy="376452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587874" y="1316845"/>
                <a:ext cx="501612" cy="376452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092699" y="1316845"/>
                <a:ext cx="501612" cy="376452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5202349" y="1795130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Ada 4</a:t>
              </a:r>
            </a:p>
          </p:txBody>
        </p:sp>
      </p:grpSp>
      <p:sp>
        <p:nvSpPr>
          <p:cNvPr id="138" name="Down Arrow 137"/>
          <p:cNvSpPr/>
          <p:nvPr/>
        </p:nvSpPr>
        <p:spPr>
          <a:xfrm>
            <a:off x="7552974" y="2832370"/>
            <a:ext cx="139672" cy="241223"/>
          </a:xfrm>
          <a:prstGeom prst="down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452648" y="2460980"/>
            <a:ext cx="301686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588778" y="3011495"/>
            <a:ext cx="1696298" cy="369332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  <a:cs typeface="Arial" panose="020B0604020202020204" pitchFamily="34" charset="0"/>
              </a:rPr>
              <a:t>Diambil</a:t>
            </a:r>
            <a:r>
              <a:rPr lang="en-US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dirty="0" err="1">
                <a:latin typeface="+mj-lt"/>
                <a:cs typeface="Arial" panose="020B0604020202020204" pitchFamily="34" charset="0"/>
              </a:rPr>
              <a:t>sisa</a:t>
            </a:r>
            <a:r>
              <a:rPr lang="en-US" dirty="0">
                <a:latin typeface="+mj-lt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6671436" y="3432890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7132177" y="3432890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579854" y="3432890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8040595" y="3432890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6671436" y="4404215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7132177" y="4404215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7579854" y="4404215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8040594" y="4404215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8501335" y="4404215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8962075" y="4404215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9409753" y="4404215"/>
            <a:ext cx="457808" cy="330980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330488" y="1686376"/>
            <a:ext cx="1842961" cy="2651760"/>
            <a:chOff x="5933089" y="1777817"/>
            <a:chExt cx="1842961" cy="2651760"/>
          </a:xfrm>
        </p:grpSpPr>
        <p:sp>
          <p:nvSpPr>
            <p:cNvPr id="146" name="TextBox 145"/>
            <p:cNvSpPr txBox="1"/>
            <p:nvPr/>
          </p:nvSpPr>
          <p:spPr>
            <a:xfrm>
              <a:off x="5933089" y="3853464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4 </a:t>
              </a:r>
              <a:r>
                <a:rPr lang="en-US" dirty="0">
                  <a:cs typeface="Arial" panose="020B0604020202020204" pitchFamily="34" charset="0"/>
                </a:rPr>
                <a:t>–</a:t>
              </a:r>
              <a:r>
                <a:rPr lang="en-US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7" name="Down Arrow 146"/>
            <p:cNvSpPr/>
            <p:nvPr/>
          </p:nvSpPr>
          <p:spPr>
            <a:xfrm>
              <a:off x="6155586" y="4185640"/>
              <a:ext cx="139672" cy="241222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6" name="Down Arrow 155"/>
            <p:cNvSpPr/>
            <p:nvPr/>
          </p:nvSpPr>
          <p:spPr>
            <a:xfrm>
              <a:off x="7601613" y="1777817"/>
              <a:ext cx="174437" cy="2651760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89514" y="4435970"/>
            <a:ext cx="2328422" cy="557673"/>
            <a:chOff x="492126" y="4597742"/>
            <a:chExt cx="2328422" cy="557673"/>
          </a:xfrm>
        </p:grpSpPr>
        <p:sp>
          <p:nvSpPr>
            <p:cNvPr id="127" name="TextBox 126"/>
            <p:cNvSpPr txBox="1"/>
            <p:nvPr/>
          </p:nvSpPr>
          <p:spPr>
            <a:xfrm>
              <a:off x="492126" y="4693750"/>
              <a:ext cx="752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j-lt"/>
                  <a:cs typeface="Arial" panose="020B0604020202020204" pitchFamily="34" charset="0"/>
                </a:rPr>
                <a:t>Sisa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701331" y="4597742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(7 – 4) – 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35953" y="4793902"/>
            <a:ext cx="2681841" cy="461665"/>
            <a:chOff x="5138554" y="4885338"/>
            <a:chExt cx="2681841" cy="461665"/>
          </a:xfrm>
        </p:grpSpPr>
        <p:sp>
          <p:nvSpPr>
            <p:cNvPr id="157" name="TextBox 156"/>
            <p:cNvSpPr txBox="1"/>
            <p:nvPr/>
          </p:nvSpPr>
          <p:spPr>
            <a:xfrm>
              <a:off x="6701178" y="4895454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  <a:cs typeface="Arial" panose="020B0604020202020204" pitchFamily="34" charset="0"/>
                </a:rPr>
                <a:t>7 – (4 – 2)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138554" y="4885338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j-lt"/>
                  <a:cs typeface="Arial" panose="020B0604020202020204" pitchFamily="34" charset="0"/>
                </a:rPr>
                <a:t>Sisa</a:t>
              </a:r>
              <a:r>
                <a:rPr lang="en-US" dirty="0">
                  <a:latin typeface="+mj-lt"/>
                  <a:cs typeface="Arial" panose="020B0604020202020204" pitchFamily="34" charset="0"/>
                </a:rPr>
                <a:t>  </a:t>
              </a:r>
              <a:r>
                <a:rPr lang="en-US" sz="24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854183" y="5399123"/>
            <a:ext cx="6182093" cy="830997"/>
            <a:chOff x="612131" y="5854850"/>
            <a:chExt cx="7843640" cy="515539"/>
          </a:xfrm>
          <a:solidFill>
            <a:srgbClr val="FFD85B"/>
          </a:solidFill>
        </p:grpSpPr>
        <p:sp>
          <p:nvSpPr>
            <p:cNvPr id="86" name="Rounded Rectangle 85"/>
            <p:cNvSpPr/>
            <p:nvPr/>
          </p:nvSpPr>
          <p:spPr>
            <a:xfrm>
              <a:off x="612131" y="5867679"/>
              <a:ext cx="7843640" cy="502710"/>
            </a:xfrm>
            <a:prstGeom prst="roundRect">
              <a:avLst>
                <a:gd name="adj" fmla="val 2011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55529" y="5854850"/>
              <a:ext cx="7800242" cy="5155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Arial" panose="020B0604020202020204" pitchFamily="34" charset="0"/>
                </a:rPr>
                <a:t>(7 – 4) – 2 TIDAK SAMA </a:t>
              </a:r>
              <a:r>
                <a:rPr lang="en-US" sz="2400" dirty="0" err="1">
                  <a:cs typeface="Arial" panose="020B0604020202020204" pitchFamily="34" charset="0"/>
                </a:rPr>
                <a:t>dengan</a:t>
              </a:r>
              <a:r>
                <a:rPr lang="en-US" sz="2400" dirty="0">
                  <a:cs typeface="Arial" panose="020B0604020202020204" pitchFamily="34" charset="0"/>
                </a:rPr>
                <a:t> 7 – (4 – 2)</a:t>
              </a:r>
            </a:p>
            <a:p>
              <a:pPr algn="ctr"/>
              <a:r>
                <a:rPr lang="en-US" sz="2400" dirty="0" err="1">
                  <a:cs typeface="Arial" panose="020B0604020202020204" pitchFamily="34" charset="0"/>
                </a:rPr>
                <a:t>Pada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cs typeface="Arial" panose="020B0604020202020204" pitchFamily="34" charset="0"/>
                </a:rPr>
                <a:t>pengurangan</a:t>
              </a:r>
              <a:r>
                <a:rPr lang="en-US" sz="2400" dirty="0"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cs typeface="Arial" panose="020B0604020202020204" pitchFamily="34" charset="0"/>
                </a:rPr>
                <a:t>urutan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cs typeface="Arial" panose="020B0604020202020204" pitchFamily="34" charset="0"/>
                </a:rPr>
                <a:t>tidak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cs typeface="Arial" panose="020B0604020202020204" pitchFamily="34" charset="0"/>
                </a:rPr>
                <a:t>bisa</a:t>
              </a:r>
              <a:r>
                <a:rPr lang="en-US" sz="2400" dirty="0"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cs typeface="Arial" panose="020B0604020202020204" pitchFamily="34" charset="0"/>
                </a:rPr>
                <a:t>ditukar</a:t>
              </a:r>
              <a:r>
                <a:rPr lang="en-US" sz="2400" dirty="0"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93" name="Rectangle 92"/>
          <p:cNvSpPr/>
          <p:nvPr/>
        </p:nvSpPr>
        <p:spPr>
          <a:xfrm>
            <a:off x="2449999" y="4049791"/>
            <a:ext cx="457808" cy="329184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905574" y="4049791"/>
            <a:ext cx="457808" cy="329184"/>
          </a:xfrm>
          <a:prstGeom prst="rect">
            <a:avLst/>
          </a:prstGeom>
          <a:solidFill>
            <a:srgbClr val="FFE31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451764" y="4050217"/>
            <a:ext cx="457808" cy="329184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912973" y="4050217"/>
            <a:ext cx="457808" cy="329184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579385" y="3436849"/>
            <a:ext cx="457808" cy="329184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040594" y="3436849"/>
            <a:ext cx="457808" cy="329184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959143" y="4404215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9419884" y="4404215"/>
            <a:ext cx="457808" cy="33098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4801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750"/>
                            </p:stCondLst>
                            <p:childTnLst>
                              <p:par>
                                <p:cTn id="65" presetID="2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750"/>
                            </p:stCondLst>
                            <p:childTnLst>
                              <p:par>
                                <p:cTn id="7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2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32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375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425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475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25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75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625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675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725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7750"/>
                            </p:stCondLst>
                            <p:childTnLst>
                              <p:par>
                                <p:cTn id="18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8250"/>
                            </p:stCondLst>
                            <p:childTnLst>
                              <p:par>
                                <p:cTn id="19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8750"/>
                            </p:stCondLst>
                            <p:childTnLst>
                              <p:par>
                                <p:cTn id="2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41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5000"/>
                            </p:stCondLst>
                            <p:childTnLst>
                              <p:par>
                                <p:cTn id="24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2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2" grpId="0" animBg="1"/>
      <p:bldP spid="114" grpId="0"/>
      <p:bldP spid="115" grpId="0"/>
      <p:bldP spid="119" grpId="0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16" grpId="0"/>
      <p:bldP spid="117" grpId="0" animBg="1"/>
      <p:bldP spid="126" grpId="0"/>
      <p:bldP spid="138" grpId="0" animBg="1"/>
      <p:bldP spid="139" grpId="0"/>
      <p:bldP spid="140" grpId="0"/>
      <p:bldP spid="142" grpId="0" animBg="1"/>
      <p:bldP spid="143" grpId="0" animBg="1"/>
      <p:bldP spid="144" grpId="0" animBg="1"/>
      <p:bldP spid="144" grpId="1" animBg="1"/>
      <p:bldP spid="145" grpId="0" animBg="1"/>
      <p:bldP spid="145" grpId="1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4" grpId="1" animBg="1"/>
      <p:bldP spid="155" grpId="0" animBg="1"/>
      <p:bldP spid="155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6" grpId="0" animBg="1"/>
      <p:bldP spid="106" grpId="1" animBg="1"/>
    </p:bldLst>
  </p:timing>
</p:sld>
</file>

<file path=ppt/theme/theme1.xml><?xml version="1.0" encoding="utf-8"?>
<a:theme xmlns:a="http://schemas.openxmlformats.org/drawingml/2006/main" name="Template NEXIS Matematika SD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x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NEXIS Matematika SD (2)</Template>
  <TotalTime>2694</TotalTime>
  <Words>1923</Words>
  <Application>Microsoft Office PowerPoint</Application>
  <PresentationFormat>Custom</PresentationFormat>
  <Paragraphs>494</Paragraphs>
  <Slides>34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Template NEXIS Matematika SD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Tuti Aprianti</cp:lastModifiedBy>
  <cp:revision>168</cp:revision>
  <dcterms:created xsi:type="dcterms:W3CDTF">2016-07-20T04:47:34Z</dcterms:created>
  <dcterms:modified xsi:type="dcterms:W3CDTF">2022-04-18T02:43:26Z</dcterms:modified>
</cp:coreProperties>
</file>