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AF34B2"/>
    <a:srgbClr val="000000"/>
    <a:srgbClr val="FFFFFF"/>
    <a:srgbClr val="FAC090"/>
    <a:srgbClr val="0000FF"/>
    <a:srgbClr val="E6B9B8"/>
    <a:srgbClr val="E46C0A"/>
    <a:srgbClr val="984807"/>
    <a:srgbClr val="321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7" autoAdjust="0"/>
    <p:restoredTop sz="98930" autoAdjust="0"/>
  </p:normalViewPr>
  <p:slideViewPr>
    <p:cSldViewPr>
      <p:cViewPr varScale="1">
        <p:scale>
          <a:sx n="69" d="100"/>
          <a:sy n="69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" y="-3267744"/>
            <a:ext cx="7086533" cy="9540259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>
            <a:off x="5236628" y="1976718"/>
            <a:ext cx="3744000" cy="404331"/>
            <a:chOff x="-60940" y="3925311"/>
            <a:chExt cx="3409374" cy="424548"/>
          </a:xfrm>
        </p:grpSpPr>
        <p:sp>
          <p:nvSpPr>
            <p:cNvPr id="23" name="Rectangle 22"/>
            <p:cNvSpPr/>
            <p:nvPr/>
          </p:nvSpPr>
          <p:spPr>
            <a:xfrm>
              <a:off x="-1" y="3943393"/>
              <a:ext cx="3348435" cy="40646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60940" y="3925311"/>
              <a:ext cx="3288396" cy="42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Tujuan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pembelajaran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: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236628" y="2564904"/>
            <a:ext cx="3672000" cy="1323439"/>
          </a:xfrm>
          <a:prstGeom prst="rect">
            <a:avLst/>
          </a:prstGeom>
          <a:solidFill>
            <a:srgbClr val="FFFFFF">
              <a:alpha val="86000"/>
            </a:srgbClr>
          </a:solidFill>
        </p:spPr>
        <p:txBody>
          <a:bodyPr wrap="square">
            <a:spAutoFit/>
          </a:bodyPr>
          <a:lstStyle/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satuan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debit</a:t>
            </a: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berkaitan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satuan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debit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 noChangeArrowheads="1"/>
          </p:cNvSpPr>
          <p:nvPr/>
        </p:nvSpPr>
        <p:spPr bwMode="auto">
          <a:xfrm>
            <a:off x="1259632" y="626046"/>
            <a:ext cx="6464718" cy="10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5" tIns="41598" rIns="83195" bIns="41598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PENGUKURAN DEBIT</a:t>
            </a:r>
            <a:endParaRPr lang="en-US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Title 1"/>
          <p:cNvSpPr>
            <a:spLocks noGrp="1" noChangeArrowheads="1"/>
          </p:cNvSpPr>
          <p:nvPr/>
        </p:nvSpPr>
        <p:spPr bwMode="auto">
          <a:xfrm>
            <a:off x="179512" y="0"/>
            <a:ext cx="6464718" cy="10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5" tIns="41598" rIns="83195" bIns="41598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BAB 2</a:t>
            </a:r>
            <a:endParaRPr lang="en-US" sz="5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30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087" y="179296"/>
            <a:ext cx="621510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Pengukuran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Debit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88087" y="680760"/>
            <a:ext cx="29149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2438" indent="-285750">
              <a:buAutoNum type="arabicPeriod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Mengenal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Debit</a:t>
            </a:r>
          </a:p>
          <a:p>
            <a:pPr marL="166688"/>
            <a:endParaRPr lang="id-ID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indent="-285750"/>
            <a:r>
              <a:rPr lang="id-I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id-ID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630066" y="2104389"/>
            <a:ext cx="4361969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dinyatakan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dm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cm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liter.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466" y="1198308"/>
            <a:ext cx="8671569" cy="76944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mengalir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Pengukuran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debit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dihitung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/>
              <p:cNvSpPr txBox="1">
                <a:spLocks/>
              </p:cNvSpPr>
              <p:nvPr/>
            </p:nvSpPr>
            <p:spPr bwMode="auto">
              <a:xfrm>
                <a:off x="181866" y="2187935"/>
                <a:ext cx="4608512" cy="1198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/>
                  <a:t>Debit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volume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waktu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866" y="2187935"/>
                <a:ext cx="4608512" cy="1198563"/>
              </a:xfrm>
              <a:prstGeom prst="rect">
                <a:avLst/>
              </a:prstGeom>
              <a:blipFill rotWithShape="1">
                <a:blip r:embed="rId2"/>
                <a:stretch>
                  <a:fillRect l="-1190" b="-152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0466" y="3890981"/>
            <a:ext cx="8671569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debit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liter/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cm</a:t>
            </a:r>
            <a:r>
              <a:rPr lang="en-US" sz="23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menit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liter / jam,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23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jam.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1013" y="2997685"/>
            <a:ext cx="4361022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dinyatakan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jam.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281" y="4815055"/>
            <a:ext cx="8671569" cy="11541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mengalirkan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debit 2 liter/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Artinya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mengeluarkan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sebanyak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liter.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201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702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103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2" grpId="0"/>
      <p:bldP spid="138" grpId="0" animBg="1"/>
      <p:bldP spid="7" grpId="0" animBg="1"/>
      <p:bldP spid="13" grpId="0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0" y="135200"/>
            <a:ext cx="5024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Antarsatuan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Debit</a:t>
            </a:r>
            <a:endParaRPr lang="id-ID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866" y="731318"/>
            <a:ext cx="7702502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debit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diubah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debit yang lain.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00054" y="1279619"/>
                <a:ext cx="4120087" cy="1982402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liter/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detik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. . . liter/jam</a:t>
                </a:r>
              </a:p>
              <a:p>
                <a:r>
                  <a:rPr lang="en-US" sz="23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Penyelesaian</a:t>
                </a:r>
                <a:r>
                  <a:rPr lang="en-US" sz="23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liter/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detik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liter</m:t>
                        </m:r>
                      </m:num>
                      <m:den>
                        <m:f>
                          <m:fPr>
                            <m:ctrlPr>
                              <a:rPr lang="en-US" sz="23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3.600</m:t>
                            </m:r>
                          </m:den>
                        </m:f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jam</m:t>
                        </m:r>
                      </m:den>
                    </m:f>
                  </m:oMath>
                </a14:m>
                <a:endPara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3.600 liter/jam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54" y="1279619"/>
                <a:ext cx="4120087" cy="1982402"/>
              </a:xfrm>
              <a:prstGeom prst="rect">
                <a:avLst/>
              </a:prstGeom>
              <a:blipFill rotWithShape="1">
                <a:blip r:embed="rId2"/>
                <a:stretch>
                  <a:fillRect l="-1912" t="-1520" b="-212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04854" y="3379435"/>
                <a:ext cx="4147538" cy="2722027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 m</a:t>
                </a:r>
                <a:r>
                  <a:rPr lang="en-US" sz="23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menit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. . .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liter/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detik</a:t>
                </a:r>
                <a:endPara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3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Penyelesaian</a:t>
                </a:r>
                <a:r>
                  <a:rPr lang="en-US" sz="23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3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menit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3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menit</m:t>
                        </m:r>
                      </m:den>
                    </m:f>
                  </m:oMath>
                </a14:m>
                <a:endPara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.000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liter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detik</m:t>
                        </m:r>
                      </m:den>
                    </m:f>
                  </m:oMath>
                </a14:m>
                <a:endPara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   = 1.000 liter/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detik</a:t>
                </a:r>
                <a:endPara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54" y="3379435"/>
                <a:ext cx="4147538" cy="2722027"/>
              </a:xfrm>
              <a:prstGeom prst="rect">
                <a:avLst/>
              </a:prstGeom>
              <a:blipFill rotWithShape="1">
                <a:blip r:embed="rId3"/>
                <a:stretch>
                  <a:fillRect l="-1901" t="-1109" b="-354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572000" y="1314440"/>
            <a:ext cx="4496860" cy="2761035"/>
            <a:chOff x="494391" y="1805496"/>
            <a:chExt cx="4496860" cy="2761035"/>
          </a:xfrm>
        </p:grpSpPr>
        <p:cxnSp>
          <p:nvCxnSpPr>
            <p:cNvPr id="12" name="Elbow Connector 11"/>
            <p:cNvCxnSpPr/>
            <p:nvPr/>
          </p:nvCxnSpPr>
          <p:spPr>
            <a:xfrm>
              <a:off x="561694" y="2236639"/>
              <a:ext cx="1172653" cy="315830"/>
            </a:xfrm>
            <a:prstGeom prst="bentConnector3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>
              <a:off x="1168744" y="2543408"/>
              <a:ext cx="1172653" cy="315830"/>
            </a:xfrm>
            <a:prstGeom prst="bentConnector3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>
              <a:off x="1761626" y="2859238"/>
              <a:ext cx="1172653" cy="315830"/>
            </a:xfrm>
            <a:prstGeom prst="bentConnector3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>
              <a:off x="2379154" y="3180246"/>
              <a:ext cx="1172653" cy="315830"/>
            </a:xfrm>
            <a:prstGeom prst="bentConnector3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>
              <a:off x="2965480" y="3496076"/>
              <a:ext cx="1172653" cy="315830"/>
            </a:xfrm>
            <a:prstGeom prst="bentConnector3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>
              <a:off x="3551806" y="3811906"/>
              <a:ext cx="1172653" cy="315830"/>
            </a:xfrm>
            <a:prstGeom prst="bentConnector3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724459" y="4127736"/>
              <a:ext cx="11565" cy="43879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94391" y="1805496"/>
              <a:ext cx="7457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km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04046" y="2091957"/>
              <a:ext cx="7633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hm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38132" y="368807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mm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49656" y="3381383"/>
              <a:ext cx="7457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34279" y="3063316"/>
              <a:ext cx="7633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dm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50304" y="273895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34347" y="2407787"/>
              <a:ext cx="941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dam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39303" y="3320850"/>
            <a:ext cx="4174330" cy="2796188"/>
            <a:chOff x="561694" y="1770343"/>
            <a:chExt cx="4174330" cy="2796188"/>
          </a:xfrm>
        </p:grpSpPr>
        <p:cxnSp>
          <p:nvCxnSpPr>
            <p:cNvPr id="31" name="Elbow Connector 30"/>
            <p:cNvCxnSpPr/>
            <p:nvPr/>
          </p:nvCxnSpPr>
          <p:spPr>
            <a:xfrm>
              <a:off x="561694" y="2236639"/>
              <a:ext cx="1172653" cy="315830"/>
            </a:xfrm>
            <a:prstGeom prst="bentConnector3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>
              <a:off x="1168744" y="2543408"/>
              <a:ext cx="1172653" cy="315830"/>
            </a:xfrm>
            <a:prstGeom prst="bentConnector3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>
              <a:off x="1761626" y="2859238"/>
              <a:ext cx="1172653" cy="315830"/>
            </a:xfrm>
            <a:prstGeom prst="bentConnector3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>
              <a:off x="2379154" y="3180246"/>
              <a:ext cx="1172653" cy="315830"/>
            </a:xfrm>
            <a:prstGeom prst="bentConnector3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>
              <a:off x="2965480" y="3496076"/>
              <a:ext cx="1172653" cy="315830"/>
            </a:xfrm>
            <a:prstGeom prst="bentConnector3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>
              <a:off x="3551806" y="3811906"/>
              <a:ext cx="1172653" cy="315830"/>
            </a:xfrm>
            <a:prstGeom prst="bentConnector3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724459" y="4127736"/>
              <a:ext cx="11565" cy="43879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76684" y="1770343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3200" dirty="0" smtClean="0">
                  <a:latin typeface="Brush Script Std" panose="00000600000000000000" pitchFamily="50" charset="0"/>
                  <a:cs typeface="Arial" panose="020B0604020202020204" pitchFamily="34" charset="0"/>
                </a:rPr>
                <a:t>l</a:t>
              </a:r>
              <a:endParaRPr lang="en-US" sz="2500" dirty="0">
                <a:latin typeface="Brush Script Std" panose="000006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55440" y="2120899"/>
              <a:ext cx="470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dirty="0">
                  <a:latin typeface="Brush Script Std" panose="00000600000000000000" pitchFamily="50" charset="0"/>
                  <a:cs typeface="Arial" panose="020B0604020202020204" pitchFamily="34" charset="0"/>
                </a:rPr>
                <a:t>l</a:t>
              </a:r>
              <a:endParaRPr lang="en-US" sz="2400" dirty="0">
                <a:latin typeface="Brush Script Std" panose="000006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38132" y="3688072"/>
              <a:ext cx="559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800" dirty="0">
                  <a:latin typeface="Brush Script Std" panose="00000600000000000000" pitchFamily="50" charset="0"/>
                  <a:cs typeface="Arial" panose="020B0604020202020204" pitchFamily="34" charset="0"/>
                </a:rPr>
                <a:t>l</a:t>
              </a:r>
              <a:endParaRPr lang="en-US" sz="2400" dirty="0">
                <a:latin typeface="Brush Script Std" panose="000006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49656" y="3381383"/>
              <a:ext cx="4523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dirty="0">
                  <a:latin typeface="Brush Script Std" panose="00000600000000000000" pitchFamily="50" charset="0"/>
                  <a:cs typeface="Arial" panose="020B0604020202020204" pitchFamily="34" charset="0"/>
                </a:rPr>
                <a:t>l</a:t>
              </a:r>
              <a:endParaRPr lang="en-US" sz="2400" dirty="0">
                <a:latin typeface="Brush Script Std" panose="000006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34279" y="3063316"/>
              <a:ext cx="470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dirty="0">
                  <a:latin typeface="Brush Script Std" panose="00000600000000000000" pitchFamily="50" charset="0"/>
                  <a:cs typeface="Arial" panose="020B0604020202020204" pitchFamily="34" charset="0"/>
                </a:rPr>
                <a:t>l</a:t>
              </a:r>
              <a:endParaRPr lang="en-US" sz="2400" dirty="0">
                <a:latin typeface="Brush Script Std" panose="000006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50304" y="2738959"/>
              <a:ext cx="2920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Brush Script Std" panose="00000600000000000000" pitchFamily="50" charset="0"/>
                  <a:cs typeface="Arial" panose="020B0604020202020204" pitchFamily="34" charset="0"/>
                </a:rPr>
                <a:t>l</a:t>
              </a:r>
              <a:endParaRPr lang="en-US" sz="2400" dirty="0">
                <a:latin typeface="Brush Script Std" panose="000006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34347" y="2475166"/>
              <a:ext cx="6479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r>
                <a:rPr lang="en-US" sz="2800" dirty="0">
                  <a:latin typeface="Brush Script Std" panose="00000600000000000000" pitchFamily="50" charset="0"/>
                  <a:cs typeface="Arial" panose="020B0604020202020204" pitchFamily="34" charset="0"/>
                </a:rPr>
                <a:t>l</a:t>
              </a:r>
              <a:endParaRPr lang="en-US" sz="2400" dirty="0">
                <a:latin typeface="Brush Script Std" panose="00000600000000000000" pitchFamily="50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 rot="2027396">
            <a:off x="5942414" y="1701729"/>
            <a:ext cx="2348182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1.000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274095" y="1726295"/>
            <a:ext cx="1411940" cy="670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2027396">
            <a:off x="5810518" y="3863832"/>
            <a:ext cx="2348182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142199" y="3888398"/>
            <a:ext cx="1411940" cy="670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806775" y="2453854"/>
            <a:ext cx="1245405" cy="748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2189637">
            <a:off x="4920667" y="2813132"/>
            <a:ext cx="2348182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1.000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5669201" y="4487249"/>
            <a:ext cx="1245405" cy="748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2189637">
            <a:off x="4849012" y="4886949"/>
            <a:ext cx="2348182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849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7" grpId="0" animBg="1"/>
      <p:bldP spid="16" grpId="0" animBg="1"/>
      <p:bldP spid="10" grpId="0" animBg="1"/>
      <p:bldP spid="45" grpId="0" animBg="1"/>
      <p:bldP spid="47" grpId="0" animBg="1"/>
      <p:bldP spid="50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16"/>
          <a:stretch/>
        </p:blipFill>
        <p:spPr>
          <a:xfrm>
            <a:off x="168951" y="973822"/>
            <a:ext cx="8816033" cy="3544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951" y="103367"/>
            <a:ext cx="683218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</a:t>
            </a:r>
            <a:endParaRPr lang="id-ID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086" y="3284984"/>
            <a:ext cx="8777763" cy="1154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pintu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bendungan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mengalirkan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sebanyak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1.200 dm</a:t>
            </a:r>
            <a:r>
              <a:rPr lang="en-US" sz="23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Berapakah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debit air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bendungan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02411" y="4596977"/>
                <a:ext cx="8763438" cy="961161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Penyelesaian:</a:t>
                </a:r>
              </a:p>
              <a:p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Debit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volume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𝑎𝑖𝑟</m:t>
                        </m:r>
                      </m:num>
                      <m:den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𝑤𝑎𝑘𝑡𝑢</m:t>
                        </m:r>
                      </m:den>
                    </m:f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1.200</m:t>
                        </m:r>
                      </m:num>
                      <m:den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=400 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dm</m:t>
                    </m:r>
                    <m:r>
                      <a:rPr lang="en-US" sz="2300" b="0" i="0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detik</m:t>
                    </m:r>
                  </m:oMath>
                </a14:m>
                <a:endParaRPr lang="en-US" sz="23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11" y="4596977"/>
                <a:ext cx="8763438" cy="961161"/>
              </a:xfrm>
              <a:prstGeom prst="rect">
                <a:avLst/>
              </a:prstGeom>
              <a:blipFill rotWithShape="1">
                <a:blip r:embed="rId3"/>
                <a:stretch>
                  <a:fillRect l="-832" t="-3086" b="-308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8086" y="5589240"/>
                <a:ext cx="8796898" cy="44627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Jadi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debit air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pada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bendungan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air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tersebut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400 </m:t>
                    </m:r>
                    <m:r>
                      <m:rPr>
                        <m:sty m:val="p"/>
                      </m:rPr>
                      <a:rPr lang="en-US" sz="23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dm</m:t>
                    </m:r>
                    <m:r>
                      <a:rPr lang="en-US" sz="2300" i="0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3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3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detik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86" y="5589240"/>
                <a:ext cx="8796898" cy="446276"/>
              </a:xfrm>
              <a:prstGeom prst="rect">
                <a:avLst/>
              </a:prstGeom>
              <a:blipFill rotWithShape="1">
                <a:blip r:embed="rId4"/>
                <a:stretch>
                  <a:fillRect l="-1040" t="-9589" b="-301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65404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9514" y="980728"/>
            <a:ext cx="8884974" cy="1154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 air yang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0,8 liter/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mandi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160 liter,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diperlukan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mengisi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penuh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843808" y="2263485"/>
                <a:ext cx="6120680" cy="3431196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Penyelesaian: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Debit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volume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air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waktu</m:t>
                        </m:r>
                      </m:den>
                    </m:f>
                  </m:oMath>
                </a14:m>
                <a:endParaRPr lang="en-US" sz="220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defTabSz="247650">
                  <a:lnSpc>
                    <a:spcPct val="150000"/>
                  </a:lnSpc>
                </a:pP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2200" b="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aktu</a:t>
                </a:r>
                <a:r>
                  <a:rPr lang="en-US" sz="2200" b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volume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air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debit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160 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liter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0,8 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iter</m:t>
                        </m:r>
                        <m: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detik</m:t>
                        </m:r>
                      </m:den>
                    </m:f>
                  </m:oMath>
                </a14:m>
                <a:endParaRPr lang="en-US" sz="22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defTabSz="2476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=200 </m:t>
                      </m:r>
                      <m:r>
                        <m:rPr>
                          <m:sty m:val="p"/>
                        </m:rPr>
                        <a:rPr lang="en-US" sz="2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detik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menit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20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detik</m:t>
                      </m:r>
                    </m:oMath>
                  </m:oMathPara>
                </a14:m>
                <a:endParaRPr lang="en-US" sz="22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Jadi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waktu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diperlukan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untuk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mengisi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bak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sampai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penuh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menit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detik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263485"/>
                <a:ext cx="6120680" cy="3431196"/>
              </a:xfrm>
              <a:prstGeom prst="rect">
                <a:avLst/>
              </a:prstGeom>
              <a:blipFill rotWithShape="1">
                <a:blip r:embed="rId2"/>
                <a:stretch>
                  <a:fillRect l="-1091" t="-529" b="-26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263485"/>
            <a:ext cx="2664540" cy="39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145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914" y="1124744"/>
            <a:ext cx="8927300" cy="1154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 air yang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liter/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diperlukan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mengisi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kolam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penuh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jam,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berapakah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air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914" y="2420888"/>
                <a:ext cx="8927300" cy="2446888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Penyelesaian: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liter/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menit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liter</m:t>
                        </m:r>
                      </m:num>
                      <m:den>
                        <m:f>
                          <m:fPr>
                            <m:ctrlPr>
                              <a:rPr lang="en-US" sz="280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60</m:t>
                            </m:r>
                          </m:den>
                        </m:f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jam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5 </m:t>
                            </m:r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60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liter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jam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liter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jam</m:t>
                    </m:r>
                  </m:oMath>
                </a14:m>
                <a:endParaRPr lang="en-US" sz="220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defTabSz="247650"/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2200" b="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aktu</a:t>
                </a:r>
                <a:r>
                  <a:rPr lang="en-US" sz="2200" b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2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debit x </a:t>
                </a:r>
                <a:r>
                  <a:rPr lang="en-US" sz="2200" b="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waktu</a:t>
                </a:r>
                <a:endParaRPr lang="en-US" sz="22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247650"/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			 = 300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liter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jam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jam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=600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liter</m:t>
                    </m:r>
                  </m:oMath>
                </a14:m>
                <a:endParaRPr lang="en-US" sz="22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Jadi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volume air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kolam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tersebut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600 liter.</a:t>
                </a:r>
                <a:endPara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4" y="2420888"/>
                <a:ext cx="8927300" cy="2446888"/>
              </a:xfrm>
              <a:prstGeom prst="rect">
                <a:avLst/>
              </a:prstGeom>
              <a:blipFill rotWithShape="1">
                <a:blip r:embed="rId2"/>
                <a:stretch>
                  <a:fillRect l="-681" t="-739" b="-369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8885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8841" y="2132856"/>
            <a:ext cx="6127654" cy="4034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196" y="959178"/>
            <a:ext cx="8927300" cy="1508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pemadam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kebakaran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memadamkan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menit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selang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mengeluarkan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debit 20 liter/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liter/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air yang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seluruhnya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196" y="2553397"/>
            <a:ext cx="6623180" cy="2462213"/>
          </a:xfrm>
          <a:prstGeom prst="rect">
            <a:avLst/>
          </a:prstGeom>
          <a:solidFill>
            <a:schemeClr val="lt1">
              <a:alpha val="84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Penyelesaian: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air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= 20 liter/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15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menit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= 20 liter/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900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= 18.000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air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= 30 liter/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15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menit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= 30 liter/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900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menit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= 27.000 liter.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195" y="5020952"/>
            <a:ext cx="6623181" cy="11541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volume air yang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seluruhnya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=18.000 + 27.000</a:t>
            </a:r>
          </a:p>
          <a:p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45.000 liter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65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453</Words>
  <Application>Microsoft Office PowerPoint</Application>
  <PresentationFormat>On-screen Show (4:3)</PresentationFormat>
  <Paragraphs>77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Tuti Aprianti</cp:lastModifiedBy>
  <cp:revision>299</cp:revision>
  <dcterms:created xsi:type="dcterms:W3CDTF">2015-04-14T11:43:29Z</dcterms:created>
  <dcterms:modified xsi:type="dcterms:W3CDTF">2015-09-18T02:30:52Z</dcterms:modified>
</cp:coreProperties>
</file>