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2"/>
  </p:notesMasterIdLst>
  <p:sldIdLst>
    <p:sldId id="312" r:id="rId2"/>
    <p:sldId id="256" r:id="rId3"/>
    <p:sldId id="260" r:id="rId4"/>
    <p:sldId id="275" r:id="rId5"/>
    <p:sldId id="272" r:id="rId6"/>
    <p:sldId id="266" r:id="rId7"/>
    <p:sldId id="264" r:id="rId8"/>
    <p:sldId id="267" r:id="rId9"/>
    <p:sldId id="258" r:id="rId10"/>
    <p:sldId id="286" r:id="rId11"/>
  </p:sldIdLst>
  <p:sldSz cx="9144000" cy="5143500" type="screen16x9"/>
  <p:notesSz cx="6858000" cy="9144000"/>
  <p:embeddedFontLst>
    <p:embeddedFont>
      <p:font typeface="ＭＳ Ｐゴシック" pitchFamily="34" charset="-128"/>
      <p:regular r:id="rId13"/>
    </p:embeddedFont>
    <p:embeddedFont>
      <p:font typeface="Arial Black" pitchFamily="34" charset="0"/>
      <p:bold r:id="rId14"/>
    </p:embeddedFon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Open Sans" charset="0"/>
      <p:regular r:id="rId19"/>
      <p:bold r:id="rId20"/>
      <p:italic r:id="rId21"/>
      <p:boldItalic r:id="rId22"/>
    </p:embeddedFont>
    <p:embeddedFont>
      <p:font typeface="Nunito" charset="0"/>
      <p:regular r:id="rId23"/>
      <p:bold r:id="rId24"/>
      <p:italic r:id="rId25"/>
      <p:boldItalic r:id="rId26"/>
    </p:embeddedFont>
    <p:embeddedFont>
      <p:font typeface="Delius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11"/>
    <a:srgbClr val="2F1932"/>
    <a:srgbClr val="0F0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4638FF3B-3AF9-45E7-B56F-C2084074A265}">
  <a:tblStyle styleId="{4638FF3B-3AF9-45E7-B56F-C2084074A26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-492" y="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72352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95b965402b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95b965402b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a2609c4100_0_15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4" name="Google Shape;1264;ga2609c4100_0_15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ga2609c4100_0_1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6" name="Google Shape;1146;ga2609c4100_0_1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gac7537cc3f_0_2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6" name="Google Shape;1016;gac7537cc3f_0_23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gac7537cc3f_0_2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6" name="Google Shape;1026;gac7537cc3f_0_2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a2609c4100_0_4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a2609c4100_0_4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49850" y="3562582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0_1"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24"/>
          <p:cNvSpPr txBox="1">
            <a:spLocks noGrp="1"/>
          </p:cNvSpPr>
          <p:nvPr>
            <p:ph type="title"/>
          </p:nvPr>
        </p:nvSpPr>
        <p:spPr>
          <a:xfrm>
            <a:off x="4938775" y="1738802"/>
            <a:ext cx="29628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1" name="Google Shape;641;p24"/>
          <p:cNvSpPr txBox="1">
            <a:spLocks noGrp="1"/>
          </p:cNvSpPr>
          <p:nvPr>
            <p:ph type="subTitle" idx="1"/>
          </p:nvPr>
        </p:nvSpPr>
        <p:spPr>
          <a:xfrm>
            <a:off x="4938775" y="2369724"/>
            <a:ext cx="29628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8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171" name="Google Shape;171;p8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8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8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8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8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8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3885000" y="1481500"/>
            <a:ext cx="3684900" cy="145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subTitle" idx="1"/>
          </p:nvPr>
        </p:nvSpPr>
        <p:spPr>
          <a:xfrm>
            <a:off x="3887408" y="2971742"/>
            <a:ext cx="3684900" cy="7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0"/>
          <p:cNvSpPr txBox="1">
            <a:spLocks noGrp="1"/>
          </p:cNvSpPr>
          <p:nvPr>
            <p:ph type="title"/>
          </p:nvPr>
        </p:nvSpPr>
        <p:spPr>
          <a:xfrm rot="-281821">
            <a:off x="817867" y="858276"/>
            <a:ext cx="2249454" cy="177387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13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51" name="Google Shape;251;p13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" name="Google Shape;284;p13"/>
          <p:cNvSpPr txBox="1">
            <a:spLocks noGrp="1"/>
          </p:cNvSpPr>
          <p:nvPr>
            <p:ph type="title"/>
          </p:nvPr>
        </p:nvSpPr>
        <p:spPr>
          <a:xfrm>
            <a:off x="1513125" y="1893750"/>
            <a:ext cx="19935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1"/>
          </p:nvPr>
        </p:nvSpPr>
        <p:spPr>
          <a:xfrm>
            <a:off x="6119527" y="425358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title" idx="2" hasCustomPrompt="1"/>
          </p:nvPr>
        </p:nvSpPr>
        <p:spPr>
          <a:xfrm>
            <a:off x="5229300" y="7164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87" name="Google Shape;287;p13"/>
          <p:cNvSpPr txBox="1">
            <a:spLocks noGrp="1"/>
          </p:cNvSpPr>
          <p:nvPr>
            <p:ph type="subTitle" idx="3"/>
          </p:nvPr>
        </p:nvSpPr>
        <p:spPr>
          <a:xfrm>
            <a:off x="6119527" y="79214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3"/>
          <p:cNvSpPr txBox="1">
            <a:spLocks noGrp="1"/>
          </p:cNvSpPr>
          <p:nvPr>
            <p:ph type="subTitle" idx="4"/>
          </p:nvPr>
        </p:nvSpPr>
        <p:spPr>
          <a:xfrm>
            <a:off x="6119527" y="1482252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title" idx="5" hasCustomPrompt="1"/>
          </p:nvPr>
        </p:nvSpPr>
        <p:spPr>
          <a:xfrm>
            <a:off x="5229300" y="178193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0" name="Google Shape;290;p13"/>
          <p:cNvSpPr txBox="1">
            <a:spLocks noGrp="1"/>
          </p:cNvSpPr>
          <p:nvPr>
            <p:ph type="subTitle" idx="6"/>
          </p:nvPr>
        </p:nvSpPr>
        <p:spPr>
          <a:xfrm>
            <a:off x="6119527" y="185390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13"/>
          <p:cNvSpPr txBox="1">
            <a:spLocks noGrp="1"/>
          </p:cNvSpPr>
          <p:nvPr>
            <p:ph type="subTitle" idx="7"/>
          </p:nvPr>
        </p:nvSpPr>
        <p:spPr>
          <a:xfrm>
            <a:off x="6119527" y="2539146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title" idx="8" hasCustomPrompt="1"/>
          </p:nvPr>
        </p:nvSpPr>
        <p:spPr>
          <a:xfrm>
            <a:off x="5229300" y="284746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>
            <a:spLocks noGrp="1"/>
          </p:cNvSpPr>
          <p:nvPr>
            <p:ph type="subTitle" idx="9"/>
          </p:nvPr>
        </p:nvSpPr>
        <p:spPr>
          <a:xfrm>
            <a:off x="6119527" y="291566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subTitle" idx="13"/>
          </p:nvPr>
        </p:nvSpPr>
        <p:spPr>
          <a:xfrm>
            <a:off x="6119527" y="3596040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title" idx="14" hasCustomPrompt="1"/>
          </p:nvPr>
        </p:nvSpPr>
        <p:spPr>
          <a:xfrm>
            <a:off x="5229300" y="3912989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6" name="Google Shape;296;p13"/>
          <p:cNvSpPr txBox="1">
            <a:spLocks noGrp="1"/>
          </p:cNvSpPr>
          <p:nvPr>
            <p:ph type="subTitle" idx="15"/>
          </p:nvPr>
        </p:nvSpPr>
        <p:spPr>
          <a:xfrm>
            <a:off x="6119527" y="397742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14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99" name="Google Shape;299;p14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4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4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4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4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4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4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4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4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4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4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4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4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4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4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4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2" name="Google Shape;332;p14"/>
          <p:cNvSpPr txBox="1">
            <a:spLocks noGrp="1"/>
          </p:cNvSpPr>
          <p:nvPr>
            <p:ph type="title"/>
          </p:nvPr>
        </p:nvSpPr>
        <p:spPr>
          <a:xfrm>
            <a:off x="2715750" y="3894713"/>
            <a:ext cx="3712500" cy="42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33" name="Google Shape;333;p14"/>
          <p:cNvSpPr txBox="1">
            <a:spLocks noGrp="1"/>
          </p:cNvSpPr>
          <p:nvPr>
            <p:ph type="subTitle" idx="1"/>
          </p:nvPr>
        </p:nvSpPr>
        <p:spPr>
          <a:xfrm>
            <a:off x="2569500" y="1475992"/>
            <a:ext cx="4005000" cy="20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800">
                <a:latin typeface="Delius"/>
                <a:ea typeface="Delius"/>
                <a:cs typeface="Delius"/>
                <a:sym typeface="Deliu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2400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1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336" name="Google Shape;336;p1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9" name="Google Shape;369;p1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15"/>
          <p:cNvSpPr txBox="1">
            <a:spLocks noGrp="1"/>
          </p:cNvSpPr>
          <p:nvPr>
            <p:ph type="subTitle" idx="1"/>
          </p:nvPr>
        </p:nvSpPr>
        <p:spPr>
          <a:xfrm>
            <a:off x="6019483" y="612134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1" name="Google Shape;371;p15"/>
          <p:cNvSpPr txBox="1">
            <a:spLocks noGrp="1"/>
          </p:cNvSpPr>
          <p:nvPr>
            <p:ph type="subTitle" idx="2"/>
          </p:nvPr>
        </p:nvSpPr>
        <p:spPr>
          <a:xfrm>
            <a:off x="6019483" y="981884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15"/>
          <p:cNvSpPr txBox="1">
            <a:spLocks noGrp="1"/>
          </p:cNvSpPr>
          <p:nvPr>
            <p:ph type="subTitle" idx="3"/>
          </p:nvPr>
        </p:nvSpPr>
        <p:spPr>
          <a:xfrm>
            <a:off x="6019483" y="192907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3" name="Google Shape;373;p15"/>
          <p:cNvSpPr txBox="1">
            <a:spLocks noGrp="1"/>
          </p:cNvSpPr>
          <p:nvPr>
            <p:ph type="subTitle" idx="4"/>
          </p:nvPr>
        </p:nvSpPr>
        <p:spPr>
          <a:xfrm>
            <a:off x="6019483" y="229882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5"/>
          <p:cNvSpPr txBox="1">
            <a:spLocks noGrp="1"/>
          </p:cNvSpPr>
          <p:nvPr>
            <p:ph type="subTitle" idx="5"/>
          </p:nvPr>
        </p:nvSpPr>
        <p:spPr>
          <a:xfrm>
            <a:off x="6019483" y="323872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5" name="Google Shape;375;p15"/>
          <p:cNvSpPr txBox="1">
            <a:spLocks noGrp="1"/>
          </p:cNvSpPr>
          <p:nvPr>
            <p:ph type="subTitle" idx="6"/>
          </p:nvPr>
        </p:nvSpPr>
        <p:spPr>
          <a:xfrm>
            <a:off x="6019483" y="360847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5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18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470" name="Google Shape;470;p18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8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8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8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8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8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8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8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8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8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8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8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8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8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8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8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8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8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8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8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8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8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8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8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8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18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04" name="Google Shape;504;p18"/>
          <p:cNvSpPr txBox="1">
            <a:spLocks noGrp="1"/>
          </p:cNvSpPr>
          <p:nvPr>
            <p:ph type="subTitle" idx="1"/>
          </p:nvPr>
        </p:nvSpPr>
        <p:spPr>
          <a:xfrm>
            <a:off x="1099300" y="3044850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5" name="Google Shape;505;p18"/>
          <p:cNvSpPr txBox="1">
            <a:spLocks noGrp="1"/>
          </p:cNvSpPr>
          <p:nvPr>
            <p:ph type="subTitle" idx="2"/>
          </p:nvPr>
        </p:nvSpPr>
        <p:spPr>
          <a:xfrm>
            <a:off x="1099300" y="3452188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6" name="Google Shape;506;p18"/>
          <p:cNvSpPr txBox="1">
            <a:spLocks noGrp="1"/>
          </p:cNvSpPr>
          <p:nvPr>
            <p:ph type="subTitle" idx="3"/>
          </p:nvPr>
        </p:nvSpPr>
        <p:spPr>
          <a:xfrm>
            <a:off x="5386300" y="3044850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7" name="Google Shape;507;p18"/>
          <p:cNvSpPr txBox="1">
            <a:spLocks noGrp="1"/>
          </p:cNvSpPr>
          <p:nvPr>
            <p:ph type="subTitle" idx="4"/>
          </p:nvPr>
        </p:nvSpPr>
        <p:spPr>
          <a:xfrm>
            <a:off x="5386300" y="3452188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8" name="Google Shape;508;p18"/>
          <p:cNvSpPr txBox="1">
            <a:spLocks noGrp="1"/>
          </p:cNvSpPr>
          <p:nvPr>
            <p:ph type="subTitle" idx="5"/>
          </p:nvPr>
        </p:nvSpPr>
        <p:spPr>
          <a:xfrm>
            <a:off x="5386300" y="1184425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9" name="Google Shape;509;p18"/>
          <p:cNvSpPr txBox="1">
            <a:spLocks noGrp="1"/>
          </p:cNvSpPr>
          <p:nvPr>
            <p:ph type="subTitle" idx="6"/>
          </p:nvPr>
        </p:nvSpPr>
        <p:spPr>
          <a:xfrm>
            <a:off x="5386300" y="1591763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7"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20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516" name="Google Shape;516;p20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0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0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0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0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0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0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0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0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0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0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0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0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0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0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0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0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0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9" name="Google Shape;549;p20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20"/>
          <p:cNvSpPr txBox="1">
            <a:spLocks noGrp="1"/>
          </p:cNvSpPr>
          <p:nvPr>
            <p:ph type="subTitle" idx="1"/>
          </p:nvPr>
        </p:nvSpPr>
        <p:spPr>
          <a:xfrm>
            <a:off x="1713050" y="1667800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1" name="Google Shape;551;p20"/>
          <p:cNvSpPr txBox="1">
            <a:spLocks noGrp="1"/>
          </p:cNvSpPr>
          <p:nvPr>
            <p:ph type="subTitle" idx="2"/>
          </p:nvPr>
        </p:nvSpPr>
        <p:spPr>
          <a:xfrm>
            <a:off x="1713050" y="2037550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2" name="Google Shape;552;p20"/>
          <p:cNvSpPr txBox="1">
            <a:spLocks noGrp="1"/>
          </p:cNvSpPr>
          <p:nvPr>
            <p:ph type="subTitle" idx="3"/>
          </p:nvPr>
        </p:nvSpPr>
        <p:spPr>
          <a:xfrm>
            <a:off x="1713050" y="3122375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3" name="Google Shape;553;p20"/>
          <p:cNvSpPr txBox="1">
            <a:spLocks noGrp="1"/>
          </p:cNvSpPr>
          <p:nvPr>
            <p:ph type="subTitle" idx="4"/>
          </p:nvPr>
        </p:nvSpPr>
        <p:spPr>
          <a:xfrm>
            <a:off x="1713050" y="3492125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4" name="Google Shape;554;p20"/>
          <p:cNvSpPr txBox="1">
            <a:spLocks noGrp="1"/>
          </p:cNvSpPr>
          <p:nvPr>
            <p:ph type="subTitle" idx="5"/>
          </p:nvPr>
        </p:nvSpPr>
        <p:spPr>
          <a:xfrm>
            <a:off x="5108350" y="1667800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5" name="Google Shape;555;p20"/>
          <p:cNvSpPr txBox="1">
            <a:spLocks noGrp="1"/>
          </p:cNvSpPr>
          <p:nvPr>
            <p:ph type="subTitle" idx="6"/>
          </p:nvPr>
        </p:nvSpPr>
        <p:spPr>
          <a:xfrm>
            <a:off x="5108350" y="2037550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20"/>
          <p:cNvSpPr txBox="1">
            <a:spLocks noGrp="1"/>
          </p:cNvSpPr>
          <p:nvPr>
            <p:ph type="subTitle" idx="7"/>
          </p:nvPr>
        </p:nvSpPr>
        <p:spPr>
          <a:xfrm>
            <a:off x="5108350" y="3122375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7" name="Google Shape;557;p20"/>
          <p:cNvSpPr txBox="1">
            <a:spLocks noGrp="1"/>
          </p:cNvSpPr>
          <p:nvPr>
            <p:ph type="subTitle" idx="8"/>
          </p:nvPr>
        </p:nvSpPr>
        <p:spPr>
          <a:xfrm>
            <a:off x="5108350" y="3492125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6" r:id="rId3"/>
    <p:sldLayoutId id="2147483658" r:id="rId4"/>
    <p:sldLayoutId id="2147483659" r:id="rId5"/>
    <p:sldLayoutId id="2147483660" r:id="rId6"/>
    <p:sldLayoutId id="2147483661" r:id="rId7"/>
    <p:sldLayoutId id="2147483664" r:id="rId8"/>
    <p:sldLayoutId id="2147483666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56B0E5B-DC88-269D-A34A-8EF5D84439B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lang="en"/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xmlns="" id="{A10258D3-D0A6-0344-5E0D-5CF54ACAC0C5}"/>
              </a:ext>
            </a:extLst>
          </p:cNvPr>
          <p:cNvSpPr/>
          <p:nvPr/>
        </p:nvSpPr>
        <p:spPr>
          <a:xfrm>
            <a:off x="1559893" y="767759"/>
            <a:ext cx="2329851" cy="3200401"/>
          </a:xfrm>
          <a:prstGeom prst="cube">
            <a:avLst>
              <a:gd name="adj" fmla="val 3711"/>
            </a:avLst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3B9C0A5-CE45-EF22-A5CD-CE1E784AE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893" y="806080"/>
            <a:ext cx="2243124" cy="3123757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ED5975E8-6F9B-9222-E973-33BA754FE26B}"/>
              </a:ext>
            </a:extLst>
          </p:cNvPr>
          <p:cNvSpPr txBox="1">
            <a:spLocks/>
          </p:cNvSpPr>
          <p:nvPr/>
        </p:nvSpPr>
        <p:spPr>
          <a:xfrm>
            <a:off x="3681066" y="1077385"/>
            <a:ext cx="5073868" cy="469019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9600" kern="1200" spc="15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632713">
              <a:defRPr/>
            </a:pPr>
            <a:r>
              <a:rPr kumimoji="1" lang="en-US" altLang="ja-JP" sz="3200" b="1" spc="0" dirty="0">
                <a:solidFill>
                  <a:srgbClr val="0F0810"/>
                </a:solidFill>
                <a:latin typeface="Arial" pitchFamily="34" charset="0"/>
                <a:cs typeface="Arial" pitchFamily="34" charset="0"/>
              </a:rPr>
              <a:t>MEDIA MENGAJAR</a:t>
            </a:r>
            <a:endParaRPr kumimoji="1" lang="ja-JP" altLang="en-US" sz="3200" b="1" spc="0" dirty="0">
              <a:solidFill>
                <a:srgbClr val="0F081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テキスト プレースホルダー 11">
            <a:extLst>
              <a:ext uri="{FF2B5EF4-FFF2-40B4-BE49-F238E27FC236}">
                <a16:creationId xmlns:a16="http://schemas.microsoft.com/office/drawing/2014/main" xmlns="" id="{A87803A9-B8C9-7D9F-4213-678FC3AA871F}"/>
              </a:ext>
            </a:extLst>
          </p:cNvPr>
          <p:cNvSpPr txBox="1">
            <a:spLocks/>
          </p:cNvSpPr>
          <p:nvPr/>
        </p:nvSpPr>
        <p:spPr>
          <a:xfrm>
            <a:off x="3803017" y="1649743"/>
            <a:ext cx="4844877" cy="718215"/>
          </a:xfrm>
          <a:prstGeom prst="rect">
            <a:avLst/>
          </a:prstGeom>
        </p:spPr>
        <p:txBody>
          <a:bodyPr anchor="t">
            <a:no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3200" b="1" dirty="0" err="1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3200" b="1" dirty="0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Agama Islam </a:t>
            </a:r>
            <a:r>
              <a:rPr lang="en-US" sz="3200" b="1" dirty="0" err="1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3200" b="1" dirty="0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Budi </a:t>
            </a:r>
            <a:r>
              <a:rPr lang="en-US" sz="3200" b="1" dirty="0" err="1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Pekerti</a:t>
            </a:r>
            <a:endParaRPr lang="en-US" sz="3200" b="1" dirty="0">
              <a:solidFill>
                <a:srgbClr val="E3766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直線コネクタ 9">
            <a:extLst>
              <a:ext uri="{FF2B5EF4-FFF2-40B4-BE49-F238E27FC236}">
                <a16:creationId xmlns:a16="http://schemas.microsoft.com/office/drawing/2014/main" xmlns="" id="{593E61E2-5754-056C-A8AF-ECA7C70016D3}"/>
              </a:ext>
            </a:extLst>
          </p:cNvPr>
          <p:cNvCxnSpPr/>
          <p:nvPr/>
        </p:nvCxnSpPr>
        <p:spPr>
          <a:xfrm>
            <a:off x="3984809" y="2748960"/>
            <a:ext cx="4495775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B64872E-21EF-CD3C-6B41-4E841F70879D}"/>
              </a:ext>
            </a:extLst>
          </p:cNvPr>
          <p:cNvSpPr/>
          <p:nvPr/>
        </p:nvSpPr>
        <p:spPr>
          <a:xfrm>
            <a:off x="5344042" y="2852587"/>
            <a:ext cx="1747915" cy="31547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1600" b="1" dirty="0">
                <a:solidFill>
                  <a:srgbClr val="211C1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SD KELAS 5</a:t>
            </a:r>
            <a:endParaRPr lang="id-ID" sz="1600" b="1" dirty="0">
              <a:solidFill>
                <a:srgbClr val="211C1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581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1" name="Google Shape;1651;p62"/>
          <p:cNvGrpSpPr/>
          <p:nvPr/>
        </p:nvGrpSpPr>
        <p:grpSpPr>
          <a:xfrm>
            <a:off x="240366" y="254927"/>
            <a:ext cx="4192564" cy="4520216"/>
            <a:chOff x="7597075" y="1515937"/>
            <a:chExt cx="3137325" cy="3411913"/>
          </a:xfrm>
        </p:grpSpPr>
        <p:sp>
          <p:nvSpPr>
            <p:cNvPr id="1652" name="Google Shape;1652;p6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62"/>
            <p:cNvSpPr/>
            <p:nvPr/>
          </p:nvSpPr>
          <p:spPr>
            <a:xfrm>
              <a:off x="7597075" y="1515937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4" name="Google Shape;1654;p6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6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6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6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6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6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4D8224AF-0016-926F-04BD-1BC116A69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grpSp>
        <p:nvGrpSpPr>
          <p:cNvPr id="39" name="Google Shape;1493;p57">
            <a:extLst>
              <a:ext uri="{FF2B5EF4-FFF2-40B4-BE49-F238E27FC236}">
                <a16:creationId xmlns:a16="http://schemas.microsoft.com/office/drawing/2014/main" xmlns="" id="{18A30404-5C1C-F654-56E6-873DDE5693BF}"/>
              </a:ext>
            </a:extLst>
          </p:cNvPr>
          <p:cNvGrpSpPr/>
          <p:nvPr/>
        </p:nvGrpSpPr>
        <p:grpSpPr>
          <a:xfrm rot="-161392">
            <a:off x="850643" y="554153"/>
            <a:ext cx="3695063" cy="3604198"/>
            <a:chOff x="5448300" y="1526500"/>
            <a:chExt cx="1154925" cy="1154650"/>
          </a:xfrm>
        </p:grpSpPr>
        <p:sp>
          <p:nvSpPr>
            <p:cNvPr id="40" name="Google Shape;1494;p57">
              <a:extLst>
                <a:ext uri="{FF2B5EF4-FFF2-40B4-BE49-F238E27FC236}">
                  <a16:creationId xmlns:a16="http://schemas.microsoft.com/office/drawing/2014/main" xmlns="" id="{CA1666FC-A58E-BBBF-ECAD-33A0AD314B4F}"/>
                </a:ext>
              </a:extLst>
            </p:cNvPr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495;p57">
              <a:extLst>
                <a:ext uri="{FF2B5EF4-FFF2-40B4-BE49-F238E27FC236}">
                  <a16:creationId xmlns:a16="http://schemas.microsoft.com/office/drawing/2014/main" xmlns="" id="{AF74B8D3-515A-5CF0-DD7D-AABED686B890}"/>
                </a:ext>
              </a:extLst>
            </p:cNvPr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496;p57">
              <a:extLst>
                <a:ext uri="{FF2B5EF4-FFF2-40B4-BE49-F238E27FC236}">
                  <a16:creationId xmlns:a16="http://schemas.microsoft.com/office/drawing/2014/main" xmlns="" id="{A243DEAB-EE1A-8C20-79E6-002E3B09810B}"/>
                </a:ext>
              </a:extLst>
            </p:cNvPr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2CEFB3FF-5BA0-374D-4806-03F4E5B0A400}"/>
              </a:ext>
            </a:extLst>
          </p:cNvPr>
          <p:cNvSpPr txBox="1"/>
          <p:nvPr/>
        </p:nvSpPr>
        <p:spPr>
          <a:xfrm>
            <a:off x="1271526" y="1050082"/>
            <a:ext cx="3078117" cy="2430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Sikap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yang </a:t>
            </a:r>
            <a:r>
              <a:rPr lang="en-US" sz="26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Mencerminkan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Iman </a:t>
            </a:r>
            <a:r>
              <a:rPr lang="en-US" sz="26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kepada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Hari Akhir</a:t>
            </a:r>
            <a:endParaRPr lang="en-ID" sz="26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6" name="Google Shape;1022;p42">
            <a:extLst>
              <a:ext uri="{FF2B5EF4-FFF2-40B4-BE49-F238E27FC236}">
                <a16:creationId xmlns:a16="http://schemas.microsoft.com/office/drawing/2014/main" xmlns="" id="{88671D27-9551-6AAD-E210-27B18634A6C4}"/>
              </a:ext>
            </a:extLst>
          </p:cNvPr>
          <p:cNvSpPr/>
          <p:nvPr/>
        </p:nvSpPr>
        <p:spPr>
          <a:xfrm rot="5400000">
            <a:off x="2646174" y="2178811"/>
            <a:ext cx="104001" cy="2782386"/>
          </a:xfrm>
          <a:custGeom>
            <a:avLst/>
            <a:gdLst/>
            <a:ahLst/>
            <a:cxnLst/>
            <a:rect l="l" t="t" r="r" b="b"/>
            <a:pathLst>
              <a:path w="5358" h="8883" extrusionOk="0">
                <a:moveTo>
                  <a:pt x="4501" y="1"/>
                </a:moveTo>
                <a:cubicBezTo>
                  <a:pt x="4219" y="54"/>
                  <a:pt x="3938" y="71"/>
                  <a:pt x="3656" y="71"/>
                </a:cubicBezTo>
                <a:cubicBezTo>
                  <a:pt x="3307" y="71"/>
                  <a:pt x="2957" y="44"/>
                  <a:pt x="2608" y="24"/>
                </a:cubicBezTo>
                <a:cubicBezTo>
                  <a:pt x="2282" y="11"/>
                  <a:pt x="1956" y="4"/>
                  <a:pt x="1630" y="4"/>
                </a:cubicBezTo>
                <a:cubicBezTo>
                  <a:pt x="1087" y="4"/>
                  <a:pt x="543" y="23"/>
                  <a:pt x="0" y="60"/>
                </a:cubicBezTo>
                <a:lnTo>
                  <a:pt x="881" y="8883"/>
                </a:lnTo>
                <a:cubicBezTo>
                  <a:pt x="969" y="8848"/>
                  <a:pt x="1070" y="8837"/>
                  <a:pt x="1176" y="8837"/>
                </a:cubicBezTo>
                <a:cubicBezTo>
                  <a:pt x="1370" y="8837"/>
                  <a:pt x="1579" y="8874"/>
                  <a:pt x="1752" y="8874"/>
                </a:cubicBezTo>
                <a:cubicBezTo>
                  <a:pt x="1780" y="8874"/>
                  <a:pt x="1808" y="8873"/>
                  <a:pt x="1834" y="8871"/>
                </a:cubicBezTo>
                <a:cubicBezTo>
                  <a:pt x="1953" y="8871"/>
                  <a:pt x="2072" y="8871"/>
                  <a:pt x="2179" y="8823"/>
                </a:cubicBezTo>
                <a:cubicBezTo>
                  <a:pt x="2250" y="8799"/>
                  <a:pt x="2322" y="8752"/>
                  <a:pt x="2405" y="8740"/>
                </a:cubicBezTo>
                <a:cubicBezTo>
                  <a:pt x="2425" y="8734"/>
                  <a:pt x="2447" y="8732"/>
                  <a:pt x="2469" y="8732"/>
                </a:cubicBezTo>
                <a:cubicBezTo>
                  <a:pt x="2540" y="8732"/>
                  <a:pt x="2621" y="8755"/>
                  <a:pt x="2703" y="8764"/>
                </a:cubicBezTo>
                <a:cubicBezTo>
                  <a:pt x="2780" y="8778"/>
                  <a:pt x="2857" y="8783"/>
                  <a:pt x="2935" y="8783"/>
                </a:cubicBezTo>
                <a:cubicBezTo>
                  <a:pt x="3123" y="8783"/>
                  <a:pt x="3312" y="8750"/>
                  <a:pt x="3489" y="8716"/>
                </a:cubicBezTo>
                <a:cubicBezTo>
                  <a:pt x="4096" y="8633"/>
                  <a:pt x="4739" y="8585"/>
                  <a:pt x="5358" y="8573"/>
                </a:cubicBezTo>
                <a:lnTo>
                  <a:pt x="4501" y="1"/>
                </a:lnTo>
                <a:close/>
              </a:path>
            </a:pathLst>
          </a:custGeom>
          <a:solidFill>
            <a:srgbClr val="FF866A">
              <a:alpha val="798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22;p42">
            <a:extLst>
              <a:ext uri="{FF2B5EF4-FFF2-40B4-BE49-F238E27FC236}">
                <a16:creationId xmlns:a16="http://schemas.microsoft.com/office/drawing/2014/main" xmlns="" id="{C396E266-1879-C346-6642-88F8A7E73BBE}"/>
              </a:ext>
            </a:extLst>
          </p:cNvPr>
          <p:cNvSpPr/>
          <p:nvPr/>
        </p:nvSpPr>
        <p:spPr>
          <a:xfrm rot="5400000">
            <a:off x="2702391" y="-369684"/>
            <a:ext cx="104001" cy="2782386"/>
          </a:xfrm>
          <a:custGeom>
            <a:avLst/>
            <a:gdLst/>
            <a:ahLst/>
            <a:cxnLst/>
            <a:rect l="l" t="t" r="r" b="b"/>
            <a:pathLst>
              <a:path w="5358" h="8883" extrusionOk="0">
                <a:moveTo>
                  <a:pt x="4501" y="1"/>
                </a:moveTo>
                <a:cubicBezTo>
                  <a:pt x="4219" y="54"/>
                  <a:pt x="3938" y="71"/>
                  <a:pt x="3656" y="71"/>
                </a:cubicBezTo>
                <a:cubicBezTo>
                  <a:pt x="3307" y="71"/>
                  <a:pt x="2957" y="44"/>
                  <a:pt x="2608" y="24"/>
                </a:cubicBezTo>
                <a:cubicBezTo>
                  <a:pt x="2282" y="11"/>
                  <a:pt x="1956" y="4"/>
                  <a:pt x="1630" y="4"/>
                </a:cubicBezTo>
                <a:cubicBezTo>
                  <a:pt x="1087" y="4"/>
                  <a:pt x="543" y="23"/>
                  <a:pt x="0" y="60"/>
                </a:cubicBezTo>
                <a:lnTo>
                  <a:pt x="881" y="8883"/>
                </a:lnTo>
                <a:cubicBezTo>
                  <a:pt x="969" y="8848"/>
                  <a:pt x="1070" y="8837"/>
                  <a:pt x="1176" y="8837"/>
                </a:cubicBezTo>
                <a:cubicBezTo>
                  <a:pt x="1370" y="8837"/>
                  <a:pt x="1579" y="8874"/>
                  <a:pt x="1752" y="8874"/>
                </a:cubicBezTo>
                <a:cubicBezTo>
                  <a:pt x="1780" y="8874"/>
                  <a:pt x="1808" y="8873"/>
                  <a:pt x="1834" y="8871"/>
                </a:cubicBezTo>
                <a:cubicBezTo>
                  <a:pt x="1953" y="8871"/>
                  <a:pt x="2072" y="8871"/>
                  <a:pt x="2179" y="8823"/>
                </a:cubicBezTo>
                <a:cubicBezTo>
                  <a:pt x="2250" y="8799"/>
                  <a:pt x="2322" y="8752"/>
                  <a:pt x="2405" y="8740"/>
                </a:cubicBezTo>
                <a:cubicBezTo>
                  <a:pt x="2425" y="8734"/>
                  <a:pt x="2447" y="8732"/>
                  <a:pt x="2469" y="8732"/>
                </a:cubicBezTo>
                <a:cubicBezTo>
                  <a:pt x="2540" y="8732"/>
                  <a:pt x="2621" y="8755"/>
                  <a:pt x="2703" y="8764"/>
                </a:cubicBezTo>
                <a:cubicBezTo>
                  <a:pt x="2780" y="8778"/>
                  <a:pt x="2857" y="8783"/>
                  <a:pt x="2935" y="8783"/>
                </a:cubicBezTo>
                <a:cubicBezTo>
                  <a:pt x="3123" y="8783"/>
                  <a:pt x="3312" y="8750"/>
                  <a:pt x="3489" y="8716"/>
                </a:cubicBezTo>
                <a:cubicBezTo>
                  <a:pt x="4096" y="8633"/>
                  <a:pt x="4739" y="8585"/>
                  <a:pt x="5358" y="8573"/>
                </a:cubicBezTo>
                <a:lnTo>
                  <a:pt x="4501" y="1"/>
                </a:lnTo>
                <a:close/>
              </a:path>
            </a:pathLst>
          </a:custGeom>
          <a:solidFill>
            <a:srgbClr val="FF866A">
              <a:alpha val="798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01B646A0-2AB4-1061-9FF2-1C1D69D94464}"/>
              </a:ext>
            </a:extLst>
          </p:cNvPr>
          <p:cNvSpPr txBox="1"/>
          <p:nvPr/>
        </p:nvSpPr>
        <p:spPr>
          <a:xfrm>
            <a:off x="4787272" y="379549"/>
            <a:ext cx="4038827" cy="410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Selalu</a:t>
            </a:r>
            <a:r>
              <a:rPr lang="en-US" sz="1600" b="1" dirty="0"/>
              <a:t> </a:t>
            </a:r>
            <a:r>
              <a:rPr lang="en-US" sz="1600" b="1" dirty="0" err="1"/>
              <a:t>berhati-hati</a:t>
            </a:r>
            <a:r>
              <a:rPr lang="en-US" sz="1600" b="1" dirty="0"/>
              <a:t> </a:t>
            </a:r>
            <a:r>
              <a:rPr lang="en-US" sz="1600" b="1" dirty="0" err="1"/>
              <a:t>ketika</a:t>
            </a:r>
            <a:r>
              <a:rPr lang="en-US" sz="1600" b="1" dirty="0"/>
              <a:t> </a:t>
            </a:r>
            <a:r>
              <a:rPr lang="en-US" sz="1600" b="1" dirty="0" err="1"/>
              <a:t>bersikap</a:t>
            </a:r>
            <a:r>
              <a:rPr lang="en-US" sz="1600" b="1" dirty="0"/>
              <a:t> dan </a:t>
            </a:r>
            <a:r>
              <a:rPr lang="en-US" sz="1600" b="1" dirty="0" err="1"/>
              <a:t>berbicara</a:t>
            </a:r>
            <a:r>
              <a:rPr lang="en-US" sz="1600" b="1" dirty="0"/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Tolong</a:t>
            </a:r>
            <a:r>
              <a:rPr lang="en-US" sz="1600" b="1" dirty="0"/>
              <a:t> </a:t>
            </a:r>
            <a:r>
              <a:rPr lang="en-US" sz="1600" b="1" dirty="0" err="1"/>
              <a:t>menolong</a:t>
            </a:r>
            <a:r>
              <a:rPr lang="en-US" sz="1600" b="1" dirty="0"/>
              <a:t> </a:t>
            </a:r>
            <a:r>
              <a:rPr lang="en-US" sz="1600" b="1" dirty="0" err="1"/>
              <a:t>dalam</a:t>
            </a:r>
            <a:r>
              <a:rPr lang="en-US" sz="1600" b="1" dirty="0"/>
              <a:t> </a:t>
            </a:r>
            <a:r>
              <a:rPr lang="en-US" sz="1600" b="1" dirty="0" err="1"/>
              <a:t>hal</a:t>
            </a:r>
            <a:r>
              <a:rPr lang="en-US" sz="1600" b="1" dirty="0"/>
              <a:t> </a:t>
            </a:r>
            <a:r>
              <a:rPr lang="en-US" sz="1600" b="1" dirty="0" err="1"/>
              <a:t>kebaikan</a:t>
            </a:r>
            <a:r>
              <a:rPr lang="en-US" sz="1600" b="1" dirty="0"/>
              <a:t>, </a:t>
            </a:r>
            <a:r>
              <a:rPr lang="en-US" sz="1600" b="1" dirty="0" err="1"/>
              <a:t>terutama</a:t>
            </a:r>
            <a:r>
              <a:rPr lang="en-US" sz="1600" b="1" dirty="0"/>
              <a:t> </a:t>
            </a:r>
            <a:r>
              <a:rPr lang="en-US" sz="1600" b="1" dirty="0" err="1"/>
              <a:t>menolong</a:t>
            </a:r>
            <a:r>
              <a:rPr lang="en-US" sz="1600" b="1" dirty="0"/>
              <a:t> orang yang </a:t>
            </a:r>
            <a:r>
              <a:rPr lang="en-US" sz="1600" b="1" dirty="0" err="1"/>
              <a:t>membutuhkan</a:t>
            </a:r>
            <a:r>
              <a:rPr lang="en-US" sz="1600" b="1" dirty="0"/>
              <a:t> </a:t>
            </a:r>
            <a:r>
              <a:rPr lang="en-US" sz="1600" b="1" dirty="0" err="1"/>
              <a:t>bantuan</a:t>
            </a:r>
            <a:r>
              <a:rPr lang="en-US" sz="1600" b="1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Meninggalkan</a:t>
            </a:r>
            <a:r>
              <a:rPr lang="en-US" sz="1600" b="1" dirty="0"/>
              <a:t> </a:t>
            </a:r>
            <a:r>
              <a:rPr lang="en-US" sz="1600" b="1" dirty="0" err="1"/>
              <a:t>perbuatan</a:t>
            </a:r>
            <a:r>
              <a:rPr lang="en-US" sz="1600" b="1" dirty="0"/>
              <a:t> </a:t>
            </a:r>
            <a:r>
              <a:rPr lang="en-US" sz="1600" b="1" dirty="0" err="1"/>
              <a:t>dosa</a:t>
            </a:r>
            <a:r>
              <a:rPr lang="en-US" sz="1600" b="1" dirty="0"/>
              <a:t> dan </a:t>
            </a:r>
            <a:r>
              <a:rPr lang="en-US" sz="1600" b="1" dirty="0" err="1"/>
              <a:t>maksiat</a:t>
            </a:r>
            <a:r>
              <a:rPr lang="en-US" sz="1600" b="1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Memperbanyak</a:t>
            </a:r>
            <a:r>
              <a:rPr lang="en-US" sz="1600" b="1" dirty="0"/>
              <a:t> </a:t>
            </a:r>
            <a:r>
              <a:rPr lang="en-US" sz="1600" b="1" dirty="0" err="1"/>
              <a:t>amal</a:t>
            </a:r>
            <a:r>
              <a:rPr lang="en-US" sz="1600" b="1" dirty="0"/>
              <a:t> </a:t>
            </a:r>
            <a:r>
              <a:rPr lang="en-US" sz="1600" b="1" dirty="0" err="1"/>
              <a:t>saleh</a:t>
            </a:r>
            <a:r>
              <a:rPr lang="en-US" sz="1600" b="1" dirty="0"/>
              <a:t> </a:t>
            </a:r>
            <a:r>
              <a:rPr lang="en-US" sz="1600" b="1" dirty="0" err="1"/>
              <a:t>sebagai</a:t>
            </a:r>
            <a:r>
              <a:rPr lang="en-US" sz="1600" b="1" dirty="0"/>
              <a:t> </a:t>
            </a:r>
            <a:r>
              <a:rPr lang="en-US" sz="1600" b="1" dirty="0" err="1"/>
              <a:t>bekal</a:t>
            </a:r>
            <a:r>
              <a:rPr lang="en-US" sz="1600" b="1" dirty="0"/>
              <a:t> di </a:t>
            </a:r>
            <a:r>
              <a:rPr lang="en-US" sz="1600" b="1" dirty="0" err="1"/>
              <a:t>akhirat</a:t>
            </a:r>
            <a:r>
              <a:rPr lang="en-US" sz="1600" b="1" dirty="0"/>
              <a:t> </a:t>
            </a:r>
            <a:r>
              <a:rPr lang="en-US" sz="1600" b="1" dirty="0" err="1"/>
              <a:t>kelak</a:t>
            </a:r>
            <a:r>
              <a:rPr lang="en-US" sz="1600" b="1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Mengingatkan</a:t>
            </a:r>
            <a:r>
              <a:rPr lang="en-US" sz="1600" b="1" dirty="0"/>
              <a:t> </a:t>
            </a:r>
            <a:r>
              <a:rPr lang="en-US" sz="1600" b="1" dirty="0" err="1"/>
              <a:t>teman</a:t>
            </a:r>
            <a:r>
              <a:rPr lang="en-US" sz="1600" b="1" dirty="0"/>
              <a:t> yang </a:t>
            </a:r>
            <a:r>
              <a:rPr lang="en-US" sz="1600" b="1" dirty="0" err="1"/>
              <a:t>berbuat</a:t>
            </a:r>
            <a:r>
              <a:rPr lang="en-US" sz="1600" b="1" dirty="0"/>
              <a:t> salah. </a:t>
            </a:r>
            <a:endParaRPr lang="en-ID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287807" y="-3050911"/>
            <a:ext cx="4761746" cy="509199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5269590" y="1426046"/>
            <a:ext cx="4761844" cy="5092095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791771" y="-44626"/>
            <a:ext cx="5053990" cy="5779004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2849850" y="2267954"/>
            <a:ext cx="3447300" cy="22000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tx1"/>
                </a:solidFill>
                <a:latin typeface="Arial Black" panose="020B0A04020102020204" pitchFamily="34" charset="0"/>
              </a:rPr>
              <a:t>Beriman Pada Hari Akhir</a:t>
            </a:r>
            <a:endParaRPr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42" name="Google Shape;842;p32"/>
          <p:cNvSpPr/>
          <p:nvPr/>
        </p:nvSpPr>
        <p:spPr>
          <a:xfrm>
            <a:off x="2845514" y="176425"/>
            <a:ext cx="3359832" cy="1567903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2"/>
          <p:cNvSpPr txBox="1">
            <a:spLocks noGrp="1"/>
          </p:cNvSpPr>
          <p:nvPr>
            <p:ph type="ctrTitle"/>
          </p:nvPr>
        </p:nvSpPr>
        <p:spPr>
          <a:xfrm>
            <a:off x="2832760" y="42832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BAB 7</a:t>
            </a:r>
            <a:endParaRPr sz="3200" dirty="0"/>
          </a:p>
        </p:txBody>
      </p:sp>
      <p:grpSp>
        <p:nvGrpSpPr>
          <p:cNvPr id="844" name="Google Shape;844;p32"/>
          <p:cNvGrpSpPr/>
          <p:nvPr/>
        </p:nvGrpSpPr>
        <p:grpSpPr>
          <a:xfrm>
            <a:off x="6956025" y="144337"/>
            <a:ext cx="1771661" cy="1916811"/>
            <a:chOff x="2005600" y="1271425"/>
            <a:chExt cx="1165950" cy="1261475"/>
          </a:xfrm>
        </p:grpSpPr>
        <p:sp>
          <p:nvSpPr>
            <p:cNvPr id="845" name="Google Shape;845;p32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2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2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2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9714E53-436A-1D32-FDD3-926F2885C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grpSp>
        <p:nvGrpSpPr>
          <p:cNvPr id="3" name="Google Shape;878;p34">
            <a:extLst>
              <a:ext uri="{FF2B5EF4-FFF2-40B4-BE49-F238E27FC236}">
                <a16:creationId xmlns:a16="http://schemas.microsoft.com/office/drawing/2014/main" xmlns="" id="{6A563728-CE91-9A54-F494-A59C7036B203}"/>
              </a:ext>
            </a:extLst>
          </p:cNvPr>
          <p:cNvGrpSpPr/>
          <p:nvPr/>
        </p:nvGrpSpPr>
        <p:grpSpPr>
          <a:xfrm rot="728172">
            <a:off x="-42639" y="2831197"/>
            <a:ext cx="1695651" cy="1604497"/>
            <a:chOff x="5448300" y="1526500"/>
            <a:chExt cx="1154925" cy="1154650"/>
          </a:xfrm>
        </p:grpSpPr>
        <p:sp>
          <p:nvSpPr>
            <p:cNvPr id="4" name="Google Shape;879;p34">
              <a:extLst>
                <a:ext uri="{FF2B5EF4-FFF2-40B4-BE49-F238E27FC236}">
                  <a16:creationId xmlns:a16="http://schemas.microsoft.com/office/drawing/2014/main" xmlns="" id="{2AAE6DCE-AF47-6B29-41F3-AB7D21B0D371}"/>
                </a:ext>
              </a:extLst>
            </p:cNvPr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880;p34">
              <a:extLst>
                <a:ext uri="{FF2B5EF4-FFF2-40B4-BE49-F238E27FC236}">
                  <a16:creationId xmlns:a16="http://schemas.microsoft.com/office/drawing/2014/main" xmlns="" id="{CBFC8129-E1E0-FB85-68FA-3254F359175C}"/>
                </a:ext>
              </a:extLst>
            </p:cNvPr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81;p34">
              <a:extLst>
                <a:ext uri="{FF2B5EF4-FFF2-40B4-BE49-F238E27FC236}">
                  <a16:creationId xmlns:a16="http://schemas.microsoft.com/office/drawing/2014/main" xmlns="" id="{13A0F148-4619-C395-15DB-6685541BEB49}"/>
                </a:ext>
              </a:extLst>
            </p:cNvPr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877;p34">
            <a:extLst>
              <a:ext uri="{FF2B5EF4-FFF2-40B4-BE49-F238E27FC236}">
                <a16:creationId xmlns:a16="http://schemas.microsoft.com/office/drawing/2014/main" xmlns="" id="{5BBAD71E-C65C-A25C-3964-5A124AFC4C0F}"/>
              </a:ext>
            </a:extLst>
          </p:cNvPr>
          <p:cNvSpPr/>
          <p:nvPr/>
        </p:nvSpPr>
        <p:spPr>
          <a:xfrm flipV="1">
            <a:off x="3248559" y="3562195"/>
            <a:ext cx="2523605" cy="45719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5" name="Google Shape;905;p36"/>
          <p:cNvGrpSpPr/>
          <p:nvPr/>
        </p:nvGrpSpPr>
        <p:grpSpPr>
          <a:xfrm>
            <a:off x="1003006" y="266485"/>
            <a:ext cx="7137988" cy="5689653"/>
            <a:chOff x="7597075" y="1455161"/>
            <a:chExt cx="3137325" cy="3472689"/>
          </a:xfrm>
        </p:grpSpPr>
        <p:sp>
          <p:nvSpPr>
            <p:cNvPr id="906" name="Google Shape;906;p36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>
              <a:off x="7597075" y="1455161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6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6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6" name="Google Shape;926;p36"/>
          <p:cNvGrpSpPr/>
          <p:nvPr/>
        </p:nvGrpSpPr>
        <p:grpSpPr>
          <a:xfrm rot="826967">
            <a:off x="325180" y="272307"/>
            <a:ext cx="1668174" cy="1667776"/>
            <a:chOff x="5448300" y="1526500"/>
            <a:chExt cx="1154925" cy="1154650"/>
          </a:xfrm>
        </p:grpSpPr>
        <p:sp>
          <p:nvSpPr>
            <p:cNvPr id="927" name="Google Shape;927;p36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2" name="Google Shape;932;p36"/>
          <p:cNvSpPr txBox="1"/>
          <p:nvPr/>
        </p:nvSpPr>
        <p:spPr>
          <a:xfrm rot="180294">
            <a:off x="596742" y="672579"/>
            <a:ext cx="1144574" cy="710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dirty="0">
                <a:latin typeface="Delius"/>
                <a:ea typeface="Delius"/>
                <a:cs typeface="Delius"/>
                <a:sym typeface="Delius"/>
              </a:rPr>
              <a:t>H</a:t>
            </a:r>
            <a:r>
              <a:rPr lang="en" sz="1800" dirty="0">
                <a:latin typeface="Delius"/>
                <a:ea typeface="Delius"/>
                <a:cs typeface="Delius"/>
                <a:sym typeface="Delius"/>
              </a:rPr>
              <a:t>ari Kiamat</a:t>
            </a:r>
            <a:endParaRPr sz="1800" dirty="0">
              <a:latin typeface="Delius"/>
              <a:ea typeface="Delius"/>
              <a:cs typeface="Delius"/>
              <a:sym typeface="Deliu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B763CEA-757E-26A5-9C2E-902133CD6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6A701F0-EB1A-D14D-3FE4-CA7D7886D7E1}"/>
              </a:ext>
            </a:extLst>
          </p:cNvPr>
          <p:cNvSpPr txBox="1"/>
          <p:nvPr/>
        </p:nvSpPr>
        <p:spPr>
          <a:xfrm>
            <a:off x="2727537" y="521286"/>
            <a:ext cx="4075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Arial Black" panose="020B0A04020102020204" pitchFamily="34" charset="0"/>
              </a:rPr>
              <a:t>Meyakini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Adanya</a:t>
            </a:r>
            <a:r>
              <a:rPr lang="en-US" sz="2000" dirty="0">
                <a:latin typeface="Arial Black" panose="020B0A04020102020204" pitchFamily="34" charset="0"/>
              </a:rPr>
              <a:t> Hari Akhir</a:t>
            </a:r>
            <a:endParaRPr lang="en-ID" sz="2000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B77E42F-9D42-6817-C495-6C9F2CF0CCF5}"/>
              </a:ext>
            </a:extLst>
          </p:cNvPr>
          <p:cNvSpPr txBox="1"/>
          <p:nvPr/>
        </p:nvSpPr>
        <p:spPr>
          <a:xfrm>
            <a:off x="2055448" y="1164733"/>
            <a:ext cx="5674249" cy="1162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seorang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muslim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menyakini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hari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akhir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Karena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hari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akhir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pasti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terjadi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Allah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Swt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berfirman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Q.S Al-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Ḥajj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/22: 7</a:t>
            </a:r>
            <a:endParaRPr lang="en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4A099AC-2981-D714-3DE7-85C98FA73209}"/>
              </a:ext>
            </a:extLst>
          </p:cNvPr>
          <p:cNvSpPr txBox="1"/>
          <p:nvPr/>
        </p:nvSpPr>
        <p:spPr>
          <a:xfrm>
            <a:off x="1730804" y="2557022"/>
            <a:ext cx="592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800" dirty="0"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وَّاَنَّ السَّاعَةَ اٰتِيَةٌ لَّا رَيْبَ فِيْهَاۙ وَاَنَّ اللّٰهَ يَبْعَثُ مَنْ فِى الْقُبُوْرِ</a:t>
            </a:r>
            <a:endParaRPr lang="en-ID" sz="2800" dirty="0"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58829B0-25D1-8CBF-1903-22B1805300A6}"/>
              </a:ext>
            </a:extLst>
          </p:cNvPr>
          <p:cNvSpPr txBox="1"/>
          <p:nvPr/>
        </p:nvSpPr>
        <p:spPr>
          <a:xfrm>
            <a:off x="1801192" y="3278064"/>
            <a:ext cx="5928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/>
              <a:t>Artinya</a:t>
            </a:r>
            <a:r>
              <a:rPr lang="en-US" sz="1600" dirty="0"/>
              <a:t>: “</a:t>
            </a:r>
            <a:r>
              <a:rPr lang="en-US" sz="1600" i="1" dirty="0" err="1"/>
              <a:t>Sesungguhnya</a:t>
            </a:r>
            <a:r>
              <a:rPr lang="en-US" sz="1600" i="1" dirty="0"/>
              <a:t> </a:t>
            </a:r>
            <a:r>
              <a:rPr lang="en-US" sz="1600" i="1" dirty="0" err="1"/>
              <a:t>kiamat</a:t>
            </a:r>
            <a:r>
              <a:rPr lang="en-US" sz="1600" i="1" dirty="0"/>
              <a:t> </a:t>
            </a:r>
            <a:r>
              <a:rPr lang="en-US" sz="1600" i="1" dirty="0" err="1"/>
              <a:t>itu</a:t>
            </a:r>
            <a:r>
              <a:rPr lang="en-US" sz="1600" i="1" dirty="0"/>
              <a:t> </a:t>
            </a:r>
            <a:r>
              <a:rPr lang="en-US" sz="1600" i="1" dirty="0" err="1"/>
              <a:t>pasti</a:t>
            </a:r>
            <a:r>
              <a:rPr lang="en-US" sz="1600" i="1" dirty="0"/>
              <a:t> </a:t>
            </a:r>
            <a:r>
              <a:rPr lang="en-US" sz="1600" i="1" dirty="0" err="1"/>
              <a:t>datang</a:t>
            </a:r>
            <a:r>
              <a:rPr lang="en-US" sz="1600" i="1" dirty="0"/>
              <a:t>, </a:t>
            </a:r>
            <a:r>
              <a:rPr lang="en-US" sz="1600" i="1" dirty="0" err="1"/>
              <a:t>tidak</a:t>
            </a:r>
            <a:r>
              <a:rPr lang="en-US" sz="1600" i="1" dirty="0"/>
              <a:t> </a:t>
            </a:r>
            <a:r>
              <a:rPr lang="en-US" sz="1600" i="1" dirty="0" err="1"/>
              <a:t>ada</a:t>
            </a:r>
            <a:r>
              <a:rPr lang="en-US" sz="1600" i="1" dirty="0"/>
              <a:t> </a:t>
            </a:r>
            <a:r>
              <a:rPr lang="en-US" sz="1600" i="1" dirty="0" err="1"/>
              <a:t>keraguan</a:t>
            </a:r>
            <a:r>
              <a:rPr lang="en-US" sz="1600" i="1" dirty="0"/>
              <a:t> </a:t>
            </a:r>
            <a:r>
              <a:rPr lang="en-US" sz="1600" i="1" dirty="0" err="1"/>
              <a:t>padanya</a:t>
            </a:r>
            <a:r>
              <a:rPr lang="en-US" sz="1600" i="1" dirty="0"/>
              <a:t> dan </a:t>
            </a:r>
            <a:r>
              <a:rPr lang="en-US" sz="1600" i="1" dirty="0" err="1"/>
              <a:t>sesungguhnya</a:t>
            </a:r>
            <a:r>
              <a:rPr lang="en-US" sz="1600" i="1" dirty="0"/>
              <a:t> Allah </a:t>
            </a:r>
            <a:r>
              <a:rPr lang="en-US" sz="1600" i="1" dirty="0" err="1"/>
              <a:t>akan</a:t>
            </a:r>
            <a:r>
              <a:rPr lang="en-US" sz="1600" i="1" dirty="0"/>
              <a:t> </a:t>
            </a:r>
            <a:r>
              <a:rPr lang="en-US" sz="1600" i="1" dirty="0" err="1"/>
              <a:t>membangkitkan</a:t>
            </a:r>
            <a:r>
              <a:rPr lang="en-US" sz="1600" i="1" dirty="0"/>
              <a:t> </a:t>
            </a:r>
            <a:r>
              <a:rPr lang="en-US" sz="1600" i="1" dirty="0" err="1"/>
              <a:t>siapa</a:t>
            </a:r>
            <a:r>
              <a:rPr lang="en-US" sz="1600" i="1" dirty="0"/>
              <a:t> pun yang di </a:t>
            </a:r>
            <a:r>
              <a:rPr lang="en-US" sz="1600" i="1" dirty="0" err="1"/>
              <a:t>dalam</a:t>
            </a:r>
            <a:r>
              <a:rPr lang="en-US" sz="1600" i="1" dirty="0"/>
              <a:t> </a:t>
            </a:r>
            <a:r>
              <a:rPr lang="en-US" sz="1600" i="1" dirty="0" err="1"/>
              <a:t>kubur</a:t>
            </a:r>
            <a:r>
              <a:rPr lang="en-US" sz="1600" dirty="0"/>
              <a:t>.” </a:t>
            </a:r>
            <a:endParaRPr lang="en-ID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Google Shape;1266;p51"/>
          <p:cNvSpPr/>
          <p:nvPr/>
        </p:nvSpPr>
        <p:spPr>
          <a:xfrm>
            <a:off x="894679" y="2001062"/>
            <a:ext cx="684600" cy="6846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7" name="Google Shape;1267;p51"/>
          <p:cNvSpPr/>
          <p:nvPr/>
        </p:nvSpPr>
        <p:spPr>
          <a:xfrm>
            <a:off x="894679" y="3456146"/>
            <a:ext cx="684600" cy="6846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Google Shape;1268;p51"/>
          <p:cNvSpPr/>
          <p:nvPr/>
        </p:nvSpPr>
        <p:spPr>
          <a:xfrm>
            <a:off x="7623079" y="2001062"/>
            <a:ext cx="684600" cy="6846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9" name="Google Shape;1269;p51"/>
          <p:cNvSpPr/>
          <p:nvPr/>
        </p:nvSpPr>
        <p:spPr>
          <a:xfrm>
            <a:off x="7623079" y="3456146"/>
            <a:ext cx="684600" cy="6846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0" name="Google Shape;1270;p51"/>
          <p:cNvSpPr txBox="1">
            <a:spLocks noGrp="1"/>
          </p:cNvSpPr>
          <p:nvPr>
            <p:ph type="title"/>
          </p:nvPr>
        </p:nvSpPr>
        <p:spPr>
          <a:xfrm>
            <a:off x="597650" y="406840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Black" panose="020B0A04020102020204" pitchFamily="34" charset="0"/>
              </a:rPr>
              <a:t>5 alam yang Dilalui Manusia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1272" name="Google Shape;1272;p51"/>
          <p:cNvSpPr txBox="1">
            <a:spLocks noGrp="1"/>
          </p:cNvSpPr>
          <p:nvPr>
            <p:ph type="subTitle" idx="2"/>
          </p:nvPr>
        </p:nvSpPr>
        <p:spPr>
          <a:xfrm>
            <a:off x="1700396" y="1940395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" sz="1800" b="1" dirty="0">
                <a:latin typeface="Calibri" panose="020F0502020204030204" pitchFamily="34" charset="0"/>
                <a:cs typeface="Calibri" panose="020F0502020204030204" pitchFamily="34" charset="0"/>
              </a:rPr>
              <a:t>lam arwah atau alam ruh. </a:t>
            </a:r>
            <a:endParaRPr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4" name="Google Shape;1274;p51"/>
          <p:cNvSpPr txBox="1">
            <a:spLocks noGrp="1"/>
          </p:cNvSpPr>
          <p:nvPr>
            <p:ph type="subTitle" idx="4"/>
          </p:nvPr>
        </p:nvSpPr>
        <p:spPr>
          <a:xfrm>
            <a:off x="1713050" y="3427075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" sz="1800" b="1" dirty="0">
                <a:latin typeface="Calibri" panose="020F0502020204030204" pitchFamily="34" charset="0"/>
                <a:cs typeface="Calibri" panose="020F0502020204030204" pitchFamily="34" charset="0"/>
              </a:rPr>
              <a:t>lam kandungan. </a:t>
            </a:r>
            <a:endParaRPr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6" name="Google Shape;1276;p51"/>
          <p:cNvSpPr txBox="1">
            <a:spLocks noGrp="1"/>
          </p:cNvSpPr>
          <p:nvPr>
            <p:ph type="subTitle" idx="6"/>
          </p:nvPr>
        </p:nvSpPr>
        <p:spPr>
          <a:xfrm>
            <a:off x="5108350" y="1942234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 barzakh atau alam kubur. </a:t>
            </a:r>
            <a:endParaRPr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8" name="Google Shape;1278;p51"/>
          <p:cNvSpPr txBox="1">
            <a:spLocks noGrp="1"/>
          </p:cNvSpPr>
          <p:nvPr>
            <p:ph type="subTitle" idx="8"/>
          </p:nvPr>
        </p:nvSpPr>
        <p:spPr>
          <a:xfrm>
            <a:off x="5108350" y="3492125"/>
            <a:ext cx="23226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" sz="1800" b="1" dirty="0">
                <a:latin typeface="Calibri" panose="020F0502020204030204" pitchFamily="34" charset="0"/>
                <a:cs typeface="Calibri" panose="020F0502020204030204" pitchFamily="34" charset="0"/>
              </a:rPr>
              <a:t>lam akhirat. </a:t>
            </a:r>
            <a:endParaRPr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9" name="Google Shape;1279;p51"/>
          <p:cNvSpPr/>
          <p:nvPr/>
        </p:nvSpPr>
        <p:spPr>
          <a:xfrm>
            <a:off x="865500" y="1971991"/>
            <a:ext cx="684600" cy="684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0" name="Google Shape;1280;p51"/>
          <p:cNvSpPr/>
          <p:nvPr/>
        </p:nvSpPr>
        <p:spPr>
          <a:xfrm>
            <a:off x="865500" y="3427075"/>
            <a:ext cx="684600" cy="684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1" name="Google Shape;1281;p51"/>
          <p:cNvSpPr/>
          <p:nvPr/>
        </p:nvSpPr>
        <p:spPr>
          <a:xfrm>
            <a:off x="7593900" y="1971991"/>
            <a:ext cx="684600" cy="684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51"/>
          <p:cNvSpPr/>
          <p:nvPr/>
        </p:nvSpPr>
        <p:spPr>
          <a:xfrm>
            <a:off x="7593900" y="3427075"/>
            <a:ext cx="684600" cy="684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01" name="Google Shape;1301;p51"/>
          <p:cNvCxnSpPr/>
          <p:nvPr/>
        </p:nvCxnSpPr>
        <p:spPr>
          <a:xfrm>
            <a:off x="5102025" y="3005213"/>
            <a:ext cx="31437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2" name="Google Shape;1302;p51"/>
          <p:cNvCxnSpPr/>
          <p:nvPr/>
        </p:nvCxnSpPr>
        <p:spPr>
          <a:xfrm>
            <a:off x="898275" y="3005213"/>
            <a:ext cx="31437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1281;p51">
            <a:extLst>
              <a:ext uri="{FF2B5EF4-FFF2-40B4-BE49-F238E27FC236}">
                <a16:creationId xmlns:a16="http://schemas.microsoft.com/office/drawing/2014/main" xmlns="" id="{84E3C678-D55A-5F51-1D6A-64B328FF5026}"/>
              </a:ext>
            </a:extLst>
          </p:cNvPr>
          <p:cNvSpPr/>
          <p:nvPr/>
        </p:nvSpPr>
        <p:spPr>
          <a:xfrm>
            <a:off x="7593900" y="583688"/>
            <a:ext cx="684600" cy="684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877;p34">
            <a:extLst>
              <a:ext uri="{FF2B5EF4-FFF2-40B4-BE49-F238E27FC236}">
                <a16:creationId xmlns:a16="http://schemas.microsoft.com/office/drawing/2014/main" xmlns="" id="{899BACC0-0D65-6A12-9868-BCF31D04391A}"/>
              </a:ext>
            </a:extLst>
          </p:cNvPr>
          <p:cNvSpPr/>
          <p:nvPr/>
        </p:nvSpPr>
        <p:spPr>
          <a:xfrm flipV="1">
            <a:off x="1093241" y="1447305"/>
            <a:ext cx="2446817" cy="45719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866;p34">
            <a:extLst>
              <a:ext uri="{FF2B5EF4-FFF2-40B4-BE49-F238E27FC236}">
                <a16:creationId xmlns:a16="http://schemas.microsoft.com/office/drawing/2014/main" xmlns="" id="{007976E7-BAE7-AB78-5448-47CF0268DABF}"/>
              </a:ext>
            </a:extLst>
          </p:cNvPr>
          <p:cNvSpPr txBox="1">
            <a:spLocks/>
          </p:cNvSpPr>
          <p:nvPr/>
        </p:nvSpPr>
        <p:spPr>
          <a:xfrm>
            <a:off x="855750" y="2110262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/>
            <a:r>
              <a:rPr lang="en" sz="2000" b="1" dirty="0"/>
              <a:t>01</a:t>
            </a:r>
          </a:p>
        </p:txBody>
      </p:sp>
      <p:sp>
        <p:nvSpPr>
          <p:cNvPr id="7" name="Google Shape;866;p34">
            <a:extLst>
              <a:ext uri="{FF2B5EF4-FFF2-40B4-BE49-F238E27FC236}">
                <a16:creationId xmlns:a16="http://schemas.microsoft.com/office/drawing/2014/main" xmlns="" id="{15372CC5-BC4C-1644-06D4-B9E16CDF4592}"/>
              </a:ext>
            </a:extLst>
          </p:cNvPr>
          <p:cNvSpPr txBox="1">
            <a:spLocks/>
          </p:cNvSpPr>
          <p:nvPr/>
        </p:nvSpPr>
        <p:spPr>
          <a:xfrm>
            <a:off x="846000" y="3565050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/>
            <a:r>
              <a:rPr lang="en" sz="2000" b="1" dirty="0"/>
              <a:t>02</a:t>
            </a:r>
          </a:p>
        </p:txBody>
      </p:sp>
      <p:sp>
        <p:nvSpPr>
          <p:cNvPr id="8" name="Google Shape;866;p34">
            <a:extLst>
              <a:ext uri="{FF2B5EF4-FFF2-40B4-BE49-F238E27FC236}">
                <a16:creationId xmlns:a16="http://schemas.microsoft.com/office/drawing/2014/main" xmlns="" id="{8212ECE3-438C-4600-BC41-0B84DA3146E7}"/>
              </a:ext>
            </a:extLst>
          </p:cNvPr>
          <p:cNvSpPr txBox="1">
            <a:spLocks/>
          </p:cNvSpPr>
          <p:nvPr/>
        </p:nvSpPr>
        <p:spPr>
          <a:xfrm>
            <a:off x="7584150" y="692888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/>
            <a:r>
              <a:rPr lang="en" sz="2000" b="1" dirty="0"/>
              <a:t>03</a:t>
            </a:r>
          </a:p>
        </p:txBody>
      </p:sp>
      <p:sp>
        <p:nvSpPr>
          <p:cNvPr id="9" name="Google Shape;1276;p51">
            <a:extLst>
              <a:ext uri="{FF2B5EF4-FFF2-40B4-BE49-F238E27FC236}">
                <a16:creationId xmlns:a16="http://schemas.microsoft.com/office/drawing/2014/main" xmlns="" id="{BF774858-84C1-B43A-0185-E4F45BE06EEA}"/>
              </a:ext>
            </a:extLst>
          </p:cNvPr>
          <p:cNvSpPr txBox="1">
            <a:spLocks/>
          </p:cNvSpPr>
          <p:nvPr/>
        </p:nvSpPr>
        <p:spPr>
          <a:xfrm>
            <a:off x="5126244" y="627912"/>
            <a:ext cx="23226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Alam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 dunia </a:t>
            </a:r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alam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syahadah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Google Shape;866;p34">
            <a:extLst>
              <a:ext uri="{FF2B5EF4-FFF2-40B4-BE49-F238E27FC236}">
                <a16:creationId xmlns:a16="http://schemas.microsoft.com/office/drawing/2014/main" xmlns="" id="{D3DB3F2E-EEF5-3497-E7EA-C214EE92F82D}"/>
              </a:ext>
            </a:extLst>
          </p:cNvPr>
          <p:cNvSpPr txBox="1">
            <a:spLocks/>
          </p:cNvSpPr>
          <p:nvPr/>
        </p:nvSpPr>
        <p:spPr>
          <a:xfrm>
            <a:off x="7589642" y="2096751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/>
            <a:r>
              <a:rPr lang="en" sz="2000" b="1" dirty="0"/>
              <a:t>04</a:t>
            </a:r>
          </a:p>
        </p:txBody>
      </p:sp>
      <p:sp>
        <p:nvSpPr>
          <p:cNvPr id="15" name="Google Shape;866;p34">
            <a:extLst>
              <a:ext uri="{FF2B5EF4-FFF2-40B4-BE49-F238E27FC236}">
                <a16:creationId xmlns:a16="http://schemas.microsoft.com/office/drawing/2014/main" xmlns="" id="{B2C26FA9-97EF-FF40-7F29-5CCDD6613C5D}"/>
              </a:ext>
            </a:extLst>
          </p:cNvPr>
          <p:cNvSpPr txBox="1">
            <a:spLocks/>
          </p:cNvSpPr>
          <p:nvPr/>
        </p:nvSpPr>
        <p:spPr>
          <a:xfrm>
            <a:off x="7593900" y="3567368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 algn="ctr"/>
            <a:r>
              <a:rPr lang="en" sz="2000" b="1" dirty="0"/>
              <a:t>05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471EA314-C7C5-58A2-3102-E76A9E9B6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Google Shape;1148;p48"/>
          <p:cNvSpPr/>
          <p:nvPr/>
        </p:nvSpPr>
        <p:spPr>
          <a:xfrm>
            <a:off x="5223725" y="893713"/>
            <a:ext cx="3027600" cy="1554000"/>
          </a:xfrm>
          <a:prstGeom prst="snip1Rect">
            <a:avLst>
              <a:gd name="adj" fmla="val 15014"/>
            </a:avLst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9" name="Google Shape;1149;p48"/>
          <p:cNvGrpSpPr/>
          <p:nvPr/>
        </p:nvGrpSpPr>
        <p:grpSpPr>
          <a:xfrm>
            <a:off x="5179975" y="849938"/>
            <a:ext cx="3027750" cy="1554000"/>
            <a:chOff x="5179975" y="849938"/>
            <a:chExt cx="3027750" cy="1554000"/>
          </a:xfrm>
        </p:grpSpPr>
        <p:sp>
          <p:nvSpPr>
            <p:cNvPr id="1150" name="Google Shape;1150;p48"/>
            <p:cNvSpPr/>
            <p:nvPr/>
          </p:nvSpPr>
          <p:spPr>
            <a:xfrm>
              <a:off x="5179975" y="849938"/>
              <a:ext cx="3027600" cy="1554000"/>
            </a:xfrm>
            <a:prstGeom prst="snip1Rect">
              <a:avLst>
                <a:gd name="adj" fmla="val 1501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8"/>
            <p:cNvSpPr/>
            <p:nvPr/>
          </p:nvSpPr>
          <p:spPr>
            <a:xfrm>
              <a:off x="7981525" y="849950"/>
              <a:ext cx="226200" cy="226200"/>
            </a:xfrm>
            <a:prstGeom prst="rtTriangle">
              <a:avLst/>
            </a:prstGeom>
            <a:solidFill>
              <a:srgbClr val="F19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2" name="Google Shape;1152;p48"/>
          <p:cNvSpPr/>
          <p:nvPr/>
        </p:nvSpPr>
        <p:spPr>
          <a:xfrm>
            <a:off x="5223725" y="2741750"/>
            <a:ext cx="3027600" cy="1554000"/>
          </a:xfrm>
          <a:prstGeom prst="snip1Rect">
            <a:avLst>
              <a:gd name="adj" fmla="val 15014"/>
            </a:avLst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3" name="Google Shape;1153;p48"/>
          <p:cNvGrpSpPr/>
          <p:nvPr/>
        </p:nvGrpSpPr>
        <p:grpSpPr>
          <a:xfrm>
            <a:off x="5179975" y="2697974"/>
            <a:ext cx="3071350" cy="1595575"/>
            <a:chOff x="5179975" y="849938"/>
            <a:chExt cx="3027750" cy="1554000"/>
          </a:xfrm>
        </p:grpSpPr>
        <p:sp>
          <p:nvSpPr>
            <p:cNvPr id="1154" name="Google Shape;1154;p48"/>
            <p:cNvSpPr/>
            <p:nvPr/>
          </p:nvSpPr>
          <p:spPr>
            <a:xfrm>
              <a:off x="5179975" y="849938"/>
              <a:ext cx="3027600" cy="1554000"/>
            </a:xfrm>
            <a:prstGeom prst="snip1Rect">
              <a:avLst>
                <a:gd name="adj" fmla="val 1501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8"/>
            <p:cNvSpPr/>
            <p:nvPr/>
          </p:nvSpPr>
          <p:spPr>
            <a:xfrm>
              <a:off x="7981525" y="849950"/>
              <a:ext cx="226200" cy="226200"/>
            </a:xfrm>
            <a:prstGeom prst="rtTriangle">
              <a:avLst/>
            </a:prstGeom>
            <a:solidFill>
              <a:srgbClr val="F19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6" name="Google Shape;1156;p48"/>
          <p:cNvSpPr/>
          <p:nvPr/>
        </p:nvSpPr>
        <p:spPr>
          <a:xfrm>
            <a:off x="940175" y="2741750"/>
            <a:ext cx="3027600" cy="1554000"/>
          </a:xfrm>
          <a:prstGeom prst="snip1Rect">
            <a:avLst>
              <a:gd name="adj" fmla="val 15014"/>
            </a:avLst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7" name="Google Shape;1157;p48"/>
          <p:cNvGrpSpPr/>
          <p:nvPr/>
        </p:nvGrpSpPr>
        <p:grpSpPr>
          <a:xfrm>
            <a:off x="835744" y="2222662"/>
            <a:ext cx="3128282" cy="1860425"/>
            <a:chOff x="5179975" y="849938"/>
            <a:chExt cx="3027750" cy="1554000"/>
          </a:xfrm>
        </p:grpSpPr>
        <p:sp>
          <p:nvSpPr>
            <p:cNvPr id="1158" name="Google Shape;1158;p48"/>
            <p:cNvSpPr/>
            <p:nvPr/>
          </p:nvSpPr>
          <p:spPr>
            <a:xfrm>
              <a:off x="5179975" y="849938"/>
              <a:ext cx="3027600" cy="1554000"/>
            </a:xfrm>
            <a:prstGeom prst="snip1Rect">
              <a:avLst>
                <a:gd name="adj" fmla="val 1501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8"/>
            <p:cNvSpPr/>
            <p:nvPr/>
          </p:nvSpPr>
          <p:spPr>
            <a:xfrm>
              <a:off x="7981525" y="849950"/>
              <a:ext cx="226200" cy="226200"/>
            </a:xfrm>
            <a:prstGeom prst="rtTriangle">
              <a:avLst/>
            </a:prstGeom>
            <a:solidFill>
              <a:srgbClr val="F19D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0" name="Google Shape;1160;p48"/>
          <p:cNvSpPr/>
          <p:nvPr/>
        </p:nvSpPr>
        <p:spPr>
          <a:xfrm rot="21389769">
            <a:off x="1324825" y="1989535"/>
            <a:ext cx="2131326" cy="443651"/>
          </a:xfrm>
          <a:custGeom>
            <a:avLst/>
            <a:gdLst/>
            <a:ahLst/>
            <a:cxnLst/>
            <a:rect l="l" t="t" r="r" b="b"/>
            <a:pathLst>
              <a:path w="22075" h="5597" extrusionOk="0">
                <a:moveTo>
                  <a:pt x="393" y="1"/>
                </a:moveTo>
                <a:cubicBezTo>
                  <a:pt x="334" y="334"/>
                  <a:pt x="226" y="691"/>
                  <a:pt x="191" y="870"/>
                </a:cubicBezTo>
                <a:cubicBezTo>
                  <a:pt x="48" y="2072"/>
                  <a:pt x="0" y="3275"/>
                  <a:pt x="36" y="4501"/>
                </a:cubicBezTo>
                <a:lnTo>
                  <a:pt x="22015" y="5597"/>
                </a:lnTo>
                <a:cubicBezTo>
                  <a:pt x="22015" y="4597"/>
                  <a:pt x="22015" y="3585"/>
                  <a:pt x="22027" y="2584"/>
                </a:cubicBezTo>
                <a:cubicBezTo>
                  <a:pt x="22074" y="2120"/>
                  <a:pt x="22015" y="1584"/>
                  <a:pt x="22039" y="1084"/>
                </a:cubicBezTo>
                <a:lnTo>
                  <a:pt x="393" y="1"/>
                </a:lnTo>
                <a:close/>
              </a:path>
            </a:pathLst>
          </a:custGeom>
          <a:solidFill>
            <a:srgbClr val="58CBCA">
              <a:alpha val="804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48"/>
          <p:cNvSpPr/>
          <p:nvPr/>
        </p:nvSpPr>
        <p:spPr>
          <a:xfrm rot="21365470">
            <a:off x="5388122" y="654539"/>
            <a:ext cx="2536310" cy="478029"/>
          </a:xfrm>
          <a:custGeom>
            <a:avLst/>
            <a:gdLst/>
            <a:ahLst/>
            <a:cxnLst/>
            <a:rect l="l" t="t" r="r" b="b"/>
            <a:pathLst>
              <a:path w="22075" h="5597" extrusionOk="0">
                <a:moveTo>
                  <a:pt x="393" y="1"/>
                </a:moveTo>
                <a:cubicBezTo>
                  <a:pt x="334" y="334"/>
                  <a:pt x="226" y="691"/>
                  <a:pt x="191" y="870"/>
                </a:cubicBezTo>
                <a:cubicBezTo>
                  <a:pt x="48" y="2072"/>
                  <a:pt x="0" y="3275"/>
                  <a:pt x="36" y="4501"/>
                </a:cubicBezTo>
                <a:lnTo>
                  <a:pt x="22015" y="5597"/>
                </a:lnTo>
                <a:cubicBezTo>
                  <a:pt x="22015" y="4597"/>
                  <a:pt x="22015" y="3585"/>
                  <a:pt x="22027" y="2584"/>
                </a:cubicBezTo>
                <a:cubicBezTo>
                  <a:pt x="22074" y="2120"/>
                  <a:pt x="22015" y="1584"/>
                  <a:pt x="22039" y="1084"/>
                </a:cubicBezTo>
                <a:lnTo>
                  <a:pt x="393" y="1"/>
                </a:lnTo>
                <a:close/>
              </a:path>
            </a:pathLst>
          </a:custGeom>
          <a:solidFill>
            <a:srgbClr val="58CBCA">
              <a:alpha val="804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48"/>
          <p:cNvSpPr/>
          <p:nvPr/>
        </p:nvSpPr>
        <p:spPr>
          <a:xfrm rot="21399083">
            <a:off x="5406343" y="2504171"/>
            <a:ext cx="2412119" cy="490882"/>
          </a:xfrm>
          <a:custGeom>
            <a:avLst/>
            <a:gdLst/>
            <a:ahLst/>
            <a:cxnLst/>
            <a:rect l="l" t="t" r="r" b="b"/>
            <a:pathLst>
              <a:path w="22075" h="5597" extrusionOk="0">
                <a:moveTo>
                  <a:pt x="393" y="1"/>
                </a:moveTo>
                <a:cubicBezTo>
                  <a:pt x="334" y="334"/>
                  <a:pt x="226" y="691"/>
                  <a:pt x="191" y="870"/>
                </a:cubicBezTo>
                <a:cubicBezTo>
                  <a:pt x="48" y="2072"/>
                  <a:pt x="0" y="3275"/>
                  <a:pt x="36" y="4501"/>
                </a:cubicBezTo>
                <a:lnTo>
                  <a:pt x="22015" y="5597"/>
                </a:lnTo>
                <a:cubicBezTo>
                  <a:pt x="22015" y="4597"/>
                  <a:pt x="22015" y="3585"/>
                  <a:pt x="22027" y="2584"/>
                </a:cubicBezTo>
                <a:cubicBezTo>
                  <a:pt x="22074" y="2120"/>
                  <a:pt x="22015" y="1584"/>
                  <a:pt x="22039" y="1084"/>
                </a:cubicBezTo>
                <a:lnTo>
                  <a:pt x="393" y="1"/>
                </a:lnTo>
                <a:close/>
              </a:path>
            </a:pathLst>
          </a:custGeom>
          <a:solidFill>
            <a:srgbClr val="58CBCA">
              <a:alpha val="804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48"/>
          <p:cNvSpPr txBox="1">
            <a:spLocks noGrp="1"/>
          </p:cNvSpPr>
          <p:nvPr>
            <p:ph type="title"/>
          </p:nvPr>
        </p:nvSpPr>
        <p:spPr>
          <a:xfrm>
            <a:off x="703451" y="443450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>
                <a:solidFill>
                  <a:schemeClr val="tx1"/>
                </a:solidFill>
                <a:latin typeface="Arial Black" panose="020B0A04020102020204" pitchFamily="34" charset="0"/>
              </a:rPr>
              <a:t>N</a:t>
            </a:r>
            <a:r>
              <a:rPr lang="en" dirty="0">
                <a:solidFill>
                  <a:schemeClr val="tx1"/>
                </a:solidFill>
                <a:latin typeface="Arial Black" panose="020B0A04020102020204" pitchFamily="34" charset="0"/>
              </a:rPr>
              <a:t>ama-Nama Lain Hari Akhir</a:t>
            </a:r>
            <a:endParaRPr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164" name="Google Shape;1164;p48"/>
          <p:cNvSpPr txBox="1">
            <a:spLocks noGrp="1"/>
          </p:cNvSpPr>
          <p:nvPr>
            <p:ph type="subTitle" idx="1"/>
          </p:nvPr>
        </p:nvSpPr>
        <p:spPr>
          <a:xfrm>
            <a:off x="1526196" y="1941415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Yaumul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Ba’aṣ</a:t>
            </a:r>
            <a:endParaRPr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5" name="Google Shape;1165;p48"/>
          <p:cNvSpPr txBox="1">
            <a:spLocks noGrp="1"/>
          </p:cNvSpPr>
          <p:nvPr>
            <p:ph type="subTitle" idx="2"/>
          </p:nvPr>
        </p:nvSpPr>
        <p:spPr>
          <a:xfrm>
            <a:off x="956195" y="2675949"/>
            <a:ext cx="2920006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/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Yaumul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Ba’aṣ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adalah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hari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di mana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manusia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dibangkitkan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dari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alam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kubur</a:t>
            </a:r>
            <a:r>
              <a:rPr lang="en-US" sz="1600" b="1" dirty="0">
                <a:solidFill>
                  <a:srgbClr val="211C11"/>
                </a:solidFill>
                <a:latin typeface="+mn-lt"/>
                <a:cs typeface="Calibri" panose="020F0502020204030204" pitchFamily="34" charset="0"/>
              </a:rPr>
              <a:t>.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167" name="Google Shape;1167;p48"/>
          <p:cNvSpPr txBox="1">
            <a:spLocks noGrp="1"/>
          </p:cNvSpPr>
          <p:nvPr>
            <p:ph type="subTitle" idx="4"/>
          </p:nvPr>
        </p:nvSpPr>
        <p:spPr>
          <a:xfrm>
            <a:off x="5366606" y="3043668"/>
            <a:ext cx="2821199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b="1" dirty="0">
                <a:latin typeface="+mn-lt"/>
              </a:rPr>
              <a:t>Y</a:t>
            </a:r>
            <a:r>
              <a:rPr lang="en" sz="1600" b="1" dirty="0">
                <a:latin typeface="+mn-lt"/>
              </a:rPr>
              <a:t>aumul Mizan adalah hari di mana semua amal manusia ketika di dunia akan ditimbang. </a:t>
            </a:r>
            <a:endParaRPr sz="1600" b="1" dirty="0">
              <a:latin typeface="+mn-lt"/>
            </a:endParaRPr>
          </a:p>
        </p:txBody>
      </p:sp>
      <p:sp>
        <p:nvSpPr>
          <p:cNvPr id="1169" name="Google Shape;1169;p48"/>
          <p:cNvSpPr txBox="1">
            <a:spLocks noGrp="1"/>
          </p:cNvSpPr>
          <p:nvPr>
            <p:ph type="subTitle" idx="6"/>
          </p:nvPr>
        </p:nvSpPr>
        <p:spPr>
          <a:xfrm>
            <a:off x="5305012" y="1129706"/>
            <a:ext cx="2865025" cy="10820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b="1" dirty="0">
                <a:latin typeface="+mn-lt"/>
              </a:rPr>
              <a:t>Y</a:t>
            </a:r>
            <a:r>
              <a:rPr lang="en" sz="1600" b="1" dirty="0">
                <a:latin typeface="+mn-lt"/>
              </a:rPr>
              <a:t>aumul Mahsyar adalah hari di mana semua manusia dikumpulkan di padang Mahsyar. </a:t>
            </a:r>
            <a:endParaRPr sz="1600" b="1" dirty="0">
              <a:latin typeface="+mn-lt"/>
            </a:endParaRPr>
          </a:p>
        </p:txBody>
      </p:sp>
      <p:sp>
        <p:nvSpPr>
          <p:cNvPr id="2" name="Google Shape;1022;p42">
            <a:extLst>
              <a:ext uri="{FF2B5EF4-FFF2-40B4-BE49-F238E27FC236}">
                <a16:creationId xmlns:a16="http://schemas.microsoft.com/office/drawing/2014/main" xmlns="" id="{77E66A1B-15A1-0171-1481-F6A508954E4F}"/>
              </a:ext>
            </a:extLst>
          </p:cNvPr>
          <p:cNvSpPr/>
          <p:nvPr/>
        </p:nvSpPr>
        <p:spPr>
          <a:xfrm rot="5400000">
            <a:off x="2295388" y="117446"/>
            <a:ext cx="104001" cy="2782386"/>
          </a:xfrm>
          <a:custGeom>
            <a:avLst/>
            <a:gdLst/>
            <a:ahLst/>
            <a:cxnLst/>
            <a:rect l="l" t="t" r="r" b="b"/>
            <a:pathLst>
              <a:path w="5358" h="8883" extrusionOk="0">
                <a:moveTo>
                  <a:pt x="4501" y="1"/>
                </a:moveTo>
                <a:cubicBezTo>
                  <a:pt x="4219" y="54"/>
                  <a:pt x="3938" y="71"/>
                  <a:pt x="3656" y="71"/>
                </a:cubicBezTo>
                <a:cubicBezTo>
                  <a:pt x="3307" y="71"/>
                  <a:pt x="2957" y="44"/>
                  <a:pt x="2608" y="24"/>
                </a:cubicBezTo>
                <a:cubicBezTo>
                  <a:pt x="2282" y="11"/>
                  <a:pt x="1956" y="4"/>
                  <a:pt x="1630" y="4"/>
                </a:cubicBezTo>
                <a:cubicBezTo>
                  <a:pt x="1087" y="4"/>
                  <a:pt x="543" y="23"/>
                  <a:pt x="0" y="60"/>
                </a:cubicBezTo>
                <a:lnTo>
                  <a:pt x="881" y="8883"/>
                </a:lnTo>
                <a:cubicBezTo>
                  <a:pt x="969" y="8848"/>
                  <a:pt x="1070" y="8837"/>
                  <a:pt x="1176" y="8837"/>
                </a:cubicBezTo>
                <a:cubicBezTo>
                  <a:pt x="1370" y="8837"/>
                  <a:pt x="1579" y="8874"/>
                  <a:pt x="1752" y="8874"/>
                </a:cubicBezTo>
                <a:cubicBezTo>
                  <a:pt x="1780" y="8874"/>
                  <a:pt x="1808" y="8873"/>
                  <a:pt x="1834" y="8871"/>
                </a:cubicBezTo>
                <a:cubicBezTo>
                  <a:pt x="1953" y="8871"/>
                  <a:pt x="2072" y="8871"/>
                  <a:pt x="2179" y="8823"/>
                </a:cubicBezTo>
                <a:cubicBezTo>
                  <a:pt x="2250" y="8799"/>
                  <a:pt x="2322" y="8752"/>
                  <a:pt x="2405" y="8740"/>
                </a:cubicBezTo>
                <a:cubicBezTo>
                  <a:pt x="2425" y="8734"/>
                  <a:pt x="2447" y="8732"/>
                  <a:pt x="2469" y="8732"/>
                </a:cubicBezTo>
                <a:cubicBezTo>
                  <a:pt x="2540" y="8732"/>
                  <a:pt x="2621" y="8755"/>
                  <a:pt x="2703" y="8764"/>
                </a:cubicBezTo>
                <a:cubicBezTo>
                  <a:pt x="2780" y="8778"/>
                  <a:pt x="2857" y="8783"/>
                  <a:pt x="2935" y="8783"/>
                </a:cubicBezTo>
                <a:cubicBezTo>
                  <a:pt x="3123" y="8783"/>
                  <a:pt x="3312" y="8750"/>
                  <a:pt x="3489" y="8716"/>
                </a:cubicBezTo>
                <a:cubicBezTo>
                  <a:pt x="4096" y="8633"/>
                  <a:pt x="4739" y="8585"/>
                  <a:pt x="5358" y="8573"/>
                </a:cubicBezTo>
                <a:lnTo>
                  <a:pt x="4501" y="1"/>
                </a:lnTo>
                <a:close/>
              </a:path>
            </a:pathLst>
          </a:custGeom>
          <a:solidFill>
            <a:srgbClr val="FF866A">
              <a:alpha val="798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164;p48">
            <a:extLst>
              <a:ext uri="{FF2B5EF4-FFF2-40B4-BE49-F238E27FC236}">
                <a16:creationId xmlns:a16="http://schemas.microsoft.com/office/drawing/2014/main" xmlns="" id="{3EE4ED3E-21F7-EE37-7E5E-04D69D565729}"/>
              </a:ext>
            </a:extLst>
          </p:cNvPr>
          <p:cNvSpPr txBox="1">
            <a:spLocks/>
          </p:cNvSpPr>
          <p:nvPr/>
        </p:nvSpPr>
        <p:spPr>
          <a:xfrm>
            <a:off x="5641804" y="653281"/>
            <a:ext cx="2760574" cy="490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marL="0" indent="0"/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Yaumul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Mahsyar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EB67315-C442-449B-AFF6-63DE05C7A4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8" name="Google Shape;1164;p48">
            <a:extLst>
              <a:ext uri="{FF2B5EF4-FFF2-40B4-BE49-F238E27FC236}">
                <a16:creationId xmlns:a16="http://schemas.microsoft.com/office/drawing/2014/main" xmlns="" id="{FC7AA297-EA6A-6C90-F949-44E2425ED741}"/>
              </a:ext>
            </a:extLst>
          </p:cNvPr>
          <p:cNvSpPr txBox="1">
            <a:spLocks/>
          </p:cNvSpPr>
          <p:nvPr/>
        </p:nvSpPr>
        <p:spPr>
          <a:xfrm>
            <a:off x="5332927" y="2484370"/>
            <a:ext cx="2615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marL="0" indent="0" algn="ctr"/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Yaumul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Mizan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8" name="Google Shape;1018;p42"/>
          <p:cNvGrpSpPr/>
          <p:nvPr/>
        </p:nvGrpSpPr>
        <p:grpSpPr>
          <a:xfrm>
            <a:off x="749015" y="1232118"/>
            <a:ext cx="2972380" cy="2989008"/>
            <a:chOff x="705725" y="2139675"/>
            <a:chExt cx="1190350" cy="1219225"/>
          </a:xfrm>
        </p:grpSpPr>
        <p:sp>
          <p:nvSpPr>
            <p:cNvPr id="1019" name="Google Shape;1019;p42"/>
            <p:cNvSpPr/>
            <p:nvPr/>
          </p:nvSpPr>
          <p:spPr>
            <a:xfrm>
              <a:off x="724175" y="2187000"/>
              <a:ext cx="1171900" cy="1171900"/>
            </a:xfrm>
            <a:custGeom>
              <a:avLst/>
              <a:gdLst/>
              <a:ahLst/>
              <a:cxnLst/>
              <a:rect l="l" t="t" r="r" b="b"/>
              <a:pathLst>
                <a:path w="46876" h="46876" extrusionOk="0">
                  <a:moveTo>
                    <a:pt x="43459" y="1"/>
                  </a:moveTo>
                  <a:lnTo>
                    <a:pt x="1" y="3418"/>
                  </a:lnTo>
                  <a:lnTo>
                    <a:pt x="3418" y="46876"/>
                  </a:lnTo>
                  <a:lnTo>
                    <a:pt x="46876" y="43458"/>
                  </a:lnTo>
                  <a:lnTo>
                    <a:pt x="43459" y="1"/>
                  </a:lnTo>
                  <a:close/>
                </a:path>
              </a:pathLst>
            </a:custGeom>
            <a:solidFill>
              <a:srgbClr val="2F1932">
                <a:alpha val="25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2"/>
            <p:cNvSpPr/>
            <p:nvPr/>
          </p:nvSpPr>
          <p:spPr>
            <a:xfrm>
              <a:off x="705725" y="2168550"/>
              <a:ext cx="1171900" cy="1171900"/>
            </a:xfrm>
            <a:custGeom>
              <a:avLst/>
              <a:gdLst/>
              <a:ahLst/>
              <a:cxnLst/>
              <a:rect l="l" t="t" r="r" b="b"/>
              <a:pathLst>
                <a:path w="46876" h="46876" extrusionOk="0">
                  <a:moveTo>
                    <a:pt x="43459" y="1"/>
                  </a:moveTo>
                  <a:lnTo>
                    <a:pt x="1" y="3418"/>
                  </a:lnTo>
                  <a:lnTo>
                    <a:pt x="3418" y="46875"/>
                  </a:lnTo>
                  <a:lnTo>
                    <a:pt x="46876" y="43458"/>
                  </a:lnTo>
                  <a:lnTo>
                    <a:pt x="4345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2"/>
            <p:cNvSpPr/>
            <p:nvPr/>
          </p:nvSpPr>
          <p:spPr>
            <a:xfrm>
              <a:off x="771225" y="2139675"/>
              <a:ext cx="133950" cy="222075"/>
            </a:xfrm>
            <a:custGeom>
              <a:avLst/>
              <a:gdLst/>
              <a:ahLst/>
              <a:cxnLst/>
              <a:rect l="l" t="t" r="r" b="b"/>
              <a:pathLst>
                <a:path w="5358" h="8883" extrusionOk="0">
                  <a:moveTo>
                    <a:pt x="4501" y="1"/>
                  </a:moveTo>
                  <a:cubicBezTo>
                    <a:pt x="4219" y="54"/>
                    <a:pt x="3938" y="71"/>
                    <a:pt x="3656" y="71"/>
                  </a:cubicBezTo>
                  <a:cubicBezTo>
                    <a:pt x="3307" y="71"/>
                    <a:pt x="2957" y="44"/>
                    <a:pt x="2608" y="24"/>
                  </a:cubicBezTo>
                  <a:cubicBezTo>
                    <a:pt x="2282" y="11"/>
                    <a:pt x="1956" y="4"/>
                    <a:pt x="1630" y="4"/>
                  </a:cubicBezTo>
                  <a:cubicBezTo>
                    <a:pt x="1087" y="4"/>
                    <a:pt x="543" y="23"/>
                    <a:pt x="0" y="60"/>
                  </a:cubicBezTo>
                  <a:lnTo>
                    <a:pt x="881" y="8883"/>
                  </a:lnTo>
                  <a:cubicBezTo>
                    <a:pt x="969" y="8848"/>
                    <a:pt x="1070" y="8837"/>
                    <a:pt x="1176" y="8837"/>
                  </a:cubicBezTo>
                  <a:cubicBezTo>
                    <a:pt x="1370" y="8837"/>
                    <a:pt x="1579" y="8874"/>
                    <a:pt x="1752" y="8874"/>
                  </a:cubicBezTo>
                  <a:cubicBezTo>
                    <a:pt x="1780" y="8874"/>
                    <a:pt x="1808" y="8873"/>
                    <a:pt x="1834" y="8871"/>
                  </a:cubicBezTo>
                  <a:cubicBezTo>
                    <a:pt x="1953" y="8871"/>
                    <a:pt x="2072" y="8871"/>
                    <a:pt x="2179" y="8823"/>
                  </a:cubicBezTo>
                  <a:cubicBezTo>
                    <a:pt x="2250" y="8799"/>
                    <a:pt x="2322" y="8752"/>
                    <a:pt x="2405" y="8740"/>
                  </a:cubicBezTo>
                  <a:cubicBezTo>
                    <a:pt x="2425" y="8734"/>
                    <a:pt x="2447" y="8732"/>
                    <a:pt x="2469" y="8732"/>
                  </a:cubicBezTo>
                  <a:cubicBezTo>
                    <a:pt x="2540" y="8732"/>
                    <a:pt x="2621" y="8755"/>
                    <a:pt x="2703" y="8764"/>
                  </a:cubicBezTo>
                  <a:cubicBezTo>
                    <a:pt x="2780" y="8778"/>
                    <a:pt x="2857" y="8783"/>
                    <a:pt x="2935" y="8783"/>
                  </a:cubicBezTo>
                  <a:cubicBezTo>
                    <a:pt x="3123" y="8783"/>
                    <a:pt x="3312" y="8750"/>
                    <a:pt x="3489" y="8716"/>
                  </a:cubicBezTo>
                  <a:cubicBezTo>
                    <a:pt x="4096" y="8633"/>
                    <a:pt x="4739" y="8585"/>
                    <a:pt x="5358" y="8573"/>
                  </a:cubicBezTo>
                  <a:lnTo>
                    <a:pt x="4501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oogle Shape;1056;p43">
            <a:extLst>
              <a:ext uri="{FF2B5EF4-FFF2-40B4-BE49-F238E27FC236}">
                <a16:creationId xmlns:a16="http://schemas.microsoft.com/office/drawing/2014/main" xmlns="" id="{4E73DADC-C81A-96B2-FA5D-F344A1CB3D55}"/>
              </a:ext>
            </a:extLst>
          </p:cNvPr>
          <p:cNvGrpSpPr/>
          <p:nvPr/>
        </p:nvGrpSpPr>
        <p:grpSpPr>
          <a:xfrm rot="524460">
            <a:off x="5158008" y="1434685"/>
            <a:ext cx="2962349" cy="2816116"/>
            <a:chOff x="2005600" y="1358625"/>
            <a:chExt cx="1165950" cy="1174275"/>
          </a:xfrm>
        </p:grpSpPr>
        <p:sp>
          <p:nvSpPr>
            <p:cNvPr id="5" name="Google Shape;1057;p43">
              <a:extLst>
                <a:ext uri="{FF2B5EF4-FFF2-40B4-BE49-F238E27FC236}">
                  <a16:creationId xmlns:a16="http://schemas.microsoft.com/office/drawing/2014/main" xmlns="" id="{F2869746-C3BE-9DBE-1CE2-9DAE7F71D406}"/>
                </a:ext>
              </a:extLst>
            </p:cNvPr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058;p43">
              <a:extLst>
                <a:ext uri="{FF2B5EF4-FFF2-40B4-BE49-F238E27FC236}">
                  <a16:creationId xmlns:a16="http://schemas.microsoft.com/office/drawing/2014/main" xmlns="" id="{2EAF2A37-CACC-C22F-CE37-44AABB99C227}"/>
                </a:ext>
              </a:extLst>
            </p:cNvPr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59;p43">
              <a:extLst>
                <a:ext uri="{FF2B5EF4-FFF2-40B4-BE49-F238E27FC236}">
                  <a16:creationId xmlns:a16="http://schemas.microsoft.com/office/drawing/2014/main" xmlns="" id="{9BEA0720-05B3-486F-07CC-588012A19752}"/>
                </a:ext>
              </a:extLst>
            </p:cNvPr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580EB2A-357E-8124-CF11-C45A4A3F8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10" name="Google Shape;1163;p48">
            <a:extLst>
              <a:ext uri="{FF2B5EF4-FFF2-40B4-BE49-F238E27FC236}">
                <a16:creationId xmlns:a16="http://schemas.microsoft.com/office/drawing/2014/main" xmlns="" id="{5751FADA-3ECA-6435-587C-6DC2E75901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44902" y="45918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N</a:t>
            </a:r>
            <a:r>
              <a:rPr lang="en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ama-Nama Lain Hari Akhir</a:t>
            </a:r>
            <a:endParaRPr dirty="0">
              <a:solidFill>
                <a:schemeClr val="accent4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Google Shape;863;p34">
            <a:extLst>
              <a:ext uri="{FF2B5EF4-FFF2-40B4-BE49-F238E27FC236}">
                <a16:creationId xmlns:a16="http://schemas.microsoft.com/office/drawing/2014/main" xmlns="" id="{4E9BB42B-6EDB-2D1C-85EE-BD5942604EFD}"/>
              </a:ext>
            </a:extLst>
          </p:cNvPr>
          <p:cNvSpPr/>
          <p:nvPr/>
        </p:nvSpPr>
        <p:spPr>
          <a:xfrm rot="21278962">
            <a:off x="925304" y="1711088"/>
            <a:ext cx="2473092" cy="3886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160;p48">
            <a:extLst>
              <a:ext uri="{FF2B5EF4-FFF2-40B4-BE49-F238E27FC236}">
                <a16:creationId xmlns:a16="http://schemas.microsoft.com/office/drawing/2014/main" xmlns="" id="{10845923-8FC3-4B6E-A22B-88BFC293F022}"/>
              </a:ext>
            </a:extLst>
          </p:cNvPr>
          <p:cNvSpPr/>
          <p:nvPr/>
        </p:nvSpPr>
        <p:spPr>
          <a:xfrm rot="21389769">
            <a:off x="5680807" y="1208975"/>
            <a:ext cx="2227193" cy="514940"/>
          </a:xfrm>
          <a:custGeom>
            <a:avLst/>
            <a:gdLst/>
            <a:ahLst/>
            <a:cxnLst/>
            <a:rect l="l" t="t" r="r" b="b"/>
            <a:pathLst>
              <a:path w="22075" h="5597" extrusionOk="0">
                <a:moveTo>
                  <a:pt x="393" y="1"/>
                </a:moveTo>
                <a:cubicBezTo>
                  <a:pt x="334" y="334"/>
                  <a:pt x="226" y="691"/>
                  <a:pt x="191" y="870"/>
                </a:cubicBezTo>
                <a:cubicBezTo>
                  <a:pt x="48" y="2072"/>
                  <a:pt x="0" y="3275"/>
                  <a:pt x="36" y="4501"/>
                </a:cubicBezTo>
                <a:lnTo>
                  <a:pt x="22015" y="5597"/>
                </a:lnTo>
                <a:cubicBezTo>
                  <a:pt x="22015" y="4597"/>
                  <a:pt x="22015" y="3585"/>
                  <a:pt x="22027" y="2584"/>
                </a:cubicBezTo>
                <a:cubicBezTo>
                  <a:pt x="22074" y="2120"/>
                  <a:pt x="22015" y="1584"/>
                  <a:pt x="22039" y="1084"/>
                </a:cubicBezTo>
                <a:lnTo>
                  <a:pt x="393" y="1"/>
                </a:lnTo>
                <a:close/>
              </a:path>
            </a:pathLst>
          </a:custGeom>
          <a:solidFill>
            <a:srgbClr val="58CBCA">
              <a:alpha val="804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164;p48">
            <a:extLst>
              <a:ext uri="{FF2B5EF4-FFF2-40B4-BE49-F238E27FC236}">
                <a16:creationId xmlns:a16="http://schemas.microsoft.com/office/drawing/2014/main" xmlns="" id="{92B4CDF2-5CE3-01D0-6353-0BA8BFC2EF79}"/>
              </a:ext>
            </a:extLst>
          </p:cNvPr>
          <p:cNvSpPr txBox="1">
            <a:spLocks/>
          </p:cNvSpPr>
          <p:nvPr/>
        </p:nvSpPr>
        <p:spPr>
          <a:xfrm rot="21306316">
            <a:off x="842004" y="1666987"/>
            <a:ext cx="2615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marL="0" indent="0" algn="ctr"/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Yaumul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Ḥisāb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F927A43-0A61-F951-C373-FFE5778B9975}"/>
              </a:ext>
            </a:extLst>
          </p:cNvPr>
          <p:cNvSpPr txBox="1"/>
          <p:nvPr/>
        </p:nvSpPr>
        <p:spPr>
          <a:xfrm rot="21247908">
            <a:off x="842822" y="2390736"/>
            <a:ext cx="2797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/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Yaumul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Ḥisāb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adalah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hari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di mana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semua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amal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manusia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ketika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hidup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di dunia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akan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dihisab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5" name="Google Shape;1164;p48">
            <a:extLst>
              <a:ext uri="{FF2B5EF4-FFF2-40B4-BE49-F238E27FC236}">
                <a16:creationId xmlns:a16="http://schemas.microsoft.com/office/drawing/2014/main" xmlns="" id="{9901F8BB-1938-B5C7-C876-4C303CEA03EA}"/>
              </a:ext>
            </a:extLst>
          </p:cNvPr>
          <p:cNvSpPr txBox="1">
            <a:spLocks/>
          </p:cNvSpPr>
          <p:nvPr/>
        </p:nvSpPr>
        <p:spPr>
          <a:xfrm>
            <a:off x="5486852" y="1228942"/>
            <a:ext cx="2615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elius"/>
              <a:buNone/>
              <a:defRPr sz="20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marL="0" indent="0" algn="ctr"/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Yaumul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Jazā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0DC749D-D5BA-C462-8989-46A9D5AC4D20}"/>
              </a:ext>
            </a:extLst>
          </p:cNvPr>
          <p:cNvSpPr txBox="1"/>
          <p:nvPr/>
        </p:nvSpPr>
        <p:spPr>
          <a:xfrm rot="174463">
            <a:off x="5328720" y="2055504"/>
            <a:ext cx="26604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Yaumul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Jazā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’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adalah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hari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di mana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semua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amal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perbuatan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manusia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yang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pernah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dilakukan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di dunia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akan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dibalas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</a:t>
            </a:r>
          </a:p>
          <a:p>
            <a:pPr algn="ctr"/>
            <a:endParaRPr lang="en-ID" sz="16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40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M</a:t>
            </a:r>
            <a:r>
              <a:rPr lang="en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acam-Macam Kiamat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992" name="Google Shape;992;p40"/>
          <p:cNvGrpSpPr/>
          <p:nvPr/>
        </p:nvGrpSpPr>
        <p:grpSpPr>
          <a:xfrm rot="21445703">
            <a:off x="1447523" y="1567549"/>
            <a:ext cx="1805961" cy="1564093"/>
            <a:chOff x="2202650" y="2919278"/>
            <a:chExt cx="1146900" cy="1240022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535379" y="2919278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AA94472-2766-8046-DC76-5E4FFDBD6E94}"/>
              </a:ext>
            </a:extLst>
          </p:cNvPr>
          <p:cNvSpPr txBox="1"/>
          <p:nvPr/>
        </p:nvSpPr>
        <p:spPr>
          <a:xfrm>
            <a:off x="1571397" y="2067332"/>
            <a:ext cx="153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/>
              <a:t>Kiamat</a:t>
            </a:r>
            <a:r>
              <a:rPr lang="en-US" sz="1800" b="1" dirty="0"/>
              <a:t> Kecil/</a:t>
            </a:r>
            <a:r>
              <a:rPr lang="en-US" sz="1800" b="1" dirty="0" err="1"/>
              <a:t>Sugra</a:t>
            </a:r>
            <a:endParaRPr lang="en-ID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0EDDFB3-905E-CF11-9A2A-1E068A5FDEED}"/>
              </a:ext>
            </a:extLst>
          </p:cNvPr>
          <p:cNvSpPr txBox="1"/>
          <p:nvPr/>
        </p:nvSpPr>
        <p:spPr>
          <a:xfrm>
            <a:off x="628891" y="3169668"/>
            <a:ext cx="35222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/>
              <a:t>Kiamat</a:t>
            </a:r>
            <a:r>
              <a:rPr lang="en-US" sz="1600" b="1" dirty="0"/>
              <a:t> </a:t>
            </a:r>
            <a:r>
              <a:rPr lang="en-US" sz="1600" b="1" dirty="0" err="1"/>
              <a:t>sugra</a:t>
            </a:r>
            <a:r>
              <a:rPr lang="en-US" sz="1600" b="1" dirty="0"/>
              <a:t> </a:t>
            </a:r>
            <a:r>
              <a:rPr lang="en-US" sz="1600" b="1" dirty="0" err="1"/>
              <a:t>disebut</a:t>
            </a:r>
            <a:r>
              <a:rPr lang="en-US" sz="1600" b="1" dirty="0"/>
              <a:t> juga </a:t>
            </a:r>
            <a:r>
              <a:rPr lang="en-US" sz="1600" b="1" dirty="0" err="1"/>
              <a:t>kiamat</a:t>
            </a:r>
            <a:r>
              <a:rPr lang="en-US" sz="1600" b="1" dirty="0"/>
              <a:t> </a:t>
            </a:r>
            <a:r>
              <a:rPr lang="en-US" sz="1600" b="1" dirty="0" err="1"/>
              <a:t>kecil</a:t>
            </a:r>
            <a:r>
              <a:rPr lang="en-US" sz="1600" b="1" dirty="0"/>
              <a:t>. </a:t>
            </a:r>
            <a:r>
              <a:rPr lang="en-US" sz="1600" b="1" dirty="0" err="1"/>
              <a:t>Contoh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kiamat</a:t>
            </a:r>
            <a:r>
              <a:rPr lang="en-US" sz="1600" b="1" dirty="0"/>
              <a:t> </a:t>
            </a:r>
            <a:r>
              <a:rPr lang="en-US" sz="1600" b="1" dirty="0" err="1"/>
              <a:t>ini</a:t>
            </a:r>
            <a:r>
              <a:rPr lang="en-US" sz="1600" b="1" dirty="0"/>
              <a:t> </a:t>
            </a:r>
            <a:r>
              <a:rPr lang="en-US" sz="1600" b="1" dirty="0" err="1"/>
              <a:t>seperti</a:t>
            </a:r>
            <a:r>
              <a:rPr lang="en-US" sz="1600" b="1" dirty="0"/>
              <a:t> </a:t>
            </a:r>
            <a:r>
              <a:rPr lang="en-US" sz="1600" b="1" dirty="0" err="1"/>
              <a:t>kematian</a:t>
            </a:r>
            <a:r>
              <a:rPr lang="en-US" sz="1600" b="1" dirty="0"/>
              <a:t>, </a:t>
            </a:r>
            <a:r>
              <a:rPr lang="en-US" sz="1600" b="1" dirty="0" err="1"/>
              <a:t>kecelakaan</a:t>
            </a:r>
            <a:r>
              <a:rPr lang="en-US" sz="1600" b="1" dirty="0"/>
              <a:t>, </a:t>
            </a:r>
            <a:r>
              <a:rPr lang="en-US" sz="1600" b="1" dirty="0" err="1"/>
              <a:t>banjir</a:t>
            </a:r>
            <a:r>
              <a:rPr lang="en-US" sz="1600" b="1" dirty="0"/>
              <a:t> </a:t>
            </a:r>
            <a:r>
              <a:rPr lang="en-US" sz="1600" b="1" dirty="0" err="1"/>
              <a:t>bandang</a:t>
            </a:r>
            <a:r>
              <a:rPr lang="en-US" sz="1600" b="1" dirty="0"/>
              <a:t>, </a:t>
            </a:r>
            <a:r>
              <a:rPr lang="en-US" sz="1600" b="1" dirty="0" err="1"/>
              <a:t>gempa</a:t>
            </a:r>
            <a:r>
              <a:rPr lang="en-US" sz="1600" b="1" dirty="0"/>
              <a:t> </a:t>
            </a:r>
            <a:r>
              <a:rPr lang="en-US" sz="1600" b="1" dirty="0" err="1"/>
              <a:t>bumi</a:t>
            </a:r>
            <a:r>
              <a:rPr lang="en-US" sz="1600" b="1" dirty="0"/>
              <a:t>, tsunami dan lain-lain. </a:t>
            </a:r>
            <a:endParaRPr lang="en-ID" sz="1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895CD92-6912-3D7B-8BAA-3F316CEC1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17" name="Google Shape;1009;p41">
            <a:extLst>
              <a:ext uri="{FF2B5EF4-FFF2-40B4-BE49-F238E27FC236}">
                <a16:creationId xmlns:a16="http://schemas.microsoft.com/office/drawing/2014/main" xmlns="" id="{FCC37A19-2071-6BE7-2B0D-9FF72E55B386}"/>
              </a:ext>
            </a:extLst>
          </p:cNvPr>
          <p:cNvSpPr/>
          <p:nvPr/>
        </p:nvSpPr>
        <p:spPr>
          <a:xfrm>
            <a:off x="4980688" y="445025"/>
            <a:ext cx="3450212" cy="788352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003548A-D17A-1D2A-D9D1-030D8CA9FC32}"/>
              </a:ext>
            </a:extLst>
          </p:cNvPr>
          <p:cNvSpPr txBox="1"/>
          <p:nvPr/>
        </p:nvSpPr>
        <p:spPr>
          <a:xfrm>
            <a:off x="4887626" y="639146"/>
            <a:ext cx="3636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Tanda-Tanda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Kiamat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Sugra</a:t>
            </a:r>
            <a:endParaRPr lang="en-ID" sz="2000" b="1" dirty="0">
              <a:solidFill>
                <a:schemeClr val="accent3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BC4A4DB-49FA-E3C4-D0AD-275395C327D7}"/>
              </a:ext>
            </a:extLst>
          </p:cNvPr>
          <p:cNvSpPr txBox="1"/>
          <p:nvPr/>
        </p:nvSpPr>
        <p:spPr>
          <a:xfrm>
            <a:off x="4980688" y="1424763"/>
            <a:ext cx="35344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Kejahatan</a:t>
            </a:r>
            <a:r>
              <a:rPr lang="en-US" sz="1600" b="1" dirty="0"/>
              <a:t> </a:t>
            </a:r>
            <a:r>
              <a:rPr lang="en-US" sz="1600" b="1" dirty="0" err="1"/>
              <a:t>semakin</a:t>
            </a:r>
            <a:r>
              <a:rPr lang="en-US" sz="1600" b="1" dirty="0"/>
              <a:t> </a:t>
            </a:r>
            <a:r>
              <a:rPr lang="en-US" sz="1600" b="1" dirty="0" err="1"/>
              <a:t>merajalela</a:t>
            </a:r>
            <a:r>
              <a:rPr lang="en-US" sz="1600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Banyak ulama yang </a:t>
            </a:r>
            <a:r>
              <a:rPr lang="en-US" sz="1600" b="1" dirty="0" err="1"/>
              <a:t>meninggal</a:t>
            </a:r>
            <a:r>
              <a:rPr lang="en-US" sz="1600" b="1" dirty="0"/>
              <a:t> dunia.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Jumlah</a:t>
            </a:r>
            <a:r>
              <a:rPr lang="en-US" sz="1600" b="1" dirty="0"/>
              <a:t> </a:t>
            </a:r>
            <a:r>
              <a:rPr lang="en-US" sz="1600" b="1" dirty="0" err="1"/>
              <a:t>wanita</a:t>
            </a:r>
            <a:r>
              <a:rPr lang="en-US" sz="1600" b="1" dirty="0"/>
              <a:t> </a:t>
            </a:r>
            <a:r>
              <a:rPr lang="en-US" sz="1600" b="1" dirty="0" err="1"/>
              <a:t>lebih</a:t>
            </a:r>
            <a:r>
              <a:rPr lang="en-US" sz="1600" b="1" dirty="0"/>
              <a:t> </a:t>
            </a:r>
            <a:r>
              <a:rPr lang="en-US" sz="1600" b="1" dirty="0" err="1"/>
              <a:t>banyak</a:t>
            </a:r>
            <a:r>
              <a:rPr lang="en-US" sz="1600" b="1" dirty="0"/>
              <a:t> </a:t>
            </a:r>
            <a:r>
              <a:rPr lang="en-US" sz="1600" b="1" dirty="0" err="1"/>
              <a:t>daripada</a:t>
            </a:r>
            <a:r>
              <a:rPr lang="en-US" sz="1600" b="1" dirty="0"/>
              <a:t> </a:t>
            </a:r>
            <a:r>
              <a:rPr lang="en-US" sz="1600" b="1" dirty="0" err="1"/>
              <a:t>laki-laki</a:t>
            </a:r>
            <a:r>
              <a:rPr lang="en-US" sz="1600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Fitnah </a:t>
            </a:r>
            <a:r>
              <a:rPr lang="en-US" sz="1600" b="1" dirty="0" err="1"/>
              <a:t>sudah</a:t>
            </a:r>
            <a:r>
              <a:rPr lang="en-US" sz="1600" b="1" dirty="0"/>
              <a:t> </a:t>
            </a:r>
            <a:r>
              <a:rPr lang="en-US" sz="1600" b="1" dirty="0" err="1"/>
              <a:t>merebak</a:t>
            </a:r>
            <a:r>
              <a:rPr lang="en-US" sz="1600" b="1" dirty="0"/>
              <a:t> </a:t>
            </a:r>
            <a:r>
              <a:rPr lang="en-US" sz="1600" b="1" dirty="0" err="1"/>
              <a:t>kemana</a:t>
            </a:r>
            <a:r>
              <a:rPr lang="en-US" sz="1600" b="1" dirty="0"/>
              <a:t>-mana.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Banyak orang yang </a:t>
            </a:r>
            <a:r>
              <a:rPr lang="en-US" sz="1600" b="1" dirty="0" err="1"/>
              <a:t>mengejar</a:t>
            </a:r>
            <a:r>
              <a:rPr lang="en-US" sz="1600" b="1" dirty="0"/>
              <a:t> </a:t>
            </a:r>
            <a:r>
              <a:rPr lang="en-US" sz="1600" b="1" dirty="0" err="1"/>
              <a:t>kesenangan</a:t>
            </a:r>
            <a:r>
              <a:rPr lang="en-US" sz="1600" b="1" dirty="0"/>
              <a:t> dunia </a:t>
            </a:r>
            <a:r>
              <a:rPr lang="en-US" sz="1600" b="1" dirty="0" err="1"/>
              <a:t>dengan</a:t>
            </a:r>
            <a:r>
              <a:rPr lang="en-US" sz="1600" b="1" dirty="0"/>
              <a:t> </a:t>
            </a:r>
            <a:r>
              <a:rPr lang="en-US" sz="1600" b="1" dirty="0" err="1"/>
              <a:t>cara</a:t>
            </a:r>
            <a:r>
              <a:rPr lang="en-US" sz="1600" b="1" dirty="0"/>
              <a:t> yang </a:t>
            </a:r>
            <a:r>
              <a:rPr lang="en-US" sz="1600" b="1" dirty="0" err="1"/>
              <a:t>tidak</a:t>
            </a:r>
            <a:r>
              <a:rPr lang="en-US" sz="1600" b="1" dirty="0"/>
              <a:t> </a:t>
            </a:r>
            <a:r>
              <a:rPr lang="en-US" sz="1600" b="1" dirty="0" err="1"/>
              <a:t>baik</a:t>
            </a:r>
            <a:r>
              <a:rPr lang="en-US" sz="1600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Munculnya</a:t>
            </a:r>
            <a:r>
              <a:rPr lang="en-US" sz="1600" b="1" dirty="0"/>
              <a:t> para </a:t>
            </a:r>
            <a:r>
              <a:rPr lang="en-US" sz="1600" b="1" dirty="0" err="1"/>
              <a:t>pendusta</a:t>
            </a:r>
            <a:r>
              <a:rPr lang="en-US" sz="1600" b="1" dirty="0"/>
              <a:t> yang </a:t>
            </a:r>
            <a:r>
              <a:rPr lang="en-US" sz="1600" b="1" dirty="0" err="1"/>
              <a:t>mengaku</a:t>
            </a:r>
            <a:r>
              <a:rPr lang="en-US" sz="1600" b="1" dirty="0"/>
              <a:t> </a:t>
            </a:r>
            <a:r>
              <a:rPr lang="en-US" sz="1600" b="1" dirty="0" err="1"/>
              <a:t>sebagai</a:t>
            </a:r>
            <a:r>
              <a:rPr lang="en-US" sz="1600" b="1" dirty="0"/>
              <a:t> </a:t>
            </a:r>
            <a:r>
              <a:rPr lang="en-US" sz="1600" b="1" dirty="0" err="1"/>
              <a:t>nabi</a:t>
            </a:r>
            <a:r>
              <a:rPr lang="en-US" sz="1600" b="1" dirty="0"/>
              <a:t>.  </a:t>
            </a:r>
            <a:endParaRPr lang="en-ID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1" name="Google Shape;1051;p43"/>
          <p:cNvGrpSpPr/>
          <p:nvPr/>
        </p:nvGrpSpPr>
        <p:grpSpPr>
          <a:xfrm rot="21444522">
            <a:off x="1363994" y="1518672"/>
            <a:ext cx="2014802" cy="1560902"/>
            <a:chOff x="5448300" y="1526500"/>
            <a:chExt cx="1154925" cy="1154650"/>
          </a:xfrm>
        </p:grpSpPr>
        <p:sp>
          <p:nvSpPr>
            <p:cNvPr id="1052" name="Google Shape;1052;p43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3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3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Google Shape;974;p40">
            <a:extLst>
              <a:ext uri="{FF2B5EF4-FFF2-40B4-BE49-F238E27FC236}">
                <a16:creationId xmlns:a16="http://schemas.microsoft.com/office/drawing/2014/main" xmlns="" id="{DEE94CE6-FBE7-5E9D-31C9-C112555AD3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0207" y="423546"/>
            <a:ext cx="4518119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>
                <a:solidFill>
                  <a:schemeClr val="accent3"/>
                </a:solidFill>
                <a:latin typeface="Arial Black" panose="020B0A04020102020204" pitchFamily="34" charset="0"/>
              </a:rPr>
              <a:t>M</a:t>
            </a:r>
            <a:r>
              <a:rPr lang="en" sz="2800" dirty="0">
                <a:solidFill>
                  <a:schemeClr val="accent3"/>
                </a:solidFill>
                <a:latin typeface="Arial Black" panose="020B0A04020102020204" pitchFamily="34" charset="0"/>
              </a:rPr>
              <a:t>acam-Macam Kiamat</a:t>
            </a:r>
            <a:endParaRPr sz="2800" dirty="0">
              <a:solidFill>
                <a:schemeClr val="accent3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20E6C65-181D-396E-061D-095A40420AF5}"/>
              </a:ext>
            </a:extLst>
          </p:cNvPr>
          <p:cNvSpPr txBox="1"/>
          <p:nvPr/>
        </p:nvSpPr>
        <p:spPr>
          <a:xfrm>
            <a:off x="1628691" y="1929436"/>
            <a:ext cx="1651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/>
              <a:t>Kiamat</a:t>
            </a:r>
            <a:r>
              <a:rPr lang="en-US" sz="1800" b="1" dirty="0"/>
              <a:t> </a:t>
            </a:r>
            <a:r>
              <a:rPr lang="en-US" sz="1800" b="1" dirty="0" err="1"/>
              <a:t>Besar</a:t>
            </a:r>
            <a:r>
              <a:rPr lang="en-US" sz="1800" b="1" dirty="0"/>
              <a:t>/Kubra</a:t>
            </a:r>
            <a:endParaRPr lang="en-ID" sz="1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78A38B5-5634-3F48-1B45-06821E8603EE}"/>
              </a:ext>
            </a:extLst>
          </p:cNvPr>
          <p:cNvSpPr txBox="1"/>
          <p:nvPr/>
        </p:nvSpPr>
        <p:spPr>
          <a:xfrm>
            <a:off x="508528" y="3161646"/>
            <a:ext cx="37870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/>
              <a:t>Kiamat</a:t>
            </a:r>
            <a:r>
              <a:rPr lang="en-US" sz="1600" b="1" dirty="0"/>
              <a:t> </a:t>
            </a:r>
            <a:r>
              <a:rPr lang="en-US" sz="1600" b="1" dirty="0" err="1"/>
              <a:t>kubra</a:t>
            </a:r>
            <a:r>
              <a:rPr lang="en-US" sz="1600" b="1" dirty="0"/>
              <a:t> </a:t>
            </a:r>
            <a:r>
              <a:rPr lang="en-US" sz="1600" b="1" dirty="0" err="1"/>
              <a:t>disebut</a:t>
            </a:r>
            <a:r>
              <a:rPr lang="en-US" sz="1600" b="1" dirty="0"/>
              <a:t> juga </a:t>
            </a:r>
            <a:r>
              <a:rPr lang="en-US" sz="1600" b="1" dirty="0" err="1"/>
              <a:t>dengan</a:t>
            </a:r>
            <a:r>
              <a:rPr lang="en-US" sz="1600" b="1" dirty="0"/>
              <a:t> </a:t>
            </a:r>
            <a:r>
              <a:rPr lang="en-US" sz="1600" b="1" dirty="0" err="1"/>
              <a:t>kiamat</a:t>
            </a:r>
            <a:r>
              <a:rPr lang="en-US" sz="1600" b="1" dirty="0"/>
              <a:t> </a:t>
            </a:r>
            <a:r>
              <a:rPr lang="en-US" sz="1600" b="1" dirty="0" err="1"/>
              <a:t>besar</a:t>
            </a:r>
            <a:r>
              <a:rPr lang="en-US" sz="1600" b="1" dirty="0"/>
              <a:t>. </a:t>
            </a:r>
            <a:r>
              <a:rPr lang="en-US" sz="1600" b="1" dirty="0" err="1"/>
              <a:t>Yaitu</a:t>
            </a:r>
            <a:r>
              <a:rPr lang="en-US" sz="1600" b="1" dirty="0"/>
              <a:t> </a:t>
            </a:r>
            <a:r>
              <a:rPr lang="en-US" sz="1600" b="1" dirty="0" err="1"/>
              <a:t>hancurnya</a:t>
            </a:r>
            <a:r>
              <a:rPr lang="en-US" sz="1600" b="1" dirty="0"/>
              <a:t> </a:t>
            </a:r>
            <a:r>
              <a:rPr lang="en-US" sz="1600" b="1" dirty="0" err="1"/>
              <a:t>alam</a:t>
            </a:r>
            <a:r>
              <a:rPr lang="en-US" sz="1600" b="1" dirty="0"/>
              <a:t> </a:t>
            </a:r>
            <a:r>
              <a:rPr lang="en-US" sz="1600" b="1" dirty="0" err="1"/>
              <a:t>semesta</a:t>
            </a:r>
            <a:r>
              <a:rPr lang="en-US" sz="1600" b="1" dirty="0"/>
              <a:t> dan </a:t>
            </a:r>
            <a:r>
              <a:rPr lang="en-US" sz="1600" b="1" dirty="0" err="1"/>
              <a:t>seluruh</a:t>
            </a:r>
            <a:r>
              <a:rPr lang="en-US" sz="1600" b="1" dirty="0"/>
              <a:t> </a:t>
            </a:r>
            <a:r>
              <a:rPr lang="en-US" sz="1600" b="1" dirty="0" err="1"/>
              <a:t>isinya</a:t>
            </a:r>
            <a:r>
              <a:rPr lang="en-US" sz="1600" b="1" dirty="0"/>
              <a:t>. </a:t>
            </a:r>
            <a:r>
              <a:rPr lang="en-US" sz="1600" b="1" dirty="0" err="1"/>
              <a:t>Dimulai</a:t>
            </a:r>
            <a:r>
              <a:rPr lang="en-US" sz="1600" b="1" dirty="0"/>
              <a:t> </a:t>
            </a:r>
            <a:r>
              <a:rPr lang="en-US" sz="1600" b="1" dirty="0" err="1"/>
              <a:t>dengan</a:t>
            </a:r>
            <a:r>
              <a:rPr lang="en-US" sz="1600" b="1" dirty="0"/>
              <a:t> </a:t>
            </a:r>
            <a:r>
              <a:rPr lang="en-US" sz="1600" b="1" dirty="0" err="1"/>
              <a:t>guncangan</a:t>
            </a:r>
            <a:r>
              <a:rPr lang="en-US" sz="1600" b="1" dirty="0"/>
              <a:t> yang </a:t>
            </a:r>
            <a:r>
              <a:rPr lang="en-US" sz="1600" b="1" dirty="0" err="1"/>
              <a:t>memporak-porandakan</a:t>
            </a:r>
            <a:r>
              <a:rPr lang="en-US" sz="1600" b="1" dirty="0"/>
              <a:t> </a:t>
            </a:r>
            <a:r>
              <a:rPr lang="en-US" sz="1600" b="1" dirty="0" err="1"/>
              <a:t>seluruh</a:t>
            </a:r>
            <a:r>
              <a:rPr lang="en-US" sz="1600" b="1" dirty="0"/>
              <a:t> </a:t>
            </a:r>
            <a:r>
              <a:rPr lang="en-US" sz="1600" b="1" dirty="0" err="1"/>
              <a:t>alam</a:t>
            </a:r>
            <a:r>
              <a:rPr lang="en-US" sz="1600" b="1" dirty="0"/>
              <a:t> </a:t>
            </a:r>
            <a:r>
              <a:rPr lang="en-US" sz="1600" b="1" dirty="0" err="1"/>
              <a:t>semesta</a:t>
            </a:r>
            <a:r>
              <a:rPr lang="en-US" sz="1600" b="1" dirty="0"/>
              <a:t>. </a:t>
            </a:r>
            <a:endParaRPr lang="en-ID" sz="1600" b="1" dirty="0"/>
          </a:p>
        </p:txBody>
      </p:sp>
      <p:sp>
        <p:nvSpPr>
          <p:cNvPr id="9" name="Google Shape;1457;p56">
            <a:extLst>
              <a:ext uri="{FF2B5EF4-FFF2-40B4-BE49-F238E27FC236}">
                <a16:creationId xmlns:a16="http://schemas.microsoft.com/office/drawing/2014/main" xmlns="" id="{4DD7C779-FA19-C9CC-4612-6F0A3EE4794B}"/>
              </a:ext>
            </a:extLst>
          </p:cNvPr>
          <p:cNvSpPr/>
          <p:nvPr/>
        </p:nvSpPr>
        <p:spPr>
          <a:xfrm>
            <a:off x="4887624" y="570428"/>
            <a:ext cx="3636335" cy="717404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Delius"/>
              <a:ea typeface="Delius"/>
              <a:cs typeface="Delius"/>
              <a:sym typeface="Deliu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55B7A20-0A1A-0C91-BC86-5C2CA9DC1C18}"/>
              </a:ext>
            </a:extLst>
          </p:cNvPr>
          <p:cNvSpPr txBox="1"/>
          <p:nvPr/>
        </p:nvSpPr>
        <p:spPr>
          <a:xfrm>
            <a:off x="4887624" y="729075"/>
            <a:ext cx="3636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Tanda-Tanda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Kiamat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 Kubra</a:t>
            </a:r>
            <a:endParaRPr lang="en-ID" sz="2000" b="1" dirty="0">
              <a:solidFill>
                <a:schemeClr val="accent3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6986068C-2085-98E0-DBF0-A3179B58B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DBE210C-6AAF-49DB-4C98-0E83F9FCF31E}"/>
              </a:ext>
            </a:extLst>
          </p:cNvPr>
          <p:cNvSpPr txBox="1"/>
          <p:nvPr/>
        </p:nvSpPr>
        <p:spPr>
          <a:xfrm>
            <a:off x="4887625" y="1536408"/>
            <a:ext cx="3636335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Munculnya</a:t>
            </a:r>
            <a:r>
              <a:rPr lang="en-US" sz="1600" b="1" dirty="0"/>
              <a:t> </a:t>
            </a:r>
            <a:r>
              <a:rPr lang="en-US" sz="1600" b="1" i="1" dirty="0" err="1"/>
              <a:t>Dabbah</a:t>
            </a:r>
            <a:r>
              <a:rPr lang="en-US" sz="1600" b="1" dirty="0"/>
              <a:t> (</a:t>
            </a:r>
            <a:r>
              <a:rPr lang="en-US" sz="1600" b="1" dirty="0" err="1"/>
              <a:t>hewan</a:t>
            </a:r>
            <a:r>
              <a:rPr lang="en-US" sz="1600" b="1" dirty="0"/>
              <a:t> </a:t>
            </a:r>
            <a:r>
              <a:rPr lang="en-US" sz="1600" b="1" dirty="0" err="1"/>
              <a:t>ajaib</a:t>
            </a:r>
            <a:r>
              <a:rPr lang="en-US" sz="1600" b="1" dirty="0"/>
              <a:t>) yang </a:t>
            </a:r>
            <a:r>
              <a:rPr lang="en-US" sz="1600" b="1" dirty="0" err="1"/>
              <a:t>dapat</a:t>
            </a:r>
            <a:r>
              <a:rPr lang="en-US" sz="1600" b="1" dirty="0"/>
              <a:t> </a:t>
            </a:r>
            <a:r>
              <a:rPr lang="en-US" sz="1600" b="1" dirty="0" err="1"/>
              <a:t>berbicara</a:t>
            </a:r>
            <a:r>
              <a:rPr lang="en-US" sz="1600" b="1" dirty="0"/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Munculnya</a:t>
            </a:r>
            <a:r>
              <a:rPr lang="en-US" sz="1600" b="1" dirty="0"/>
              <a:t> imam Mahdi.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Munculnya</a:t>
            </a:r>
            <a:r>
              <a:rPr lang="en-US" sz="1600" b="1" dirty="0"/>
              <a:t> </a:t>
            </a:r>
            <a:r>
              <a:rPr lang="en-US" sz="1600" b="1" dirty="0" err="1"/>
              <a:t>Dajal</a:t>
            </a:r>
            <a:r>
              <a:rPr lang="en-US" sz="1600" b="1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Turunya</a:t>
            </a:r>
            <a:r>
              <a:rPr lang="en-US" sz="1600" b="1" dirty="0"/>
              <a:t> Nabi Isa A.S.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err="1"/>
              <a:t>Matahari</a:t>
            </a:r>
            <a:r>
              <a:rPr lang="en-US" sz="1600" b="1" dirty="0"/>
              <a:t> </a:t>
            </a:r>
            <a:r>
              <a:rPr lang="en-US" sz="1600" b="1" dirty="0" err="1"/>
              <a:t>terbit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arah</a:t>
            </a:r>
            <a:r>
              <a:rPr lang="en-US" sz="1600" b="1" dirty="0"/>
              <a:t> barat.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1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34"/>
          <p:cNvSpPr/>
          <p:nvPr/>
        </p:nvSpPr>
        <p:spPr>
          <a:xfrm>
            <a:off x="5297375" y="1384172"/>
            <a:ext cx="531623" cy="5441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34"/>
          <p:cNvSpPr/>
          <p:nvPr/>
        </p:nvSpPr>
        <p:spPr>
          <a:xfrm>
            <a:off x="5285564" y="2194859"/>
            <a:ext cx="555244" cy="490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34"/>
          <p:cNvSpPr/>
          <p:nvPr/>
        </p:nvSpPr>
        <p:spPr>
          <a:xfrm>
            <a:off x="5285564" y="2946516"/>
            <a:ext cx="567054" cy="5441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34"/>
          <p:cNvSpPr/>
          <p:nvPr/>
        </p:nvSpPr>
        <p:spPr>
          <a:xfrm>
            <a:off x="5273754" y="632513"/>
            <a:ext cx="531623" cy="5441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34"/>
          <p:cNvSpPr txBox="1">
            <a:spLocks noGrp="1"/>
          </p:cNvSpPr>
          <p:nvPr>
            <p:ph type="title" idx="2"/>
          </p:nvPr>
        </p:nvSpPr>
        <p:spPr>
          <a:xfrm>
            <a:off x="5187515" y="619542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01</a:t>
            </a:r>
            <a:endParaRPr sz="2000" dirty="0"/>
          </a:p>
        </p:txBody>
      </p:sp>
      <p:sp>
        <p:nvSpPr>
          <p:cNvPr id="867" name="Google Shape;867;p34"/>
          <p:cNvSpPr txBox="1">
            <a:spLocks noGrp="1"/>
          </p:cNvSpPr>
          <p:nvPr>
            <p:ph type="subTitle" idx="3"/>
          </p:nvPr>
        </p:nvSpPr>
        <p:spPr>
          <a:xfrm>
            <a:off x="6001475" y="582204"/>
            <a:ext cx="2386602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latin typeface="+mn-lt"/>
              </a:rPr>
              <a:t>Meningkatkan</a:t>
            </a:r>
            <a:r>
              <a:rPr lang="en-US" sz="1500" b="1" dirty="0">
                <a:latin typeface="+mn-lt"/>
              </a:rPr>
              <a:t> </a:t>
            </a:r>
            <a:r>
              <a:rPr lang="en-US" sz="1500" b="1" dirty="0" err="1" smtClean="0">
                <a:latin typeface="+mn-lt"/>
              </a:rPr>
              <a:t>iman</a:t>
            </a:r>
            <a:r>
              <a:rPr lang="en-US" sz="1500" b="1" dirty="0" smtClean="0">
                <a:latin typeface="+mn-lt"/>
              </a:rPr>
              <a:t> </a:t>
            </a:r>
            <a:r>
              <a:rPr lang="en-US" sz="1500" b="1" dirty="0" err="1" smtClean="0">
                <a:latin typeface="+mn-lt"/>
              </a:rPr>
              <a:t>dan</a:t>
            </a:r>
            <a:r>
              <a:rPr lang="en-US" sz="1500" b="1" dirty="0" smtClean="0">
                <a:latin typeface="+mn-lt"/>
              </a:rPr>
              <a:t> </a:t>
            </a:r>
            <a:r>
              <a:rPr lang="en-US" sz="1500" b="1" dirty="0" err="1">
                <a:latin typeface="+mn-lt"/>
              </a:rPr>
              <a:t>takwa</a:t>
            </a:r>
            <a:r>
              <a:rPr lang="en-US" sz="1500" b="1" dirty="0">
                <a:latin typeface="+mn-lt"/>
              </a:rPr>
              <a:t> </a:t>
            </a:r>
            <a:r>
              <a:rPr lang="en-US" sz="1500" b="1" dirty="0" err="1">
                <a:latin typeface="+mn-lt"/>
              </a:rPr>
              <a:t>kepada</a:t>
            </a:r>
            <a:r>
              <a:rPr lang="en-US" sz="1500" b="1" dirty="0">
                <a:latin typeface="+mn-lt"/>
              </a:rPr>
              <a:t> Allah </a:t>
            </a:r>
            <a:r>
              <a:rPr lang="en-US" sz="1500" b="1" dirty="0" err="1">
                <a:latin typeface="+mn-lt"/>
              </a:rPr>
              <a:t>Swt</a:t>
            </a:r>
            <a:r>
              <a:rPr lang="en-US" sz="1500" b="1" dirty="0">
                <a:latin typeface="+mn-lt"/>
              </a:rPr>
              <a:t>. </a:t>
            </a:r>
            <a:endParaRPr sz="1500" b="1" dirty="0">
              <a:latin typeface="+mn-lt"/>
            </a:endParaRPr>
          </a:p>
        </p:txBody>
      </p:sp>
      <p:sp>
        <p:nvSpPr>
          <p:cNvPr id="870" name="Google Shape;870;p34"/>
          <p:cNvSpPr txBox="1">
            <a:spLocks noGrp="1"/>
          </p:cNvSpPr>
          <p:nvPr>
            <p:ph type="subTitle" idx="6"/>
          </p:nvPr>
        </p:nvSpPr>
        <p:spPr>
          <a:xfrm>
            <a:off x="6031742" y="1330586"/>
            <a:ext cx="2588539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500" b="1" dirty="0">
                <a:latin typeface="+mn-lt"/>
              </a:rPr>
              <a:t>M</a:t>
            </a:r>
            <a:r>
              <a:rPr lang="en" sz="1500" b="1" dirty="0" smtClean="0">
                <a:latin typeface="+mn-lt"/>
              </a:rPr>
              <a:t>enghindari perbuatan </a:t>
            </a:r>
            <a:r>
              <a:rPr lang="en" sz="1500" b="1" dirty="0">
                <a:latin typeface="+mn-lt"/>
              </a:rPr>
              <a:t>dosa dan maksiat.</a:t>
            </a:r>
            <a:endParaRPr sz="1500" b="1" dirty="0">
              <a:latin typeface="+mn-lt"/>
            </a:endParaRPr>
          </a:p>
        </p:txBody>
      </p:sp>
      <p:sp>
        <p:nvSpPr>
          <p:cNvPr id="873" name="Google Shape;873;p34"/>
          <p:cNvSpPr txBox="1">
            <a:spLocks noGrp="1"/>
          </p:cNvSpPr>
          <p:nvPr>
            <p:ph type="subTitle" idx="9"/>
          </p:nvPr>
        </p:nvSpPr>
        <p:spPr>
          <a:xfrm>
            <a:off x="6031744" y="2110921"/>
            <a:ext cx="2588538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500" b="1" dirty="0">
                <a:latin typeface="+mn-lt"/>
              </a:rPr>
              <a:t>M</a:t>
            </a:r>
            <a:r>
              <a:rPr lang="en" sz="1500" b="1" dirty="0">
                <a:latin typeface="+mn-lt"/>
              </a:rPr>
              <a:t>enambah keyakinan atas kekuasaan Allah Swt. </a:t>
            </a:r>
            <a:endParaRPr sz="1500" b="1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7990C13-78A3-7657-19BC-37042886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grpSp>
        <p:nvGrpSpPr>
          <p:cNvPr id="2" name="Google Shape;1478;p57">
            <a:extLst>
              <a:ext uri="{FF2B5EF4-FFF2-40B4-BE49-F238E27FC236}">
                <a16:creationId xmlns:a16="http://schemas.microsoft.com/office/drawing/2014/main" xmlns="" id="{EE784AAF-EA9B-4126-1129-5670DA72AEEE}"/>
              </a:ext>
            </a:extLst>
          </p:cNvPr>
          <p:cNvGrpSpPr/>
          <p:nvPr/>
        </p:nvGrpSpPr>
        <p:grpSpPr>
          <a:xfrm rot="209686">
            <a:off x="544115" y="805250"/>
            <a:ext cx="3602569" cy="3556306"/>
            <a:chOff x="1938604" y="1358625"/>
            <a:chExt cx="1232946" cy="1174275"/>
          </a:xfrm>
        </p:grpSpPr>
        <p:sp>
          <p:nvSpPr>
            <p:cNvPr id="3" name="Google Shape;1479;p57">
              <a:extLst>
                <a:ext uri="{FF2B5EF4-FFF2-40B4-BE49-F238E27FC236}">
                  <a16:creationId xmlns:a16="http://schemas.microsoft.com/office/drawing/2014/main" xmlns="" id="{983C0420-E132-909B-BA2C-B2A222AC9165}"/>
                </a:ext>
              </a:extLst>
            </p:cNvPr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480;p57">
              <a:extLst>
                <a:ext uri="{FF2B5EF4-FFF2-40B4-BE49-F238E27FC236}">
                  <a16:creationId xmlns:a16="http://schemas.microsoft.com/office/drawing/2014/main" xmlns="" id="{303BD146-50D1-1B4D-8FD5-58DFCFA82732}"/>
                </a:ext>
              </a:extLst>
            </p:cNvPr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1;p57">
              <a:extLst>
                <a:ext uri="{FF2B5EF4-FFF2-40B4-BE49-F238E27FC236}">
                  <a16:creationId xmlns:a16="http://schemas.microsoft.com/office/drawing/2014/main" xmlns="" id="{92506204-E8E0-0541-4945-5B6CCE959CBD}"/>
                </a:ext>
              </a:extLst>
            </p:cNvPr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482;p57">
              <a:extLst>
                <a:ext uri="{FF2B5EF4-FFF2-40B4-BE49-F238E27FC236}">
                  <a16:creationId xmlns:a16="http://schemas.microsoft.com/office/drawing/2014/main" xmlns="" id="{B73FB037-385B-9F5A-C693-1CEA06054556}"/>
                </a:ext>
              </a:extLst>
            </p:cNvPr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862;p34">
            <a:extLst>
              <a:ext uri="{FF2B5EF4-FFF2-40B4-BE49-F238E27FC236}">
                <a16:creationId xmlns:a16="http://schemas.microsoft.com/office/drawing/2014/main" xmlns="" id="{34B7BA02-3562-8522-FF02-206E92E1DBCF}"/>
              </a:ext>
            </a:extLst>
          </p:cNvPr>
          <p:cNvSpPr/>
          <p:nvPr/>
        </p:nvSpPr>
        <p:spPr>
          <a:xfrm>
            <a:off x="5285564" y="3767416"/>
            <a:ext cx="567054" cy="5441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66;p34">
            <a:extLst>
              <a:ext uri="{FF2B5EF4-FFF2-40B4-BE49-F238E27FC236}">
                <a16:creationId xmlns:a16="http://schemas.microsoft.com/office/drawing/2014/main" xmlns="" id="{86B63A02-C745-9716-FCF3-80B830472EC3}"/>
              </a:ext>
            </a:extLst>
          </p:cNvPr>
          <p:cNvSpPr txBox="1">
            <a:spLocks/>
          </p:cNvSpPr>
          <p:nvPr/>
        </p:nvSpPr>
        <p:spPr>
          <a:xfrm>
            <a:off x="5211136" y="1387616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" sz="2000" dirty="0"/>
              <a:t>02</a:t>
            </a:r>
          </a:p>
        </p:txBody>
      </p:sp>
      <p:sp>
        <p:nvSpPr>
          <p:cNvPr id="20" name="Google Shape;866;p34">
            <a:extLst>
              <a:ext uri="{FF2B5EF4-FFF2-40B4-BE49-F238E27FC236}">
                <a16:creationId xmlns:a16="http://schemas.microsoft.com/office/drawing/2014/main" xmlns="" id="{542398CB-9FD0-5F9A-5D3F-9306B2BAFE91}"/>
              </a:ext>
            </a:extLst>
          </p:cNvPr>
          <p:cNvSpPr txBox="1">
            <a:spLocks/>
          </p:cNvSpPr>
          <p:nvPr/>
        </p:nvSpPr>
        <p:spPr>
          <a:xfrm>
            <a:off x="5214670" y="2174491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" sz="2000" dirty="0"/>
              <a:t>03</a:t>
            </a:r>
          </a:p>
        </p:txBody>
      </p:sp>
      <p:sp>
        <p:nvSpPr>
          <p:cNvPr id="21" name="Google Shape;866;p34">
            <a:extLst>
              <a:ext uri="{FF2B5EF4-FFF2-40B4-BE49-F238E27FC236}">
                <a16:creationId xmlns:a16="http://schemas.microsoft.com/office/drawing/2014/main" xmlns="" id="{D530A326-6812-5807-B792-82B5EDB17E34}"/>
              </a:ext>
            </a:extLst>
          </p:cNvPr>
          <p:cNvSpPr txBox="1">
            <a:spLocks/>
          </p:cNvSpPr>
          <p:nvPr/>
        </p:nvSpPr>
        <p:spPr>
          <a:xfrm>
            <a:off x="5194582" y="2972733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" sz="2000" dirty="0"/>
              <a:t>04</a:t>
            </a:r>
          </a:p>
        </p:txBody>
      </p:sp>
      <p:sp>
        <p:nvSpPr>
          <p:cNvPr id="22" name="Google Shape;866;p34">
            <a:extLst>
              <a:ext uri="{FF2B5EF4-FFF2-40B4-BE49-F238E27FC236}">
                <a16:creationId xmlns:a16="http://schemas.microsoft.com/office/drawing/2014/main" xmlns="" id="{FA7E9FC7-0961-42FD-9001-0DB02F294C9C}"/>
              </a:ext>
            </a:extLst>
          </p:cNvPr>
          <p:cNvSpPr txBox="1">
            <a:spLocks/>
          </p:cNvSpPr>
          <p:nvPr/>
        </p:nvSpPr>
        <p:spPr>
          <a:xfrm>
            <a:off x="5199325" y="3772363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" sz="2000" dirty="0"/>
              <a:t>05</a:t>
            </a:r>
          </a:p>
        </p:txBody>
      </p:sp>
      <p:sp>
        <p:nvSpPr>
          <p:cNvPr id="27" name="Google Shape;873;p34">
            <a:extLst>
              <a:ext uri="{FF2B5EF4-FFF2-40B4-BE49-F238E27FC236}">
                <a16:creationId xmlns:a16="http://schemas.microsoft.com/office/drawing/2014/main" xmlns="" id="{EDAFF88F-ADD2-2C34-7EEE-4DE6AF78BD0F}"/>
              </a:ext>
            </a:extLst>
          </p:cNvPr>
          <p:cNvSpPr txBox="1">
            <a:spLocks/>
          </p:cNvSpPr>
          <p:nvPr/>
        </p:nvSpPr>
        <p:spPr>
          <a:xfrm>
            <a:off x="6001475" y="2804950"/>
            <a:ext cx="2588539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fi-FI" sz="1500" b="1" dirty="0">
                <a:latin typeface="+mn-lt"/>
              </a:rPr>
              <a:t>Memotivasi diri supaya tidak menunda-nunda untuk berbuat </a:t>
            </a:r>
            <a:r>
              <a:rPr lang="fi-FI" sz="1500" b="1" dirty="0" smtClean="0">
                <a:latin typeface="+mn-lt"/>
              </a:rPr>
              <a:t>kebaikan. </a:t>
            </a:r>
            <a:endParaRPr lang="fi-FI" sz="1500" b="1" dirty="0">
              <a:latin typeface="+mn-lt"/>
            </a:endParaRPr>
          </a:p>
        </p:txBody>
      </p:sp>
      <p:sp>
        <p:nvSpPr>
          <p:cNvPr id="30" name="Google Shape;873;p34">
            <a:extLst>
              <a:ext uri="{FF2B5EF4-FFF2-40B4-BE49-F238E27FC236}">
                <a16:creationId xmlns:a16="http://schemas.microsoft.com/office/drawing/2014/main" xmlns="" id="{4A08ABB6-F616-80BB-108E-329B8E3AC763}"/>
              </a:ext>
            </a:extLst>
          </p:cNvPr>
          <p:cNvSpPr txBox="1">
            <a:spLocks/>
          </p:cNvSpPr>
          <p:nvPr/>
        </p:nvSpPr>
        <p:spPr>
          <a:xfrm>
            <a:off x="5971948" y="3730566"/>
            <a:ext cx="2588539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fi-FI" sz="1500" b="1" dirty="0">
                <a:latin typeface="+mn-lt"/>
              </a:rPr>
              <a:t>Menyadarkan diri bahwa kehidupan dunia hanya sementara.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62BBB93F-3237-1F99-45D8-F138B73252AC}"/>
              </a:ext>
            </a:extLst>
          </p:cNvPr>
          <p:cNvSpPr txBox="1"/>
          <p:nvPr/>
        </p:nvSpPr>
        <p:spPr>
          <a:xfrm>
            <a:off x="1133018" y="1240704"/>
            <a:ext cx="24831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  <a:latin typeface="Arial Black" panose="020B0A04020102020204" pitchFamily="34" charset="0"/>
              </a:rPr>
              <a:t>Beriman</a:t>
            </a: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kepada</a:t>
            </a:r>
            <a:r>
              <a:rPr lang="en-US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Hari Akhir</a:t>
            </a:r>
            <a:endParaRPr lang="en-ID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acher Binder by Slidesgo">
  <a:themeElements>
    <a:clrScheme name="Simple Light">
      <a:dk1>
        <a:srgbClr val="2F1932"/>
      </a:dk1>
      <a:lt1>
        <a:srgbClr val="FFFFFF"/>
      </a:lt1>
      <a:dk2>
        <a:srgbClr val="4F476F"/>
      </a:dk2>
      <a:lt2>
        <a:srgbClr val="F3EEE3"/>
      </a:lt2>
      <a:accent1>
        <a:srgbClr val="E2DAC7"/>
      </a:accent1>
      <a:accent2>
        <a:srgbClr val="918C7F"/>
      </a:accent2>
      <a:accent3>
        <a:srgbClr val="FFAC58"/>
      </a:accent3>
      <a:accent4>
        <a:srgbClr val="FF866A"/>
      </a:accent4>
      <a:accent5>
        <a:srgbClr val="40BFBF"/>
      </a:accent5>
      <a:accent6>
        <a:srgbClr val="BA9EC5"/>
      </a:accent6>
      <a:hlink>
        <a:srgbClr val="2F19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461</Words>
  <Application>Microsoft Office PowerPoint</Application>
  <PresentationFormat>On-screen Show (16:9)</PresentationFormat>
  <Paragraphs>70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ＭＳ Ｐゴシック</vt:lpstr>
      <vt:lpstr>Arial Black</vt:lpstr>
      <vt:lpstr>Calibri</vt:lpstr>
      <vt:lpstr>Open Sans</vt:lpstr>
      <vt:lpstr>Adobe Naskh Medium</vt:lpstr>
      <vt:lpstr>Nunito</vt:lpstr>
      <vt:lpstr>Delius</vt:lpstr>
      <vt:lpstr>Teacher Binder by Slidesgo</vt:lpstr>
      <vt:lpstr>PowerPoint Presentation</vt:lpstr>
      <vt:lpstr>BAB 7</vt:lpstr>
      <vt:lpstr>PowerPoint Presentation</vt:lpstr>
      <vt:lpstr>5 alam yang Dilalui Manusia</vt:lpstr>
      <vt:lpstr>Nama-Nama Lain Hari Akhir</vt:lpstr>
      <vt:lpstr>Nama-Nama Lain Hari Akhir</vt:lpstr>
      <vt:lpstr>Macam-Macam Kiamat</vt:lpstr>
      <vt:lpstr>Macam-Macam Kiamat</vt:lpstr>
      <vt:lpstr>01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Risa Purnama</dc:creator>
  <cp:lastModifiedBy>Sani Nurlatifah</cp:lastModifiedBy>
  <cp:revision>3</cp:revision>
  <dcterms:modified xsi:type="dcterms:W3CDTF">2022-08-29T03:49:48Z</dcterms:modified>
</cp:coreProperties>
</file>