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5" r:id="rId2"/>
    <p:sldId id="277" r:id="rId3"/>
    <p:sldId id="319" r:id="rId4"/>
    <p:sldId id="320" r:id="rId5"/>
    <p:sldId id="321" r:id="rId6"/>
    <p:sldId id="322" r:id="rId7"/>
    <p:sldId id="323" r:id="rId8"/>
    <p:sldId id="324" r:id="rId9"/>
    <p:sldId id="326" r:id="rId10"/>
    <p:sldId id="327" r:id="rId11"/>
    <p:sldId id="325" r:id="rId12"/>
    <p:sldId id="328" r:id="rId13"/>
    <p:sldId id="330" r:id="rId14"/>
    <p:sldId id="331" r:id="rId15"/>
    <p:sldId id="332" r:id="rId16"/>
    <p:sldId id="333" r:id="rId17"/>
    <p:sldId id="334" r:id="rId18"/>
    <p:sldId id="335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FFFF99"/>
    <a:srgbClr val="FF0066"/>
    <a:srgbClr val="990033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90" d="100"/>
          <a:sy n="90" d="100"/>
        </p:scale>
        <p:origin x="-73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3998726" y="328613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MATEMATIKA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D:\JOB TUTI\JOB 2022\5. Bupena Merdeka 1A\COVER\Bupena Merdeka 1A SD Ari New dep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"/>
          <a:stretch/>
        </p:blipFill>
        <p:spPr bwMode="auto">
          <a:xfrm>
            <a:off x="1425010" y="871896"/>
            <a:ext cx="2463588" cy="32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3"/>
          <p:cNvGrpSpPr/>
          <p:nvPr/>
        </p:nvGrpSpPr>
        <p:grpSpPr>
          <a:xfrm>
            <a:off x="357158" y="214296"/>
            <a:ext cx="4643470" cy="1143008"/>
            <a:chOff x="357158" y="3500444"/>
            <a:chExt cx="4643470" cy="1143008"/>
          </a:xfrm>
        </p:grpSpPr>
        <p:pic>
          <p:nvPicPr>
            <p:cNvPr id="12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57158" y="3500444"/>
              <a:ext cx="4643470" cy="1143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8596" y="3620166"/>
              <a:ext cx="421484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 smtClean="0"/>
                <a:t>Banyak siswa 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lebih dari </a:t>
              </a:r>
              <a:r>
                <a:rPr lang="id-ID" sz="2600" b="1" dirty="0" smtClean="0"/>
                <a:t>topi.</a:t>
              </a:r>
              <a:endParaRPr lang="id-ID" sz="2600" b="1" i="1" dirty="0">
                <a:solidFill>
                  <a:srgbClr val="FF0066"/>
                </a:solidFill>
              </a:endParaRPr>
            </a:p>
            <a:p>
              <a:pPr algn="ctr"/>
              <a:r>
                <a:rPr lang="id-ID" sz="2600" b="1" dirty="0" smtClean="0"/>
                <a:t>		3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 lebih dari </a:t>
              </a:r>
              <a:r>
                <a:rPr lang="id-ID" sz="2600" b="1" dirty="0" smtClean="0"/>
                <a:t>2.</a:t>
              </a:r>
            </a:p>
          </p:txBody>
        </p:sp>
      </p:grpSp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5" cstate="print"/>
          <a:srcRect b="28418"/>
          <a:stretch>
            <a:fillRect/>
          </a:stretch>
        </p:blipFill>
        <p:spPr bwMode="auto">
          <a:xfrm>
            <a:off x="6286512" y="1071175"/>
            <a:ext cx="2403176" cy="3715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4" name="Group 19"/>
          <p:cNvGrpSpPr/>
          <p:nvPr/>
        </p:nvGrpSpPr>
        <p:grpSpPr>
          <a:xfrm>
            <a:off x="357158" y="1500180"/>
            <a:ext cx="4929222" cy="1071570"/>
            <a:chOff x="289634" y="3500444"/>
            <a:chExt cx="4659128" cy="1071570"/>
          </a:xfrm>
        </p:grpSpPr>
        <p:pic>
          <p:nvPicPr>
            <p:cNvPr id="21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289634" y="3500444"/>
              <a:ext cx="4659128" cy="1071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89634" y="3571882"/>
              <a:ext cx="452408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 smtClean="0"/>
                <a:t>Banyak topi </a:t>
              </a:r>
              <a:r>
                <a:rPr lang="id-ID" sz="2600" b="1" dirty="0" smtClean="0">
                  <a:solidFill>
                    <a:srgbClr val="990033"/>
                  </a:solidFill>
                </a:rPr>
                <a:t>kurang dari </a:t>
              </a:r>
              <a:r>
                <a:rPr lang="id-ID" sz="2600" b="1" dirty="0" smtClean="0"/>
                <a:t>siswa.</a:t>
              </a:r>
              <a:endParaRPr lang="id-ID" sz="2600" b="1" i="1" dirty="0">
                <a:solidFill>
                  <a:srgbClr val="FF0066"/>
                </a:solidFill>
              </a:endParaRPr>
            </a:p>
            <a:p>
              <a:pPr algn="ctr"/>
              <a:r>
                <a:rPr lang="id-ID" sz="2600" b="1" dirty="0" smtClean="0"/>
                <a:t>	  2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id-ID" sz="2600" b="1" dirty="0" smtClean="0">
                  <a:solidFill>
                    <a:srgbClr val="990033"/>
                  </a:solidFill>
                </a:rPr>
                <a:t>kurang dari </a:t>
              </a:r>
              <a:r>
                <a:rPr lang="id-ID" sz="2600" b="1" dirty="0" smtClean="0"/>
                <a:t>3.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71604" y="2857502"/>
            <a:ext cx="3391787" cy="1714512"/>
            <a:chOff x="572259" y="1624424"/>
            <a:chExt cx="3543660" cy="171451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59" y="1624424"/>
              <a:ext cx="3543660" cy="171451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46895" y="1921553"/>
              <a:ext cx="327905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FF0066"/>
                  </a:solidFill>
                </a:rPr>
                <a:t>Lebih dari ditulis </a:t>
              </a:r>
              <a:r>
                <a:rPr lang="id-ID" sz="2600" b="1" dirty="0" smtClean="0">
                  <a:solidFill>
                    <a:srgbClr val="008080"/>
                  </a:solidFill>
                </a:rPr>
                <a:t>&gt;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.</a:t>
              </a:r>
            </a:p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FF0066"/>
                  </a:solidFill>
                </a:rPr>
                <a:t>Kurang dari ditulis </a:t>
              </a:r>
              <a:r>
                <a:rPr lang="id-ID" sz="2600" b="1" dirty="0" smtClean="0">
                  <a:solidFill>
                    <a:srgbClr val="008080"/>
                  </a:solidFill>
                </a:rPr>
                <a:t>&lt;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.</a:t>
              </a:r>
            </a:p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8080"/>
                  </a:solidFill>
                </a:rPr>
                <a:t>Jadi, 3 &gt; 2 atau 2 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&lt;</a:t>
              </a:r>
              <a:r>
                <a:rPr lang="id-ID" sz="2600" b="1" dirty="0" smtClean="0">
                  <a:solidFill>
                    <a:srgbClr val="008080"/>
                  </a:solidFill>
                </a:rPr>
                <a:t> 3.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214296"/>
            <a:ext cx="4500594" cy="733044"/>
            <a:chOff x="295276" y="214296"/>
            <a:chExt cx="4500594" cy="733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500594" cy="73304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6" y="267070"/>
              <a:ext cx="383384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  <a:tabLst>
                  <a:tab pos="893763" algn="l"/>
                </a:tabLst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Mengurutkan Bilangan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5720" y="1285866"/>
            <a:ext cx="385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Siswa berbaris di lapangan.</a:t>
            </a:r>
          </a:p>
          <a:p>
            <a:r>
              <a:rPr lang="id-ID" sz="2400" b="1" dirty="0" smtClean="0">
                <a:solidFill>
                  <a:srgbClr val="FF0066"/>
                </a:solidFill>
              </a:rPr>
              <a:t>Dewi baris di </a:t>
            </a:r>
            <a:r>
              <a:rPr lang="id-ID" sz="2400" b="1" dirty="0" smtClean="0">
                <a:solidFill>
                  <a:srgbClr val="008080"/>
                </a:solidFill>
              </a:rPr>
              <a:t>urutan ketiga </a:t>
            </a:r>
            <a:r>
              <a:rPr lang="id-ID" sz="2400" b="1" dirty="0" smtClean="0">
                <a:solidFill>
                  <a:srgbClr val="FF0066"/>
                </a:solidFill>
              </a:rPr>
              <a:t>dari depan.</a:t>
            </a:r>
          </a:p>
          <a:p>
            <a:r>
              <a:rPr lang="id-ID" sz="2400" b="1" dirty="0" smtClean="0">
                <a:solidFill>
                  <a:srgbClr val="FF0066"/>
                </a:solidFill>
              </a:rPr>
              <a:t>Dewi juga baris di </a:t>
            </a:r>
            <a:r>
              <a:rPr lang="id-ID" sz="2400" b="1" dirty="0" smtClean="0">
                <a:solidFill>
                  <a:srgbClr val="008080"/>
                </a:solidFill>
              </a:rPr>
              <a:t>urutan kedua </a:t>
            </a:r>
            <a:r>
              <a:rPr lang="id-ID" sz="2400" b="1" dirty="0" smtClean="0">
                <a:solidFill>
                  <a:srgbClr val="FF0066"/>
                </a:solidFill>
              </a:rPr>
              <a:t>dari belakang.</a:t>
            </a:r>
          </a:p>
        </p:txBody>
      </p:sp>
      <p:pic>
        <p:nvPicPr>
          <p:cNvPr id="3074" name="Picture 2" descr="G:\Template Bupena Merdeka (Konten QR-Media mengajar)\12 Anak memegang pundak temannya-01.jpg"/>
          <p:cNvPicPr>
            <a:picLocks noChangeAspect="1" noChangeArrowheads="1"/>
          </p:cNvPicPr>
          <p:nvPr/>
        </p:nvPicPr>
        <p:blipFill>
          <a:blip r:embed="rId3"/>
          <a:srcRect l="5896" t="10537"/>
          <a:stretch>
            <a:fillRect/>
          </a:stretch>
        </p:blipFill>
        <p:spPr bwMode="auto">
          <a:xfrm>
            <a:off x="4143372" y="1500180"/>
            <a:ext cx="4674238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609887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Urutan bilangan dari yang terkecil (menghitung maju):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720" y="2500312"/>
            <a:ext cx="82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</a:rPr>
              <a:t>Urutan bilangan dari yang terbesar (menghitung mundur):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5720" y="1285866"/>
            <a:ext cx="642942" cy="642942"/>
            <a:chOff x="428596" y="1357304"/>
            <a:chExt cx="642942" cy="642942"/>
          </a:xfrm>
        </p:grpSpPr>
        <p:sp>
          <p:nvSpPr>
            <p:cNvPr id="4" name="Oval 3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71538" y="1285866"/>
            <a:ext cx="642942" cy="642942"/>
            <a:chOff x="428596" y="1357304"/>
            <a:chExt cx="642942" cy="642942"/>
          </a:xfrm>
        </p:grpSpPr>
        <p:sp>
          <p:nvSpPr>
            <p:cNvPr id="8" name="Oval 7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5918" y="1285866"/>
            <a:ext cx="642942" cy="642942"/>
            <a:chOff x="428596" y="1357304"/>
            <a:chExt cx="642942" cy="642942"/>
          </a:xfrm>
        </p:grpSpPr>
        <p:sp>
          <p:nvSpPr>
            <p:cNvPr id="11" name="Oval 10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71736" y="1285866"/>
            <a:ext cx="642942" cy="642942"/>
            <a:chOff x="428596" y="1357304"/>
            <a:chExt cx="642942" cy="642942"/>
          </a:xfrm>
        </p:grpSpPr>
        <p:sp>
          <p:nvSpPr>
            <p:cNvPr id="14" name="Oval 13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57554" y="1285866"/>
            <a:ext cx="642942" cy="642942"/>
            <a:chOff x="428596" y="1357304"/>
            <a:chExt cx="642942" cy="642942"/>
          </a:xfrm>
        </p:grpSpPr>
        <p:sp>
          <p:nvSpPr>
            <p:cNvPr id="17" name="Oval 16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43372" y="1285866"/>
            <a:ext cx="642942" cy="642942"/>
            <a:chOff x="428596" y="1357304"/>
            <a:chExt cx="642942" cy="642942"/>
          </a:xfrm>
        </p:grpSpPr>
        <p:sp>
          <p:nvSpPr>
            <p:cNvPr id="20" name="Oval 19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29190" y="1285866"/>
            <a:ext cx="642942" cy="642942"/>
            <a:chOff x="428596" y="1357304"/>
            <a:chExt cx="642942" cy="642942"/>
          </a:xfrm>
        </p:grpSpPr>
        <p:sp>
          <p:nvSpPr>
            <p:cNvPr id="23" name="Oval 22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7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15008" y="1285866"/>
            <a:ext cx="642942" cy="642942"/>
            <a:chOff x="428596" y="1357304"/>
            <a:chExt cx="642942" cy="642942"/>
          </a:xfrm>
        </p:grpSpPr>
        <p:sp>
          <p:nvSpPr>
            <p:cNvPr id="26" name="Oval 25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00826" y="1285866"/>
            <a:ext cx="642942" cy="642942"/>
            <a:chOff x="428596" y="1357304"/>
            <a:chExt cx="642942" cy="642942"/>
          </a:xfrm>
        </p:grpSpPr>
        <p:sp>
          <p:nvSpPr>
            <p:cNvPr id="29" name="Oval 28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286644" y="1285866"/>
            <a:ext cx="785818" cy="642942"/>
            <a:chOff x="428596" y="1357304"/>
            <a:chExt cx="785818" cy="642942"/>
          </a:xfrm>
        </p:grpSpPr>
        <p:sp>
          <p:nvSpPr>
            <p:cNvPr id="32" name="Oval 31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0034" y="1428742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10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4282" y="3214692"/>
            <a:ext cx="785818" cy="642942"/>
            <a:chOff x="428596" y="1357304"/>
            <a:chExt cx="785818" cy="642942"/>
          </a:xfrm>
        </p:grpSpPr>
        <p:sp>
          <p:nvSpPr>
            <p:cNvPr id="35" name="Oval 34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0034" y="1428742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10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00100" y="3214692"/>
            <a:ext cx="642942" cy="642942"/>
            <a:chOff x="428596" y="1357304"/>
            <a:chExt cx="642942" cy="642942"/>
          </a:xfrm>
        </p:grpSpPr>
        <p:sp>
          <p:nvSpPr>
            <p:cNvPr id="38" name="Oval 37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9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286644" y="3214692"/>
            <a:ext cx="642942" cy="642942"/>
            <a:chOff x="428596" y="1357304"/>
            <a:chExt cx="642942" cy="642942"/>
          </a:xfrm>
        </p:grpSpPr>
        <p:sp>
          <p:nvSpPr>
            <p:cNvPr id="41" name="Oval 40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500826" y="3214692"/>
            <a:ext cx="642942" cy="642942"/>
            <a:chOff x="428596" y="1357304"/>
            <a:chExt cx="642942" cy="642942"/>
          </a:xfrm>
        </p:grpSpPr>
        <p:sp>
          <p:nvSpPr>
            <p:cNvPr id="44" name="Oval 43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15008" y="3214692"/>
            <a:ext cx="642942" cy="642942"/>
            <a:chOff x="428596" y="1357304"/>
            <a:chExt cx="642942" cy="642942"/>
          </a:xfrm>
        </p:grpSpPr>
        <p:sp>
          <p:nvSpPr>
            <p:cNvPr id="47" name="Oval 46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3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929190" y="3214692"/>
            <a:ext cx="642942" cy="642942"/>
            <a:chOff x="428596" y="1357304"/>
            <a:chExt cx="642942" cy="642942"/>
          </a:xfrm>
        </p:grpSpPr>
        <p:sp>
          <p:nvSpPr>
            <p:cNvPr id="50" name="Oval 49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4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143372" y="3214692"/>
            <a:ext cx="642942" cy="642942"/>
            <a:chOff x="428596" y="1357304"/>
            <a:chExt cx="642942" cy="642942"/>
          </a:xfrm>
        </p:grpSpPr>
        <p:sp>
          <p:nvSpPr>
            <p:cNvPr id="53" name="Oval 52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5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357554" y="3214692"/>
            <a:ext cx="642942" cy="642942"/>
            <a:chOff x="428596" y="1357304"/>
            <a:chExt cx="642942" cy="642942"/>
          </a:xfrm>
        </p:grpSpPr>
        <p:sp>
          <p:nvSpPr>
            <p:cNvPr id="56" name="Oval 55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6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571736" y="3214692"/>
            <a:ext cx="642942" cy="642942"/>
            <a:chOff x="428596" y="1357304"/>
            <a:chExt cx="642942" cy="642942"/>
          </a:xfrm>
        </p:grpSpPr>
        <p:sp>
          <p:nvSpPr>
            <p:cNvPr id="59" name="Oval 58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7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785918" y="3214692"/>
            <a:ext cx="642942" cy="642942"/>
            <a:chOff x="428596" y="1357304"/>
            <a:chExt cx="642942" cy="642942"/>
          </a:xfrm>
        </p:grpSpPr>
        <p:sp>
          <p:nvSpPr>
            <p:cNvPr id="62" name="Oval 61"/>
            <p:cNvSpPr/>
            <p:nvPr/>
          </p:nvSpPr>
          <p:spPr>
            <a:xfrm>
              <a:off x="428596" y="1357304"/>
              <a:ext cx="642942" cy="64294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1472" y="1428742"/>
              <a:ext cx="428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8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03" y="2571750"/>
            <a:ext cx="378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Ada 5 burung di pohon.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65680" y="2713865"/>
            <a:ext cx="3378352" cy="200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03" y="2974965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Datang lagi 2 burung.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858944">
            <a:off x="6190092" y="1265091"/>
            <a:ext cx="2627629" cy="138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00003" y="3429006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Jumlah burung menjadi 7 ekor.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003" y="3857634"/>
            <a:ext cx="442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Jumlah burung </a:t>
            </a:r>
            <a:r>
              <a:rPr lang="id-ID" sz="2400" b="1" dirty="0" smtClean="0"/>
              <a:t>bertambah</a:t>
            </a:r>
            <a:r>
              <a:rPr lang="id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452954" y="506167"/>
            <a:ext cx="71195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0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Penjumlahan dan Pengurangan sampai 10</a:t>
            </a:r>
            <a:endParaRPr lang="id-ID" sz="30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71470" y="1552954"/>
            <a:ext cx="4787486" cy="733044"/>
            <a:chOff x="295276" y="214296"/>
            <a:chExt cx="4787486" cy="7330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787486" cy="73304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76276" y="267070"/>
              <a:ext cx="4048125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Penjumlahan sampai 10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420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5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9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5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0" grpId="0"/>
      <p:bldP spid="2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t="4620" r="1597" b="19770"/>
          <a:stretch>
            <a:fillRect/>
          </a:stretch>
        </p:blipFill>
        <p:spPr bwMode="auto">
          <a:xfrm>
            <a:off x="0" y="714362"/>
            <a:ext cx="9144000" cy="428628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1071552"/>
            <a:ext cx="1571636" cy="182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1928794" y="1714494"/>
            <a:ext cx="1500198" cy="571504"/>
            <a:chOff x="685800" y="1838739"/>
            <a:chExt cx="1414150" cy="5156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9"/>
              <a:ext cx="1414150" cy="515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800" y="1921554"/>
              <a:ext cx="1414149" cy="416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ditambah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43306" y="1428742"/>
            <a:ext cx="1643074" cy="86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4"/>
          <p:cNvGrpSpPr/>
          <p:nvPr/>
        </p:nvGrpSpPr>
        <p:grpSpPr>
          <a:xfrm>
            <a:off x="5572132" y="1571618"/>
            <a:ext cx="1357322" cy="928694"/>
            <a:chOff x="685800" y="1838739"/>
            <a:chExt cx="1279468" cy="8379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1" y="1838739"/>
              <a:ext cx="1279467" cy="83790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85800" y="1903193"/>
              <a:ext cx="1144787" cy="74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Sama </a:t>
              </a:r>
            </a:p>
            <a:p>
              <a:pPr marL="457200" indent="-457200" algn="ctr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dengan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072330" y="928676"/>
            <a:ext cx="1793005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5701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rcRect l="78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418"/>
          <a:stretch>
            <a:fillRect/>
          </a:stretch>
        </p:blipFill>
        <p:spPr bwMode="auto">
          <a:xfrm>
            <a:off x="6740856" y="1071175"/>
            <a:ext cx="2403176" cy="3715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928662" y="1428742"/>
            <a:ext cx="785819" cy="679421"/>
            <a:chOff x="551120" y="1863929"/>
            <a:chExt cx="740745" cy="61300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673405" cy="57150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5800" y="1921553"/>
              <a:ext cx="606065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5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8662" y="2535271"/>
            <a:ext cx="785819" cy="679421"/>
            <a:chOff x="551120" y="1863929"/>
            <a:chExt cx="740745" cy="61300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673405" cy="57150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85800" y="1921553"/>
              <a:ext cx="606065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2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57422" y="1928808"/>
            <a:ext cx="785819" cy="679421"/>
            <a:chOff x="551120" y="1863929"/>
            <a:chExt cx="740745" cy="61300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673405" cy="57150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85800" y="1921553"/>
              <a:ext cx="606065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7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428992" y="2000246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Ditulis,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grpSp>
        <p:nvGrpSpPr>
          <p:cNvPr id="7" name="Group 4"/>
          <p:cNvGrpSpPr/>
          <p:nvPr/>
        </p:nvGrpSpPr>
        <p:grpSpPr>
          <a:xfrm>
            <a:off x="4714876" y="1928808"/>
            <a:ext cx="1928826" cy="679421"/>
            <a:chOff x="551120" y="1863929"/>
            <a:chExt cx="1818191" cy="61300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1818191" cy="57150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18460" y="1921553"/>
              <a:ext cx="1750851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5 + 2 = 7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  <p:cxnSp>
        <p:nvCxnSpPr>
          <p:cNvPr id="40" name="Straight Connector 39"/>
          <p:cNvCxnSpPr>
            <a:stCxn id="27" idx="3"/>
            <a:endCxn id="33" idx="1"/>
          </p:cNvCxnSpPr>
          <p:nvPr/>
        </p:nvCxnSpPr>
        <p:spPr>
          <a:xfrm>
            <a:off x="1643043" y="1745456"/>
            <a:ext cx="714379" cy="500066"/>
          </a:xfrm>
          <a:prstGeom prst="line">
            <a:avLst/>
          </a:prstGeom>
          <a:ln w="12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0" idx="3"/>
            <a:endCxn id="33" idx="1"/>
          </p:cNvCxnSpPr>
          <p:nvPr/>
        </p:nvCxnSpPr>
        <p:spPr>
          <a:xfrm flipV="1">
            <a:off x="1643043" y="2245522"/>
            <a:ext cx="714379" cy="606463"/>
          </a:xfrm>
          <a:prstGeom prst="line">
            <a:avLst/>
          </a:prstGeom>
          <a:ln w="12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580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278242"/>
            <a:ext cx="378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Ada 5 balon.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8300" y="2338866"/>
            <a:ext cx="1315770" cy="230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58" y="1681457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Sebanyak 2 balon pecah.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4714876" y="1142990"/>
            <a:ext cx="3714777" cy="1071570"/>
            <a:chOff x="551120" y="1863927"/>
            <a:chExt cx="3501701" cy="9668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1" y="1863927"/>
              <a:ext cx="3030318" cy="96681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51120" y="2034361"/>
              <a:ext cx="3501701" cy="74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Banyak balon menjadi </a:t>
              </a:r>
              <a:r>
                <a:rPr lang="id-ID" sz="2400" b="1" dirty="0" smtClean="0"/>
                <a:t>berkurang</a:t>
              </a:r>
              <a:r>
                <a:rPr lang="id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26" name="Right Arrow 25"/>
          <p:cNvSpPr/>
          <p:nvPr/>
        </p:nvSpPr>
        <p:spPr>
          <a:xfrm>
            <a:off x="2643174" y="3071816"/>
            <a:ext cx="642942" cy="428628"/>
          </a:xfrm>
          <a:prstGeom prst="rightArrow">
            <a:avLst/>
          </a:prstGeom>
          <a:solidFill>
            <a:srgbClr val="9900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86430" y="2438513"/>
            <a:ext cx="140523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ight Arrow 27"/>
          <p:cNvSpPr/>
          <p:nvPr/>
        </p:nvSpPr>
        <p:spPr>
          <a:xfrm>
            <a:off x="5857884" y="3000378"/>
            <a:ext cx="642942" cy="428628"/>
          </a:xfrm>
          <a:prstGeom prst="rightArrow">
            <a:avLst/>
          </a:prstGeom>
          <a:solidFill>
            <a:srgbClr val="9900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15140" y="2500312"/>
            <a:ext cx="130427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-71470" y="214296"/>
            <a:ext cx="4929222" cy="733044"/>
            <a:chOff x="295276" y="214296"/>
            <a:chExt cx="4929222" cy="7330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929222" cy="7330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6276" y="267070"/>
              <a:ext cx="3979518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Pengurangan sampai 10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291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6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285734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Banyak balon menjadi </a:t>
            </a:r>
            <a:r>
              <a:rPr lang="id-ID" sz="2400" b="1" dirty="0" smtClean="0"/>
              <a:t>berkurang</a:t>
            </a:r>
            <a:r>
              <a:rPr lang="id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3737" y="1846001"/>
            <a:ext cx="2488891" cy="246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762646"/>
            <a:ext cx="385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Sisa balon dihitung dengan </a:t>
            </a:r>
          </a:p>
          <a:p>
            <a:r>
              <a:rPr lang="en-US" sz="2400" b="1" dirty="0" smtClean="0">
                <a:solidFill>
                  <a:srgbClr val="FF0066"/>
                </a:solidFill>
              </a:rPr>
              <a:t>p</a:t>
            </a:r>
            <a:r>
              <a:rPr lang="id-ID" sz="2400" b="1" dirty="0" smtClean="0">
                <a:solidFill>
                  <a:srgbClr val="FF0066"/>
                </a:solidFill>
              </a:rPr>
              <a:t>engurangan.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29058" y="1785932"/>
            <a:ext cx="1973940" cy="209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4"/>
          <p:cNvGrpSpPr/>
          <p:nvPr/>
        </p:nvGrpSpPr>
        <p:grpSpPr>
          <a:xfrm>
            <a:off x="2071670" y="3571882"/>
            <a:ext cx="1928826" cy="679421"/>
            <a:chOff x="551120" y="1863929"/>
            <a:chExt cx="1818191" cy="6130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1818191" cy="571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18460" y="1921553"/>
              <a:ext cx="1750851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5 - 2 = 3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8" name="Picture 2" descr="D:\Tere\KONTEN QR\BAHAN\tokoh 1.png"/>
          <p:cNvPicPr>
            <a:picLocks noChangeAspect="1" noChangeArrowheads="1"/>
          </p:cNvPicPr>
          <p:nvPr/>
        </p:nvPicPr>
        <p:blipFill>
          <a:blip r:embed="rId6" cstate="print"/>
          <a:srcRect b="28418"/>
          <a:stretch>
            <a:fillRect/>
          </a:stretch>
        </p:blipFill>
        <p:spPr bwMode="auto">
          <a:xfrm>
            <a:off x="6429388" y="1071175"/>
            <a:ext cx="2403176" cy="3715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90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6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2" cstate="print"/>
          <a:srcRect b="28418"/>
          <a:stretch>
            <a:fillRect/>
          </a:stretch>
        </p:blipFill>
        <p:spPr bwMode="auto">
          <a:xfrm>
            <a:off x="6500826" y="1071175"/>
            <a:ext cx="2403176" cy="3715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7" name="Group 4"/>
          <p:cNvGrpSpPr/>
          <p:nvPr/>
        </p:nvGrpSpPr>
        <p:grpSpPr>
          <a:xfrm>
            <a:off x="571472" y="2571750"/>
            <a:ext cx="1928826" cy="679421"/>
            <a:chOff x="551120" y="1863929"/>
            <a:chExt cx="1818191" cy="61300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1818191" cy="57150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18460" y="1921553"/>
              <a:ext cx="1750851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4 + 3 = 7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 flipH="1">
            <a:off x="2500298" y="2428874"/>
            <a:ext cx="714379" cy="50006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2500298" y="2928940"/>
            <a:ext cx="714379" cy="606463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8596" y="357172"/>
            <a:ext cx="521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Pengurangan merupakan kebalikan dari penjumlahan.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8596" y="1214428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A50021"/>
                </a:solidFill>
              </a:rPr>
              <a:t>Perhatikan contoh berikut.</a:t>
            </a:r>
            <a:endParaRPr lang="en-US" sz="2400" b="1" dirty="0">
              <a:solidFill>
                <a:srgbClr val="A50021"/>
              </a:solidFill>
            </a:endParaRPr>
          </a:p>
        </p:txBody>
      </p:sp>
      <p:grpSp>
        <p:nvGrpSpPr>
          <p:cNvPr id="23" name="Group 4"/>
          <p:cNvGrpSpPr/>
          <p:nvPr/>
        </p:nvGrpSpPr>
        <p:grpSpPr>
          <a:xfrm>
            <a:off x="3214678" y="2071684"/>
            <a:ext cx="1928826" cy="679421"/>
            <a:chOff x="551120" y="1863929"/>
            <a:chExt cx="1818191" cy="61300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1818191" cy="57150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18460" y="1921553"/>
              <a:ext cx="1750851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7</a:t>
              </a:r>
              <a:r>
                <a:rPr lang="en-US" sz="3400" b="1" dirty="0">
                  <a:solidFill>
                    <a:srgbClr val="FF0066"/>
                  </a:solidFill>
                </a:rPr>
                <a:t> </a:t>
              </a:r>
              <a:r>
                <a:rPr lang="en-US" sz="3400" b="1" dirty="0" smtClean="0">
                  <a:solidFill>
                    <a:srgbClr val="FF0066"/>
                  </a:solidFill>
                </a:rPr>
                <a:t>– </a:t>
              </a:r>
              <a:r>
                <a:rPr lang="id-ID" sz="3400" b="1" dirty="0" smtClean="0">
                  <a:solidFill>
                    <a:srgbClr val="FF0066"/>
                  </a:solidFill>
                </a:rPr>
                <a:t>3 = 4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6" name="Group 4"/>
          <p:cNvGrpSpPr/>
          <p:nvPr/>
        </p:nvGrpSpPr>
        <p:grpSpPr>
          <a:xfrm>
            <a:off x="3214678" y="3178213"/>
            <a:ext cx="1928826" cy="679421"/>
            <a:chOff x="551120" y="1863929"/>
            <a:chExt cx="1818191" cy="61300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" y="1863929"/>
              <a:ext cx="1818191" cy="57150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18460" y="1921553"/>
              <a:ext cx="1750851" cy="55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400" b="1" dirty="0" smtClean="0">
                  <a:solidFill>
                    <a:srgbClr val="FF0066"/>
                  </a:solidFill>
                </a:rPr>
                <a:t>7 </a:t>
              </a:r>
              <a:r>
                <a:rPr lang="en-US" sz="3400" b="1" dirty="0">
                  <a:solidFill>
                    <a:srgbClr val="FF0066"/>
                  </a:solidFill>
                </a:rPr>
                <a:t>–</a:t>
              </a:r>
              <a:r>
                <a:rPr lang="id-ID" sz="3400" b="1" dirty="0" smtClean="0">
                  <a:solidFill>
                    <a:srgbClr val="FF0066"/>
                  </a:solidFill>
                </a:rPr>
                <a:t> 4 = 3</a:t>
              </a:r>
              <a:endParaRPr lang="en-US" sz="3400" b="1" dirty="0" smtClean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991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71195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Bilangan 1 sampai 10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2844" y="1500180"/>
            <a:ext cx="5286412" cy="733044"/>
            <a:chOff x="295276" y="214296"/>
            <a:chExt cx="5286412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4905412" cy="510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Membilang 1 sampai 10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7158" y="2643188"/>
            <a:ext cx="3929090" cy="461665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Bilangan ada di sekitar kita.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3286130"/>
            <a:ext cx="3643338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Bilangan digunakan untuk menghitung.</a:t>
            </a:r>
            <a:endParaRPr lang="en-US" sz="24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87935" y="1679858"/>
            <a:ext cx="2941783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1 k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7"/>
            <a:ext cx="1357322" cy="1617291"/>
          </a:xfrm>
          <a:prstGeom prst="rect">
            <a:avLst/>
          </a:prstGeom>
          <a:noFill/>
        </p:spPr>
      </p:pic>
      <p:pic>
        <p:nvPicPr>
          <p:cNvPr id="1028" name="Picture 4" descr="G:\Template Bupena Merdeka (Konten QR-Media mengajar)\BAHAN\2 to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857369"/>
            <a:ext cx="2286016" cy="1521623"/>
          </a:xfrm>
          <a:prstGeom prst="rect">
            <a:avLst/>
          </a:prstGeom>
          <a:noFill/>
        </p:spPr>
      </p:pic>
      <p:pic>
        <p:nvPicPr>
          <p:cNvPr id="1029" name="Picture 5" descr="G:\Template Bupena Merdeka (Konten QR-Media mengajar)\BAHAN\3 pens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1" y="603478"/>
            <a:ext cx="1378278" cy="21393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2285998"/>
            <a:ext cx="146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Satu </a:t>
            </a:r>
            <a:r>
              <a:rPr lang="id-ID" sz="2600" dirty="0" smtClean="0"/>
              <a:t>kue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3428992" y="3571882"/>
            <a:ext cx="146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Dua </a:t>
            </a:r>
            <a:r>
              <a:rPr lang="id-ID" sz="2600" dirty="0" smtClean="0"/>
              <a:t>topi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6572264" y="2857502"/>
            <a:ext cx="16778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Tiga </a:t>
            </a:r>
            <a:r>
              <a:rPr lang="id-ID" sz="2600" dirty="0" smtClean="0"/>
              <a:t>pensil</a:t>
            </a:r>
            <a:endParaRPr lang="en-US" sz="2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Template Bupena Merdeka (Konten QR-Media mengajar)\BAHAN\5 ka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5460" y="2214560"/>
            <a:ext cx="4509944" cy="857256"/>
          </a:xfrm>
          <a:prstGeom prst="rect">
            <a:avLst/>
          </a:prstGeom>
          <a:noFill/>
        </p:spPr>
      </p:pic>
      <p:pic>
        <p:nvPicPr>
          <p:cNvPr id="3" name="Picture 6" descr="G:\Template Bupena Merdeka (Konten QR-Media mengajar)\BAHAN\4 bung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800"/>
            <a:ext cx="2500330" cy="16637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643188"/>
            <a:ext cx="2000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Empat </a:t>
            </a:r>
            <a:r>
              <a:rPr lang="id-ID" sz="2600" dirty="0" smtClean="0"/>
              <a:t>bunga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715008" y="3357568"/>
            <a:ext cx="1714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Lima </a:t>
            </a:r>
            <a:r>
              <a:rPr lang="id-ID" sz="2600" dirty="0" smtClean="0"/>
              <a:t>kado</a:t>
            </a:r>
            <a:endParaRPr lang="en-US" sz="2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72"/>
            <a:ext cx="57864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Hitunglah banyak balon berikut.</a:t>
            </a:r>
            <a:endParaRPr lang="en-US" sz="2600" dirty="0">
              <a:solidFill>
                <a:srgbClr val="008080"/>
              </a:solidFill>
            </a:endParaRPr>
          </a:p>
        </p:txBody>
      </p:sp>
      <p:pic>
        <p:nvPicPr>
          <p:cNvPr id="2050" name="Picture 2" descr="G:\Template Bupena Merdeka (Konten QR-Media mengajar)\BAHAN\10 bal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1071552"/>
            <a:ext cx="1257295" cy="2100048"/>
          </a:xfrm>
          <a:prstGeom prst="rect">
            <a:avLst/>
          </a:prstGeom>
          <a:noFill/>
        </p:spPr>
      </p:pic>
      <p:pic>
        <p:nvPicPr>
          <p:cNvPr id="2051" name="Picture 3" descr="G:\Template Bupena Merdeka (Konten QR-Media mengajar)\BAHAN\6 bal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90"/>
            <a:ext cx="1196261" cy="1754842"/>
          </a:xfrm>
          <a:prstGeom prst="rect">
            <a:avLst/>
          </a:prstGeom>
          <a:noFill/>
        </p:spPr>
      </p:pic>
      <p:pic>
        <p:nvPicPr>
          <p:cNvPr id="2052" name="Picture 4" descr="G:\Template Bupena Merdeka (Konten QR-Media mengajar)\BAHAN\7 bal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8821" y="1936431"/>
            <a:ext cx="1257295" cy="1754842"/>
          </a:xfrm>
          <a:prstGeom prst="rect">
            <a:avLst/>
          </a:prstGeom>
          <a:noFill/>
        </p:spPr>
      </p:pic>
      <p:pic>
        <p:nvPicPr>
          <p:cNvPr id="2053" name="Picture 5" descr="G:\Template Bupena Merdeka (Konten QR-Media mengajar)\BAHAN\8 bal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4771" y="1071552"/>
            <a:ext cx="1257295" cy="1910600"/>
          </a:xfrm>
          <a:prstGeom prst="rect">
            <a:avLst/>
          </a:prstGeom>
          <a:noFill/>
        </p:spPr>
      </p:pic>
      <p:pic>
        <p:nvPicPr>
          <p:cNvPr id="2054" name="Picture 6" descr="G:\Template Bupena Merdeka (Konten QR-Media mengajar)\BAHAN\9 bal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793555"/>
            <a:ext cx="1257295" cy="19403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3000378"/>
            <a:ext cx="11430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FF0066"/>
                </a:solidFill>
              </a:rPr>
              <a:t>Enam 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1670" y="3865257"/>
            <a:ext cx="11430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FF0066"/>
                </a:solidFill>
              </a:rPr>
              <a:t>Tujuh 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6182" y="3071816"/>
            <a:ext cx="1357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FF0066"/>
                </a:solidFill>
              </a:rPr>
              <a:t>Delapan 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6" y="3865257"/>
            <a:ext cx="1714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FF0066"/>
                </a:solidFill>
              </a:rPr>
              <a:t>Sembilan 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2330" y="3286130"/>
            <a:ext cx="1714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FF0066"/>
                </a:solidFill>
              </a:rPr>
              <a:t>Sepuluh</a:t>
            </a:r>
            <a:endParaRPr lang="en-US" sz="2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21421468">
            <a:off x="3861930" y="1463356"/>
            <a:ext cx="4164659" cy="302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2548" y="1864820"/>
            <a:ext cx="3143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Setiap bilangan memiliki lambang.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32" y="1571618"/>
            <a:ext cx="2740548" cy="321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2548" y="2722076"/>
            <a:ext cx="33575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Contohnya, nomor rumah menggunakan </a:t>
            </a:r>
            <a:r>
              <a:rPr lang="en-US" sz="2600" b="1" dirty="0" err="1" smtClean="0">
                <a:solidFill>
                  <a:srgbClr val="FF0066"/>
                </a:solidFill>
              </a:rPr>
              <a:t>lambang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id-ID" sz="2600" b="1" dirty="0" smtClean="0">
                <a:solidFill>
                  <a:srgbClr val="FF0066"/>
                </a:solidFill>
              </a:rPr>
              <a:t>bilangan.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2844" y="214296"/>
            <a:ext cx="5357850" cy="733044"/>
            <a:chOff x="295276" y="214296"/>
            <a:chExt cx="5357850" cy="7330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5357850" cy="7330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76276" y="267070"/>
              <a:ext cx="490541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Lambang Bilangan sampai 10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091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52449"/>
          <a:stretch>
            <a:fillRect/>
          </a:stretch>
        </p:blipFill>
        <p:spPr bwMode="auto">
          <a:xfrm>
            <a:off x="2143109" y="1214428"/>
            <a:ext cx="4422058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4"/>
          <p:cNvGrpSpPr/>
          <p:nvPr/>
        </p:nvGrpSpPr>
        <p:grpSpPr>
          <a:xfrm>
            <a:off x="322958" y="285734"/>
            <a:ext cx="5320612" cy="575258"/>
            <a:chOff x="685800" y="1838738"/>
            <a:chExt cx="5558851" cy="5752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5558851" cy="57150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1129" y="1921553"/>
              <a:ext cx="529424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bentuk lambang bilangan. 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2500298" y="3857634"/>
            <a:ext cx="3786214" cy="785818"/>
            <a:chOff x="428596" y="3500444"/>
            <a:chExt cx="3786214" cy="785818"/>
          </a:xfrm>
        </p:grpSpPr>
        <p:pic>
          <p:nvPicPr>
            <p:cNvPr id="12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500444"/>
              <a:ext cx="3786214" cy="785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8596" y="3620166"/>
              <a:ext cx="36433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 smtClean="0"/>
                <a:t>Bilangan 1 sampai 10</a:t>
              </a:r>
              <a:endParaRPr lang="en-US" sz="2600" b="1" i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47444"/>
          <a:stretch>
            <a:fillRect/>
          </a:stretch>
        </p:blipFill>
        <p:spPr bwMode="auto">
          <a:xfrm>
            <a:off x="1857356" y="2500312"/>
            <a:ext cx="4887503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nulis Lambang Bilang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262"/>
            <a:ext cx="9147145" cy="5145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1510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note ij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571750"/>
            <a:ext cx="4000528" cy="20717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72066" y="3000378"/>
            <a:ext cx="3786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Ada </a:t>
            </a:r>
            <a:r>
              <a:rPr lang="id-ID" sz="2600" b="1" dirty="0" smtClean="0"/>
              <a:t>3</a:t>
            </a:r>
            <a:r>
              <a:rPr lang="id-ID" sz="2600" b="1" dirty="0" smtClean="0">
                <a:solidFill>
                  <a:srgbClr val="008080"/>
                </a:solidFill>
              </a:rPr>
              <a:t> siswa dan </a:t>
            </a:r>
            <a:r>
              <a:rPr lang="id-ID" sz="2600" b="1" dirty="0" smtClean="0"/>
              <a:t>2</a:t>
            </a:r>
            <a:r>
              <a:rPr lang="id-ID" sz="2600" b="1" dirty="0" smtClean="0">
                <a:solidFill>
                  <a:srgbClr val="008080"/>
                </a:solidFill>
              </a:rPr>
              <a:t> topi.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b="49750"/>
          <a:stretch>
            <a:fillRect/>
          </a:stretch>
        </p:blipFill>
        <p:spPr bwMode="auto">
          <a:xfrm>
            <a:off x="571472" y="983956"/>
            <a:ext cx="4214842" cy="158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2066" y="3403593"/>
            <a:ext cx="38576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Satu siswa tidak mendapat topi.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0034" y="3435362"/>
            <a:ext cx="1151160" cy="120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071670" y="3435362"/>
            <a:ext cx="1151160" cy="120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818313" y="3039259"/>
            <a:ext cx="649295" cy="32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2318924" y="3038877"/>
            <a:ext cx="648500" cy="1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42844" y="214296"/>
            <a:ext cx="5286412" cy="733044"/>
            <a:chOff x="295276" y="214296"/>
            <a:chExt cx="5286412" cy="73304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5000660" cy="73304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76276" y="267070"/>
              <a:ext cx="490541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Membandingkan Bilangan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091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8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305</Words>
  <Application>Microsoft Office PowerPoint</Application>
  <PresentationFormat>On-screen Show (16:9)</PresentationFormat>
  <Paragraphs>93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57</cp:revision>
  <dcterms:created xsi:type="dcterms:W3CDTF">2022-01-17T01:37:52Z</dcterms:created>
  <dcterms:modified xsi:type="dcterms:W3CDTF">2022-11-29T02:56:13Z</dcterms:modified>
</cp:coreProperties>
</file>