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0"/>
  </p:notesMasterIdLst>
  <p:sldIdLst>
    <p:sldId id="274" r:id="rId4"/>
    <p:sldId id="323" r:id="rId5"/>
    <p:sldId id="259" r:id="rId6"/>
    <p:sldId id="304" r:id="rId7"/>
    <p:sldId id="305" r:id="rId8"/>
    <p:sldId id="291" r:id="rId9"/>
    <p:sldId id="30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80"/>
    <a:srgbClr val="CC0099"/>
    <a:srgbClr val="FF0066"/>
    <a:srgbClr val="F1EFEC"/>
    <a:srgbClr val="F9F7F8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D48-96D7-4E84-B63B-C3EA33C0667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40E4-7D2F-42F8-85A0-F506EAE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6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1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39" y="4024373"/>
            <a:ext cx="2752678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</a:t>
            </a:r>
            <a:r>
              <a:rPr lang="en-US" sz="2133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2" y="1360932"/>
            <a:ext cx="2935154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3175" y="1878393"/>
            <a:ext cx="7960803" cy="4137398"/>
            <a:chOff x="294938" y="1677828"/>
            <a:chExt cx="7960803" cy="41373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38" y="1677828"/>
              <a:ext cx="7960803" cy="41373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76246" y="1864334"/>
              <a:ext cx="6957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US" sz="3000" b="1" dirty="0" err="1" smtClean="0">
                  <a:solidFill>
                    <a:srgbClr val="CC0099"/>
                  </a:solidFill>
                </a:rPr>
                <a:t>Menguasai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isi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cerita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dongeng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Memilih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gaya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mendongeng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yang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tepat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Membangun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imajinasi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yang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dapat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dirasakan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oleh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pendengar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Mampu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mengekspresikan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mimik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wajah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dengan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baik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Mampu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menirukan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suara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berbagai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karakter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dan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memperjelas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pengucapan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.</a:t>
              </a:r>
              <a:endParaRPr lang="en-US" sz="3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0986" y="608357"/>
            <a:ext cx="79608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mendongeng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perlu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memperhatikan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hal-hal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berikut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D1E581-5072-49CB-A26E-E84096C4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6"/>
          <a:stretch/>
        </p:blipFill>
        <p:spPr>
          <a:xfrm flipH="1">
            <a:off x="8715296" y="1911444"/>
            <a:ext cx="3118624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16141" y="601192"/>
            <a:ext cx="6153102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Langkah-Langkah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Mendongeng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86" y="1594950"/>
            <a:ext cx="8754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Berikut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langkah-langkah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harus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dilakukan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mendongeng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6140" y="2933907"/>
            <a:ext cx="8463165" cy="2708434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ID" sz="3400" b="1" dirty="0" err="1" smtClean="0">
                <a:solidFill>
                  <a:srgbClr val="FF0066"/>
                </a:solidFill>
              </a:rPr>
              <a:t>Menguasai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isi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dongeng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dengan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utuh</a:t>
            </a:r>
            <a:r>
              <a:rPr lang="en-ID" sz="3400" b="1" dirty="0" smtClean="0">
                <a:solidFill>
                  <a:srgbClr val="FF0066"/>
                </a:solidFill>
              </a:rPr>
              <a:t>.</a:t>
            </a:r>
          </a:p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ID" sz="3400" b="1" dirty="0" err="1" smtClean="0">
                <a:solidFill>
                  <a:srgbClr val="0070C0"/>
                </a:solidFill>
              </a:rPr>
              <a:t>Duduk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atau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berdirilah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pada</a:t>
            </a:r>
            <a:r>
              <a:rPr lang="en-ID" sz="3400" b="1" dirty="0" smtClean="0">
                <a:solidFill>
                  <a:srgbClr val="0070C0"/>
                </a:solidFill>
              </a:rPr>
              <a:t> tempat yang </a:t>
            </a:r>
            <a:r>
              <a:rPr lang="en-ID" sz="3400" b="1" dirty="0" err="1" smtClean="0">
                <a:solidFill>
                  <a:srgbClr val="0070C0"/>
                </a:solidFill>
              </a:rPr>
              <a:t>disediakan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untuk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mendongeng</a:t>
            </a:r>
            <a:r>
              <a:rPr lang="en-ID" sz="34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ID" sz="3400" b="1" dirty="0" err="1" smtClean="0">
                <a:solidFill>
                  <a:srgbClr val="FF0066"/>
                </a:solidFill>
              </a:rPr>
              <a:t>Ajaklah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pendengar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untuk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memperhatikan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dongeng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dengan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saksama</a:t>
            </a:r>
            <a:r>
              <a:rPr lang="en-ID" sz="3400" b="1" dirty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3"/>
          <a:stretch/>
        </p:blipFill>
        <p:spPr>
          <a:xfrm>
            <a:off x="9038768" y="3051672"/>
            <a:ext cx="2997355" cy="3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771" y="696033"/>
            <a:ext cx="8079606" cy="3754874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ID" sz="3400" b="1" dirty="0" err="1" smtClean="0">
                <a:solidFill>
                  <a:srgbClr val="FF0066"/>
                </a:solidFill>
              </a:rPr>
              <a:t>Mulailah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mendongeng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dengan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menggunakan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beebagai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karakter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suara</a:t>
            </a:r>
            <a:r>
              <a:rPr lang="en-ID" sz="3400" b="1" dirty="0" smtClean="0">
                <a:solidFill>
                  <a:srgbClr val="FF0066"/>
                </a:solidFill>
              </a:rPr>
              <a:t> yang </a:t>
            </a:r>
            <a:r>
              <a:rPr lang="en-ID" sz="3400" b="1" dirty="0" err="1" smtClean="0">
                <a:solidFill>
                  <a:srgbClr val="FF0066"/>
                </a:solidFill>
              </a:rPr>
              <a:t>sesuai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kebutuhan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tokoh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mimi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wajah</a:t>
            </a:r>
            <a:r>
              <a:rPr lang="en-ID" sz="3400" b="1" dirty="0" smtClean="0">
                <a:solidFill>
                  <a:srgbClr val="FF0066"/>
                </a:solidFill>
              </a:rPr>
              <a:t> yang </a:t>
            </a:r>
            <a:r>
              <a:rPr lang="en-ID" sz="3400" b="1" dirty="0" err="1" smtClean="0">
                <a:solidFill>
                  <a:srgbClr val="FF0066"/>
                </a:solidFill>
              </a:rPr>
              <a:t>tepat</a:t>
            </a:r>
            <a:r>
              <a:rPr lang="en-ID" sz="3400" b="1" dirty="0" smtClean="0">
                <a:solidFill>
                  <a:srgbClr val="FF0066"/>
                </a:solidFill>
              </a:rPr>
              <a:t>. </a:t>
            </a:r>
          </a:p>
          <a:p>
            <a:pPr marL="457200" indent="-4572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ID" sz="3400" b="1" dirty="0" err="1" smtClean="0">
                <a:solidFill>
                  <a:srgbClr val="0070C0"/>
                </a:solidFill>
              </a:rPr>
              <a:t>Tutuplah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kegiatan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mendongeng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dengan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pesan</a:t>
            </a:r>
            <a:r>
              <a:rPr lang="en-ID" sz="3400" b="1" dirty="0" smtClean="0">
                <a:solidFill>
                  <a:srgbClr val="0070C0"/>
                </a:solidFill>
              </a:rPr>
              <a:t> yang </a:t>
            </a:r>
            <a:r>
              <a:rPr lang="en-ID" sz="3400" b="1" dirty="0" err="1" smtClean="0">
                <a:solidFill>
                  <a:srgbClr val="0070C0"/>
                </a:solidFill>
              </a:rPr>
              <a:t>postif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mengajak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pendengar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untuk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bertepuk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tangan</a:t>
            </a:r>
            <a:r>
              <a:rPr lang="en-ID" sz="3400" b="1" dirty="0">
                <a:solidFill>
                  <a:srgbClr val="0070C0"/>
                </a:solidFill>
              </a:rPr>
              <a:t>.</a:t>
            </a:r>
            <a:endParaRPr lang="en-US" sz="3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3"/>
          <a:stretch/>
        </p:blipFill>
        <p:spPr>
          <a:xfrm>
            <a:off x="9038768" y="3051672"/>
            <a:ext cx="2997355" cy="3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8875" y="361324"/>
            <a:ext cx="7580409" cy="663112"/>
            <a:chOff x="264542" y="1485475"/>
            <a:chExt cx="7580409" cy="6631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535697"/>
              <a:ext cx="7075083" cy="61289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74713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>
                  <a:solidFill>
                    <a:srgbClr val="0070C0"/>
                  </a:solidFill>
                </a:rPr>
                <a:t>C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Melakukan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Pementasan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Teater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16141" y="1226830"/>
            <a:ext cx="3746786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Memilih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Pemain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86" y="2124336"/>
            <a:ext cx="83458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Sebelum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pementasan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sutradara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bertugas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memilih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pemain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memeranan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tokoh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dalam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naskah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cerita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5862" y="3816433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</a:rPr>
              <a:t>Pemilihan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tokoh</a:t>
            </a:r>
            <a:r>
              <a:rPr lang="en-US" sz="3400" b="1" dirty="0" smtClean="0">
                <a:solidFill>
                  <a:srgbClr val="0070C0"/>
                </a:solidFill>
              </a:rPr>
              <a:t> yang </a:t>
            </a:r>
            <a:r>
              <a:rPr lang="en-US" sz="3400" b="1" dirty="0" err="1" smtClean="0">
                <a:solidFill>
                  <a:srgbClr val="0070C0"/>
                </a:solidFill>
              </a:rPr>
              <a:t>bermain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dalam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teater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disebut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i="1" dirty="0" smtClean="0">
                <a:solidFill>
                  <a:srgbClr val="0070C0"/>
                </a:solidFill>
              </a:rPr>
              <a:t>casting</a:t>
            </a:r>
            <a:r>
              <a:rPr lang="en-US" sz="3400" b="1" dirty="0" smtClean="0">
                <a:solidFill>
                  <a:srgbClr val="0070C0"/>
                </a:solidFill>
              </a:rPr>
              <a:t>.</a:t>
            </a:r>
            <a:endParaRPr lang="en-US" sz="34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D1E581-5072-49CB-A26E-E84096C41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6"/>
          <a:stretch/>
        </p:blipFill>
        <p:spPr>
          <a:xfrm flipH="1">
            <a:off x="8417839" y="1911444"/>
            <a:ext cx="3118624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40" y="2019503"/>
            <a:ext cx="7020246" cy="3231654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FF0066"/>
                </a:solidFill>
              </a:rPr>
              <a:t>Kecakapan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menghayati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peran</a:t>
            </a:r>
            <a:r>
              <a:rPr lang="en-ID" sz="3400" b="1" dirty="0" smtClean="0">
                <a:solidFill>
                  <a:srgbClr val="FF0066"/>
                </a:solidFill>
              </a:rPr>
              <a:t> yang </a:t>
            </a:r>
            <a:r>
              <a:rPr lang="en-ID" sz="3400" b="1" dirty="0" err="1" smtClean="0">
                <a:solidFill>
                  <a:srgbClr val="FF0066"/>
                </a:solidFill>
              </a:rPr>
              <a:t>akan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dibawakan</a:t>
            </a:r>
            <a:r>
              <a:rPr lang="en-ID" sz="3400" b="1" dirty="0" smtClean="0">
                <a:solidFill>
                  <a:srgbClr val="FF0066"/>
                </a:solidFill>
              </a:rPr>
              <a:t>.</a:t>
            </a:r>
          </a:p>
          <a:p>
            <a:pPr marL="457200" indent="-4572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7030A0"/>
                </a:solidFill>
              </a:rPr>
              <a:t>Kecocokan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fisik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pemain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dengan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tokoh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dalam</a:t>
            </a:r>
            <a:r>
              <a:rPr lang="en-ID" sz="3400" b="1" dirty="0" smtClean="0">
                <a:solidFill>
                  <a:srgbClr val="7030A0"/>
                </a:solidFill>
              </a:rPr>
              <a:t> </a:t>
            </a:r>
            <a:r>
              <a:rPr lang="en-ID" sz="3400" b="1" dirty="0" err="1" smtClean="0">
                <a:solidFill>
                  <a:srgbClr val="7030A0"/>
                </a:solidFill>
              </a:rPr>
              <a:t>cerita</a:t>
            </a:r>
            <a:r>
              <a:rPr lang="en-ID" sz="3400" b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FF0066"/>
                </a:solidFill>
              </a:rPr>
              <a:t>Pemain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memiliki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kemampuan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untuk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berakting</a:t>
            </a:r>
            <a:r>
              <a:rPr lang="en-ID" sz="3400" b="1" dirty="0" smtClean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40" y="567907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</a:rPr>
              <a:t>Sutradara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sebaiknya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memperhatikan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hal-hal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berikut</a:t>
            </a:r>
            <a:r>
              <a:rPr lang="en-US" sz="3400" b="1" dirty="0" smtClean="0">
                <a:solidFill>
                  <a:srgbClr val="0070C0"/>
                </a:solidFill>
              </a:rPr>
              <a:t>.</a:t>
            </a:r>
            <a:endParaRPr lang="en-US" sz="3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D1E581-5072-49CB-A26E-E84096C4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6"/>
          <a:stretch/>
        </p:blipFill>
        <p:spPr>
          <a:xfrm flipH="1">
            <a:off x="8417839" y="1911444"/>
            <a:ext cx="3118624" cy="4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40204" y="577129"/>
            <a:ext cx="355428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Berlatih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Peran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49" y="1474635"/>
            <a:ext cx="9621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Berikut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pelatihan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harus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dilakukan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oleh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pemain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0204" y="2300589"/>
            <a:ext cx="8585480" cy="3754874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400" b="1" dirty="0" err="1" smtClean="0">
                <a:solidFill>
                  <a:srgbClr val="FFFF99"/>
                </a:solidFill>
              </a:rPr>
              <a:t>Melatih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suara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dengan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menggunakan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vokal</a:t>
            </a:r>
            <a:r>
              <a:rPr lang="en-US" sz="3400" b="1" dirty="0" smtClean="0">
                <a:solidFill>
                  <a:srgbClr val="FFFF99"/>
                </a:solidFill>
              </a:rPr>
              <a:t> yang </a:t>
            </a:r>
            <a:r>
              <a:rPr lang="en-US" sz="3400" b="1" dirty="0" err="1" smtClean="0">
                <a:solidFill>
                  <a:srgbClr val="FFFF99"/>
                </a:solidFill>
              </a:rPr>
              <a:t>jelas</a:t>
            </a:r>
            <a:r>
              <a:rPr lang="en-US" sz="3400" b="1" dirty="0" smtClean="0">
                <a:solidFill>
                  <a:srgbClr val="FFFF99"/>
                </a:solidFill>
              </a:rPr>
              <a:t>, </a:t>
            </a:r>
            <a:r>
              <a:rPr lang="en-US" sz="3400" b="1" dirty="0" err="1" smtClean="0">
                <a:solidFill>
                  <a:srgbClr val="FFFF99"/>
                </a:solidFill>
              </a:rPr>
              <a:t>keras</a:t>
            </a:r>
            <a:r>
              <a:rPr lang="en-US" sz="3400" b="1" dirty="0" smtClean="0">
                <a:solidFill>
                  <a:srgbClr val="FFFF99"/>
                </a:solidFill>
              </a:rPr>
              <a:t>, </a:t>
            </a:r>
            <a:r>
              <a:rPr lang="en-US" sz="3400" b="1" dirty="0" err="1" smtClean="0">
                <a:solidFill>
                  <a:srgbClr val="FFFF99"/>
                </a:solidFill>
              </a:rPr>
              <a:t>dan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menghasilkan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banyak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warna</a:t>
            </a:r>
            <a:r>
              <a:rPr lang="en-US" sz="3400" b="1" dirty="0" smtClean="0">
                <a:solidFill>
                  <a:srgbClr val="FFFF99"/>
                </a:solidFill>
              </a:rPr>
              <a:t> </a:t>
            </a:r>
            <a:r>
              <a:rPr lang="en-US" sz="3400" b="1" dirty="0" err="1" smtClean="0">
                <a:solidFill>
                  <a:srgbClr val="FFFF99"/>
                </a:solidFill>
              </a:rPr>
              <a:t>suara</a:t>
            </a:r>
            <a:r>
              <a:rPr lang="en-US" sz="3400" b="1" dirty="0" smtClean="0">
                <a:solidFill>
                  <a:srgbClr val="FFFF99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Melatih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imajinasi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dengan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membayangkan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menjadi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tokoh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ID" sz="3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diperankan</a:t>
            </a:r>
            <a:r>
              <a:rPr lang="en-ID" sz="3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Melatih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konsentrasi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dengan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memusatkan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pikiran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pada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hal-hal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ID" sz="3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tertentu</a:t>
            </a:r>
            <a:r>
              <a:rPr lang="en-ID" sz="3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3"/>
          <a:stretch/>
        </p:blipFill>
        <p:spPr>
          <a:xfrm>
            <a:off x="9126904" y="3051672"/>
            <a:ext cx="2997355" cy="3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60518" y="504940"/>
            <a:ext cx="5238701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3. </a:t>
            </a:r>
            <a:r>
              <a:rPr lang="en-ID" sz="3200" b="1" dirty="0" err="1" smtClean="0">
                <a:solidFill>
                  <a:schemeClr val="bg1"/>
                </a:solidFill>
              </a:rPr>
              <a:t>Menyiapkan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Pementasan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364" y="1402446"/>
            <a:ext cx="96211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Berikut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hal-hal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harus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diperhatikan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menyiapkan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pementasan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teater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485363" y="2791739"/>
            <a:ext cx="9356467" cy="304698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rgbClr val="FF0066"/>
                </a:solidFill>
              </a:rPr>
              <a:t>Menyiapkan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tata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panggung</a:t>
            </a:r>
            <a:r>
              <a:rPr lang="en-US" sz="3200" b="1" dirty="0" smtClean="0">
                <a:solidFill>
                  <a:srgbClr val="FF0066"/>
                </a:solidFill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</a:rPr>
              <a:t>meliputi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dekorasi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dan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penataan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letak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lampu</a:t>
            </a:r>
            <a:r>
              <a:rPr lang="en-US" sz="3200" b="1" dirty="0" smtClean="0">
                <a:solidFill>
                  <a:srgbClr val="FF0066"/>
                </a:solidFill>
              </a:rPr>
              <a:t>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ID" sz="3200" b="1" dirty="0" err="1" smtClean="0">
                <a:solidFill>
                  <a:srgbClr val="FF0066"/>
                </a:solidFill>
              </a:rPr>
              <a:t>Menyiapkan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alat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musik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efek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suara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ID" sz="3200" b="1" dirty="0" err="1" smtClean="0">
                <a:solidFill>
                  <a:srgbClr val="FF0066"/>
                </a:solidFill>
              </a:rPr>
              <a:t>Menyiapkan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busana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tata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rias</a:t>
            </a:r>
            <a:r>
              <a:rPr lang="en-ID" sz="3200" b="1" dirty="0" smtClean="0">
                <a:solidFill>
                  <a:srgbClr val="FF0066"/>
                </a:solidFill>
              </a:rPr>
              <a:t> para </a:t>
            </a:r>
            <a:r>
              <a:rPr lang="en-ID" sz="3200" b="1" dirty="0" err="1" smtClean="0">
                <a:solidFill>
                  <a:srgbClr val="FF0066"/>
                </a:solidFill>
              </a:rPr>
              <a:t>pemain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ID" sz="3200" b="1" dirty="0" err="1" smtClean="0">
                <a:solidFill>
                  <a:srgbClr val="FF0066"/>
                </a:solidFill>
              </a:rPr>
              <a:t>Mempersiaokan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gedung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atau</a:t>
            </a:r>
            <a:r>
              <a:rPr lang="en-ID" sz="3200" b="1" dirty="0" smtClean="0">
                <a:solidFill>
                  <a:srgbClr val="FF0066"/>
                </a:solidFill>
              </a:rPr>
              <a:t> tempat </a:t>
            </a:r>
            <a:r>
              <a:rPr lang="en-ID" sz="3200" b="1" dirty="0" err="1" smtClean="0">
                <a:solidFill>
                  <a:srgbClr val="FF0066"/>
                </a:solidFill>
              </a:rPr>
              <a:t>pertunjuk</a:t>
            </a:r>
            <a:r>
              <a:rPr lang="en-ID" sz="3200" b="1" dirty="0" smtClean="0">
                <a:solidFill>
                  <a:srgbClr val="FF0066"/>
                </a:solidFill>
              </a:rPr>
              <a:t>, </a:t>
            </a:r>
            <a:r>
              <a:rPr lang="en-ID" sz="3200" b="1" dirty="0" err="1" smtClean="0">
                <a:solidFill>
                  <a:srgbClr val="FF0066"/>
                </a:solidFill>
              </a:rPr>
              <a:t>penjualan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tiket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masuk</a:t>
            </a:r>
            <a:r>
              <a:rPr lang="en-ID" sz="3200" b="1" dirty="0" smtClean="0">
                <a:solidFill>
                  <a:srgbClr val="FF0066"/>
                </a:solidFill>
              </a:rPr>
              <a:t>,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melakukan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publikasi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1352" y="447737"/>
            <a:ext cx="8887900" cy="1543911"/>
            <a:chOff x="421352" y="447737"/>
            <a:chExt cx="8887900" cy="1543911"/>
          </a:xfrm>
        </p:grpSpPr>
        <p:grpSp>
          <p:nvGrpSpPr>
            <p:cNvPr id="4" name="Group 3"/>
            <p:cNvGrpSpPr/>
            <p:nvPr/>
          </p:nvGrpSpPr>
          <p:grpSpPr>
            <a:xfrm>
              <a:off x="1410551" y="690683"/>
              <a:ext cx="7898701" cy="1057917"/>
              <a:chOff x="1547606" y="3368313"/>
              <a:chExt cx="5511137" cy="612226"/>
            </a:xfrm>
          </p:grpSpPr>
          <p:sp>
            <p:nvSpPr>
              <p:cNvPr id="15" name="Parallelogram 14"/>
              <p:cNvSpPr/>
              <p:nvPr/>
            </p:nvSpPr>
            <p:spPr>
              <a:xfrm>
                <a:off x="1547606" y="3371295"/>
                <a:ext cx="5511137" cy="609244"/>
              </a:xfrm>
              <a:prstGeom prst="parallelogram">
                <a:avLst>
                  <a:gd name="adj" fmla="val 4531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テキスト プレースホルダー 17"/>
              <p:cNvSpPr txBox="1">
                <a:spLocks/>
              </p:cNvSpPr>
              <p:nvPr/>
            </p:nvSpPr>
            <p:spPr>
              <a:xfrm>
                <a:off x="2521787" y="3368313"/>
                <a:ext cx="4183365" cy="609600"/>
              </a:xfrm>
              <a:prstGeom prst="rect">
                <a:avLst/>
              </a:prstGeom>
            </p:spPr>
            <p:txBody>
              <a:bodyPr vert="horz" lIns="48000" tIns="48000" rIns="48000" bIns="48000" rtlCol="0" anchor="ctr">
                <a:noAutofit/>
              </a:bodyPr>
              <a:lstStyle>
                <a:lvl1pPr marL="342900" indent="-342900" algn="l" defTabSz="1632753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l"/>
                  <a:defRPr kumimoji="1"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326612" indent="-510235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40941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317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73693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490070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306446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122822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939199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FFA513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nn-NO" sz="3300" b="1" dirty="0" smtClean="0">
                    <a:solidFill>
                      <a:prstClr val="black"/>
                    </a:solidFill>
                  </a:rPr>
                  <a:t>Seni Teater: Berkreasi </a:t>
                </a:r>
                <a:r>
                  <a:rPr lang="nn-NO" sz="3300" b="1" dirty="0" smtClean="0">
                    <a:solidFill>
                      <a:prstClr val="black"/>
                    </a:solidFill>
                  </a:rPr>
                  <a:t>Seni Teater</a:t>
                </a:r>
                <a:endParaRPr lang="nn-NO" sz="33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直角三角形 28"/>
            <p:cNvSpPr/>
            <p:nvPr/>
          </p:nvSpPr>
          <p:spPr>
            <a:xfrm rot="2700000">
              <a:off x="421352" y="447737"/>
              <a:ext cx="1543896" cy="1543896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7" name="直角三角形 8"/>
            <p:cNvSpPr/>
            <p:nvPr/>
          </p:nvSpPr>
          <p:spPr>
            <a:xfrm rot="2700000">
              <a:off x="718392" y="447752"/>
              <a:ext cx="1543896" cy="154389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8" name="直角三角形 4"/>
            <p:cNvSpPr/>
            <p:nvPr/>
          </p:nvSpPr>
          <p:spPr>
            <a:xfrm rot="13500000">
              <a:off x="718392" y="447751"/>
              <a:ext cx="1543896" cy="154389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>
                <a:solidFill>
                  <a:srgbClr val="5BB8D1"/>
                </a:solidFill>
                <a:latin typeface="Open San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21727" y="599236"/>
              <a:ext cx="1337221" cy="1339140"/>
              <a:chOff x="2895601" y="-542991"/>
              <a:chExt cx="960519" cy="9618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895601" y="-542991"/>
                <a:ext cx="960519" cy="960519"/>
                <a:chOff x="2895601" y="-542991"/>
                <a:chExt cx="960519" cy="96051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895601" y="-542991"/>
                  <a:ext cx="960519" cy="960519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926336" y="-512255"/>
                  <a:ext cx="898263" cy="89826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2979751" y="-463129"/>
                <a:ext cx="757870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267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Bab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18454" y="-119089"/>
                <a:ext cx="331842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ID" sz="4267" b="1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8</a:t>
                </a:r>
                <a:endPara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85940" y="2551839"/>
            <a:ext cx="5332711" cy="754629"/>
            <a:chOff x="385940" y="2551839"/>
            <a:chExt cx="5332711" cy="754629"/>
          </a:xfrm>
        </p:grpSpPr>
        <p:grpSp>
          <p:nvGrpSpPr>
            <p:cNvPr id="18" name="Group 17"/>
            <p:cNvGrpSpPr/>
            <p:nvPr/>
          </p:nvGrpSpPr>
          <p:grpSpPr>
            <a:xfrm>
              <a:off x="477574" y="2551839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ight Triangle 23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5940" y="2696357"/>
              <a:ext cx="5241077" cy="610111"/>
              <a:chOff x="298981" y="2086583"/>
              <a:chExt cx="3930808" cy="45758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20700" y="2692333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6489" y="3429001"/>
            <a:ext cx="525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Menjelaskan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pengertian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fabel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ciri-cirinya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Menjelaskan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pengertian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legenda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ciri-cirinya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Memperagakan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isi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cerita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bersama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teman-teman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Menuliskan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isi</a:t>
            </a:r>
            <a:r>
              <a:rPr lang="en-ID" dirty="0" smtClean="0">
                <a:solidFill>
                  <a:prstClr val="black"/>
                </a:solidFill>
              </a:rPr>
              <a:t> dialog </a:t>
            </a:r>
            <a:r>
              <a:rPr lang="en-ID" dirty="0" err="1" smtClean="0">
                <a:solidFill>
                  <a:prstClr val="black"/>
                </a:solidFill>
              </a:rPr>
              <a:t>pada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gambar</a:t>
            </a:r>
            <a:r>
              <a:rPr lang="en-ID" dirty="0" smtClean="0">
                <a:solidFill>
                  <a:prstClr val="black"/>
                </a:solidFill>
              </a:rPr>
              <a:t> yang </a:t>
            </a:r>
            <a:r>
              <a:rPr lang="en-ID" dirty="0" err="1" smtClean="0">
                <a:solidFill>
                  <a:prstClr val="black"/>
                </a:solidFill>
              </a:rPr>
              <a:t>tertera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pada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cerita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Membentuk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tim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produksi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pementasan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39" y="1936460"/>
            <a:ext cx="6331676" cy="39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46" y="962263"/>
            <a:ext cx="4476732" cy="312519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8875" y="361324"/>
            <a:ext cx="9875889" cy="615553"/>
            <a:chOff x="264542" y="1485475"/>
            <a:chExt cx="9875889" cy="6155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487571"/>
              <a:ext cx="9681925" cy="609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976687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A.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Bermain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Peran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dari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Cerita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Fabel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Legenda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16140" y="1226830"/>
            <a:ext cx="691613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Pengertian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Fabel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Legenda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86" y="2124336"/>
            <a:ext cx="6801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Berikut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ciri-ciri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fabel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53611" y="4182423"/>
            <a:ext cx="414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Fabel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menggunakan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tokoh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hewan</a:t>
            </a:r>
            <a:r>
              <a:rPr lang="en-ID" sz="2400" b="1" dirty="0" smtClean="0">
                <a:solidFill>
                  <a:srgbClr val="0070C0"/>
                </a:solidFill>
              </a:rPr>
              <a:t> yang </a:t>
            </a:r>
            <a:r>
              <a:rPr lang="en-ID" sz="2400" b="1" dirty="0" err="1" smtClean="0">
                <a:solidFill>
                  <a:srgbClr val="0070C0"/>
                </a:solidFill>
              </a:rPr>
              <a:t>digambarkan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seperti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manusia</a:t>
            </a:r>
            <a:r>
              <a:rPr lang="en-ID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0986" y="2768729"/>
            <a:ext cx="6686115" cy="3147155"/>
            <a:chOff x="367127" y="1725954"/>
            <a:chExt cx="6686115" cy="3147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7" y="1725954"/>
              <a:ext cx="6686115" cy="314715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76246" y="1864334"/>
              <a:ext cx="630163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US" sz="3000" b="1" dirty="0" err="1" smtClean="0">
                  <a:solidFill>
                    <a:srgbClr val="CC0099"/>
                  </a:solidFill>
                </a:rPr>
                <a:t>Bersifat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fiksi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atau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rekaan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Tokoh-tokohnya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adalah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hewan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Menggunakan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bahasa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sederhana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Mengandung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pesan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atau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amanat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Ceritanya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berurutan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sesuai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kejadian</a:t>
              </a:r>
              <a:endParaRPr lang="en-US" sz="3000" b="1" dirty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408" y="286235"/>
            <a:ext cx="7743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CC0099"/>
                </a:solidFill>
              </a:rPr>
              <a:t>Legenda</a:t>
            </a:r>
            <a:r>
              <a:rPr lang="en-ID" sz="3400" b="1" dirty="0" smtClean="0">
                <a:solidFill>
                  <a:srgbClr val="CC0099"/>
                </a:solidFill>
              </a:rPr>
              <a:t> </a:t>
            </a:r>
            <a:r>
              <a:rPr lang="en-ID" sz="3400" b="1" dirty="0" err="1" smtClean="0"/>
              <a:t>adalah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cerita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rakyat</a:t>
            </a:r>
            <a:r>
              <a:rPr lang="en-ID" sz="3400" b="1" dirty="0" smtClean="0"/>
              <a:t> yang </a:t>
            </a:r>
            <a:r>
              <a:rPr lang="en-ID" sz="3400" b="1" dirty="0" err="1" smtClean="0"/>
              <a:t>menceritakan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tentang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sejarah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suatu</a:t>
            </a:r>
            <a:r>
              <a:rPr lang="en-ID" sz="3400" b="1" dirty="0" smtClean="0"/>
              <a:t> tempat </a:t>
            </a:r>
            <a:r>
              <a:rPr lang="en-ID" sz="3400" b="1" dirty="0" err="1" smtClean="0"/>
              <a:t>atau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peristiwa</a:t>
            </a:r>
            <a:r>
              <a:rPr lang="en-ID" sz="3400" b="1" dirty="0" smtClean="0"/>
              <a:t>. </a:t>
            </a:r>
            <a:r>
              <a:rPr lang="en-ID" sz="3400" b="1" dirty="0" err="1" smtClean="0"/>
              <a:t>Ciri-ciri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lengenda</a:t>
            </a:r>
            <a:r>
              <a:rPr lang="en-ID" sz="3400" b="1" dirty="0" smtClean="0"/>
              <a:t>, </a:t>
            </a:r>
            <a:r>
              <a:rPr lang="en-ID" sz="3400" b="1" dirty="0" err="1" smtClean="0"/>
              <a:t>yaitu</a:t>
            </a:r>
            <a:r>
              <a:rPr lang="en-ID" sz="3400" b="1" dirty="0" smtClean="0"/>
              <a:t> 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303408" y="2471040"/>
            <a:ext cx="7743312" cy="3323987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Berupa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cerita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lisan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memiliki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banyak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versi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Setiap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daerah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memiliki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legenda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berbeda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Dianggap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sebagai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cerita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pernah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benar-benar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terjadi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D" sz="3000" b="1" dirty="0" err="1" smtClean="0">
                <a:solidFill>
                  <a:srgbClr val="CC0099"/>
                </a:solidFill>
              </a:rPr>
              <a:t>Tokoh</a:t>
            </a:r>
            <a:r>
              <a:rPr lang="en-ID" sz="3000" b="1" dirty="0" smtClean="0">
                <a:solidFill>
                  <a:srgbClr val="CC0099"/>
                </a:solidFill>
              </a:rPr>
              <a:t> yang </a:t>
            </a:r>
            <a:r>
              <a:rPr lang="en-ID" sz="3000" b="1" dirty="0" err="1" smtClean="0">
                <a:solidFill>
                  <a:srgbClr val="CC0099"/>
                </a:solidFill>
              </a:rPr>
              <a:t>ditampilkan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biasanya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manusia</a:t>
            </a:r>
            <a:r>
              <a:rPr lang="en-ID" sz="3000" b="1" dirty="0" smtClean="0">
                <a:solidFill>
                  <a:srgbClr val="CC0099"/>
                </a:solidFill>
              </a:rPr>
              <a:t>.</a:t>
            </a:r>
            <a:endParaRPr lang="en-US" sz="3000" b="1" dirty="0">
              <a:solidFill>
                <a:srgbClr val="CC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40" y="1493520"/>
            <a:ext cx="3725082" cy="248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03920" y="4178521"/>
            <a:ext cx="319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Batu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Malin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Kundang</a:t>
            </a:r>
            <a:r>
              <a:rPr lang="en-ID" sz="2400" b="1" dirty="0" smtClean="0">
                <a:solidFill>
                  <a:srgbClr val="0070C0"/>
                </a:solidFill>
              </a:rPr>
              <a:t> yang </a:t>
            </a:r>
            <a:r>
              <a:rPr lang="en-ID" sz="2400" b="1" dirty="0" err="1" smtClean="0">
                <a:solidFill>
                  <a:srgbClr val="0070C0"/>
                </a:solidFill>
              </a:rPr>
              <a:t>ada</a:t>
            </a:r>
            <a:r>
              <a:rPr lang="en-ID" sz="2400" b="1" dirty="0" smtClean="0">
                <a:solidFill>
                  <a:srgbClr val="0070C0"/>
                </a:solidFill>
              </a:rPr>
              <a:t> di </a:t>
            </a:r>
            <a:r>
              <a:rPr lang="en-ID" sz="2400" b="1" dirty="0" err="1" smtClean="0">
                <a:solidFill>
                  <a:srgbClr val="0070C0"/>
                </a:solidFill>
              </a:rPr>
              <a:t>Pantai</a:t>
            </a:r>
            <a:r>
              <a:rPr lang="en-ID" sz="2400" b="1" dirty="0" smtClean="0">
                <a:solidFill>
                  <a:srgbClr val="0070C0"/>
                </a:solidFill>
              </a:rPr>
              <a:t> Air </a:t>
            </a:r>
            <a:r>
              <a:rPr lang="en-ID" sz="2400" b="1" dirty="0" err="1" smtClean="0">
                <a:solidFill>
                  <a:srgbClr val="0070C0"/>
                </a:solidFill>
              </a:rPr>
              <a:t>Manis</a:t>
            </a:r>
            <a:r>
              <a:rPr lang="en-ID" sz="2400" b="1" dirty="0" smtClean="0">
                <a:solidFill>
                  <a:srgbClr val="0070C0"/>
                </a:solidFill>
              </a:rPr>
              <a:t>, Padang.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986" y="1335198"/>
            <a:ext cx="84067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Berikut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strktur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teks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cerita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fabel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legenda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5160" y="2178899"/>
            <a:ext cx="8981720" cy="3754874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400" b="1" dirty="0" err="1" smtClean="0">
                <a:solidFill>
                  <a:srgbClr val="FFFF00"/>
                </a:solidFill>
              </a:rPr>
              <a:t>Eksposisi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bagian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perkenalan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tokoh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tema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cerita</a:t>
            </a:r>
            <a:r>
              <a:rPr lang="en-US" sz="3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FFFF00"/>
                </a:solidFill>
              </a:rPr>
              <a:t>Komplikasi</a:t>
            </a:r>
            <a:r>
              <a:rPr lang="en-ID" sz="3400" b="1" dirty="0" smtClean="0">
                <a:solidFill>
                  <a:srgbClr val="FFFF00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adalah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bagian</a:t>
            </a:r>
            <a:r>
              <a:rPr lang="en-ID" sz="3400" b="1" dirty="0" smtClean="0">
                <a:solidFill>
                  <a:schemeClr val="bg1"/>
                </a:solidFill>
              </a:rPr>
              <a:t> yang </a:t>
            </a:r>
            <a:r>
              <a:rPr lang="en-ID" sz="3400" b="1" dirty="0" err="1" smtClean="0">
                <a:solidFill>
                  <a:schemeClr val="bg1"/>
                </a:solidFill>
              </a:rPr>
              <a:t>berisi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permasalahan</a:t>
            </a:r>
            <a:r>
              <a:rPr lang="en-ID" sz="3400" b="1" dirty="0" smtClean="0">
                <a:solidFill>
                  <a:schemeClr val="bg1"/>
                </a:solidFill>
              </a:rPr>
              <a:t> yang </a:t>
            </a:r>
            <a:r>
              <a:rPr lang="en-ID" sz="3400" b="1" dirty="0" err="1" smtClean="0">
                <a:solidFill>
                  <a:schemeClr val="bg1"/>
                </a:solidFill>
              </a:rPr>
              <a:t>dialami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dirasakan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oleh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tokoh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dalam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cerita</a:t>
            </a:r>
            <a:r>
              <a:rPr lang="en-ID" sz="3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FFFF00"/>
                </a:solidFill>
              </a:rPr>
              <a:t>Klimaks</a:t>
            </a:r>
            <a:r>
              <a:rPr lang="en-ID" sz="3400" b="1" dirty="0" smtClean="0">
                <a:solidFill>
                  <a:srgbClr val="FFFF00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adalah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bagian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puncak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dari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pertentangan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pada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tokoh-tokoh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dalam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cerita</a:t>
            </a:r>
            <a:r>
              <a:rPr lang="en-ID" sz="3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6140" y="556270"/>
            <a:ext cx="744770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Struktur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Teks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Fabel</a:t>
            </a:r>
            <a:r>
              <a:rPr lang="en-ID" sz="3200" b="1" dirty="0" smtClean="0">
                <a:solidFill>
                  <a:schemeClr val="bg1"/>
                </a:solidFill>
              </a:rPr>
              <a:t>  </a:t>
            </a:r>
            <a:r>
              <a:rPr lang="en-ID" sz="3200" b="1" dirty="0" err="1" smtClean="0">
                <a:solidFill>
                  <a:schemeClr val="bg1"/>
                </a:solidFill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Legenda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40" y="776819"/>
            <a:ext cx="8585480" cy="3231654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US" sz="3400" b="1" dirty="0" err="1" smtClean="0">
                <a:solidFill>
                  <a:srgbClr val="FFFF00"/>
                </a:solidFill>
              </a:rPr>
              <a:t>Resolusi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adalah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bagian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penurunan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ketegangan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pertentangan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antartokoh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dalam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cerita</a:t>
            </a:r>
            <a:r>
              <a:rPr lang="en-US" sz="3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3400" b="1" dirty="0" err="1" smtClean="0">
                <a:solidFill>
                  <a:srgbClr val="FFFF00"/>
                </a:solidFill>
              </a:rPr>
              <a:t>Konklusi</a:t>
            </a:r>
            <a:r>
              <a:rPr lang="en-ID" sz="3400" b="1" dirty="0" smtClean="0">
                <a:solidFill>
                  <a:srgbClr val="FFFF00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adalah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pemecahan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masalah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penyampaian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pesan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dari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tokoh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cerita</a:t>
            </a:r>
            <a:r>
              <a:rPr lang="en-ID" sz="3400" b="1" dirty="0" smtClean="0">
                <a:solidFill>
                  <a:schemeClr val="bg1"/>
                </a:solidFill>
              </a:rPr>
              <a:t> yang </a:t>
            </a:r>
            <a:r>
              <a:rPr lang="en-ID" sz="3400" b="1" dirty="0" err="1" smtClean="0">
                <a:solidFill>
                  <a:schemeClr val="bg1"/>
                </a:solidFill>
              </a:rPr>
              <a:t>bertentangan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dan</a:t>
            </a:r>
            <a:r>
              <a:rPr lang="en-ID" sz="3400" b="1" dirty="0" smtClean="0">
                <a:solidFill>
                  <a:schemeClr val="bg1"/>
                </a:solidFill>
              </a:rPr>
              <a:t> </a:t>
            </a:r>
            <a:r>
              <a:rPr lang="en-ID" sz="3400" b="1" dirty="0" err="1" smtClean="0">
                <a:solidFill>
                  <a:schemeClr val="bg1"/>
                </a:solidFill>
              </a:rPr>
              <a:t>peristiwa</a:t>
            </a:r>
            <a:r>
              <a:rPr lang="en-ID" sz="3400" b="1" dirty="0" smtClean="0">
                <a:solidFill>
                  <a:schemeClr val="bg1"/>
                </a:solidFill>
              </a:rPr>
              <a:t> yang </a:t>
            </a:r>
            <a:r>
              <a:rPr lang="en-ID" sz="3400" b="1" dirty="0" err="1" smtClean="0">
                <a:solidFill>
                  <a:schemeClr val="bg1"/>
                </a:solidFill>
              </a:rPr>
              <a:t>dialami</a:t>
            </a:r>
            <a:r>
              <a:rPr lang="en-ID" sz="3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088" y="299904"/>
            <a:ext cx="10551231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3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Langkah-Langkah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Memerankan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Fabel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Legenda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89" y="1211139"/>
            <a:ext cx="101854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70C0"/>
                </a:solidFill>
              </a:rPr>
              <a:t>Berikut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beberapa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langkah</a:t>
            </a:r>
            <a:r>
              <a:rPr lang="en-ID" sz="3400" b="1" dirty="0" smtClean="0">
                <a:solidFill>
                  <a:srgbClr val="0070C0"/>
                </a:solidFill>
              </a:rPr>
              <a:t> yang </a:t>
            </a:r>
            <a:r>
              <a:rPr lang="en-ID" sz="3400" b="1" dirty="0" err="1" smtClean="0">
                <a:solidFill>
                  <a:srgbClr val="0070C0"/>
                </a:solidFill>
              </a:rPr>
              <a:t>harus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diperhatikan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saat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memerankan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tokoh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dalam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fabel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legenda</a:t>
            </a:r>
            <a:r>
              <a:rPr lang="en-ID" sz="3400" b="1" dirty="0" smtClean="0">
                <a:solidFill>
                  <a:srgbClr val="0070C0"/>
                </a:solidFill>
              </a:rPr>
              <a:t>.</a:t>
            </a:r>
            <a:endParaRPr lang="en-US" sz="3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89112" y="2600288"/>
            <a:ext cx="7503603" cy="2910175"/>
            <a:chOff x="367127" y="1653765"/>
            <a:chExt cx="7503603" cy="2910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7" y="1653765"/>
              <a:ext cx="7503603" cy="291017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76246" y="1864334"/>
              <a:ext cx="729448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US" sz="3000" b="1" dirty="0" err="1" smtClean="0">
                  <a:solidFill>
                    <a:srgbClr val="CC0099"/>
                  </a:solidFill>
                </a:rPr>
                <a:t>Menguasai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isi</a:t>
              </a:r>
              <a:r>
                <a:rPr lang="en-US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C0099"/>
                  </a:solidFill>
                </a:rPr>
                <a:t>cerita</a:t>
              </a:r>
              <a:endParaRPr lang="en-US" sz="3000" b="1" dirty="0" smtClean="0">
                <a:solidFill>
                  <a:srgbClr val="CC0099"/>
                </a:solidFill>
              </a:endParaRP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Menghayati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tokoh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yang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akan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diperankan</a:t>
              </a:r>
              <a:endParaRPr lang="en-ID" sz="3000" b="1" dirty="0" smtClean="0">
                <a:solidFill>
                  <a:srgbClr val="008080"/>
                </a:solidFill>
              </a:endParaRP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Menguasai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alur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cerita</a:t>
              </a:r>
              <a:endParaRPr lang="en-ID" sz="3000" b="1" dirty="0" smtClean="0">
                <a:solidFill>
                  <a:srgbClr val="CC0099"/>
                </a:solidFill>
              </a:endParaRP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008080"/>
                  </a:solidFill>
                </a:rPr>
                <a:t>Menjalin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kontak</a:t>
              </a:r>
              <a:r>
                <a:rPr lang="en-ID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008080"/>
                  </a:solidFill>
                </a:rPr>
                <a:t>mata</a:t>
              </a:r>
              <a:endParaRPr lang="en-ID" sz="3000" b="1" dirty="0" smtClean="0">
                <a:solidFill>
                  <a:srgbClr val="008080"/>
                </a:solidFill>
              </a:endParaRPr>
            </a:p>
            <a:p>
              <a:pPr marL="457200" indent="-457200">
                <a:buClr>
                  <a:srgbClr val="FF0066"/>
                </a:buClr>
                <a:buFont typeface="Wingdings" panose="05000000000000000000" pitchFamily="2" charset="2"/>
                <a:buChar char="ü"/>
              </a:pPr>
              <a:r>
                <a:rPr lang="en-ID" sz="3000" b="1" dirty="0" err="1" smtClean="0">
                  <a:solidFill>
                    <a:srgbClr val="CC0099"/>
                  </a:solidFill>
                </a:rPr>
                <a:t>Menggunakan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alat</a:t>
              </a:r>
              <a:r>
                <a:rPr lang="en-ID" sz="3000" b="1" dirty="0" smtClean="0">
                  <a:solidFill>
                    <a:srgbClr val="CC0099"/>
                  </a:solidFill>
                </a:rPr>
                <a:t> </a:t>
              </a:r>
              <a:r>
                <a:rPr lang="en-ID" sz="3000" b="1" dirty="0" err="1" smtClean="0">
                  <a:solidFill>
                    <a:srgbClr val="CC0099"/>
                  </a:solidFill>
                </a:rPr>
                <a:t>peraga</a:t>
              </a:r>
              <a:endParaRPr lang="en-US" sz="3000" b="1" dirty="0">
                <a:solidFill>
                  <a:srgbClr val="00808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8884541" y="2116406"/>
            <a:ext cx="2772364" cy="38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088" y="299904"/>
            <a:ext cx="10551231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4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Teknik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Dasar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Memerankan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Cerita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Fabel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Legenda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89" y="1283328"/>
            <a:ext cx="101854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70C0"/>
                </a:solidFill>
              </a:rPr>
              <a:t>Berikut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beberapa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teknik</a:t>
            </a:r>
            <a:r>
              <a:rPr lang="en-ID" sz="3400" b="1" dirty="0" smtClean="0">
                <a:solidFill>
                  <a:srgbClr val="0070C0"/>
                </a:solidFill>
              </a:rPr>
              <a:t> yang </a:t>
            </a:r>
            <a:r>
              <a:rPr lang="en-ID" sz="3400" b="1" dirty="0" err="1" smtClean="0">
                <a:solidFill>
                  <a:srgbClr val="0070C0"/>
                </a:solidFill>
              </a:rPr>
              <a:t>harus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dipahami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untuk</a:t>
            </a:r>
            <a:r>
              <a:rPr lang="en-ID" sz="3400" b="1" dirty="0" smtClean="0">
                <a:solidFill>
                  <a:srgbClr val="0070C0"/>
                </a:solidFill>
              </a:rPr>
              <a:t>  </a:t>
            </a:r>
            <a:r>
              <a:rPr lang="en-ID" sz="3400" b="1" dirty="0" err="1" smtClean="0">
                <a:solidFill>
                  <a:srgbClr val="0070C0"/>
                </a:solidFill>
              </a:rPr>
              <a:t>memerankan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tokoh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dalam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fabel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dan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>
                <a:solidFill>
                  <a:srgbClr val="0070C0"/>
                </a:solidFill>
              </a:rPr>
              <a:t>legenda</a:t>
            </a:r>
            <a:r>
              <a:rPr lang="en-ID" sz="3400" b="1" dirty="0" smtClean="0">
                <a:solidFill>
                  <a:srgbClr val="0070C0"/>
                </a:solidFill>
              </a:rPr>
              <a:t>.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1088" y="2758539"/>
            <a:ext cx="812727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669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D" sz="3200" b="1" dirty="0" err="1" smtClean="0">
                <a:solidFill>
                  <a:srgbClr val="FF0066"/>
                </a:solidFill>
              </a:rPr>
              <a:t>Ucapkanlah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setiap</a:t>
            </a:r>
            <a:r>
              <a:rPr lang="en-ID" sz="3200" b="1" dirty="0" smtClean="0">
                <a:solidFill>
                  <a:srgbClr val="FF0066"/>
                </a:solidFill>
              </a:rPr>
              <a:t> kata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kalimat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dengan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vokal</a:t>
            </a:r>
            <a:r>
              <a:rPr lang="en-ID" sz="3200" b="1" dirty="0" smtClean="0">
                <a:solidFill>
                  <a:srgbClr val="FF0066"/>
                </a:solidFill>
              </a:rPr>
              <a:t> yang </a:t>
            </a:r>
            <a:r>
              <a:rPr lang="en-ID" sz="3200" b="1" dirty="0" err="1" smtClean="0">
                <a:solidFill>
                  <a:srgbClr val="FF0066"/>
                </a:solidFill>
              </a:rPr>
              <a:t>jelas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intonasi</a:t>
            </a:r>
            <a:r>
              <a:rPr lang="en-ID" sz="3200" b="1" dirty="0" smtClean="0">
                <a:solidFill>
                  <a:srgbClr val="FF0066"/>
                </a:solidFill>
              </a:rPr>
              <a:t> yang </a:t>
            </a:r>
            <a:r>
              <a:rPr lang="en-ID" sz="3200" b="1" dirty="0" err="1" smtClean="0">
                <a:solidFill>
                  <a:srgbClr val="FF0066"/>
                </a:solidFill>
              </a:rPr>
              <a:t>tepat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D" sz="3200" b="1" dirty="0" err="1" smtClean="0">
                <a:solidFill>
                  <a:srgbClr val="008080"/>
                </a:solidFill>
              </a:rPr>
              <a:t>Lakukan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gerak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tubuh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sesuai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dengan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karakter</a:t>
            </a:r>
            <a:r>
              <a:rPr lang="en-ID" sz="3200" b="1" dirty="0" smtClean="0">
                <a:solidFill>
                  <a:srgbClr val="008080"/>
                </a:solidFill>
              </a:rPr>
              <a:t> </a:t>
            </a:r>
            <a:r>
              <a:rPr lang="en-ID" sz="3200" b="1" dirty="0" err="1" smtClean="0">
                <a:solidFill>
                  <a:srgbClr val="008080"/>
                </a:solidFill>
              </a:rPr>
              <a:t>tokoh</a:t>
            </a:r>
            <a:r>
              <a:rPr lang="en-ID" sz="3200" b="1" dirty="0" smtClean="0">
                <a:solidFill>
                  <a:srgbClr val="008080"/>
                </a:solidFill>
              </a:rPr>
              <a:t> yang </a:t>
            </a:r>
            <a:r>
              <a:rPr lang="en-ID" sz="3200" b="1" dirty="0" err="1" smtClean="0">
                <a:solidFill>
                  <a:srgbClr val="008080"/>
                </a:solidFill>
              </a:rPr>
              <a:t>diperankan</a:t>
            </a:r>
            <a:r>
              <a:rPr lang="en-ID" sz="3200" b="1" dirty="0" smtClean="0">
                <a:solidFill>
                  <a:srgbClr val="008080"/>
                </a:solidFill>
              </a:rPr>
              <a:t>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D" sz="3200" b="1" dirty="0" err="1" smtClean="0">
                <a:solidFill>
                  <a:srgbClr val="FF0066"/>
                </a:solidFill>
              </a:rPr>
              <a:t>Tunjukkanlah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ekspresi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melalui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mimik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wajah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3"/>
          <a:stretch/>
        </p:blipFill>
        <p:spPr>
          <a:xfrm>
            <a:off x="8730292" y="3051672"/>
            <a:ext cx="2997355" cy="3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8875" y="361324"/>
            <a:ext cx="3994999" cy="663112"/>
            <a:chOff x="264542" y="1485475"/>
            <a:chExt cx="3994999" cy="6631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535697"/>
              <a:ext cx="3994999" cy="61289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38859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B.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Mendongeng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16140" y="1226830"/>
            <a:ext cx="691613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Pengertian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Mendongeng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86" y="2124336"/>
            <a:ext cx="8345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Mendongeng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kegiatan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menyampaikan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cerita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ada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pada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sebuah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dongeng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5862" y="3335173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Dogeng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berisi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cerita</a:t>
            </a:r>
            <a:r>
              <a:rPr lang="en-US" sz="3400" b="1" dirty="0" smtClean="0">
                <a:solidFill>
                  <a:srgbClr val="008080"/>
                </a:solidFill>
              </a:rPr>
              <a:t> yang </a:t>
            </a:r>
            <a:r>
              <a:rPr lang="en-US" sz="3400" b="1" dirty="0" err="1" smtClean="0">
                <a:solidFill>
                  <a:srgbClr val="008080"/>
                </a:solidFill>
              </a:rPr>
              <a:t>memuat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nasihat-nasihat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untuk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kita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teladani</a:t>
            </a:r>
            <a:r>
              <a:rPr lang="en-US" sz="3400" b="1" dirty="0" smtClean="0">
                <a:solidFill>
                  <a:srgbClr val="008080"/>
                </a:solidFill>
              </a:rPr>
              <a:t>.</a:t>
            </a:r>
            <a:endParaRPr lang="en-US" sz="3400" b="1" dirty="0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140" y="4594261"/>
            <a:ext cx="6681519" cy="1138773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3400" b="1" dirty="0" smtClean="0">
                <a:solidFill>
                  <a:srgbClr val="FF0066"/>
                </a:solidFill>
              </a:rPr>
              <a:t>Orang yang </a:t>
            </a:r>
            <a:r>
              <a:rPr lang="en-ID" sz="3400" b="1" dirty="0" err="1" smtClean="0">
                <a:solidFill>
                  <a:srgbClr val="FF0066"/>
                </a:solidFill>
              </a:rPr>
              <a:t>mendongeng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disebut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pendongeng</a:t>
            </a:r>
            <a:r>
              <a:rPr lang="en-ID" sz="3400" b="1" dirty="0" smtClean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472" y="2689013"/>
            <a:ext cx="4090129" cy="35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644</Words>
  <Application>Microsoft Office PowerPoint</Application>
  <PresentationFormat>Widescreen</PresentationFormat>
  <Paragraphs>90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100</cp:revision>
  <dcterms:created xsi:type="dcterms:W3CDTF">2022-04-28T01:27:10Z</dcterms:created>
  <dcterms:modified xsi:type="dcterms:W3CDTF">2022-05-12T04:02:57Z</dcterms:modified>
</cp:coreProperties>
</file>