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5" r:id="rId2"/>
    <p:sldId id="277" r:id="rId3"/>
    <p:sldId id="317" r:id="rId4"/>
    <p:sldId id="318" r:id="rId5"/>
    <p:sldId id="319" r:id="rId6"/>
    <p:sldId id="320" r:id="rId7"/>
    <p:sldId id="321" r:id="rId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8080"/>
    <a:srgbClr val="990033"/>
    <a:srgbClr val="FF9966"/>
    <a:srgbClr val="F20051"/>
    <a:srgbClr val="FFFF99"/>
    <a:srgbClr val="074141"/>
    <a:srgbClr val="FFFF66"/>
    <a:srgbClr val="FFCC99"/>
    <a:srgbClr val="89A3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203" autoAdjust="0"/>
  </p:normalViewPr>
  <p:slideViewPr>
    <p:cSldViewPr>
      <p:cViewPr varScale="1">
        <p:scale>
          <a:sx n="59" d="100"/>
          <a:sy n="59" d="100"/>
        </p:scale>
        <p:origin x="-96" y="-49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EFA59A-4039-4780-8827-E3A9A9D801E3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6B7492-1529-472A-95BF-2C0C16D7DF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532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Warna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tulisan</a:t>
            </a:r>
            <a:r>
              <a:rPr lang="en-US" baseline="0" dirty="0" smtClean="0"/>
              <a:t> BUPENA </a:t>
            </a:r>
            <a:r>
              <a:rPr lang="en-US" baseline="0" dirty="0" err="1" smtClean="0"/>
              <a:t>disesuaikan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dgn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jenjang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kelas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B7492-1529-472A-95BF-2C0C16D7DFC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452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26" y="96978"/>
            <a:ext cx="1523874" cy="49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881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26" y="96978"/>
            <a:ext cx="1523874" cy="49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99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25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8" name="テキスト プレースホルダー 11"/>
          <p:cNvSpPr txBox="1">
            <a:spLocks/>
          </p:cNvSpPr>
          <p:nvPr/>
        </p:nvSpPr>
        <p:spPr>
          <a:xfrm>
            <a:off x="4254176" y="2071126"/>
            <a:ext cx="4274018" cy="788673"/>
          </a:xfrm>
          <a:prstGeom prst="rect">
            <a:avLst/>
          </a:prstGeom>
        </p:spPr>
        <p:txBody>
          <a:bodyPr lIns="68580" tIns="34290" rIns="68580" bIns="34290" anchor="t">
            <a:no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rgbClr val="00B0ED"/>
                </a:solidFill>
                <a:cs typeface="Arial" pitchFamily="34" charset="0"/>
              </a:rPr>
              <a:t>BUPENA</a:t>
            </a:r>
            <a:endParaRPr lang="id-ID" b="1" dirty="0">
              <a:solidFill>
                <a:srgbClr val="00B0ED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9" name="直線コネクタ 9"/>
          <p:cNvCxnSpPr/>
          <p:nvPr/>
        </p:nvCxnSpPr>
        <p:spPr>
          <a:xfrm>
            <a:off x="4572000" y="2800350"/>
            <a:ext cx="3733800" cy="0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headEnd type="oval"/>
            <a:tailEnd type="oval"/>
          </a:ln>
          <a:effectLst/>
        </p:spPr>
      </p:cxnSp>
      <p:sp>
        <p:nvSpPr>
          <p:cNvPr id="10" name="タイトル 1"/>
          <p:cNvSpPr txBox="1">
            <a:spLocks/>
          </p:cNvSpPr>
          <p:nvPr/>
        </p:nvSpPr>
        <p:spPr>
          <a:xfrm>
            <a:off x="3854781" y="1488199"/>
            <a:ext cx="5073868" cy="469019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9600" kern="1200" spc="15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632713">
              <a:defRPr/>
            </a:pPr>
            <a:r>
              <a:rPr kumimoji="1" lang="en-US" altLang="ja-JP" sz="3200" b="1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MEDIA MENGAJAR</a:t>
            </a:r>
            <a:endParaRPr kumimoji="1" lang="ja-JP" altLang="en-US" sz="3200" b="1" spc="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23012" y="2865879"/>
            <a:ext cx="2079737" cy="31547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UNTUK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SD/MI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KELAS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</a:t>
            </a:r>
            <a:endParaRPr lang="id-ID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Cube 12"/>
          <p:cNvSpPr/>
          <p:nvPr/>
        </p:nvSpPr>
        <p:spPr>
          <a:xfrm>
            <a:off x="1425010" y="763869"/>
            <a:ext cx="2553156" cy="3312267"/>
          </a:xfrm>
          <a:prstGeom prst="cube">
            <a:avLst>
              <a:gd name="adj" fmla="val 3711"/>
            </a:avLst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22" r="1838"/>
          <a:stretch/>
        </p:blipFill>
        <p:spPr bwMode="auto">
          <a:xfrm>
            <a:off x="1440564" y="871897"/>
            <a:ext cx="2419869" cy="3204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40876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7901" y="1812855"/>
            <a:ext cx="4287976" cy="2560576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03857" y="1779662"/>
            <a:ext cx="5254651" cy="733044"/>
            <a:chOff x="541580" y="214296"/>
            <a:chExt cx="5254651" cy="73304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580" y="214296"/>
              <a:ext cx="5254651" cy="73304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787480" y="267070"/>
              <a:ext cx="4426300" cy="5425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2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A</a:t>
              </a:r>
              <a:r>
                <a:rPr lang="en-US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.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Menggambar</a:t>
              </a:r>
              <a:r>
                <a:rPr lang="en-US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Rumah</a:t>
              </a:r>
              <a:endParaRPr lang="en-US" sz="2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309447"/>
            <a:ext cx="3981923" cy="131362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89148" y="385647"/>
            <a:ext cx="963725" cy="1041975"/>
            <a:chOff x="532024" y="209550"/>
            <a:chExt cx="963725" cy="1041975"/>
          </a:xfrm>
        </p:grpSpPr>
        <p:sp>
          <p:nvSpPr>
            <p:cNvPr id="4" name="Rectangle 16"/>
            <p:cNvSpPr>
              <a:spLocks noChangeArrowheads="1"/>
            </p:cNvSpPr>
            <p:nvPr/>
          </p:nvSpPr>
          <p:spPr bwMode="auto">
            <a:xfrm>
              <a:off x="532024" y="209550"/>
              <a:ext cx="96372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id-ID" sz="2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BAB</a:t>
              </a:r>
              <a:endParaRPr lang="en-US" altLang="id-ID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Rectangle 16"/>
            <p:cNvSpPr>
              <a:spLocks noChangeArrowheads="1"/>
            </p:cNvSpPr>
            <p:nvPr/>
          </p:nvSpPr>
          <p:spPr bwMode="auto">
            <a:xfrm>
              <a:off x="807740" y="666750"/>
              <a:ext cx="4122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id-ID" sz="3200" b="1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en-US" altLang="id-ID" sz="3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1452954" y="195486"/>
            <a:ext cx="500403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n w="0"/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Lingkungan</a:t>
            </a:r>
            <a:r>
              <a:rPr lang="en-US" sz="3600" b="1" dirty="0" smtClean="0">
                <a:ln w="0"/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sebagai</a:t>
            </a:r>
            <a:r>
              <a:rPr lang="en-US" sz="3600" b="1" dirty="0" smtClean="0">
                <a:ln w="0"/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Objek</a:t>
            </a:r>
            <a:r>
              <a:rPr lang="en-US" sz="3600" b="1" dirty="0" smtClean="0">
                <a:ln w="0"/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Seni</a:t>
            </a:r>
            <a:r>
              <a:rPr lang="en-US" sz="3600" b="1" dirty="0" smtClean="0">
                <a:ln w="0"/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 (</a:t>
            </a:r>
            <a:r>
              <a:rPr lang="en-US" sz="2800" b="1" dirty="0" err="1" smtClean="0">
                <a:ln w="0"/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Seni</a:t>
            </a:r>
            <a:r>
              <a:rPr lang="en-US" sz="2800" b="1" dirty="0" smtClean="0">
                <a:ln w="0"/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Rupa</a:t>
            </a:r>
            <a:r>
              <a:rPr lang="en-US" sz="3600" b="1" dirty="0" smtClean="0">
                <a:ln w="0"/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)</a:t>
            </a:r>
            <a:endParaRPr lang="id-ID" sz="3600" b="1" dirty="0">
              <a:ln w="0"/>
              <a:solidFill>
                <a:schemeClr val="bg2">
                  <a:lumMod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517538" y="2812318"/>
            <a:ext cx="4054462" cy="1224137"/>
            <a:chOff x="3501901" y="716893"/>
            <a:chExt cx="4702534" cy="168324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27" name="Group 8"/>
            <p:cNvGrpSpPr/>
            <p:nvPr/>
          </p:nvGrpSpPr>
          <p:grpSpPr>
            <a:xfrm>
              <a:off x="3501901" y="716893"/>
              <a:ext cx="4702534" cy="1683249"/>
              <a:chOff x="4356877" y="939187"/>
              <a:chExt cx="4778381" cy="1683249"/>
            </a:xfrm>
          </p:grpSpPr>
          <p:sp>
            <p:nvSpPr>
              <p:cNvPr id="29" name="Rounded Rectangle 28"/>
              <p:cNvSpPr/>
              <p:nvPr/>
            </p:nvSpPr>
            <p:spPr>
              <a:xfrm>
                <a:off x="4356877" y="939187"/>
                <a:ext cx="4778381" cy="1683249"/>
              </a:xfrm>
              <a:prstGeom prst="roundRect">
                <a:avLst/>
              </a:prstGeom>
              <a:solidFill>
                <a:srgbClr val="FF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30" name="Rounded Rectangle 29"/>
              <p:cNvSpPr/>
              <p:nvPr/>
            </p:nvSpPr>
            <p:spPr>
              <a:xfrm>
                <a:off x="4500562" y="1000114"/>
                <a:ext cx="4559451" cy="1425979"/>
              </a:xfrm>
              <a:prstGeom prst="roundRect">
                <a:avLst/>
              </a:prstGeom>
              <a:noFill/>
              <a:ln w="19050">
                <a:solidFill>
                  <a:srgbClr val="FF0066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3714744" y="777820"/>
              <a:ext cx="4487079" cy="13965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000" b="1" dirty="0">
                  <a:solidFill>
                    <a:schemeClr val="accent1">
                      <a:lumMod val="75000"/>
                    </a:schemeClr>
                  </a:solidFill>
                </a:rPr>
                <a:t>Menggambar bentuk rumah </a:t>
              </a:r>
              <a:r>
                <a:rPr lang="sv-SE" sz="2000" b="1" dirty="0">
                  <a:solidFill>
                    <a:srgbClr val="FF0000"/>
                  </a:solidFill>
                </a:rPr>
                <a:t>dapat dibuat dalam bentuk dua dimensi atau tiga dimensi.</a:t>
              </a:r>
              <a:endParaRPr lang="en-US" sz="2000" b="1" dirty="0">
                <a:solidFill>
                  <a:srgbClr val="00808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30273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300"/>
                            </p:stCondLst>
                            <p:childTnLst>
                              <p:par>
                                <p:cTn id="33" presetID="32" presetClass="emph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" fill="hold">
                                          <p:stCondLst>
                                            <p:cond delay="197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" fill="hold">
                                          <p:stCondLst>
                                            <p:cond delay="39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" fill="hold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446656"/>
            <a:ext cx="2592288" cy="2375297"/>
          </a:xfrm>
          <a:prstGeom prst="roundRect">
            <a:avLst>
              <a:gd name="adj" fmla="val 4864"/>
            </a:avLst>
          </a:prstGeom>
          <a:solidFill>
            <a:srgbClr val="FFFFBD"/>
          </a:solidFill>
          <a:ln>
            <a:solidFill>
              <a:srgbClr val="00808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008080"/>
              </a:buClr>
            </a:pPr>
            <a:r>
              <a:rPr lang="en-US" sz="2400" b="1" dirty="0" err="1">
                <a:solidFill>
                  <a:srgbClr val="00B050"/>
                </a:solidFill>
              </a:rPr>
              <a:t>Gambar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dua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dimensi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memiliki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dua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sisi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dan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seolah-olah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hanya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dapat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diamati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dari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sisi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depan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59832" y="1446656"/>
            <a:ext cx="2448272" cy="2375297"/>
          </a:xfrm>
          <a:prstGeom prst="roundRect">
            <a:avLst>
              <a:gd name="adj" fmla="val 4864"/>
            </a:avLst>
          </a:prstGeom>
          <a:solidFill>
            <a:srgbClr val="FFFFBD"/>
          </a:solidFill>
          <a:ln>
            <a:solidFill>
              <a:srgbClr val="00808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008080"/>
              </a:buClr>
            </a:pPr>
            <a:r>
              <a:rPr lang="en-US" sz="2400" b="1" dirty="0" err="1">
                <a:solidFill>
                  <a:srgbClr val="7030A0"/>
                </a:solidFill>
              </a:rPr>
              <a:t>Gambar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tiga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dimensi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F20051"/>
                </a:solidFill>
              </a:rPr>
              <a:t>memiliki</a:t>
            </a:r>
            <a:r>
              <a:rPr lang="en-US" sz="2400" b="1" dirty="0">
                <a:solidFill>
                  <a:srgbClr val="F20051"/>
                </a:solidFill>
              </a:rPr>
              <a:t> </a:t>
            </a:r>
            <a:r>
              <a:rPr lang="en-US" sz="2400" b="1" dirty="0" err="1">
                <a:solidFill>
                  <a:srgbClr val="F20051"/>
                </a:solidFill>
              </a:rPr>
              <a:t>tiga</a:t>
            </a:r>
            <a:r>
              <a:rPr lang="en-US" sz="2400" b="1" dirty="0">
                <a:solidFill>
                  <a:srgbClr val="F20051"/>
                </a:solidFill>
              </a:rPr>
              <a:t> </a:t>
            </a:r>
            <a:r>
              <a:rPr lang="en-US" sz="2400" b="1" dirty="0" err="1">
                <a:solidFill>
                  <a:srgbClr val="F20051"/>
                </a:solidFill>
              </a:rPr>
              <a:t>sisi</a:t>
            </a:r>
            <a:r>
              <a:rPr lang="en-US" sz="2400" b="1" dirty="0">
                <a:solidFill>
                  <a:srgbClr val="F20051"/>
                </a:solidFill>
              </a:rPr>
              <a:t> </a:t>
            </a:r>
            <a:r>
              <a:rPr lang="en-US" sz="2400" b="1" dirty="0" err="1">
                <a:solidFill>
                  <a:srgbClr val="F20051"/>
                </a:solidFill>
              </a:rPr>
              <a:t>dan</a:t>
            </a:r>
            <a:r>
              <a:rPr lang="en-US" sz="2400" b="1" dirty="0">
                <a:solidFill>
                  <a:srgbClr val="F20051"/>
                </a:solidFill>
              </a:rPr>
              <a:t> </a:t>
            </a:r>
            <a:r>
              <a:rPr lang="en-US" sz="2400" b="1" dirty="0" err="1">
                <a:solidFill>
                  <a:srgbClr val="F20051"/>
                </a:solidFill>
              </a:rPr>
              <a:t>seolah-olah</a:t>
            </a:r>
            <a:r>
              <a:rPr lang="en-US" sz="2400" b="1" dirty="0">
                <a:solidFill>
                  <a:srgbClr val="F20051"/>
                </a:solidFill>
              </a:rPr>
              <a:t> </a:t>
            </a:r>
            <a:r>
              <a:rPr lang="en-US" sz="2400" b="1" dirty="0" err="1">
                <a:solidFill>
                  <a:srgbClr val="F20051"/>
                </a:solidFill>
              </a:rPr>
              <a:t>dapat</a:t>
            </a:r>
            <a:r>
              <a:rPr lang="en-US" sz="2400" b="1" dirty="0">
                <a:solidFill>
                  <a:srgbClr val="F20051"/>
                </a:solidFill>
              </a:rPr>
              <a:t> </a:t>
            </a:r>
            <a:r>
              <a:rPr lang="en-US" sz="2400" b="1" dirty="0" err="1">
                <a:solidFill>
                  <a:srgbClr val="F20051"/>
                </a:solidFill>
              </a:rPr>
              <a:t>diamati</a:t>
            </a:r>
            <a:r>
              <a:rPr lang="en-US" sz="2400" b="1" dirty="0">
                <a:solidFill>
                  <a:srgbClr val="F20051"/>
                </a:solidFill>
              </a:rPr>
              <a:t> </a:t>
            </a:r>
            <a:r>
              <a:rPr lang="en-US" sz="2400" b="1" dirty="0" err="1">
                <a:solidFill>
                  <a:srgbClr val="F20051"/>
                </a:solidFill>
              </a:rPr>
              <a:t>dari</a:t>
            </a:r>
            <a:r>
              <a:rPr lang="en-US" sz="2400" b="1" dirty="0">
                <a:solidFill>
                  <a:srgbClr val="F20051"/>
                </a:solidFill>
              </a:rPr>
              <a:t> </a:t>
            </a:r>
            <a:r>
              <a:rPr lang="en-US" sz="2400" b="1" dirty="0" err="1">
                <a:solidFill>
                  <a:srgbClr val="F20051"/>
                </a:solidFill>
              </a:rPr>
              <a:t>segala</a:t>
            </a:r>
            <a:r>
              <a:rPr lang="en-US" sz="2400" b="1" dirty="0">
                <a:solidFill>
                  <a:srgbClr val="F20051"/>
                </a:solidFill>
              </a:rPr>
              <a:t> </a:t>
            </a:r>
            <a:r>
              <a:rPr lang="en-US" sz="2400" b="1" dirty="0" err="1">
                <a:solidFill>
                  <a:srgbClr val="F20051"/>
                </a:solidFill>
              </a:rPr>
              <a:t>arah</a:t>
            </a:r>
            <a:r>
              <a:rPr lang="en-US" sz="2400" b="1" dirty="0">
                <a:solidFill>
                  <a:srgbClr val="F20051"/>
                </a:solidFill>
              </a:rPr>
              <a:t>. </a:t>
            </a:r>
            <a:endParaRPr lang="en-US" sz="4000" b="1" dirty="0">
              <a:solidFill>
                <a:srgbClr val="F2005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136" y="1418654"/>
            <a:ext cx="3098883" cy="20905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08104" y="3651870"/>
            <a:ext cx="316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70C0"/>
                </a:solidFill>
              </a:rPr>
              <a:t>Alat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dan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bahan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untuk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menggambar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rumah</a:t>
            </a:r>
            <a:r>
              <a:rPr lang="en-US" sz="2000" b="1" dirty="0">
                <a:solidFill>
                  <a:srgbClr val="0070C0"/>
                </a:solidFill>
              </a:rPr>
              <a:t>.</a:t>
            </a:r>
            <a:endParaRPr lang="en-US" sz="2800" b="1" dirty="0">
              <a:solidFill>
                <a:srgbClr val="0070C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879" y="681076"/>
            <a:ext cx="5249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8080"/>
                </a:solidFill>
              </a:rPr>
              <a:t>Jenis-Jenis</a:t>
            </a:r>
            <a:r>
              <a:rPr lang="en-US" sz="2800" b="1" dirty="0" smtClean="0">
                <a:solidFill>
                  <a:srgbClr val="008080"/>
                </a:solidFill>
              </a:rPr>
              <a:t> </a:t>
            </a:r>
            <a:r>
              <a:rPr lang="en-US" sz="2800" b="1" dirty="0" err="1" smtClean="0">
                <a:solidFill>
                  <a:srgbClr val="008080"/>
                </a:solidFill>
              </a:rPr>
              <a:t>Gambar</a:t>
            </a:r>
            <a:endParaRPr lang="en-US" sz="2800" b="1" dirty="0">
              <a:solidFill>
                <a:srgbClr val="0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581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32" presetClass="emph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" fill="hold">
                                          <p:stCondLst>
                                            <p:cond delay="17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" fill="hold">
                                          <p:stCondLst>
                                            <p:cond delay="3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" fill="hold">
                                          <p:stCondLst>
                                            <p:cond delay="5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8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800"/>
                            </p:stCondLst>
                            <p:childTnLst>
                              <p:par>
                                <p:cTn id="33" presetID="32" presetClass="emph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" fill="hold">
                                          <p:stCondLst>
                                            <p:cond delay="17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" fill="hold">
                                          <p:stCondLst>
                                            <p:cond delay="3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" fill="hold">
                                          <p:stCondLst>
                                            <p:cond delay="5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6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6" grpId="0"/>
      <p:bldP spid="7" grpId="0"/>
      <p:bldP spid="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83"/>
          <a:stretch/>
        </p:blipFill>
        <p:spPr bwMode="auto">
          <a:xfrm>
            <a:off x="0" y="-1"/>
            <a:ext cx="9150890" cy="5164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372200" y="1643220"/>
            <a:ext cx="3009314" cy="31639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23478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3087" y="617191"/>
            <a:ext cx="4104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Hal-</a:t>
            </a:r>
            <a:r>
              <a:rPr lang="en-US" sz="24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hal</a:t>
            </a:r>
            <a:r>
              <a:rPr lang="en-US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yang </a:t>
            </a:r>
            <a:r>
              <a:rPr lang="en-US" sz="24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perlu</a:t>
            </a:r>
            <a:r>
              <a:rPr lang="en-US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diperhatikan</a:t>
            </a:r>
            <a:r>
              <a:rPr lang="en-US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saat</a:t>
            </a:r>
            <a:r>
              <a:rPr lang="en-US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mengambar</a:t>
            </a:r>
            <a:r>
              <a:rPr lang="en-US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:</a:t>
            </a:r>
            <a:endParaRPr lang="en-US" sz="24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3087" y="1468629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1. </a:t>
            </a:r>
            <a:r>
              <a:rPr lang="en-US" sz="2400" b="1" dirty="0" err="1" smtClean="0">
                <a:solidFill>
                  <a:schemeClr val="bg1"/>
                </a:solidFill>
              </a:rPr>
              <a:t>Proporsi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3087" y="1930294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2. </a:t>
            </a:r>
            <a:r>
              <a:rPr lang="en-US" sz="24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Komposisi</a:t>
            </a:r>
            <a:endParaRPr lang="en-US" sz="24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3087" y="2391959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3. </a:t>
            </a:r>
            <a:r>
              <a:rPr lang="en-US" sz="2400" b="1" dirty="0" err="1" smtClean="0">
                <a:solidFill>
                  <a:srgbClr val="FFFF00"/>
                </a:solidFill>
              </a:rPr>
              <a:t>Objek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gambar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3087" y="2853624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4. </a:t>
            </a:r>
            <a:r>
              <a:rPr lang="en-US" sz="24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Gelap</a:t>
            </a:r>
            <a:r>
              <a:rPr lang="en-US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dan</a:t>
            </a:r>
            <a:r>
              <a:rPr lang="en-US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terang</a:t>
            </a:r>
            <a:endParaRPr lang="en-US" sz="24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3086" y="3315289"/>
            <a:ext cx="6093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5. </a:t>
            </a:r>
            <a:r>
              <a:rPr lang="en-US" sz="24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Penggunaan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arsiran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atau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bayang-bayang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737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800"/>
                            </p:stCondLst>
                            <p:childTnLst>
                              <p:par>
                                <p:cTn id="18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8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6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4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2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G:\Template Bupena Merdeka (Konten QR-Media mengajar)\BACKGROUND\bukit.jpg"/>
          <p:cNvPicPr>
            <a:picLocks noChangeAspect="1" noChangeArrowheads="1"/>
          </p:cNvPicPr>
          <p:nvPr/>
        </p:nvPicPr>
        <p:blipFill>
          <a:blip r:embed="rId2" cstate="print"/>
          <a:srcRect l="987" t="4974" r="1547" b="2473"/>
          <a:stretch>
            <a:fillRect/>
          </a:stretch>
        </p:blipFill>
        <p:spPr bwMode="auto">
          <a:xfrm>
            <a:off x="0" y="-17438"/>
            <a:ext cx="9144000" cy="5160938"/>
          </a:xfrm>
          <a:prstGeom prst="rect">
            <a:avLst/>
          </a:prstGeom>
          <a:noFill/>
        </p:spPr>
      </p:pic>
      <p:grpSp>
        <p:nvGrpSpPr>
          <p:cNvPr id="2" name="Group 1"/>
          <p:cNvGrpSpPr/>
          <p:nvPr/>
        </p:nvGrpSpPr>
        <p:grpSpPr>
          <a:xfrm>
            <a:off x="235581" y="339502"/>
            <a:ext cx="2392203" cy="733044"/>
            <a:chOff x="541580" y="214296"/>
            <a:chExt cx="2392203" cy="73304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580" y="214296"/>
              <a:ext cx="2392203" cy="733044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787480" y="267070"/>
              <a:ext cx="1930279" cy="5663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B.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Tekstur</a:t>
              </a:r>
              <a:endParaRPr lang="en-US" sz="2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pic>
        <p:nvPicPr>
          <p:cNvPr id="5" name="Picture 3" descr="G:\Template Bupena Merdeka (Konten QR-Media mengajar)\BAHAN\tokoh 2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-142414" y="1571618"/>
            <a:ext cx="2785588" cy="3270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786050" y="785800"/>
            <a:ext cx="5572164" cy="1430179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600" b="1" dirty="0" err="1" smtClean="0">
                <a:solidFill>
                  <a:srgbClr val="002060"/>
                </a:solidFill>
              </a:rPr>
              <a:t>Tekstur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err="1" smtClean="0">
                <a:solidFill>
                  <a:srgbClr val="990033"/>
                </a:solidFill>
              </a:rPr>
              <a:t>merupakan</a:t>
            </a:r>
            <a:r>
              <a:rPr lang="en-US" sz="2600" b="1" dirty="0" smtClean="0">
                <a:solidFill>
                  <a:srgbClr val="990033"/>
                </a:solidFill>
              </a:rPr>
              <a:t> </a:t>
            </a:r>
            <a:r>
              <a:rPr lang="en-US" sz="2600" b="1" dirty="0" err="1" smtClean="0">
                <a:solidFill>
                  <a:srgbClr val="990033"/>
                </a:solidFill>
              </a:rPr>
              <a:t>sifat</a:t>
            </a:r>
            <a:r>
              <a:rPr lang="en-US" sz="2600" b="1" dirty="0" smtClean="0">
                <a:solidFill>
                  <a:srgbClr val="990033"/>
                </a:solidFill>
              </a:rPr>
              <a:t> </a:t>
            </a:r>
            <a:r>
              <a:rPr lang="en-US" sz="2600" b="1" dirty="0" err="1" smtClean="0">
                <a:solidFill>
                  <a:srgbClr val="990033"/>
                </a:solidFill>
              </a:rPr>
              <a:t>permukaan</a:t>
            </a:r>
            <a:r>
              <a:rPr lang="en-US" sz="2600" b="1" dirty="0" smtClean="0">
                <a:solidFill>
                  <a:srgbClr val="990033"/>
                </a:solidFill>
              </a:rPr>
              <a:t> </a:t>
            </a:r>
            <a:r>
              <a:rPr lang="en-US" sz="2600" b="1" dirty="0" err="1" smtClean="0">
                <a:solidFill>
                  <a:srgbClr val="990033"/>
                </a:solidFill>
              </a:rPr>
              <a:t>benda</a:t>
            </a:r>
            <a:r>
              <a:rPr lang="en-US" sz="2600" b="1" dirty="0" smtClean="0">
                <a:solidFill>
                  <a:srgbClr val="990033"/>
                </a:solidFill>
              </a:rPr>
              <a:t> yang </a:t>
            </a:r>
            <a:r>
              <a:rPr lang="en-US" sz="2600" b="1" dirty="0" err="1" smtClean="0">
                <a:solidFill>
                  <a:srgbClr val="990033"/>
                </a:solidFill>
              </a:rPr>
              <a:t>dapat</a:t>
            </a:r>
            <a:r>
              <a:rPr lang="en-US" sz="2600" b="1" dirty="0" smtClean="0">
                <a:solidFill>
                  <a:srgbClr val="990033"/>
                </a:solidFill>
              </a:rPr>
              <a:t> </a:t>
            </a:r>
            <a:r>
              <a:rPr lang="en-US" sz="2600" b="1" dirty="0" err="1" smtClean="0">
                <a:solidFill>
                  <a:srgbClr val="990033"/>
                </a:solidFill>
              </a:rPr>
              <a:t>diketahui</a:t>
            </a:r>
            <a:r>
              <a:rPr lang="en-US" sz="2600" b="1" dirty="0" smtClean="0">
                <a:solidFill>
                  <a:srgbClr val="990033"/>
                </a:solidFill>
              </a:rPr>
              <a:t> </a:t>
            </a:r>
            <a:r>
              <a:rPr lang="en-US" sz="2600" b="1" dirty="0" err="1" smtClean="0">
                <a:solidFill>
                  <a:srgbClr val="990033"/>
                </a:solidFill>
              </a:rPr>
              <a:t>dengan</a:t>
            </a:r>
            <a:r>
              <a:rPr lang="en-US" sz="2600" b="1" dirty="0" smtClean="0">
                <a:solidFill>
                  <a:srgbClr val="990033"/>
                </a:solidFill>
              </a:rPr>
              <a:t> </a:t>
            </a:r>
            <a:r>
              <a:rPr lang="en-US" sz="2600" b="1" dirty="0" err="1" smtClean="0">
                <a:solidFill>
                  <a:srgbClr val="990033"/>
                </a:solidFill>
              </a:rPr>
              <a:t>cara</a:t>
            </a:r>
            <a:r>
              <a:rPr lang="en-US" sz="2600" b="1" dirty="0" smtClean="0">
                <a:solidFill>
                  <a:srgbClr val="990033"/>
                </a:solidFill>
              </a:rPr>
              <a:t> </a:t>
            </a:r>
            <a:r>
              <a:rPr lang="en-US" sz="2600" b="1" dirty="0" err="1" smtClean="0">
                <a:solidFill>
                  <a:srgbClr val="00B050"/>
                </a:solidFill>
              </a:rPr>
              <a:t>dilihat</a:t>
            </a:r>
            <a:r>
              <a:rPr lang="en-US" sz="2600" b="1" dirty="0" smtClean="0">
                <a:solidFill>
                  <a:srgbClr val="00B050"/>
                </a:solidFill>
              </a:rPr>
              <a:t> </a:t>
            </a:r>
            <a:r>
              <a:rPr lang="en-US" sz="2600" b="1" dirty="0" err="1" smtClean="0">
                <a:solidFill>
                  <a:srgbClr val="990033"/>
                </a:solidFill>
              </a:rPr>
              <a:t>atau</a:t>
            </a:r>
            <a:r>
              <a:rPr lang="en-US" sz="2600" b="1" dirty="0" smtClean="0">
                <a:solidFill>
                  <a:srgbClr val="990033"/>
                </a:solidFill>
              </a:rPr>
              <a:t> </a:t>
            </a:r>
            <a:r>
              <a:rPr lang="en-US" sz="2600" b="1" dirty="0" err="1" smtClean="0">
                <a:solidFill>
                  <a:srgbClr val="00B050"/>
                </a:solidFill>
              </a:rPr>
              <a:t>diraba</a:t>
            </a:r>
            <a:r>
              <a:rPr lang="en-US" sz="2600" b="1" dirty="0" smtClean="0">
                <a:solidFill>
                  <a:srgbClr val="990033"/>
                </a:solidFill>
              </a:rPr>
              <a:t>.</a:t>
            </a:r>
            <a:endParaRPr lang="en-US" sz="2600" b="1" dirty="0">
              <a:solidFill>
                <a:srgbClr val="99003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488" y="3066883"/>
            <a:ext cx="2290576" cy="54483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70C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0070C0"/>
                </a:solidFill>
              </a:rPr>
              <a:t>Tekstur</a:t>
            </a:r>
            <a:r>
              <a:rPr lang="en-US" sz="2600" b="1" dirty="0" smtClean="0">
                <a:solidFill>
                  <a:srgbClr val="0070C0"/>
                </a:solidFill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</a:rPr>
              <a:t>nyata</a:t>
            </a:r>
            <a:endParaRPr lang="en-US" sz="2600" b="1" dirty="0">
              <a:solidFill>
                <a:srgbClr val="FF0066"/>
              </a:solidFill>
            </a:endParaRPr>
          </a:p>
        </p:txBody>
      </p:sp>
      <p:pic>
        <p:nvPicPr>
          <p:cNvPr id="8" name="Picture 7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23478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547524" y="3066883"/>
            <a:ext cx="2290576" cy="54483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50000"/>
              </a:schemeClr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chemeClr val="accent6">
                    <a:lumMod val="50000"/>
                  </a:schemeClr>
                </a:solidFill>
              </a:rPr>
              <a:t>Tekstur</a:t>
            </a:r>
            <a:r>
              <a:rPr lang="en-US" sz="2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600" b="1" dirty="0" err="1" smtClean="0">
                <a:solidFill>
                  <a:schemeClr val="accent6">
                    <a:lumMod val="50000"/>
                  </a:schemeClr>
                </a:solidFill>
              </a:rPr>
              <a:t>semu</a:t>
            </a:r>
            <a:endParaRPr lang="en-US" sz="2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57488" y="2495355"/>
            <a:ext cx="30875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Jenis</a:t>
            </a:r>
            <a:r>
              <a:rPr lang="en-US" sz="2400" b="1" dirty="0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tekstur</a:t>
            </a:r>
            <a:r>
              <a:rPr lang="en-US" sz="2400" b="1" dirty="0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:</a:t>
            </a:r>
            <a:endParaRPr lang="en-US" sz="2400" b="1" dirty="0">
              <a:solidFill>
                <a:srgbClr val="FF0066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906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25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250"/>
                            </p:stCondLst>
                            <p:childTnLst>
                              <p:par>
                                <p:cTn id="23" presetID="1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:\Template Bupena Merdeka (Konten QR-Media mengajar)\BACKGROUND\dind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9143999" cy="5172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0950" y="415339"/>
            <a:ext cx="5249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8080"/>
                </a:solidFill>
              </a:rPr>
              <a:t>Teknik-teknik</a:t>
            </a:r>
            <a:r>
              <a:rPr lang="en-US" sz="2800" b="1" dirty="0" smtClean="0">
                <a:solidFill>
                  <a:srgbClr val="008080"/>
                </a:solidFill>
              </a:rPr>
              <a:t> </a:t>
            </a:r>
            <a:r>
              <a:rPr lang="en-US" sz="2800" b="1" dirty="0" err="1" smtClean="0">
                <a:solidFill>
                  <a:srgbClr val="008080"/>
                </a:solidFill>
              </a:rPr>
              <a:t>membuat</a:t>
            </a:r>
            <a:r>
              <a:rPr lang="en-US" sz="2800" b="1" dirty="0" smtClean="0">
                <a:solidFill>
                  <a:srgbClr val="008080"/>
                </a:solidFill>
              </a:rPr>
              <a:t> </a:t>
            </a:r>
            <a:r>
              <a:rPr lang="en-US" sz="2800" b="1" dirty="0" err="1" smtClean="0">
                <a:solidFill>
                  <a:srgbClr val="008080"/>
                </a:solidFill>
              </a:rPr>
              <a:t>tekstur</a:t>
            </a:r>
            <a:r>
              <a:rPr lang="en-US" sz="2800" b="1" dirty="0" smtClean="0">
                <a:solidFill>
                  <a:srgbClr val="008080"/>
                </a:solidFill>
              </a:rPr>
              <a:t>:</a:t>
            </a:r>
            <a:endParaRPr lang="en-US" sz="2800" b="1" dirty="0">
              <a:solidFill>
                <a:srgbClr val="008080"/>
              </a:solidFill>
            </a:endParaRPr>
          </a:p>
        </p:txBody>
      </p:sp>
      <p:pic>
        <p:nvPicPr>
          <p:cNvPr id="4" name="Picture 3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23478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0950" y="1583942"/>
            <a:ext cx="2792352" cy="2776895"/>
          </a:xfrm>
          <a:prstGeom prst="snip1Rect">
            <a:avLst/>
          </a:prstGeom>
          <a:solidFill>
            <a:srgbClr val="FFFFBD"/>
          </a:solidFill>
          <a:ln w="12700">
            <a:solidFill>
              <a:srgbClr val="A5002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65113" indent="-265113">
              <a:buClr>
                <a:srgbClr val="008080"/>
              </a:buClr>
              <a:buFont typeface="Wingdings" pitchFamily="2" charset="2"/>
              <a:buChar char="§"/>
            </a:pPr>
            <a:r>
              <a:rPr lang="en-US" sz="2000" b="1" dirty="0" err="1" smtClean="0">
                <a:solidFill>
                  <a:srgbClr val="008080"/>
                </a:solidFill>
              </a:rPr>
              <a:t>Letakkan</a:t>
            </a:r>
            <a:r>
              <a:rPr lang="en-US" sz="2000" b="1" dirty="0" smtClean="0">
                <a:solidFill>
                  <a:srgbClr val="008080"/>
                </a:solidFill>
              </a:rPr>
              <a:t> </a:t>
            </a:r>
            <a:r>
              <a:rPr lang="en-US" sz="2000" b="1" dirty="0" err="1" smtClean="0">
                <a:solidFill>
                  <a:srgbClr val="008080"/>
                </a:solidFill>
              </a:rPr>
              <a:t>kerta</a:t>
            </a:r>
            <a:r>
              <a:rPr lang="en-US" sz="2000" b="1" dirty="0" smtClean="0">
                <a:solidFill>
                  <a:srgbClr val="008080"/>
                </a:solidFill>
              </a:rPr>
              <a:t> di </a:t>
            </a:r>
            <a:r>
              <a:rPr lang="en-US" sz="2000" b="1" dirty="0" err="1" smtClean="0">
                <a:solidFill>
                  <a:srgbClr val="008080"/>
                </a:solidFill>
              </a:rPr>
              <a:t>atas</a:t>
            </a:r>
            <a:r>
              <a:rPr lang="en-US" sz="2000" b="1" dirty="0" smtClean="0">
                <a:solidFill>
                  <a:srgbClr val="008080"/>
                </a:solidFill>
              </a:rPr>
              <a:t> </a:t>
            </a:r>
            <a:r>
              <a:rPr lang="en-US" sz="2000" b="1" dirty="0" err="1" smtClean="0">
                <a:solidFill>
                  <a:srgbClr val="008080"/>
                </a:solidFill>
              </a:rPr>
              <a:t>permukaan</a:t>
            </a:r>
            <a:r>
              <a:rPr lang="en-US" sz="2000" b="1" dirty="0" smtClean="0">
                <a:solidFill>
                  <a:srgbClr val="008080"/>
                </a:solidFill>
              </a:rPr>
              <a:t> </a:t>
            </a:r>
            <a:r>
              <a:rPr lang="en-US" sz="2000" b="1" dirty="0" err="1" smtClean="0">
                <a:solidFill>
                  <a:srgbClr val="008080"/>
                </a:solidFill>
              </a:rPr>
              <a:t>benda</a:t>
            </a:r>
            <a:r>
              <a:rPr lang="en-US" sz="2000" b="1" dirty="0" smtClean="0">
                <a:solidFill>
                  <a:srgbClr val="008080"/>
                </a:solidFill>
              </a:rPr>
              <a:t> yang </a:t>
            </a:r>
            <a:r>
              <a:rPr lang="en-US" sz="2000" b="1" dirty="0" err="1" smtClean="0">
                <a:solidFill>
                  <a:srgbClr val="008080"/>
                </a:solidFill>
              </a:rPr>
              <a:t>memiliki</a:t>
            </a:r>
            <a:r>
              <a:rPr lang="en-US" sz="2000" b="1" dirty="0" smtClean="0">
                <a:solidFill>
                  <a:srgbClr val="008080"/>
                </a:solidFill>
              </a:rPr>
              <a:t> </a:t>
            </a:r>
            <a:r>
              <a:rPr lang="en-US" sz="2000" b="1" dirty="0" err="1" smtClean="0">
                <a:solidFill>
                  <a:srgbClr val="008080"/>
                </a:solidFill>
              </a:rPr>
              <a:t>tekstur</a:t>
            </a:r>
            <a:r>
              <a:rPr lang="en-US" sz="2000" b="1" dirty="0" smtClean="0">
                <a:solidFill>
                  <a:srgbClr val="008080"/>
                </a:solidFill>
              </a:rPr>
              <a:t>.</a:t>
            </a:r>
          </a:p>
          <a:p>
            <a:pPr marL="265113" indent="-265113">
              <a:buClr>
                <a:srgbClr val="008080"/>
              </a:buClr>
              <a:buFont typeface="Wingdings" pitchFamily="2" charset="2"/>
              <a:buChar char="§"/>
            </a:pPr>
            <a:r>
              <a:rPr lang="en-US" sz="2000" b="1" dirty="0" err="1" smtClean="0">
                <a:solidFill>
                  <a:srgbClr val="0070C0"/>
                </a:solidFill>
              </a:rPr>
              <a:t>Tekanlah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kertas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dan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arsir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menggunakan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pensil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atau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krayon</a:t>
            </a:r>
            <a:r>
              <a:rPr lang="en-US" sz="2000" b="1" dirty="0" smtClean="0">
                <a:solidFill>
                  <a:srgbClr val="0070C0"/>
                </a:solidFill>
              </a:rPr>
              <a:t>.</a:t>
            </a:r>
          </a:p>
          <a:p>
            <a:pPr>
              <a:buClr>
                <a:srgbClr val="008080"/>
              </a:buClr>
            </a:pPr>
            <a:endParaRPr lang="en-US" sz="2000" b="1" dirty="0" smtClean="0">
              <a:solidFill>
                <a:srgbClr val="00808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50950" y="1066776"/>
            <a:ext cx="2792352" cy="661182"/>
            <a:chOff x="685800" y="1838738"/>
            <a:chExt cx="2917385" cy="66118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838738"/>
              <a:ext cx="2708362" cy="661182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010150" y="1921553"/>
              <a:ext cx="25930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tabLst>
                  <a:tab pos="358775" algn="l"/>
                </a:tabLst>
              </a:pPr>
              <a:r>
                <a:rPr lang="en-US" sz="2800" b="1" i="1" dirty="0" smtClean="0">
                  <a:solidFill>
                    <a:srgbClr val="0070C0"/>
                  </a:solidFill>
                </a:rPr>
                <a:t>Frottage </a:t>
              </a:r>
              <a:endParaRPr lang="en-US" sz="2800" b="1" i="1" dirty="0" smtClean="0">
                <a:solidFill>
                  <a:srgbClr val="0070C0"/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291816" y="1583942"/>
            <a:ext cx="2792352" cy="2776895"/>
          </a:xfrm>
          <a:prstGeom prst="snip1Rect">
            <a:avLst/>
          </a:prstGeom>
          <a:solidFill>
            <a:srgbClr val="FFFFBD"/>
          </a:solidFill>
          <a:ln w="12700">
            <a:solidFill>
              <a:srgbClr val="A5002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65113" indent="-265113">
              <a:buClr>
                <a:srgbClr val="008080"/>
              </a:buClr>
              <a:buFont typeface="Wingdings" pitchFamily="2" charset="2"/>
              <a:buChar char="§"/>
            </a:pPr>
            <a:r>
              <a:rPr lang="en-US" sz="2000" b="1" dirty="0" err="1" smtClean="0">
                <a:solidFill>
                  <a:srgbClr val="008080"/>
                </a:solidFill>
              </a:rPr>
              <a:t>Oleskan</a:t>
            </a:r>
            <a:r>
              <a:rPr lang="en-US" sz="2000" b="1" dirty="0" smtClean="0">
                <a:solidFill>
                  <a:srgbClr val="008080"/>
                </a:solidFill>
              </a:rPr>
              <a:t> cat </a:t>
            </a:r>
            <a:r>
              <a:rPr lang="en-US" sz="2000" b="1" dirty="0" err="1" smtClean="0">
                <a:solidFill>
                  <a:srgbClr val="008080"/>
                </a:solidFill>
              </a:rPr>
              <a:t>minyak</a:t>
            </a:r>
            <a:r>
              <a:rPr lang="en-US" sz="2000" b="1" dirty="0" smtClean="0">
                <a:solidFill>
                  <a:srgbClr val="008080"/>
                </a:solidFill>
              </a:rPr>
              <a:t> </a:t>
            </a:r>
            <a:r>
              <a:rPr lang="en-US" sz="2000" b="1" dirty="0" err="1" smtClean="0">
                <a:solidFill>
                  <a:srgbClr val="008080"/>
                </a:solidFill>
              </a:rPr>
              <a:t>warna</a:t>
            </a:r>
            <a:r>
              <a:rPr lang="en-US" sz="2000" b="1" dirty="0" smtClean="0">
                <a:solidFill>
                  <a:srgbClr val="008080"/>
                </a:solidFill>
              </a:rPr>
              <a:t> </a:t>
            </a:r>
            <a:r>
              <a:rPr lang="en-US" sz="2000" b="1" dirty="0" err="1" smtClean="0">
                <a:solidFill>
                  <a:srgbClr val="008080"/>
                </a:solidFill>
              </a:rPr>
              <a:t>gelap</a:t>
            </a:r>
            <a:r>
              <a:rPr lang="en-US" sz="2000" b="1" dirty="0" smtClean="0">
                <a:solidFill>
                  <a:srgbClr val="008080"/>
                </a:solidFill>
              </a:rPr>
              <a:t> </a:t>
            </a:r>
            <a:r>
              <a:rPr lang="en-US" sz="2000" b="1" dirty="0" err="1" smtClean="0">
                <a:solidFill>
                  <a:srgbClr val="008080"/>
                </a:solidFill>
              </a:rPr>
              <a:t>pada</a:t>
            </a:r>
            <a:r>
              <a:rPr lang="en-US" sz="2000" b="1" dirty="0" smtClean="0">
                <a:solidFill>
                  <a:srgbClr val="008080"/>
                </a:solidFill>
              </a:rPr>
              <a:t> </a:t>
            </a:r>
            <a:r>
              <a:rPr lang="en-US" sz="2000" b="1" dirty="0" err="1" smtClean="0">
                <a:solidFill>
                  <a:srgbClr val="008080"/>
                </a:solidFill>
              </a:rPr>
              <a:t>papan</a:t>
            </a:r>
            <a:r>
              <a:rPr lang="en-US" sz="2000" b="1" dirty="0" smtClean="0">
                <a:solidFill>
                  <a:srgbClr val="008080"/>
                </a:solidFill>
              </a:rPr>
              <a:t>.</a:t>
            </a:r>
          </a:p>
          <a:p>
            <a:pPr marL="265113" indent="-265113">
              <a:buClr>
                <a:srgbClr val="008080"/>
              </a:buClr>
              <a:buFont typeface="Wingdings" pitchFamily="2" charset="2"/>
              <a:buChar char="§"/>
            </a:pPr>
            <a:r>
              <a:rPr lang="en-US" sz="2000" b="1" dirty="0" err="1" smtClean="0">
                <a:solidFill>
                  <a:srgbClr val="0070C0"/>
                </a:solidFill>
              </a:rPr>
              <a:t>Tambahkan</a:t>
            </a:r>
            <a:r>
              <a:rPr lang="en-US" sz="2000" b="1" dirty="0" smtClean="0">
                <a:solidFill>
                  <a:srgbClr val="0070C0"/>
                </a:solidFill>
              </a:rPr>
              <a:t> cat </a:t>
            </a:r>
            <a:r>
              <a:rPr lang="en-US" sz="2000" b="1" dirty="0" err="1" smtClean="0">
                <a:solidFill>
                  <a:srgbClr val="0070C0"/>
                </a:solidFill>
              </a:rPr>
              <a:t>warna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terang</a:t>
            </a:r>
            <a:r>
              <a:rPr lang="en-US" sz="2000" b="1" dirty="0" smtClean="0">
                <a:solidFill>
                  <a:srgbClr val="0070C0"/>
                </a:solidFill>
              </a:rPr>
              <a:t> di </a:t>
            </a:r>
            <a:r>
              <a:rPr lang="en-US" sz="2000" b="1" dirty="0" err="1" smtClean="0">
                <a:solidFill>
                  <a:srgbClr val="0070C0"/>
                </a:solidFill>
              </a:rPr>
              <a:t>atasnya</a:t>
            </a:r>
            <a:r>
              <a:rPr lang="en-US" sz="2000" b="1" dirty="0" smtClean="0">
                <a:solidFill>
                  <a:srgbClr val="0070C0"/>
                </a:solidFill>
              </a:rPr>
              <a:t>.</a:t>
            </a:r>
          </a:p>
          <a:p>
            <a:pPr marL="265113" indent="-265113">
              <a:buClr>
                <a:srgbClr val="008080"/>
              </a:buClr>
              <a:buFont typeface="Wingdings" pitchFamily="2" charset="2"/>
              <a:buChar char="§"/>
            </a:pPr>
            <a:r>
              <a:rPr lang="en-US" sz="2000" b="1" dirty="0" err="1" smtClean="0">
                <a:solidFill>
                  <a:srgbClr val="FF0066"/>
                </a:solidFill>
              </a:rPr>
              <a:t>Goreskan</a:t>
            </a:r>
            <a:r>
              <a:rPr lang="en-US" sz="2000" b="1" dirty="0" smtClean="0">
                <a:solidFill>
                  <a:srgbClr val="FF0066"/>
                </a:solidFill>
              </a:rPr>
              <a:t> </a:t>
            </a:r>
            <a:r>
              <a:rPr lang="en-US" sz="2000" b="1" dirty="0" err="1" smtClean="0">
                <a:solidFill>
                  <a:srgbClr val="FF0066"/>
                </a:solidFill>
              </a:rPr>
              <a:t>permukaan</a:t>
            </a:r>
            <a:r>
              <a:rPr lang="en-US" sz="2000" b="1" dirty="0" smtClean="0">
                <a:solidFill>
                  <a:srgbClr val="FF0066"/>
                </a:solidFill>
              </a:rPr>
              <a:t>.</a:t>
            </a:r>
            <a:endParaRPr lang="en-US" sz="2000" b="1" dirty="0" smtClean="0">
              <a:solidFill>
                <a:srgbClr val="FF0066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291816" y="1066776"/>
            <a:ext cx="2792352" cy="661182"/>
            <a:chOff x="685800" y="1838738"/>
            <a:chExt cx="2917385" cy="661182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838738"/>
              <a:ext cx="2708362" cy="661182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1010150" y="1921553"/>
              <a:ext cx="25930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tabLst>
                  <a:tab pos="358775" algn="l"/>
                </a:tabLst>
              </a:pPr>
              <a:r>
                <a:rPr lang="en-US" sz="2800" b="1" i="1" dirty="0" err="1" smtClean="0">
                  <a:solidFill>
                    <a:srgbClr val="0070C0"/>
                  </a:solidFill>
                </a:rPr>
                <a:t>Grattage</a:t>
              </a:r>
              <a:r>
                <a:rPr lang="en-US" sz="2800" b="1" i="1" dirty="0" smtClean="0">
                  <a:solidFill>
                    <a:srgbClr val="0070C0"/>
                  </a:solidFill>
                </a:rPr>
                <a:t> </a:t>
              </a:r>
              <a:endParaRPr lang="en-US" sz="2800" b="1" i="1" dirty="0" smtClean="0">
                <a:solidFill>
                  <a:srgbClr val="0070C0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6246388" y="1583942"/>
            <a:ext cx="2792352" cy="2776895"/>
          </a:xfrm>
          <a:prstGeom prst="snip1Rect">
            <a:avLst/>
          </a:prstGeom>
          <a:solidFill>
            <a:srgbClr val="FFFFBD"/>
          </a:solidFill>
          <a:ln w="12700">
            <a:solidFill>
              <a:srgbClr val="A5002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65113" indent="-265113">
              <a:buClr>
                <a:srgbClr val="008080"/>
              </a:buClr>
              <a:buFont typeface="Wingdings" pitchFamily="2" charset="2"/>
              <a:buChar char="§"/>
            </a:pPr>
            <a:r>
              <a:rPr lang="en-US" sz="2000" b="1" dirty="0" err="1" smtClean="0">
                <a:solidFill>
                  <a:srgbClr val="008080"/>
                </a:solidFill>
              </a:rPr>
              <a:t>Tempelkan</a:t>
            </a:r>
            <a:r>
              <a:rPr lang="en-US" sz="2000" b="1" dirty="0" smtClean="0">
                <a:solidFill>
                  <a:srgbClr val="008080"/>
                </a:solidFill>
              </a:rPr>
              <a:t> </a:t>
            </a:r>
            <a:r>
              <a:rPr lang="en-US" sz="2000" b="1" dirty="0" err="1" smtClean="0">
                <a:solidFill>
                  <a:srgbClr val="008080"/>
                </a:solidFill>
              </a:rPr>
              <a:t>kertas</a:t>
            </a:r>
            <a:r>
              <a:rPr lang="en-US" sz="2000" b="1" dirty="0" smtClean="0">
                <a:solidFill>
                  <a:srgbClr val="008080"/>
                </a:solidFill>
              </a:rPr>
              <a:t> </a:t>
            </a:r>
            <a:r>
              <a:rPr lang="en-US" sz="2000" b="1" dirty="0" err="1" smtClean="0">
                <a:solidFill>
                  <a:srgbClr val="008080"/>
                </a:solidFill>
              </a:rPr>
              <a:t>dengan</a:t>
            </a:r>
            <a:r>
              <a:rPr lang="en-US" sz="2000" b="1" dirty="0" smtClean="0">
                <a:solidFill>
                  <a:srgbClr val="008080"/>
                </a:solidFill>
              </a:rPr>
              <a:t> </a:t>
            </a:r>
            <a:r>
              <a:rPr lang="en-US" sz="2000" b="1" dirty="0" err="1" smtClean="0">
                <a:solidFill>
                  <a:srgbClr val="008080"/>
                </a:solidFill>
              </a:rPr>
              <a:t>lem</a:t>
            </a:r>
            <a:r>
              <a:rPr lang="en-US" sz="2000" b="1" dirty="0" smtClean="0">
                <a:solidFill>
                  <a:srgbClr val="008080"/>
                </a:solidFill>
              </a:rPr>
              <a:t> </a:t>
            </a:r>
            <a:r>
              <a:rPr lang="en-US" sz="2000" b="1" dirty="0" err="1" smtClean="0">
                <a:solidFill>
                  <a:srgbClr val="008080"/>
                </a:solidFill>
              </a:rPr>
              <a:t>pada</a:t>
            </a:r>
            <a:r>
              <a:rPr lang="en-US" sz="2000" b="1" dirty="0" smtClean="0">
                <a:solidFill>
                  <a:srgbClr val="008080"/>
                </a:solidFill>
              </a:rPr>
              <a:t> </a:t>
            </a:r>
            <a:r>
              <a:rPr lang="en-US" sz="2000" b="1" dirty="0" err="1" smtClean="0">
                <a:solidFill>
                  <a:srgbClr val="008080"/>
                </a:solidFill>
              </a:rPr>
              <a:t>permukaan</a:t>
            </a:r>
            <a:r>
              <a:rPr lang="en-US" sz="2000" b="1" dirty="0" smtClean="0">
                <a:solidFill>
                  <a:srgbClr val="008080"/>
                </a:solidFill>
              </a:rPr>
              <a:t> </a:t>
            </a:r>
            <a:r>
              <a:rPr lang="en-US" sz="2000" b="1" dirty="0" err="1" smtClean="0">
                <a:solidFill>
                  <a:srgbClr val="008080"/>
                </a:solidFill>
              </a:rPr>
              <a:t>bertekstur</a:t>
            </a:r>
            <a:r>
              <a:rPr lang="en-US" sz="2000" b="1" dirty="0" smtClean="0">
                <a:solidFill>
                  <a:srgbClr val="008080"/>
                </a:solidFill>
              </a:rPr>
              <a:t> </a:t>
            </a:r>
            <a:r>
              <a:rPr lang="en-US" sz="2000" b="1" dirty="0" err="1" smtClean="0">
                <a:solidFill>
                  <a:srgbClr val="008080"/>
                </a:solidFill>
              </a:rPr>
              <a:t>kasar</a:t>
            </a:r>
            <a:r>
              <a:rPr lang="en-US" sz="2000" b="1" dirty="0" smtClean="0">
                <a:solidFill>
                  <a:srgbClr val="008080"/>
                </a:solidFill>
              </a:rPr>
              <a:t>.</a:t>
            </a:r>
          </a:p>
          <a:p>
            <a:pPr marL="265113" indent="-265113">
              <a:buClr>
                <a:srgbClr val="008080"/>
              </a:buClr>
              <a:buFont typeface="Wingdings" pitchFamily="2" charset="2"/>
              <a:buChar char="§"/>
            </a:pPr>
            <a:endParaRPr lang="en-US" sz="2000" b="1" dirty="0">
              <a:solidFill>
                <a:srgbClr val="008080"/>
              </a:solidFill>
            </a:endParaRPr>
          </a:p>
          <a:p>
            <a:pPr marL="265113" indent="-265113">
              <a:buClr>
                <a:srgbClr val="008080"/>
              </a:buClr>
              <a:buFont typeface="Wingdings" pitchFamily="2" charset="2"/>
              <a:buChar char="§"/>
            </a:pPr>
            <a:endParaRPr lang="en-US" sz="2000" b="1" dirty="0" smtClean="0">
              <a:solidFill>
                <a:srgbClr val="008080"/>
              </a:solidFill>
            </a:endParaRPr>
          </a:p>
          <a:p>
            <a:pPr>
              <a:buClr>
                <a:srgbClr val="008080"/>
              </a:buClr>
            </a:pPr>
            <a:endParaRPr lang="en-US" sz="2000" b="1" dirty="0">
              <a:solidFill>
                <a:srgbClr val="008080"/>
              </a:solidFill>
            </a:endParaRPr>
          </a:p>
          <a:p>
            <a:pPr>
              <a:buClr>
                <a:srgbClr val="008080"/>
              </a:buClr>
            </a:pPr>
            <a:endParaRPr lang="en-US" sz="2000" b="1" dirty="0" smtClean="0">
              <a:solidFill>
                <a:srgbClr val="008080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6246388" y="1066776"/>
            <a:ext cx="2792352" cy="661182"/>
            <a:chOff x="685800" y="1838738"/>
            <a:chExt cx="2917385" cy="661182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838738"/>
              <a:ext cx="2708362" cy="661182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1010150" y="1921553"/>
              <a:ext cx="25930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tabLst>
                  <a:tab pos="358775" algn="l"/>
                </a:tabLst>
              </a:pPr>
              <a:r>
                <a:rPr lang="en-US" sz="2800" b="1" dirty="0" err="1" smtClean="0">
                  <a:solidFill>
                    <a:srgbClr val="0070C0"/>
                  </a:solidFill>
                </a:rPr>
                <a:t>Tempel</a:t>
              </a:r>
              <a:r>
                <a:rPr lang="en-US" sz="2800" b="1" dirty="0" smtClean="0">
                  <a:solidFill>
                    <a:srgbClr val="0070C0"/>
                  </a:solidFill>
                </a:rPr>
                <a:t> </a:t>
              </a:r>
              <a:endParaRPr lang="en-US" sz="2800" b="1" dirty="0" smtClean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3547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00"/>
                            </p:stCondLst>
                            <p:childTnLst>
                              <p:par>
                                <p:cTn id="11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8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5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7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32" presetClass="emph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" fill="hold">
                                          <p:stCondLst>
                                            <p:cond delay="178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" fill="hold">
                                          <p:stCondLst>
                                            <p:cond delay="355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" fill="hold">
                                          <p:stCondLst>
                                            <p:cond delay="532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grpId="1" nodeType="clickEffect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" fill="hold">
                                          <p:stCondLst>
                                            <p:cond delay="17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" fill="hold">
                                          <p:stCondLst>
                                            <p:cond delay="3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" fill="hold">
                                          <p:stCondLst>
                                            <p:cond delay="53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fill="hold" grpId="1" nodeType="clickEffect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" fill="hold">
                                          <p:stCondLst>
                                            <p:cond delay="17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" fill="hold">
                                          <p:stCondLst>
                                            <p:cond delay="3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" fill="hold">
                                          <p:stCondLst>
                                            <p:cond delay="53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8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5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75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75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75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75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32" presetClass="emph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" fill="hold">
                                          <p:stCondLst>
                                            <p:cond delay="178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" fill="hold">
                                          <p:stCondLst>
                                            <p:cond delay="355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" fill="hold">
                                          <p:stCondLst>
                                            <p:cond delay="532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2" presetClass="emph" presetSubtype="0" fill="hold" grpId="1" nodeType="clickEffect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" fill="hold">
                                          <p:stCondLst>
                                            <p:cond delay="17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7" dur="2" fill="hold">
                                          <p:stCondLst>
                                            <p:cond delay="355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" fill="hold">
                                          <p:stCondLst>
                                            <p:cond delay="532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9" dur="2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2" presetClass="emph" presetSubtype="0" fill="hold" grpId="1" nodeType="clickEffect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" fill="hold">
                                          <p:stCondLst>
                                            <p:cond delay="17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5" dur="2" fill="hold">
                                          <p:stCondLst>
                                            <p:cond delay="355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" fill="hold">
                                          <p:stCondLst>
                                            <p:cond delay="532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7" dur="2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2" presetClass="emph" presetSubtype="0" fill="hold" grpId="1" nodeType="clickEffect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" fill="hold">
                                          <p:stCondLst>
                                            <p:cond delay="17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3" dur="2" fill="hold">
                                          <p:stCondLst>
                                            <p:cond delay="355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2" fill="hold">
                                          <p:stCondLst>
                                            <p:cond delay="532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5" dur="2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800"/>
                            </p:stCondLst>
                            <p:childTnLst>
                              <p:par>
                                <p:cTn id="1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550"/>
                            </p:stCondLst>
                            <p:childTnLst>
                              <p:par>
                                <p:cTn id="123" presetID="2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75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7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500"/>
                            </p:stCondLst>
                            <p:childTnLst>
                              <p:par>
                                <p:cTn id="132" presetID="32" presetClass="emph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4" dur="2" fill="hold">
                                          <p:stCondLst>
                                            <p:cond delay="178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5" dur="2" fill="hold">
                                          <p:stCondLst>
                                            <p:cond delay="355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6" dur="2" fill="hold">
                                          <p:stCondLst>
                                            <p:cond delay="532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7" dur="2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2" presetClass="emph" presetSubtype="0" fill="hold" grpId="1" nodeType="clickEffect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2" fill="hold">
                                          <p:stCondLst>
                                            <p:cond delay="178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3" dur="2" fill="hold">
                                          <p:stCondLst>
                                            <p:cond delay="355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2" fill="hold">
                                          <p:stCondLst>
                                            <p:cond delay="532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5" dur="2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 build="p" animBg="1"/>
      <p:bldP spid="6" grpId="1" build="p" animBg="1"/>
      <p:bldP spid="18" grpId="0" build="p" animBg="1"/>
      <p:bldP spid="18" grpId="1" build="p" animBg="1"/>
      <p:bldP spid="22" grpId="0" build="p" animBg="1"/>
      <p:bldP spid="22" grpI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:\Template Bupena Merdeka (Konten QR-Media mengajar)\BACKGROUND\dind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9143999" cy="5172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0950" y="415339"/>
            <a:ext cx="5249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8080"/>
                </a:solidFill>
              </a:rPr>
              <a:t>Teknik-teknik</a:t>
            </a:r>
            <a:r>
              <a:rPr lang="en-US" sz="2800" b="1" dirty="0" smtClean="0">
                <a:solidFill>
                  <a:srgbClr val="008080"/>
                </a:solidFill>
              </a:rPr>
              <a:t> </a:t>
            </a:r>
            <a:r>
              <a:rPr lang="en-US" sz="2800" b="1" dirty="0" err="1" smtClean="0">
                <a:solidFill>
                  <a:srgbClr val="008080"/>
                </a:solidFill>
              </a:rPr>
              <a:t>membuat</a:t>
            </a:r>
            <a:r>
              <a:rPr lang="en-US" sz="2800" b="1" dirty="0" smtClean="0">
                <a:solidFill>
                  <a:srgbClr val="008080"/>
                </a:solidFill>
              </a:rPr>
              <a:t> </a:t>
            </a:r>
            <a:r>
              <a:rPr lang="en-US" sz="2800" b="1" dirty="0" err="1" smtClean="0">
                <a:solidFill>
                  <a:srgbClr val="008080"/>
                </a:solidFill>
              </a:rPr>
              <a:t>tekstur</a:t>
            </a:r>
            <a:r>
              <a:rPr lang="en-US" sz="2800" b="1" dirty="0" smtClean="0">
                <a:solidFill>
                  <a:srgbClr val="008080"/>
                </a:solidFill>
              </a:rPr>
              <a:t>:</a:t>
            </a:r>
            <a:endParaRPr lang="en-US" sz="2800" b="1" dirty="0">
              <a:solidFill>
                <a:srgbClr val="008080"/>
              </a:solidFill>
            </a:endParaRPr>
          </a:p>
        </p:txBody>
      </p:sp>
      <p:pic>
        <p:nvPicPr>
          <p:cNvPr id="4" name="Picture 3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23478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0950" y="1583942"/>
            <a:ext cx="2792352" cy="2776895"/>
          </a:xfrm>
          <a:prstGeom prst="snip1Rect">
            <a:avLst/>
          </a:prstGeom>
          <a:solidFill>
            <a:srgbClr val="FFFFBD"/>
          </a:solidFill>
          <a:ln w="12700">
            <a:solidFill>
              <a:srgbClr val="A5002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65113" indent="-265113">
              <a:buClr>
                <a:srgbClr val="008080"/>
              </a:buClr>
              <a:buFont typeface="Wingdings" pitchFamily="2" charset="2"/>
              <a:buChar char="§"/>
            </a:pPr>
            <a:r>
              <a:rPr lang="en-US" sz="2000" b="1" dirty="0" err="1" smtClean="0">
                <a:solidFill>
                  <a:srgbClr val="008080"/>
                </a:solidFill>
              </a:rPr>
              <a:t>Tekan</a:t>
            </a:r>
            <a:r>
              <a:rPr lang="en-US" sz="2000" b="1" dirty="0" smtClean="0">
                <a:solidFill>
                  <a:srgbClr val="008080"/>
                </a:solidFill>
              </a:rPr>
              <a:t> </a:t>
            </a:r>
            <a:r>
              <a:rPr lang="en-US" sz="2000" b="1" dirty="0" err="1" smtClean="0">
                <a:solidFill>
                  <a:srgbClr val="008080"/>
                </a:solidFill>
              </a:rPr>
              <a:t>atau</a:t>
            </a:r>
            <a:r>
              <a:rPr lang="en-US" sz="2000" b="1" dirty="0" smtClean="0">
                <a:solidFill>
                  <a:srgbClr val="008080"/>
                </a:solidFill>
              </a:rPr>
              <a:t> </a:t>
            </a:r>
            <a:r>
              <a:rPr lang="en-US" sz="2000" b="1" dirty="0" err="1" smtClean="0">
                <a:solidFill>
                  <a:srgbClr val="008080"/>
                </a:solidFill>
              </a:rPr>
              <a:t>gilaslah</a:t>
            </a:r>
            <a:r>
              <a:rPr lang="en-US" sz="2000" b="1" dirty="0" smtClean="0">
                <a:solidFill>
                  <a:srgbClr val="008080"/>
                </a:solidFill>
              </a:rPr>
              <a:t> </a:t>
            </a:r>
            <a:r>
              <a:rPr lang="en-US" sz="2000" b="1" dirty="0" err="1" smtClean="0">
                <a:solidFill>
                  <a:srgbClr val="008080"/>
                </a:solidFill>
              </a:rPr>
              <a:t>lempengan</a:t>
            </a:r>
            <a:r>
              <a:rPr lang="en-US" sz="2000" b="1" dirty="0" smtClean="0">
                <a:solidFill>
                  <a:srgbClr val="008080"/>
                </a:solidFill>
              </a:rPr>
              <a:t> </a:t>
            </a:r>
            <a:r>
              <a:rPr lang="en-US" sz="2000" b="1" dirty="0" err="1" smtClean="0">
                <a:solidFill>
                  <a:srgbClr val="008080"/>
                </a:solidFill>
              </a:rPr>
              <a:t>tanah</a:t>
            </a:r>
            <a:r>
              <a:rPr lang="en-US" sz="2000" b="1" dirty="0" smtClean="0">
                <a:solidFill>
                  <a:srgbClr val="008080"/>
                </a:solidFill>
              </a:rPr>
              <a:t> </a:t>
            </a:r>
            <a:r>
              <a:rPr lang="en-US" sz="2000" b="1" dirty="0" err="1" smtClean="0">
                <a:solidFill>
                  <a:srgbClr val="008080"/>
                </a:solidFill>
              </a:rPr>
              <a:t>hingga</a:t>
            </a:r>
            <a:r>
              <a:rPr lang="en-US" sz="2000" b="1" dirty="0" smtClean="0">
                <a:solidFill>
                  <a:srgbClr val="008080"/>
                </a:solidFill>
              </a:rPr>
              <a:t> </a:t>
            </a:r>
            <a:r>
              <a:rPr lang="en-US" sz="2000" b="1" dirty="0" err="1" smtClean="0">
                <a:solidFill>
                  <a:srgbClr val="008080"/>
                </a:solidFill>
              </a:rPr>
              <a:t>membentuk</a:t>
            </a:r>
            <a:r>
              <a:rPr lang="en-US" sz="2000" b="1" dirty="0" smtClean="0">
                <a:solidFill>
                  <a:srgbClr val="008080"/>
                </a:solidFill>
              </a:rPr>
              <a:t> </a:t>
            </a:r>
            <a:r>
              <a:rPr lang="en-US" sz="2000" b="1" dirty="0" err="1" smtClean="0">
                <a:solidFill>
                  <a:srgbClr val="008080"/>
                </a:solidFill>
              </a:rPr>
              <a:t>lempengan</a:t>
            </a:r>
            <a:r>
              <a:rPr lang="en-US" sz="2000" b="1" dirty="0" smtClean="0">
                <a:solidFill>
                  <a:srgbClr val="008080"/>
                </a:solidFill>
              </a:rPr>
              <a:t>.</a:t>
            </a:r>
          </a:p>
          <a:p>
            <a:pPr marL="265113" indent="-265113">
              <a:buClr>
                <a:srgbClr val="008080"/>
              </a:buClr>
              <a:buFont typeface="Wingdings" pitchFamily="2" charset="2"/>
              <a:buChar char="§"/>
            </a:pPr>
            <a:r>
              <a:rPr lang="en-US" sz="2000" b="1" dirty="0" err="1" smtClean="0">
                <a:solidFill>
                  <a:srgbClr val="0070C0"/>
                </a:solidFill>
              </a:rPr>
              <a:t>Buatlah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pola</a:t>
            </a:r>
            <a:r>
              <a:rPr lang="en-US" sz="2000" b="1" dirty="0" smtClean="0">
                <a:solidFill>
                  <a:srgbClr val="0070C0"/>
                </a:solidFill>
              </a:rPr>
              <a:t> di </a:t>
            </a:r>
            <a:r>
              <a:rPr lang="en-US" sz="2000" b="1" dirty="0" err="1" smtClean="0">
                <a:solidFill>
                  <a:srgbClr val="0070C0"/>
                </a:solidFill>
              </a:rPr>
              <a:t>atas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lempengan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dengan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menggunakan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pahatan</a:t>
            </a:r>
            <a:r>
              <a:rPr lang="en-US" sz="2000" b="1" dirty="0" smtClean="0">
                <a:solidFill>
                  <a:srgbClr val="0070C0"/>
                </a:solidFill>
              </a:rPr>
              <a:t>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50950" y="1066776"/>
            <a:ext cx="2792352" cy="661182"/>
            <a:chOff x="685800" y="1838738"/>
            <a:chExt cx="2917385" cy="66118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838738"/>
              <a:ext cx="2708362" cy="661182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010150" y="1921553"/>
              <a:ext cx="25930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tabLst>
                  <a:tab pos="358775" algn="l"/>
                </a:tabLst>
              </a:pPr>
              <a:r>
                <a:rPr lang="en-US" sz="2800" b="1" dirty="0" err="1" smtClean="0">
                  <a:solidFill>
                    <a:srgbClr val="0070C0"/>
                  </a:solidFill>
                </a:rPr>
                <a:t>Nyata</a:t>
              </a:r>
              <a:endParaRPr lang="en-US" sz="2800" b="1" dirty="0" smtClean="0">
                <a:solidFill>
                  <a:srgbClr val="0070C0"/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291816" y="1583942"/>
            <a:ext cx="2792352" cy="2776895"/>
          </a:xfrm>
          <a:prstGeom prst="snip1Rect">
            <a:avLst/>
          </a:prstGeom>
          <a:solidFill>
            <a:srgbClr val="FFFFBD"/>
          </a:solidFill>
          <a:ln w="12700">
            <a:solidFill>
              <a:srgbClr val="A5002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65113" indent="-265113">
              <a:buClr>
                <a:srgbClr val="008080"/>
              </a:buClr>
              <a:buFont typeface="Wingdings" pitchFamily="2" charset="2"/>
              <a:buChar char="§"/>
            </a:pPr>
            <a:r>
              <a:rPr lang="en-US" sz="2000" b="1" dirty="0" err="1" smtClean="0">
                <a:solidFill>
                  <a:srgbClr val="008080"/>
                </a:solidFill>
              </a:rPr>
              <a:t>Oleskan</a:t>
            </a:r>
            <a:r>
              <a:rPr lang="en-US" sz="2000" b="1" dirty="0" smtClean="0">
                <a:solidFill>
                  <a:srgbClr val="008080"/>
                </a:solidFill>
              </a:rPr>
              <a:t> </a:t>
            </a:r>
            <a:r>
              <a:rPr lang="en-US" sz="2000" b="1" dirty="0" err="1" smtClean="0">
                <a:solidFill>
                  <a:srgbClr val="008080"/>
                </a:solidFill>
              </a:rPr>
              <a:t>lem</a:t>
            </a:r>
            <a:r>
              <a:rPr lang="en-US" sz="2000" b="1" dirty="0" smtClean="0">
                <a:solidFill>
                  <a:srgbClr val="008080"/>
                </a:solidFill>
              </a:rPr>
              <a:t> di </a:t>
            </a:r>
            <a:r>
              <a:rPr lang="en-US" sz="2000" b="1" dirty="0" err="1" smtClean="0">
                <a:solidFill>
                  <a:srgbClr val="008080"/>
                </a:solidFill>
              </a:rPr>
              <a:t>permukaan</a:t>
            </a:r>
            <a:r>
              <a:rPr lang="en-US" sz="2000" b="1" dirty="0" smtClean="0">
                <a:solidFill>
                  <a:srgbClr val="008080"/>
                </a:solidFill>
              </a:rPr>
              <a:t> </a:t>
            </a:r>
            <a:r>
              <a:rPr lang="en-US" sz="2000" b="1" dirty="0" err="1" smtClean="0">
                <a:solidFill>
                  <a:srgbClr val="008080"/>
                </a:solidFill>
              </a:rPr>
              <a:t>papan</a:t>
            </a:r>
            <a:r>
              <a:rPr lang="en-US" sz="2000" b="1" dirty="0">
                <a:solidFill>
                  <a:srgbClr val="008080"/>
                </a:solidFill>
              </a:rPr>
              <a:t> </a:t>
            </a:r>
            <a:r>
              <a:rPr lang="en-US" sz="2000" b="1" dirty="0" smtClean="0">
                <a:solidFill>
                  <a:srgbClr val="008080"/>
                </a:solidFill>
              </a:rPr>
              <a:t>yang </a:t>
            </a:r>
            <a:r>
              <a:rPr lang="en-US" sz="2000" b="1" dirty="0" err="1" smtClean="0">
                <a:solidFill>
                  <a:srgbClr val="008080"/>
                </a:solidFill>
              </a:rPr>
              <a:t>sudah</a:t>
            </a:r>
            <a:r>
              <a:rPr lang="en-US" sz="2000" b="1" dirty="0" smtClean="0">
                <a:solidFill>
                  <a:srgbClr val="008080"/>
                </a:solidFill>
              </a:rPr>
              <a:t> </a:t>
            </a:r>
            <a:r>
              <a:rPr lang="en-US" sz="2000" b="1" dirty="0" err="1" smtClean="0">
                <a:solidFill>
                  <a:srgbClr val="008080"/>
                </a:solidFill>
              </a:rPr>
              <a:t>digambar</a:t>
            </a:r>
            <a:r>
              <a:rPr lang="en-US" sz="2000" b="1" dirty="0" smtClean="0">
                <a:solidFill>
                  <a:srgbClr val="008080"/>
                </a:solidFill>
              </a:rPr>
              <a:t>.</a:t>
            </a:r>
          </a:p>
          <a:p>
            <a:pPr marL="265113" indent="-265113">
              <a:buClr>
                <a:srgbClr val="008080"/>
              </a:buClr>
              <a:buFont typeface="Wingdings" pitchFamily="2" charset="2"/>
              <a:buChar char="§"/>
            </a:pPr>
            <a:r>
              <a:rPr lang="en-US" sz="2000" b="1" dirty="0" err="1" smtClean="0">
                <a:solidFill>
                  <a:srgbClr val="0070C0"/>
                </a:solidFill>
              </a:rPr>
              <a:t>Taburkan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bubuk</a:t>
            </a:r>
            <a:r>
              <a:rPr lang="en-US" sz="2000" b="1" dirty="0" smtClean="0">
                <a:solidFill>
                  <a:srgbClr val="0070C0"/>
                </a:solidFill>
              </a:rPr>
              <a:t> di </a:t>
            </a:r>
            <a:r>
              <a:rPr lang="en-US" sz="2000" b="1" dirty="0" err="1" smtClean="0">
                <a:solidFill>
                  <a:srgbClr val="0070C0"/>
                </a:solidFill>
              </a:rPr>
              <a:t>atas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permukaan</a:t>
            </a:r>
            <a:r>
              <a:rPr lang="en-US" sz="2000" b="1" dirty="0" smtClean="0">
                <a:solidFill>
                  <a:srgbClr val="0070C0"/>
                </a:solidFill>
              </a:rPr>
              <a:t>.</a:t>
            </a:r>
          </a:p>
          <a:p>
            <a:pPr>
              <a:buClr>
                <a:srgbClr val="008080"/>
              </a:buClr>
            </a:pPr>
            <a:endParaRPr lang="en-US" sz="2000" b="1" dirty="0">
              <a:solidFill>
                <a:srgbClr val="0070C0"/>
              </a:solidFill>
            </a:endParaRPr>
          </a:p>
          <a:p>
            <a:pPr>
              <a:buClr>
                <a:srgbClr val="008080"/>
              </a:buClr>
            </a:pPr>
            <a:endParaRPr lang="en-US" sz="2000" b="1" dirty="0" smtClean="0">
              <a:solidFill>
                <a:srgbClr val="0070C0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291816" y="1066776"/>
            <a:ext cx="2792352" cy="661182"/>
            <a:chOff x="685800" y="1838738"/>
            <a:chExt cx="2917385" cy="661182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838738"/>
              <a:ext cx="2708362" cy="661182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1010150" y="1921553"/>
              <a:ext cx="25930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tabLst>
                  <a:tab pos="358775" algn="l"/>
                </a:tabLst>
              </a:pPr>
              <a:r>
                <a:rPr lang="en-US" sz="2800" b="1" dirty="0" err="1" smtClean="0">
                  <a:solidFill>
                    <a:srgbClr val="0070C0"/>
                  </a:solidFill>
                </a:rPr>
                <a:t>Nyata</a:t>
              </a:r>
              <a:r>
                <a:rPr lang="en-US" sz="2800" b="1" dirty="0" smtClean="0">
                  <a:solidFill>
                    <a:srgbClr val="0070C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</a:rPr>
                <a:t>bubuk</a:t>
              </a:r>
              <a:endParaRPr lang="en-US" sz="2800" b="1" dirty="0" smtClean="0">
                <a:solidFill>
                  <a:srgbClr val="0070C0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6246388" y="1583942"/>
            <a:ext cx="2792352" cy="2776895"/>
          </a:xfrm>
          <a:prstGeom prst="snip1Rect">
            <a:avLst/>
          </a:prstGeom>
          <a:solidFill>
            <a:srgbClr val="FFFFBD"/>
          </a:solidFill>
          <a:ln w="12700">
            <a:solidFill>
              <a:srgbClr val="A5002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65113" indent="-265113">
              <a:buClr>
                <a:srgbClr val="008080"/>
              </a:buClr>
              <a:buFont typeface="Wingdings" pitchFamily="2" charset="2"/>
              <a:buChar char="§"/>
            </a:pPr>
            <a:r>
              <a:rPr lang="en-US" sz="2000" b="1" dirty="0" err="1" smtClean="0">
                <a:solidFill>
                  <a:srgbClr val="008080"/>
                </a:solidFill>
              </a:rPr>
              <a:t>Siapkan</a:t>
            </a:r>
            <a:r>
              <a:rPr lang="en-US" sz="2000" b="1" dirty="0" smtClean="0">
                <a:solidFill>
                  <a:srgbClr val="008080"/>
                </a:solidFill>
              </a:rPr>
              <a:t> ember </a:t>
            </a:r>
            <a:r>
              <a:rPr lang="en-US" sz="2000" b="1" dirty="0" err="1" smtClean="0">
                <a:solidFill>
                  <a:srgbClr val="008080"/>
                </a:solidFill>
              </a:rPr>
              <a:t>berisi</a:t>
            </a:r>
            <a:r>
              <a:rPr lang="en-US" sz="2000" b="1" dirty="0" smtClean="0">
                <a:solidFill>
                  <a:srgbClr val="008080"/>
                </a:solidFill>
              </a:rPr>
              <a:t> air.</a:t>
            </a:r>
          </a:p>
          <a:p>
            <a:pPr marL="265113" indent="-265113">
              <a:buClr>
                <a:srgbClr val="008080"/>
              </a:buClr>
              <a:buFont typeface="Wingdings" pitchFamily="2" charset="2"/>
              <a:buChar char="§"/>
            </a:pPr>
            <a:r>
              <a:rPr lang="en-US" sz="2000" b="1" dirty="0" err="1" smtClean="0">
                <a:solidFill>
                  <a:srgbClr val="0070C0"/>
                </a:solidFill>
              </a:rPr>
              <a:t>Tambahkan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beberapa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warna</a:t>
            </a:r>
            <a:r>
              <a:rPr lang="en-US" sz="2000" b="1" dirty="0" smtClean="0">
                <a:solidFill>
                  <a:srgbClr val="0070C0"/>
                </a:solidFill>
              </a:rPr>
              <a:t> cat </a:t>
            </a:r>
            <a:r>
              <a:rPr lang="en-US" sz="2000" b="1" dirty="0" err="1" smtClean="0">
                <a:solidFill>
                  <a:srgbClr val="0070C0"/>
                </a:solidFill>
              </a:rPr>
              <a:t>dan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aduk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perlahan</a:t>
            </a:r>
            <a:r>
              <a:rPr lang="en-US" sz="2000" b="1" dirty="0" smtClean="0">
                <a:solidFill>
                  <a:srgbClr val="0070C0"/>
                </a:solidFill>
              </a:rPr>
              <a:t>.</a:t>
            </a:r>
          </a:p>
          <a:p>
            <a:pPr marL="265113" indent="-265113">
              <a:buClr>
                <a:srgbClr val="008080"/>
              </a:buClr>
              <a:buFont typeface="Wingdings" pitchFamily="2" charset="2"/>
              <a:buChar char="§"/>
            </a:pPr>
            <a:r>
              <a:rPr lang="en-US" sz="2000" b="1" dirty="0" err="1" smtClean="0">
                <a:solidFill>
                  <a:srgbClr val="FF0066"/>
                </a:solidFill>
              </a:rPr>
              <a:t>Celupkan</a:t>
            </a:r>
            <a:r>
              <a:rPr lang="en-US" sz="2000" b="1" dirty="0" smtClean="0">
                <a:solidFill>
                  <a:srgbClr val="FF0066"/>
                </a:solidFill>
              </a:rPr>
              <a:t> </a:t>
            </a:r>
            <a:r>
              <a:rPr lang="en-US" sz="2000" b="1" dirty="0" err="1" smtClean="0">
                <a:solidFill>
                  <a:srgbClr val="FF0066"/>
                </a:solidFill>
              </a:rPr>
              <a:t>kertas</a:t>
            </a:r>
            <a:r>
              <a:rPr lang="en-US" sz="2000" b="1" dirty="0" smtClean="0">
                <a:solidFill>
                  <a:srgbClr val="FF0066"/>
                </a:solidFill>
              </a:rPr>
              <a:t> </a:t>
            </a:r>
            <a:r>
              <a:rPr lang="en-US" sz="2000" b="1" dirty="0" err="1" smtClean="0">
                <a:solidFill>
                  <a:srgbClr val="FF0066"/>
                </a:solidFill>
              </a:rPr>
              <a:t>putih</a:t>
            </a:r>
            <a:r>
              <a:rPr lang="en-US" sz="2000" b="1" dirty="0" smtClean="0">
                <a:solidFill>
                  <a:srgbClr val="FF0066"/>
                </a:solidFill>
              </a:rPr>
              <a:t> </a:t>
            </a:r>
            <a:r>
              <a:rPr lang="en-US" sz="2000" b="1" dirty="0" err="1" smtClean="0">
                <a:solidFill>
                  <a:srgbClr val="FF0066"/>
                </a:solidFill>
              </a:rPr>
              <a:t>ke</a:t>
            </a:r>
            <a:r>
              <a:rPr lang="en-US" sz="2000" b="1" dirty="0" smtClean="0">
                <a:solidFill>
                  <a:srgbClr val="FF0066"/>
                </a:solidFill>
              </a:rPr>
              <a:t> </a:t>
            </a:r>
            <a:r>
              <a:rPr lang="en-US" sz="2000" b="1" dirty="0" err="1" smtClean="0">
                <a:solidFill>
                  <a:srgbClr val="FF0066"/>
                </a:solidFill>
              </a:rPr>
              <a:t>dala</a:t>
            </a:r>
            <a:r>
              <a:rPr lang="en-US" sz="2000" b="1" dirty="0" smtClean="0">
                <a:solidFill>
                  <a:srgbClr val="FF0066"/>
                </a:solidFill>
              </a:rPr>
              <a:t> ember </a:t>
            </a:r>
            <a:r>
              <a:rPr lang="en-US" sz="2000" b="1" dirty="0" err="1" smtClean="0">
                <a:solidFill>
                  <a:srgbClr val="FF0066"/>
                </a:solidFill>
              </a:rPr>
              <a:t>dan</a:t>
            </a:r>
            <a:r>
              <a:rPr lang="en-US" sz="2000" b="1" dirty="0" smtClean="0">
                <a:solidFill>
                  <a:srgbClr val="FF0066"/>
                </a:solidFill>
              </a:rPr>
              <a:t> </a:t>
            </a:r>
            <a:r>
              <a:rPr lang="en-US" sz="2000" b="1" dirty="0" err="1" smtClean="0">
                <a:solidFill>
                  <a:srgbClr val="FF0066"/>
                </a:solidFill>
              </a:rPr>
              <a:t>angkat</a:t>
            </a:r>
            <a:r>
              <a:rPr lang="en-US" sz="2000" b="1" dirty="0" smtClean="0">
                <a:solidFill>
                  <a:srgbClr val="FF0066"/>
                </a:solidFill>
              </a:rPr>
              <a:t>.</a:t>
            </a:r>
            <a:endParaRPr lang="en-US" sz="2000" b="1" dirty="0">
              <a:solidFill>
                <a:srgbClr val="FF0066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6246388" y="1066776"/>
            <a:ext cx="2792352" cy="661182"/>
            <a:chOff x="685800" y="1838738"/>
            <a:chExt cx="2917385" cy="661182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838738"/>
              <a:ext cx="2708362" cy="661182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1010150" y="1921553"/>
              <a:ext cx="25930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tabLst>
                  <a:tab pos="358775" algn="l"/>
                </a:tabLst>
              </a:pPr>
              <a:r>
                <a:rPr lang="en-US" sz="2800" b="1" dirty="0" err="1" smtClean="0">
                  <a:solidFill>
                    <a:srgbClr val="0070C0"/>
                  </a:solidFill>
                </a:rPr>
                <a:t>Semu</a:t>
              </a:r>
              <a:r>
                <a:rPr lang="en-US" sz="2800" b="1" dirty="0" smtClean="0">
                  <a:solidFill>
                    <a:srgbClr val="0070C0"/>
                  </a:solidFill>
                </a:rPr>
                <a:t> </a:t>
              </a:r>
              <a:endParaRPr lang="en-US" sz="2800" b="1" dirty="0" smtClean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8039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00"/>
                            </p:stCondLst>
                            <p:childTnLst>
                              <p:par>
                                <p:cTn id="11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8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5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7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32" presetClass="emph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" fill="hold">
                                          <p:stCondLst>
                                            <p:cond delay="178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" fill="hold">
                                          <p:stCondLst>
                                            <p:cond delay="355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" fill="hold">
                                          <p:stCondLst>
                                            <p:cond delay="532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grpId="1" nodeType="clickEffect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" fill="hold">
                                          <p:stCondLst>
                                            <p:cond delay="17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" fill="hold">
                                          <p:stCondLst>
                                            <p:cond delay="3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" fill="hold">
                                          <p:stCondLst>
                                            <p:cond delay="53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fill="hold" grpId="1" nodeType="clickEffect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" fill="hold">
                                          <p:stCondLst>
                                            <p:cond delay="17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" fill="hold">
                                          <p:stCondLst>
                                            <p:cond delay="3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" fill="hold">
                                          <p:stCondLst>
                                            <p:cond delay="53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8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5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75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75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75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32" presetClass="emph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" fill="hold">
                                          <p:stCondLst>
                                            <p:cond delay="178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2" fill="hold">
                                          <p:stCondLst>
                                            <p:cond delay="355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" fill="hold">
                                          <p:stCondLst>
                                            <p:cond delay="532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2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grpId="1" nodeType="clickEffect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" fill="hold">
                                          <p:stCondLst>
                                            <p:cond delay="17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" fill="hold">
                                          <p:stCondLst>
                                            <p:cond delay="355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" fill="hold">
                                          <p:stCondLst>
                                            <p:cond delay="532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2" presetClass="emph" presetSubtype="0" fill="hold" grpId="1" nodeType="clickEffect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" fill="hold">
                                          <p:stCondLst>
                                            <p:cond delay="17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" fill="hold">
                                          <p:stCondLst>
                                            <p:cond delay="355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" fill="hold">
                                          <p:stCondLst>
                                            <p:cond delay="532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800"/>
                            </p:stCondLst>
                            <p:childTnLst>
                              <p:par>
                                <p:cTn id="10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50"/>
                            </p:stCondLst>
                            <p:childTnLst>
                              <p:par>
                                <p:cTn id="110" presetID="2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75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7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75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75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00"/>
                            </p:stCondLst>
                            <p:childTnLst>
                              <p:par>
                                <p:cTn id="129" presetID="32" presetClass="emph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" fill="hold">
                                          <p:stCondLst>
                                            <p:cond delay="178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2" dur="2" fill="hold">
                                          <p:stCondLst>
                                            <p:cond delay="355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" fill="hold">
                                          <p:stCondLst>
                                            <p:cond delay="532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4" dur="2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2" presetClass="emph" presetSubtype="0" fill="hold" grpId="1" nodeType="clickEffect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" fill="hold">
                                          <p:stCondLst>
                                            <p:cond delay="178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2" fill="hold">
                                          <p:stCondLst>
                                            <p:cond delay="355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" fill="hold">
                                          <p:stCondLst>
                                            <p:cond delay="532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2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2" presetClass="emph" presetSubtype="0" fill="hold" grpId="1" nodeType="clickEffect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2" fill="hold">
                                          <p:stCondLst>
                                            <p:cond delay="178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8" dur="2" fill="hold">
                                          <p:stCondLst>
                                            <p:cond delay="355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2" fill="hold">
                                          <p:stCondLst>
                                            <p:cond delay="532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0" dur="2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2" presetClass="emph" presetSubtype="0" fill="hold" grpId="1" nodeType="clickEffect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5" dur="2" fill="hold">
                                          <p:stCondLst>
                                            <p:cond delay="178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6" dur="2" fill="hold">
                                          <p:stCondLst>
                                            <p:cond delay="355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7" dur="2" fill="hold">
                                          <p:stCondLst>
                                            <p:cond delay="532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8" dur="2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 build="p" animBg="1"/>
      <p:bldP spid="6" grpId="1" build="p" animBg="1"/>
      <p:bldP spid="18" grpId="0" build="p" animBg="1"/>
      <p:bldP spid="18" grpId="1" build="p" animBg="1"/>
      <p:bldP spid="22" grpId="0" build="p" animBg="1"/>
      <p:bldP spid="22" grpId="1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2105</TotalTime>
  <Words>248</Words>
  <Application>Microsoft Office PowerPoint</Application>
  <PresentationFormat>On-screen Show (16:9)</PresentationFormat>
  <Paragraphs>48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Aulia Dwiningtyas Putri</dc:creator>
  <cp:lastModifiedBy>Rahma Damayanti Arif</cp:lastModifiedBy>
  <cp:revision>186</cp:revision>
  <dcterms:created xsi:type="dcterms:W3CDTF">2022-01-17T01:37:52Z</dcterms:created>
  <dcterms:modified xsi:type="dcterms:W3CDTF">2022-12-12T12:40:00Z</dcterms:modified>
</cp:coreProperties>
</file>