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302" r:id="rId4"/>
    <p:sldId id="258" r:id="rId5"/>
    <p:sldId id="263" r:id="rId6"/>
    <p:sldId id="264" r:id="rId7"/>
    <p:sldId id="265" r:id="rId8"/>
    <p:sldId id="266" r:id="rId9"/>
    <p:sldId id="267" r:id="rId10"/>
    <p:sldId id="307" r:id="rId11"/>
    <p:sldId id="353" r:id="rId12"/>
    <p:sldId id="352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0618B"/>
    <a:srgbClr val="008080"/>
    <a:srgbClr val="3D52A4"/>
    <a:srgbClr val="990033"/>
    <a:srgbClr val="FFFF99"/>
    <a:srgbClr val="FFFF66"/>
    <a:srgbClr val="FF9966"/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111" d="100"/>
          <a:sy n="111" d="100"/>
        </p:scale>
        <p:origin x="7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Warna</a:t>
            </a:r>
            <a:r>
              <a:rPr lang="en-US" baseline="0" dirty="0"/>
              <a:t> </a:t>
            </a:r>
            <a:r>
              <a:rPr lang="en-US" baseline="0" dirty="0" err="1"/>
              <a:t>tulisan</a:t>
            </a:r>
            <a:r>
              <a:rPr lang="en-US" baseline="0" dirty="0"/>
              <a:t> BUPENA </a:t>
            </a:r>
            <a:r>
              <a:rPr lang="en-US" baseline="0" dirty="0" err="1"/>
              <a:t>disesuaikan</a:t>
            </a:r>
            <a:r>
              <a:rPr lang="en-US" baseline="0" dirty="0"/>
              <a:t> </a:t>
            </a:r>
            <a:r>
              <a:rPr lang="en-US" baseline="0" dirty="0" err="1"/>
              <a:t>dgn</a:t>
            </a:r>
            <a:r>
              <a:rPr lang="en-US" baseline="0" dirty="0"/>
              <a:t> </a:t>
            </a:r>
            <a:r>
              <a:rPr lang="en-US" baseline="0" dirty="0" err="1"/>
              <a:t>jenjang</a:t>
            </a:r>
            <a:r>
              <a:rPr lang="en-US" baseline="0" dirty="0"/>
              <a:t> </a:t>
            </a:r>
            <a:r>
              <a:rPr lang="en-US" baseline="0" dirty="0" err="1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0618B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F0618B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14692"/>
            <a:ext cx="5073868" cy="128588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JASMANI, OLAHRAGA, DAN KESEHATAN (PJOK)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C34F4058-9388-60A2-C3D0-6AEC9CF8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0" y="854406"/>
            <a:ext cx="2429771" cy="32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jumping in the air&#10;&#10;Description automatically generated with medium confidence">
            <a:extLst>
              <a:ext uri="{FF2B5EF4-FFF2-40B4-BE49-F238E27FC236}">
                <a16:creationId xmlns:a16="http://schemas.microsoft.com/office/drawing/2014/main" xmlns="" id="{A880231A-9213-1206-230D-2FF94D2BF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542"/>
            <a:ext cx="5073108" cy="358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720" y="214296"/>
            <a:ext cx="7022584" cy="733044"/>
            <a:chOff x="295276" y="214296"/>
            <a:chExt cx="673455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734552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67070"/>
              <a:ext cx="6065520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Pengenalan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 Gerakan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Posisi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Badan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4048" y="1779662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tahap </a:t>
            </a:r>
            <a:r>
              <a:rPr lang="en-US" sz="2400" b="1" dirty="0" err="1">
                <a:solidFill>
                  <a:srgbClr val="F0618B"/>
                </a:solidFill>
              </a:rPr>
              <a:t>gerakan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posisi</a:t>
            </a:r>
            <a:r>
              <a:rPr lang="en-US" sz="2400" b="1" dirty="0">
                <a:solidFill>
                  <a:srgbClr val="F0618B"/>
                </a:solidFill>
              </a:rPr>
              <a:t> badan: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Tahap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persiapan</a:t>
            </a:r>
            <a:endParaRPr lang="en-US" sz="2400" b="1" dirty="0">
              <a:solidFill>
                <a:srgbClr val="F0618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Tahap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melakukan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gerakan</a:t>
            </a:r>
            <a:endParaRPr lang="en-US" sz="2400" b="1" dirty="0">
              <a:solidFill>
                <a:srgbClr val="F0618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Tahap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menutup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gerakan</a:t>
            </a:r>
            <a:endParaRPr lang="en-US" sz="2400" b="1" dirty="0">
              <a:solidFill>
                <a:srgbClr val="F0618B"/>
              </a:solidFill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251520" y="1131590"/>
            <a:ext cx="8570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Gerakan </a:t>
            </a:r>
            <a:r>
              <a:rPr lang="en-US" sz="2600" b="1" dirty="0" err="1">
                <a:solidFill>
                  <a:srgbClr val="FF0066"/>
                </a:solidFill>
              </a:rPr>
              <a:t>Mengambil</a:t>
            </a:r>
            <a:r>
              <a:rPr lang="en-US" sz="2600" b="1" dirty="0">
                <a:solidFill>
                  <a:srgbClr val="FF0066"/>
                </a:solidFill>
              </a:rPr>
              <a:t> Napas </a:t>
            </a:r>
            <a:r>
              <a:rPr lang="en-US" sz="2600" b="1" dirty="0" err="1">
                <a:solidFill>
                  <a:srgbClr val="C00000"/>
                </a:solidFill>
              </a:rPr>
              <a:t>Berpegang</a:t>
            </a:r>
            <a:r>
              <a:rPr lang="en-US" sz="2600" b="1" dirty="0">
                <a:solidFill>
                  <a:srgbClr val="C00000"/>
                </a:solidFill>
              </a:rPr>
              <a:t> pada </a:t>
            </a:r>
            <a:r>
              <a:rPr lang="en-US" sz="2600" b="1" dirty="0" err="1">
                <a:solidFill>
                  <a:srgbClr val="C00000"/>
                </a:solidFill>
              </a:rPr>
              <a:t>Pinggir</a:t>
            </a:r>
            <a:r>
              <a:rPr lang="en-US" sz="2600" b="1" dirty="0">
                <a:solidFill>
                  <a:srgbClr val="C00000"/>
                </a:solidFill>
              </a:rPr>
              <a:t> Kolam.</a:t>
            </a:r>
          </a:p>
          <a:p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5377056" y="1995686"/>
            <a:ext cx="3515424" cy="2487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Berlatihlah gerakan ini berulang-ulang selama</a:t>
            </a:r>
            <a:r>
              <a:rPr lang="sv-SE" sz="2600" b="1" dirty="0">
                <a:solidFill>
                  <a:srgbClr val="FF0000"/>
                </a:solidFill>
                <a:cs typeface="Arial" panose="020B0604020202020204" pitchFamily="34" charset="0"/>
              </a:rPr>
              <a:t> 3–5 menit</a:t>
            </a:r>
            <a:r>
              <a:rPr lang="sv-SE" sz="2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di bawah pengawasan guru atau pelatih renang.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2F4E7560-2A46-4AA2-7AA6-2BBDA04ED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37" y="2118367"/>
            <a:ext cx="1898623" cy="268563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1D648CB-BE2B-608A-6C90-48D887311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38377"/>
            <a:ext cx="1986288" cy="28096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5B1DBC6-193D-B26A-F49F-1DACA2EA5E02}"/>
              </a:ext>
            </a:extLst>
          </p:cNvPr>
          <p:cNvSpPr/>
          <p:nvPr/>
        </p:nvSpPr>
        <p:spPr>
          <a:xfrm>
            <a:off x="280116" y="1856039"/>
            <a:ext cx="1982024" cy="6799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Hirup udara </a:t>
            </a:r>
            <a:r>
              <a:rPr lang="sv-SE" sz="2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melalui mulut</a:t>
            </a:r>
            <a:r>
              <a:rPr lang="sv-SE" sz="22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38725A6-C1B2-086E-2D1F-DA08A273589B}"/>
              </a:ext>
            </a:extLst>
          </p:cNvPr>
          <p:cNvSpPr/>
          <p:nvPr/>
        </p:nvSpPr>
        <p:spPr>
          <a:xfrm>
            <a:off x="2788986" y="1891784"/>
            <a:ext cx="1982024" cy="6799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Buang udara </a:t>
            </a:r>
            <a:r>
              <a:rPr lang="sv-SE" sz="2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melalui mulut</a:t>
            </a:r>
            <a:r>
              <a:rPr lang="sv-SE" sz="22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F5F30E-BEDD-2B2E-59D1-3C06B59E0800}"/>
              </a:ext>
            </a:extLst>
          </p:cNvPr>
          <p:cNvGrpSpPr/>
          <p:nvPr/>
        </p:nvGrpSpPr>
        <p:grpSpPr>
          <a:xfrm>
            <a:off x="0" y="212575"/>
            <a:ext cx="7648932" cy="702992"/>
            <a:chOff x="295276" y="214296"/>
            <a:chExt cx="6941716" cy="7330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B344B7F-71EE-2D94-C607-F2413993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941716" cy="73304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AB2D0DE-C9FB-9BBA-D456-FF8716F249B5}"/>
                </a:ext>
              </a:extLst>
            </p:cNvPr>
            <p:cNvSpPr/>
            <p:nvPr/>
          </p:nvSpPr>
          <p:spPr>
            <a:xfrm>
              <a:off x="1022078" y="267070"/>
              <a:ext cx="6214914" cy="306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Pengenalan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 Gerakan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Mengambil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Nafas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7A652DC8-292D-D698-8DB1-7FAEBEE38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3845"/>
            <a:ext cx="4717902" cy="333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74CFB9-4E6E-DDBE-968E-587F1991B68A}"/>
              </a:ext>
            </a:extLst>
          </p:cNvPr>
          <p:cNvSpPr txBox="1"/>
          <p:nvPr/>
        </p:nvSpPr>
        <p:spPr>
          <a:xfrm>
            <a:off x="141316" y="193228"/>
            <a:ext cx="6878956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000" b="1" dirty="0" err="1">
                <a:solidFill>
                  <a:srgbClr val="7030A0"/>
                </a:solidFill>
              </a:rPr>
              <a:t>Pengenalan</a:t>
            </a:r>
            <a:r>
              <a:rPr lang="en-US" sz="2800" b="1" dirty="0">
                <a:solidFill>
                  <a:srgbClr val="7030A0"/>
                </a:solidFill>
              </a:rPr>
              <a:t> air </a:t>
            </a:r>
            <a:r>
              <a:rPr lang="en-US" sz="2800" b="1" dirty="0" err="1">
                <a:solidFill>
                  <a:srgbClr val="FF0066"/>
                </a:solidFill>
              </a:rPr>
              <a:t>gerakan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mengambil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nafas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CB8D23-9864-2BEF-4968-8DCB1B9355D0}"/>
              </a:ext>
            </a:extLst>
          </p:cNvPr>
          <p:cNvSpPr txBox="1"/>
          <p:nvPr/>
        </p:nvSpPr>
        <p:spPr>
          <a:xfrm>
            <a:off x="606357" y="1071195"/>
            <a:ext cx="78540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Gerakan </a:t>
            </a:r>
            <a:r>
              <a:rPr lang="en-US" sz="2600" b="1" dirty="0" err="1">
                <a:solidFill>
                  <a:srgbClr val="FF0066"/>
                </a:solidFill>
              </a:rPr>
              <a:t>mengambil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nafas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saat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berenang</a:t>
            </a:r>
            <a:r>
              <a:rPr lang="en-US" sz="2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FBC8C0C-51F2-EBF8-89D8-0270F67F331F}"/>
              </a:ext>
            </a:extLst>
          </p:cNvPr>
          <p:cNvSpPr/>
          <p:nvPr/>
        </p:nvSpPr>
        <p:spPr>
          <a:xfrm>
            <a:off x="5377056" y="2077358"/>
            <a:ext cx="3515424" cy="2198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Berlatihlah gerakan ini berulang-ulang selama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 3–5 menit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di bawah pengawasan guru atau pelatih renang.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5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C092776-7D5B-06AB-4763-B3137FD1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69" t="3768" r="1650" b="9569"/>
          <a:stretch>
            <a:fillRect/>
          </a:stretch>
        </p:blipFill>
        <p:spPr bwMode="auto">
          <a:xfrm>
            <a:off x="11624" y="-46591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A6505738-1740-46CB-0E95-1B150016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336531" y="1184094"/>
            <a:ext cx="2368309" cy="371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B94C8D-5386-5E04-BFE0-D43318266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5" y="260923"/>
            <a:ext cx="4763794" cy="303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B9606B-2969-11BB-A30D-926B4F6B62B0}"/>
              </a:ext>
            </a:extLst>
          </p:cNvPr>
          <p:cNvSpPr txBox="1"/>
          <p:nvPr/>
        </p:nvSpPr>
        <p:spPr>
          <a:xfrm>
            <a:off x="3491534" y="619857"/>
            <a:ext cx="3553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008080"/>
                </a:solidFill>
              </a:rPr>
              <a:t>Coba berlatihlah macam-macam gerakan air tersebut dengan guru atau pelatih renangmu.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Aktivitas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Olahraga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Air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1600062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600" b="1" dirty="0" err="1">
                <a:solidFill>
                  <a:srgbClr val="FF0066"/>
                </a:solidFill>
              </a:rPr>
              <a:t>Pengenalan</a:t>
            </a:r>
            <a:r>
              <a:rPr lang="en-US" sz="2600" b="1" dirty="0">
                <a:solidFill>
                  <a:srgbClr val="FF0066"/>
                </a:solidFill>
              </a:rPr>
              <a:t> air </a:t>
            </a:r>
            <a:r>
              <a:rPr lang="en-US" sz="2600" dirty="0" err="1"/>
              <a:t>merupakan</a:t>
            </a:r>
            <a:r>
              <a:rPr lang="en-US" sz="2600" dirty="0"/>
              <a:t> salah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dirty="0" err="1"/>
              <a:t>latihan</a:t>
            </a:r>
            <a:r>
              <a:rPr lang="en-US" sz="2600" dirty="0"/>
              <a:t> </a:t>
            </a:r>
            <a:r>
              <a:rPr lang="en-US" sz="2600" dirty="0" err="1"/>
              <a:t>dasar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gaya</a:t>
            </a:r>
            <a:r>
              <a:rPr lang="en-US" sz="2600" dirty="0"/>
              <a:t> </a:t>
            </a:r>
            <a:r>
              <a:rPr lang="en-US" sz="2600" dirty="0" err="1"/>
              <a:t>renang</a:t>
            </a:r>
            <a:r>
              <a:rPr lang="en-US" sz="2600" dirty="0"/>
              <a:t>.</a:t>
            </a:r>
            <a:endParaRPr lang="sv-SE" sz="2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91DFB2-AD9A-8305-CA41-C874ABAD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588224" y="1189595"/>
            <a:ext cx="2376264" cy="3729733"/>
          </a:xfrm>
          <a:prstGeom prst="rect">
            <a:avLst/>
          </a:prstGeom>
          <a:ln>
            <a:noFill/>
          </a:ln>
          <a:effectLst>
            <a:outerShdw blurRad="292100" dist="139700" dir="2700000" sx="90000" sy="90000" algn="tl" rotWithShape="0">
              <a:srgbClr val="333333">
                <a:alpha val="39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EA2B74-AB67-D976-BDAD-566D973C0876}"/>
              </a:ext>
            </a:extLst>
          </p:cNvPr>
          <p:cNvSpPr txBox="1"/>
          <p:nvPr/>
        </p:nvSpPr>
        <p:spPr>
          <a:xfrm>
            <a:off x="1282364" y="2994282"/>
            <a:ext cx="544853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FF0066"/>
                </a:solidFill>
              </a:rPr>
              <a:t>Pengenalan</a:t>
            </a:r>
            <a:r>
              <a:rPr lang="en-US" sz="2600" b="1" dirty="0">
                <a:solidFill>
                  <a:srgbClr val="FF0066"/>
                </a:solidFill>
              </a:rPr>
              <a:t> air </a:t>
            </a:r>
            <a:r>
              <a:rPr lang="en-US" sz="2600" dirty="0" err="1"/>
              <a:t>bertujuan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menghilangkan</a:t>
            </a:r>
            <a:r>
              <a:rPr lang="en-US" sz="2600" dirty="0"/>
              <a:t> rasa </a:t>
            </a:r>
            <a:r>
              <a:rPr lang="en-US" sz="2600" dirty="0" err="1"/>
              <a:t>takut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air dan </a:t>
            </a:r>
            <a:r>
              <a:rPr lang="en-US" sz="2600" dirty="0" err="1"/>
              <a:t>membuat</a:t>
            </a:r>
            <a:r>
              <a:rPr lang="en-US" sz="2600" dirty="0"/>
              <a:t> </a:t>
            </a:r>
            <a:r>
              <a:rPr lang="en-US" sz="2600" dirty="0" err="1"/>
              <a:t>tubuh</a:t>
            </a:r>
            <a:r>
              <a:rPr lang="en-US" sz="2600" dirty="0"/>
              <a:t> </a:t>
            </a:r>
            <a:r>
              <a:rPr lang="en-US" sz="2600" dirty="0" err="1"/>
              <a:t>terbiasa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suasana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kolam</a:t>
            </a:r>
            <a:r>
              <a:rPr lang="en-US" sz="2600" dirty="0"/>
              <a:t> </a:t>
            </a:r>
            <a:r>
              <a:rPr lang="en-US" sz="2600" dirty="0" err="1"/>
              <a:t>renang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swimming pool">
            <a:extLst>
              <a:ext uri="{FF2B5EF4-FFF2-40B4-BE49-F238E27FC236}">
                <a16:creationId xmlns:a16="http://schemas.microsoft.com/office/drawing/2014/main" xmlns="" id="{D7815B3F-DE7F-D24C-BC90-2C5DD4D04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58"/>
            <a:ext cx="9144000" cy="6096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395536" y="1487047"/>
            <a:ext cx="2208525" cy="3466453"/>
          </a:xfrm>
          <a:prstGeom prst="rect">
            <a:avLst/>
          </a:prstGeom>
          <a:ln>
            <a:noFill/>
          </a:ln>
          <a:effectLst>
            <a:outerShdw blurRad="292100" dist="139700" dir="2700000" sx="90000" sy="90000" algn="tl" rotWithShape="0">
              <a:srgbClr val="333333">
                <a:alpha val="39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214296"/>
            <a:ext cx="7380313" cy="733044"/>
            <a:chOff x="295275" y="214296"/>
            <a:chExt cx="7380313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214296"/>
              <a:ext cx="7380313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76463"/>
              <a:ext cx="663927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Pengenalan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 Gerakan Kaki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813CBF90-6DF9-54E0-0106-C13FA6566422}"/>
              </a:ext>
            </a:extLst>
          </p:cNvPr>
          <p:cNvSpPr txBox="1"/>
          <p:nvPr/>
        </p:nvSpPr>
        <p:spPr>
          <a:xfrm>
            <a:off x="2483768" y="1224623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Gerakan </a:t>
            </a:r>
            <a:r>
              <a:rPr lang="en-US" sz="3200" b="1" dirty="0" err="1">
                <a:solidFill>
                  <a:schemeClr val="bg1"/>
                </a:solidFill>
              </a:rPr>
              <a:t>pengenalan</a:t>
            </a:r>
            <a:r>
              <a:rPr lang="en-US" sz="3200" b="1" dirty="0">
                <a:solidFill>
                  <a:schemeClr val="bg1"/>
                </a:solidFill>
              </a:rPr>
              <a:t> air </a:t>
            </a:r>
            <a:r>
              <a:rPr lang="en-US" sz="3200" b="1" dirty="0" err="1">
                <a:solidFill>
                  <a:schemeClr val="bg1"/>
                </a:solidFill>
              </a:rPr>
              <a:t>terbagi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menjadi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dua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jenis</a:t>
            </a:r>
            <a:r>
              <a:rPr lang="en-US" sz="3200" b="1" dirty="0">
                <a:solidFill>
                  <a:schemeClr val="bg1"/>
                </a:solidFill>
              </a:rPr>
              <a:t>, yaitu 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3415262" y="2506979"/>
            <a:ext cx="3965050" cy="753968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Arial" panose="020B0604020202020204" pitchFamily="34" charset="0"/>
              </a:rPr>
              <a:t>1. Gerakan Kaki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831878C-566B-01C6-F69B-4B181D88CD1F}"/>
              </a:ext>
            </a:extLst>
          </p:cNvPr>
          <p:cNvSpPr/>
          <p:nvPr/>
        </p:nvSpPr>
        <p:spPr>
          <a:xfrm>
            <a:off x="3415262" y="3469337"/>
            <a:ext cx="3965050" cy="753968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Arial" panose="020B0604020202020204" pitchFamily="34" charset="0"/>
              </a:rPr>
              <a:t>2. Gerakan </a:t>
            </a:r>
            <a:r>
              <a:rPr lang="en-US" sz="3200" b="1" dirty="0" err="1">
                <a:cs typeface="Arial" panose="020B0604020202020204" pitchFamily="34" charset="0"/>
              </a:rPr>
              <a:t>Lengan</a:t>
            </a:r>
            <a:endParaRPr lang="en-US" sz="32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5" name="Picture 4" descr="A picture containing whiteboard&#10;&#10;Description automatically generated">
            <a:extLst>
              <a:ext uri="{FF2B5EF4-FFF2-40B4-BE49-F238E27FC236}">
                <a16:creationId xmlns:a16="http://schemas.microsoft.com/office/drawing/2014/main" xmlns="" id="{3A4EEC28-B725-7F0F-0B28-D94A95604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8520"/>
          <a:stretch/>
        </p:blipFill>
        <p:spPr>
          <a:xfrm>
            <a:off x="3149171" y="1512593"/>
            <a:ext cx="2751736" cy="2385062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B66843B1-28DD-F165-C338-5E712C9AEB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529396" y="1647862"/>
            <a:ext cx="2558815" cy="2077806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5B019594-35FC-710A-38E7-3F2B5A9E0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07" y="1744151"/>
            <a:ext cx="2913882" cy="2059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72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Gerakan kaki </a:t>
            </a:r>
            <a:r>
              <a:rPr lang="en-US" sz="2800" b="1" dirty="0">
                <a:solidFill>
                  <a:srgbClr val="008080"/>
                </a:solidFill>
              </a:rPr>
              <a:t>dengan</a:t>
            </a:r>
            <a:r>
              <a:rPr lang="id-ID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posisi</a:t>
            </a:r>
            <a:r>
              <a:rPr lang="en-US" sz="2800" b="1" dirty="0">
                <a:solidFill>
                  <a:srgbClr val="C00000"/>
                </a:solidFill>
              </a:rPr>
              <a:t> badan </a:t>
            </a:r>
            <a:r>
              <a:rPr lang="en-US" sz="2800" b="1" dirty="0" err="1">
                <a:solidFill>
                  <a:srgbClr val="C00000"/>
                </a:solidFill>
              </a:rPr>
              <a:t>telentang</a:t>
            </a:r>
            <a:r>
              <a:rPr lang="id-ID" sz="2800" b="1" dirty="0">
                <a:solidFill>
                  <a:srgbClr val="C00000"/>
                </a:solidFill>
              </a:rPr>
              <a:t>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CD884-14DE-D011-906E-0C7B86DCE619}"/>
              </a:ext>
            </a:extLst>
          </p:cNvPr>
          <p:cNvSpPr txBox="1"/>
          <p:nvPr/>
        </p:nvSpPr>
        <p:spPr>
          <a:xfrm>
            <a:off x="141316" y="193228"/>
            <a:ext cx="6048672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000" b="1" dirty="0" err="1">
                <a:solidFill>
                  <a:srgbClr val="7030A0"/>
                </a:solidFill>
              </a:rPr>
              <a:t>Pengenalan</a:t>
            </a:r>
            <a:r>
              <a:rPr lang="en-US" sz="3000" b="1" dirty="0">
                <a:solidFill>
                  <a:srgbClr val="7030A0"/>
                </a:solidFill>
              </a:rPr>
              <a:t> air </a:t>
            </a:r>
            <a:r>
              <a:rPr lang="en-US" sz="3000" b="1" dirty="0" err="1">
                <a:solidFill>
                  <a:srgbClr val="FF0066"/>
                </a:solidFill>
              </a:rPr>
              <a:t>gerakan</a:t>
            </a:r>
            <a:r>
              <a:rPr lang="en-US" sz="3000" b="1" dirty="0">
                <a:solidFill>
                  <a:srgbClr val="FF0066"/>
                </a:solidFill>
              </a:rPr>
              <a:t> kaki</a:t>
            </a:r>
            <a:r>
              <a:rPr lang="id-ID" sz="30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593473" y="3778768"/>
            <a:ext cx="8221316" cy="851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Berlatihlah gerakan ini berulang-ulang selama 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3–5 menit 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 bawah pengawasan guru.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3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20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Gerakan kaki </a:t>
            </a:r>
            <a:r>
              <a:rPr lang="en-US" sz="2800" b="1" dirty="0" err="1">
                <a:solidFill>
                  <a:srgbClr val="C00000"/>
                </a:solidFill>
              </a:rPr>
              <a:t>dipegangi</a:t>
            </a:r>
            <a:r>
              <a:rPr lang="id-ID" sz="3200" b="1" dirty="0">
                <a:solidFill>
                  <a:srgbClr val="C00000"/>
                </a:solidFill>
              </a:rPr>
              <a:t>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CD884-14DE-D011-906E-0C7B86DCE619}"/>
              </a:ext>
            </a:extLst>
          </p:cNvPr>
          <p:cNvSpPr txBox="1"/>
          <p:nvPr/>
        </p:nvSpPr>
        <p:spPr>
          <a:xfrm>
            <a:off x="141316" y="193228"/>
            <a:ext cx="6048672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000" b="1" dirty="0" err="1">
                <a:solidFill>
                  <a:srgbClr val="7030A0"/>
                </a:solidFill>
              </a:rPr>
              <a:t>Pengenalan</a:t>
            </a:r>
            <a:r>
              <a:rPr lang="en-US" sz="3000" b="1" dirty="0">
                <a:solidFill>
                  <a:srgbClr val="7030A0"/>
                </a:solidFill>
              </a:rPr>
              <a:t> air </a:t>
            </a:r>
            <a:r>
              <a:rPr lang="en-US" sz="3000" b="1" dirty="0" err="1">
                <a:solidFill>
                  <a:srgbClr val="FF0066"/>
                </a:solidFill>
              </a:rPr>
              <a:t>gerakan</a:t>
            </a:r>
            <a:r>
              <a:rPr lang="en-US" sz="3000" b="1" dirty="0">
                <a:solidFill>
                  <a:srgbClr val="FF0066"/>
                </a:solidFill>
              </a:rPr>
              <a:t> kaki</a:t>
            </a:r>
            <a:r>
              <a:rPr lang="id-ID" sz="30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470478" y="3667753"/>
            <a:ext cx="8144126" cy="937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Lakukan gerakan ini dalam </a:t>
            </a:r>
            <a:r>
              <a:rPr lang="sv-SE" sz="2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jarak 8–10 meter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Berlatihlah gerakan ini berulang-ulang selama 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3–5 menit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96ED8546-628D-C1EB-F11E-26A490F4A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0" y="1383530"/>
            <a:ext cx="3203478" cy="2264716"/>
          </a:xfrm>
          <a:prstGeom prst="rect">
            <a:avLst/>
          </a:prstGeom>
        </p:spPr>
      </p:pic>
      <p:pic>
        <p:nvPicPr>
          <p:cNvPr id="13" name="Picture 1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xmlns="" id="{615CF7BD-B81B-0201-FDB4-D22C8006D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8" y="1354245"/>
            <a:ext cx="3203099" cy="2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3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20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Gerakan kaki </a:t>
            </a:r>
            <a:r>
              <a:rPr lang="en-US" sz="2800" b="1" dirty="0">
                <a:solidFill>
                  <a:srgbClr val="008080"/>
                </a:solidFill>
              </a:rPr>
              <a:t>di tempat </a:t>
            </a:r>
            <a:r>
              <a:rPr lang="en-US" sz="2800" b="1" dirty="0" err="1">
                <a:solidFill>
                  <a:srgbClr val="C00000"/>
                </a:solidFill>
              </a:rPr>
              <a:t>memegang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dinding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kolam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CD884-14DE-D011-906E-0C7B86DCE619}"/>
              </a:ext>
            </a:extLst>
          </p:cNvPr>
          <p:cNvSpPr txBox="1"/>
          <p:nvPr/>
        </p:nvSpPr>
        <p:spPr>
          <a:xfrm>
            <a:off x="141316" y="193228"/>
            <a:ext cx="6048672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Pengenalan</a:t>
            </a:r>
            <a:r>
              <a:rPr lang="en-US" sz="2800" b="1" dirty="0">
                <a:solidFill>
                  <a:srgbClr val="7030A0"/>
                </a:solidFill>
              </a:rPr>
              <a:t> air </a:t>
            </a:r>
            <a:r>
              <a:rPr lang="en-US" sz="3000" b="1" dirty="0" err="1">
                <a:solidFill>
                  <a:srgbClr val="FF0066"/>
                </a:solidFill>
              </a:rPr>
              <a:t>gerakan</a:t>
            </a:r>
            <a:r>
              <a:rPr lang="en-US" sz="2800" b="1" dirty="0">
                <a:solidFill>
                  <a:srgbClr val="FF0066"/>
                </a:solidFill>
              </a:rPr>
              <a:t> kaki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442733" y="3659427"/>
            <a:ext cx="8203044" cy="859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Berlatihlah gerakan ini berulang-ulang selama 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3–5 menit 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 bawah pengawasan guru atau pelatih renang.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xmlns="" id="{50679000-4023-854A-34E5-49A5FFD12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1640214"/>
            <a:ext cx="2781003" cy="1966046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9EBBF90-0D47-831E-79D1-3504ED1B1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8" y="1587046"/>
            <a:ext cx="2931416" cy="2072381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A28D3C0-FB82-A6BD-63EB-3B60ED793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89" y="1640214"/>
            <a:ext cx="2781004" cy="19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20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Gerakan </a:t>
            </a:r>
            <a:r>
              <a:rPr lang="en-US" sz="2800" b="1" dirty="0" err="1">
                <a:solidFill>
                  <a:srgbClr val="FF0066"/>
                </a:solidFill>
              </a:rPr>
              <a:t>lengan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di air.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4260272" y="1994148"/>
            <a:ext cx="4576330" cy="1735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Berlatihlah gerakan ini berulang-ulang selama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 3–5 menit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di bawah pengawasan guru atau pelatih renang.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xmlns="" id="{FE85A554-9D9A-65F7-500D-80786693D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8" y="1637855"/>
            <a:ext cx="3698496" cy="26146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DAA492D-68B7-072E-0703-B117C7D6C45C}"/>
              </a:ext>
            </a:extLst>
          </p:cNvPr>
          <p:cNvGrpSpPr/>
          <p:nvPr/>
        </p:nvGrpSpPr>
        <p:grpSpPr>
          <a:xfrm>
            <a:off x="-1" y="214296"/>
            <a:ext cx="7380313" cy="733044"/>
            <a:chOff x="295275" y="214296"/>
            <a:chExt cx="7380313" cy="7330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EE6CA20-EBE8-2023-266D-C54DE199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214296"/>
              <a:ext cx="7380313" cy="73304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CE395B6-9CF4-D6B5-B667-72A8DE0BBF63}"/>
                </a:ext>
              </a:extLst>
            </p:cNvPr>
            <p:cNvSpPr/>
            <p:nvPr/>
          </p:nvSpPr>
          <p:spPr>
            <a:xfrm>
              <a:off x="820292" y="276463"/>
              <a:ext cx="663927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Pengenalan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 Gerakan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Lengan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82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20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Gerakan </a:t>
            </a:r>
            <a:r>
              <a:rPr lang="en-US" sz="2800" b="1" dirty="0" err="1">
                <a:solidFill>
                  <a:srgbClr val="FF0066"/>
                </a:solidFill>
              </a:rPr>
              <a:t>lengan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sambil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dipegangi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CD884-14DE-D011-906E-0C7B86DCE619}"/>
              </a:ext>
            </a:extLst>
          </p:cNvPr>
          <p:cNvSpPr txBox="1"/>
          <p:nvPr/>
        </p:nvSpPr>
        <p:spPr>
          <a:xfrm>
            <a:off x="141316" y="193228"/>
            <a:ext cx="6048672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000" b="1" dirty="0" err="1">
                <a:solidFill>
                  <a:srgbClr val="7030A0"/>
                </a:solidFill>
              </a:rPr>
              <a:t>Pengenalan</a:t>
            </a:r>
            <a:r>
              <a:rPr lang="en-US" sz="3000" b="1" dirty="0">
                <a:solidFill>
                  <a:srgbClr val="7030A0"/>
                </a:solidFill>
              </a:rPr>
              <a:t> air </a:t>
            </a:r>
            <a:r>
              <a:rPr lang="en-US" sz="3000" b="1" dirty="0" err="1">
                <a:solidFill>
                  <a:srgbClr val="FF0066"/>
                </a:solidFill>
              </a:rPr>
              <a:t>gerakan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lengan</a:t>
            </a:r>
            <a:r>
              <a:rPr lang="id-ID" sz="30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4777935" y="1831864"/>
            <a:ext cx="3772440" cy="2153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Lakukan gerakan ini dalam </a:t>
            </a:r>
            <a:r>
              <a:rPr lang="sv-SE" sz="2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jarak 8–10 meter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Berlatihlah gerakan ini berulang-ulang selama 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3–5 menit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DF9BD369-D57F-E134-EB18-A5859B14A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" y="1778048"/>
            <a:ext cx="3322328" cy="24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12521-1D4B-B188-4E22-8D0C66CFFCB3}"/>
              </a:ext>
            </a:extLst>
          </p:cNvPr>
          <p:cNvSpPr txBox="1"/>
          <p:nvPr/>
        </p:nvSpPr>
        <p:spPr>
          <a:xfrm>
            <a:off x="411560" y="890973"/>
            <a:ext cx="820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Gerakan </a:t>
            </a:r>
            <a:r>
              <a:rPr lang="en-US" sz="2800" b="1" dirty="0" err="1">
                <a:solidFill>
                  <a:srgbClr val="FF0066"/>
                </a:solidFill>
              </a:rPr>
              <a:t>lengan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dengan </a:t>
            </a:r>
            <a:r>
              <a:rPr lang="en-US" sz="2800" b="1" dirty="0" err="1">
                <a:solidFill>
                  <a:srgbClr val="C00000"/>
                </a:solidFill>
              </a:rPr>
              <a:t>mengapit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papan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pelampung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CD884-14DE-D011-906E-0C7B86DCE619}"/>
              </a:ext>
            </a:extLst>
          </p:cNvPr>
          <p:cNvSpPr txBox="1"/>
          <p:nvPr/>
        </p:nvSpPr>
        <p:spPr>
          <a:xfrm>
            <a:off x="141316" y="193228"/>
            <a:ext cx="6048672" cy="6129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000" b="1" dirty="0" err="1">
                <a:solidFill>
                  <a:srgbClr val="7030A0"/>
                </a:solidFill>
              </a:rPr>
              <a:t>Pengenalan</a:t>
            </a:r>
            <a:r>
              <a:rPr lang="en-US" sz="2800" b="1" dirty="0">
                <a:solidFill>
                  <a:srgbClr val="7030A0"/>
                </a:solidFill>
              </a:rPr>
              <a:t> air </a:t>
            </a:r>
            <a:r>
              <a:rPr lang="en-US" sz="2800" b="1" dirty="0" err="1">
                <a:solidFill>
                  <a:srgbClr val="FF0066"/>
                </a:solidFill>
              </a:rPr>
              <a:t>gerakan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lengan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553355" y="3448019"/>
            <a:ext cx="8203044" cy="11878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Lakukan gerakan ini dalam </a:t>
            </a:r>
            <a:r>
              <a:rPr lang="sv-SE" sz="2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jarak 8–10 meter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Berlatihlah gerakan ini berulang selama </a:t>
            </a:r>
            <a:r>
              <a:rPr lang="sv-SE" sz="2500" b="1" dirty="0">
                <a:solidFill>
                  <a:srgbClr val="FF0000"/>
                </a:solidFill>
                <a:cs typeface="Arial" panose="020B0604020202020204" pitchFamily="34" charset="0"/>
              </a:rPr>
              <a:t>3–5 menit </a:t>
            </a:r>
            <a:r>
              <a:rPr lang="sv-SE" sz="25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 bawah pengawasan guru atau pelatih renang. 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B5F231-28C4-6D08-3DFA-AE5ADF0DD3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1547573"/>
            <a:ext cx="2689456" cy="1901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655C78-2598-1B1E-9810-7C6CE907F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21" y="1547573"/>
            <a:ext cx="2687894" cy="1900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25BB92-D338-9FAD-0924-4FB35625C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07" y="1624778"/>
            <a:ext cx="2428203" cy="17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353</Words>
  <Application>Microsoft Office PowerPoint</Application>
  <PresentationFormat>On-screen Show (16:9)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Fajar Addana</cp:lastModifiedBy>
  <cp:revision>76</cp:revision>
  <dcterms:created xsi:type="dcterms:W3CDTF">2022-01-17T01:37:52Z</dcterms:created>
  <dcterms:modified xsi:type="dcterms:W3CDTF">2023-03-24T06:33:43Z</dcterms:modified>
</cp:coreProperties>
</file>