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7" r:id="rId3"/>
    <p:sldId id="308" r:id="rId4"/>
    <p:sldId id="309" r:id="rId5"/>
    <p:sldId id="310" r:id="rId6"/>
    <p:sldId id="304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141"/>
    <a:srgbClr val="008080"/>
    <a:srgbClr val="FF0066"/>
    <a:srgbClr val="990033"/>
    <a:srgbClr val="FD9595"/>
    <a:srgbClr val="FFFF99"/>
    <a:srgbClr val="89A392"/>
    <a:srgbClr val="FF9966"/>
    <a:srgbClr val="FF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4" autoAdjust="0"/>
    <p:restoredTop sz="96203" autoAdjust="0"/>
  </p:normalViewPr>
  <p:slideViewPr>
    <p:cSldViewPr>
      <p:cViewPr varScale="1">
        <p:scale>
          <a:sx n="70" d="100"/>
          <a:sy n="70" d="100"/>
        </p:scale>
        <p:origin x="48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9512" y="326538"/>
            <a:ext cx="5112568" cy="733044"/>
            <a:chOff x="541581" y="214296"/>
            <a:chExt cx="5112568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1" y="214296"/>
              <a:ext cx="5112568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436261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Perkalian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Cacah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8370" y="1041726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Contoh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644" y="1469413"/>
            <a:ext cx="271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12 × 5 = . . . .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30" y="2193854"/>
            <a:ext cx="3120982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0033"/>
                </a:solidFill>
              </a:rPr>
              <a:t>Cara </a:t>
            </a:r>
            <a:r>
              <a:rPr lang="en-US" sz="2000" b="1" dirty="0" err="1" smtClean="0">
                <a:solidFill>
                  <a:srgbClr val="990033"/>
                </a:solidFill>
              </a:rPr>
              <a:t>bersusun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</a:rPr>
              <a:t>panjang</a:t>
            </a:r>
            <a:endParaRPr lang="en-US" sz="2000" b="1" dirty="0">
              <a:solidFill>
                <a:srgbClr val="990033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5536" y="2643758"/>
            <a:ext cx="2448272" cy="1813789"/>
            <a:chOff x="395536" y="2643758"/>
            <a:chExt cx="2448272" cy="1813789"/>
          </a:xfrm>
        </p:grpSpPr>
        <p:sp>
          <p:nvSpPr>
            <p:cNvPr id="8" name="TextBox 7"/>
            <p:cNvSpPr txBox="1"/>
            <p:nvPr/>
          </p:nvSpPr>
          <p:spPr>
            <a:xfrm>
              <a:off x="399277" y="2643758"/>
              <a:ext cx="500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1 2</a:t>
              </a:r>
            </a:p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   5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13030" y="3367384"/>
              <a:ext cx="50031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87211" y="3124556"/>
              <a:ext cx="354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8080"/>
                  </a:solidFill>
                </a:rPr>
                <a:t>×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698" y="3378125"/>
              <a:ext cx="587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1 0</a:t>
              </a:r>
            </a:p>
            <a:p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5 0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13030" y="4046696"/>
              <a:ext cx="50031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87211" y="3803868"/>
              <a:ext cx="354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8080"/>
                  </a:solidFill>
                </a:rPr>
                <a:t>+</a:t>
              </a:r>
              <a:endParaRPr lang="en-US" sz="2400" b="1" dirty="0">
                <a:solidFill>
                  <a:srgbClr val="00808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4057437"/>
              <a:ext cx="58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6 0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960655" y="3561177"/>
              <a:ext cx="669776" cy="0"/>
            </a:xfrm>
            <a:prstGeom prst="straightConnector1">
              <a:avLst/>
            </a:prstGeom>
            <a:ln w="28575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53774" y="3363838"/>
              <a:ext cx="1090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5 </a:t>
              </a:r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× 2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960655" y="3868953"/>
              <a:ext cx="669776" cy="0"/>
            </a:xfrm>
            <a:prstGeom prst="straightConnector1">
              <a:avLst/>
            </a:prstGeom>
            <a:ln w="28575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53774" y="3671614"/>
              <a:ext cx="1090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5 </a:t>
              </a:r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× 10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55976" y="2193854"/>
            <a:ext cx="3120982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0033"/>
                </a:solidFill>
              </a:rPr>
              <a:t>Cara </a:t>
            </a:r>
            <a:r>
              <a:rPr lang="en-US" sz="2000" b="1" dirty="0" err="1" smtClean="0">
                <a:solidFill>
                  <a:srgbClr val="990033"/>
                </a:solidFill>
              </a:rPr>
              <a:t>bersusun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</a:rPr>
              <a:t>pendek</a:t>
            </a:r>
            <a:endParaRPr lang="en-US" sz="2000" b="1" dirty="0">
              <a:solidFill>
                <a:srgbClr val="990033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27984" y="2715766"/>
            <a:ext cx="873331" cy="1296144"/>
            <a:chOff x="4427984" y="2715766"/>
            <a:chExt cx="873331" cy="1296144"/>
          </a:xfrm>
        </p:grpSpPr>
        <p:sp>
          <p:nvSpPr>
            <p:cNvPr id="23" name="TextBox 22"/>
            <p:cNvSpPr txBox="1"/>
            <p:nvPr/>
          </p:nvSpPr>
          <p:spPr>
            <a:xfrm>
              <a:off x="4427984" y="2715766"/>
              <a:ext cx="50031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66"/>
                  </a:solidFill>
                </a:rPr>
                <a:t>1</a:t>
              </a:r>
            </a:p>
            <a:p>
              <a:r>
                <a:rPr lang="en-US" sz="2000" b="1" dirty="0" smtClean="0">
                  <a:solidFill>
                    <a:srgbClr val="FF0066"/>
                  </a:solidFill>
                </a:rPr>
                <a:t>1 </a:t>
              </a:r>
              <a:r>
                <a:rPr lang="en-US" sz="2000" b="1" dirty="0">
                  <a:solidFill>
                    <a:srgbClr val="FF0066"/>
                  </a:solidFill>
                </a:rPr>
                <a:t>2</a:t>
              </a:r>
            </a:p>
            <a:p>
              <a:r>
                <a:rPr lang="en-US" sz="2000" b="1" dirty="0" smtClean="0">
                  <a:solidFill>
                    <a:srgbClr val="FF0066"/>
                  </a:solidFill>
                </a:rPr>
                <a:t>   5</a:t>
              </a:r>
              <a:endParaRPr lang="en-US" sz="2000" b="1" dirty="0">
                <a:solidFill>
                  <a:srgbClr val="FF0066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4545478" y="3579862"/>
              <a:ext cx="50031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28894" y="3302283"/>
              <a:ext cx="272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66"/>
                  </a:solidFill>
                </a:rPr>
                <a:t>×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27984" y="3611800"/>
              <a:ext cx="58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66"/>
                  </a:solidFill>
                </a:rPr>
                <a:t>6 0</a:t>
              </a:r>
              <a:endParaRPr lang="en-US" sz="20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14291" y="2846614"/>
            <a:ext cx="471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2000" b="1" dirty="0">
                <a:solidFill>
                  <a:srgbClr val="990033"/>
                </a:solidFill>
              </a:rPr>
              <a:t>5 × 2 = 10, </a:t>
            </a:r>
            <a:r>
              <a:rPr lang="fi-FI" sz="2000" b="1" dirty="0">
                <a:solidFill>
                  <a:srgbClr val="00B0F0"/>
                </a:solidFill>
              </a:rPr>
              <a:t>tulis 0 simpan 1</a:t>
            </a:r>
            <a:r>
              <a:rPr lang="fi-FI" sz="2000" b="1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2000" b="1" dirty="0">
                <a:solidFill>
                  <a:srgbClr val="990033"/>
                </a:solidFill>
              </a:rPr>
              <a:t>5 × 1 = 5 ---&gt; 5 + 1 = 6, </a:t>
            </a:r>
            <a:r>
              <a:rPr lang="fi-FI" sz="2000" b="1" dirty="0">
                <a:solidFill>
                  <a:srgbClr val="00B0F0"/>
                </a:solidFill>
              </a:rPr>
              <a:t>tulis 6</a:t>
            </a:r>
            <a:r>
              <a:rPr lang="fi-FI" sz="2000" b="1" dirty="0">
                <a:solidFill>
                  <a:srgbClr val="990033"/>
                </a:solidFill>
              </a:rPr>
              <a:t>.</a:t>
            </a:r>
            <a:endParaRPr lang="en-US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5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0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1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01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2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2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22" grpId="0" animBg="1"/>
      <p:bldP spid="2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9512" y="326538"/>
            <a:ext cx="5328592" cy="733044"/>
            <a:chOff x="541581" y="214296"/>
            <a:chExt cx="5328592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1" y="214296"/>
              <a:ext cx="5328592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79" y="267070"/>
              <a:ext cx="4866669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Pembagian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Cacah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1098963"/>
            <a:ext cx="4929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Banyak buah di setiap piring dapat ditentukan sebagai berikut.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15712"/>
            <a:ext cx="1143008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0070C0"/>
                </a:solidFill>
              </a:rPr>
              <a:t>36 : 6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6900" y="2237737"/>
            <a:ext cx="662892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70C0"/>
                </a:solidFill>
              </a:rPr>
              <a:t>36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03668" y="2536758"/>
            <a:ext cx="561794" cy="2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2956351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008080"/>
                </a:solidFill>
              </a:rPr>
              <a:t>Ada 6 kali pengurangan dengan </a:t>
            </a:r>
            <a:endParaRPr lang="en-US" sz="2400" dirty="0" smtClean="0">
              <a:solidFill>
                <a:srgbClr val="008080"/>
              </a:solidFill>
            </a:endParaRPr>
          </a:p>
          <a:p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bilangan 6 sampai habis</a:t>
            </a:r>
            <a:r>
              <a:rPr lang="id-ID" sz="2400" dirty="0" smtClean="0">
                <a:solidFill>
                  <a:srgbClr val="008080"/>
                </a:solidFill>
              </a:rPr>
              <a:t>.</a:t>
            </a:r>
            <a:endParaRPr lang="en-US" sz="2400" dirty="0">
              <a:solidFill>
                <a:srgbClr val="008080"/>
              </a:solidFill>
            </a:endParaRPr>
          </a:p>
        </p:txBody>
      </p:sp>
      <p:grpSp>
        <p:nvGrpSpPr>
          <p:cNvPr id="10" name="Group 4"/>
          <p:cNvGrpSpPr/>
          <p:nvPr/>
        </p:nvGrpSpPr>
        <p:grpSpPr>
          <a:xfrm>
            <a:off x="822454" y="3930224"/>
            <a:ext cx="2857520" cy="665954"/>
            <a:chOff x="611164" y="1624424"/>
            <a:chExt cx="2985471" cy="6659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64" y="1624424"/>
              <a:ext cx="2910834" cy="66595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1" y="1695862"/>
              <a:ext cx="2910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FF0066"/>
                  </a:solidFill>
                </a:rPr>
                <a:t>Jadi, 36 : 6 = 6</a:t>
              </a:r>
              <a:endParaRPr lang="en-US" sz="3200" b="1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31840" y="2244370"/>
            <a:ext cx="38063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71800" y="250809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44524" y="2244370"/>
            <a:ext cx="38063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84484" y="250809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8098" y="2244370"/>
            <a:ext cx="38063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68058" y="250809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40782" y="2244370"/>
            <a:ext cx="38063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180742" y="250809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53466" y="2244370"/>
            <a:ext cx="38063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993426" y="250809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6150" y="2244370"/>
            <a:ext cx="38063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6110" y="250809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68344" y="250809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68344" y="2729159"/>
            <a:ext cx="28803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77934" y="2244370"/>
            <a:ext cx="38063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0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51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1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2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2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2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53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953"/>
                            </p:stCondLst>
                            <p:childTnLst>
                              <p:par>
                                <p:cTn id="5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4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54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54"/>
                            </p:stCondLst>
                            <p:childTnLst>
                              <p:par>
                                <p:cTn id="6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605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10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105"/>
                            </p:stCondLst>
                            <p:childTnLst>
                              <p:par>
                                <p:cTn id="8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656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156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156"/>
                            </p:stCondLst>
                            <p:childTnLst>
                              <p:par>
                                <p:cTn id="9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707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207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207"/>
                            </p:stCondLst>
                            <p:childTnLst>
                              <p:par>
                                <p:cTn id="11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758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258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258"/>
                            </p:stCondLst>
                            <p:childTnLst>
                              <p:par>
                                <p:cTn id="12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809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309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309"/>
                            </p:stCondLst>
                            <p:childTnLst>
                              <p:par>
                                <p:cTn id="14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186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36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86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336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360"/>
                            </p:stCondLst>
                            <p:childTnLst>
                              <p:par>
                                <p:cTn id="16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-1"/>
            <a:ext cx="9150890" cy="54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9310" y="1701384"/>
            <a:ext cx="2603684" cy="31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36004" y="689199"/>
            <a:ext cx="12482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Contoh</a:t>
            </a: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en-US" sz="2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Picture 20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374" y="1288918"/>
            <a:ext cx="1699504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75 : 5 = . . . 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68297" y="2401719"/>
            <a:ext cx="2000264" cy="771568"/>
            <a:chOff x="1641696" y="2722258"/>
            <a:chExt cx="2000264" cy="771569"/>
          </a:xfrm>
        </p:grpSpPr>
        <p:sp>
          <p:nvSpPr>
            <p:cNvPr id="14" name="TextBox 13"/>
            <p:cNvSpPr txBox="1"/>
            <p:nvPr/>
          </p:nvSpPr>
          <p:spPr>
            <a:xfrm>
              <a:off x="2294349" y="2826125"/>
              <a:ext cx="7873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200" b="1" dirty="0" smtClean="0">
                  <a:solidFill>
                    <a:srgbClr val="FD9595"/>
                  </a:solidFill>
                  <a:latin typeface="+mj-lt"/>
                  <a:cs typeface="Arial" panose="020B0604020202020204" pitchFamily="34" charset="0"/>
                </a:rPr>
                <a:t>7</a:t>
              </a:r>
              <a:r>
                <a:rPr lang="en-US" sz="3200" b="1" dirty="0" smtClean="0">
                  <a:solidFill>
                    <a:srgbClr val="FD9595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d-ID" sz="3200" b="1" dirty="0" smtClean="0">
                  <a:solidFill>
                    <a:srgbClr val="FD9595"/>
                  </a:solidFill>
                  <a:latin typeface="+mj-lt"/>
                  <a:cs typeface="Arial" panose="020B0604020202020204" pitchFamily="34" charset="0"/>
                </a:rPr>
                <a:t>5</a:t>
              </a:r>
              <a:r>
                <a:rPr lang="en-US" sz="3200" b="1" dirty="0" smtClean="0">
                  <a:solidFill>
                    <a:srgbClr val="FD9595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FD9595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24335" y="2722258"/>
              <a:ext cx="1717625" cy="771569"/>
            </a:xfrm>
            <a:custGeom>
              <a:avLst/>
              <a:gdLst>
                <a:gd name="connsiteX0" fmla="*/ 0 w 2156347"/>
                <a:gd name="connsiteY0" fmla="*/ 750627 h 750627"/>
                <a:gd name="connsiteX1" fmla="*/ 368490 w 2156347"/>
                <a:gd name="connsiteY1" fmla="*/ 0 h 750627"/>
                <a:gd name="connsiteX2" fmla="*/ 2156347 w 2156347"/>
                <a:gd name="connsiteY2" fmla="*/ 0 h 75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6347" h="750627">
                  <a:moveTo>
                    <a:pt x="0" y="750627"/>
                  </a:moveTo>
                  <a:lnTo>
                    <a:pt x="368490" y="0"/>
                  </a:lnTo>
                  <a:lnTo>
                    <a:pt x="2156347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41696" y="2826125"/>
              <a:ext cx="3930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200" b="1" dirty="0" smtClean="0">
                  <a:solidFill>
                    <a:srgbClr val="FFFF99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rgbClr val="FFFF99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24272" y="3460650"/>
            <a:ext cx="1105087" cy="127000"/>
            <a:chOff x="2197671" y="3781190"/>
            <a:chExt cx="1105087" cy="1270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197671" y="3908190"/>
              <a:ext cx="8048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57480" y="3781190"/>
              <a:ext cx="2452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220950" y="3581918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8151" y="1830215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20939" y="30126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solidFill>
                  <a:srgbClr val="FD9595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D9595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7255" y="2401719"/>
            <a:ext cx="2143140" cy="89255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: 5 = 1 sisa 2</a:t>
            </a:r>
          </a:p>
          <a:p>
            <a:r>
              <a:rPr lang="id-ID" sz="26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x 5 = 5</a:t>
            </a:r>
            <a:endParaRPr lang="en-US" sz="2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782875" y="2687471"/>
            <a:ext cx="571504" cy="42862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3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2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2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52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02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52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202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2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52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52"/>
                            </p:stCondLst>
                            <p:childTnLst>
                              <p:par>
                                <p:cTn id="5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0" grpId="1" build="p"/>
      <p:bldP spid="12" grpId="0" animBg="1"/>
      <p:bldP spid="27" grpId="0"/>
      <p:bldP spid="28" grpId="0"/>
      <p:bldP spid="29" grpId="0"/>
      <p:bldP spid="30" grpId="0" animBg="1"/>
      <p:bldP spid="30" grpId="1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9512" y="326538"/>
            <a:ext cx="5760640" cy="733044"/>
            <a:chOff x="541581" y="214296"/>
            <a:chExt cx="5760640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1" y="214296"/>
              <a:ext cx="5760640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79" y="267070"/>
              <a:ext cx="5082694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Faktor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Kelipatan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3" b="30564"/>
          <a:stretch/>
        </p:blipFill>
        <p:spPr bwMode="auto">
          <a:xfrm>
            <a:off x="71406" y="1563638"/>
            <a:ext cx="2700399" cy="328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880382" y="1377644"/>
            <a:ext cx="4499930" cy="1482138"/>
            <a:chOff x="609600" y="1477026"/>
            <a:chExt cx="4124936" cy="14821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477026"/>
              <a:ext cx="4124936" cy="14821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79312" y="1611351"/>
              <a:ext cx="3889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Faktor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Bilangan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/>
                <a:t>adalah</a:t>
              </a:r>
              <a:r>
                <a:rPr lang="en-US" sz="2400" b="1" dirty="0" smtClean="0"/>
                <a:t> </a:t>
              </a:r>
              <a:r>
                <a:rPr lang="en-US" sz="2400" b="1" dirty="0" err="1"/>
                <a:t>b</a:t>
              </a:r>
              <a:r>
                <a:rPr lang="en-US" sz="2400" b="1" dirty="0" err="1" smtClean="0"/>
                <a:t>ilangan-bilangan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yang </a:t>
              </a:r>
              <a:r>
                <a:rPr lang="en-US" sz="2400" b="1" dirty="0" err="1"/>
                <a:t>membagi</a:t>
              </a:r>
              <a:r>
                <a:rPr lang="en-US" sz="2400" b="1" dirty="0"/>
                <a:t> </a:t>
              </a:r>
              <a:r>
                <a:rPr lang="en-US" sz="2400" b="1" dirty="0" err="1"/>
                <a:t>habis</a:t>
              </a:r>
              <a:r>
                <a:rPr lang="en-US" sz="2400" b="1" dirty="0"/>
                <a:t> </a:t>
              </a:r>
              <a:r>
                <a:rPr lang="en-US" sz="2400" b="1" dirty="0" err="1"/>
                <a:t>suatu</a:t>
              </a:r>
              <a:r>
                <a:rPr lang="en-US" sz="2400" b="1" dirty="0"/>
                <a:t> </a:t>
              </a:r>
              <a:r>
                <a:rPr lang="en-US" sz="2400" b="1" dirty="0" err="1" smtClean="0"/>
                <a:t>bilangan</a:t>
              </a:r>
              <a:r>
                <a:rPr lang="en-US" sz="2400" b="1" dirty="0" smtClean="0"/>
                <a:t>.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3888" y="2994107"/>
            <a:ext cx="4499930" cy="1482138"/>
            <a:chOff x="609600" y="1477026"/>
            <a:chExt cx="4124936" cy="14821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477026"/>
              <a:ext cx="4124936" cy="14821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79312" y="1611351"/>
              <a:ext cx="3889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Kelipatan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Bilangan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adalah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hasil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perkalian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bilangan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tersebut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dengan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bilangan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asli</a:t>
              </a:r>
              <a:r>
                <a:rPr lang="en-US" sz="2400" b="1" dirty="0">
                  <a:solidFill>
                    <a:srgbClr val="002060"/>
                  </a:solidFill>
                </a:rPr>
                <a:t>.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5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9" y="339502"/>
            <a:ext cx="230425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 smtClean="0">
                <a:solidFill>
                  <a:srgbClr val="FF0066"/>
                </a:solidFill>
              </a:rPr>
              <a:t>Faktor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Bilangan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335" y="1012130"/>
            <a:ext cx="302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90033"/>
                </a:solidFill>
              </a:rPr>
              <a:t>Tentukan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 err="1">
                <a:solidFill>
                  <a:srgbClr val="990033"/>
                </a:solidFill>
              </a:rPr>
              <a:t>faktor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 err="1">
                <a:solidFill>
                  <a:srgbClr val="990033"/>
                </a:solidFill>
              </a:rPr>
              <a:t>dari</a:t>
            </a:r>
            <a:r>
              <a:rPr lang="en-US" sz="3200" b="1" dirty="0">
                <a:solidFill>
                  <a:srgbClr val="990033"/>
                </a:solidFill>
              </a:rPr>
              <a:t> 18 </a:t>
            </a:r>
            <a:r>
              <a:rPr lang="en-US" sz="3200" b="1" dirty="0" err="1">
                <a:solidFill>
                  <a:srgbClr val="990033"/>
                </a:solidFill>
              </a:rPr>
              <a:t>dan</a:t>
            </a:r>
            <a:r>
              <a:rPr lang="en-US" sz="3200" b="1" dirty="0">
                <a:solidFill>
                  <a:srgbClr val="990033"/>
                </a:solidFill>
              </a:rPr>
              <a:t> 10.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09" y="3365615"/>
            <a:ext cx="355338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74141"/>
                </a:solidFill>
              </a:rPr>
              <a:t>Jadi</a:t>
            </a:r>
            <a:r>
              <a:rPr lang="en-US" sz="2400" b="1" dirty="0">
                <a:solidFill>
                  <a:srgbClr val="074141"/>
                </a:solidFill>
              </a:rPr>
              <a:t>, </a:t>
            </a:r>
            <a:r>
              <a:rPr lang="en-US" sz="2400" b="1" dirty="0" err="1">
                <a:solidFill>
                  <a:srgbClr val="074141"/>
                </a:solidFill>
              </a:rPr>
              <a:t>faktor</a:t>
            </a:r>
            <a:r>
              <a:rPr lang="en-US" sz="2400" b="1" dirty="0">
                <a:solidFill>
                  <a:srgbClr val="074141"/>
                </a:solidFill>
              </a:rPr>
              <a:t> </a:t>
            </a:r>
            <a:r>
              <a:rPr lang="en-US" sz="2400" b="1" dirty="0" err="1">
                <a:solidFill>
                  <a:srgbClr val="074141"/>
                </a:solidFill>
              </a:rPr>
              <a:t>dari</a:t>
            </a:r>
            <a:r>
              <a:rPr lang="en-US" sz="2400" b="1" dirty="0">
                <a:solidFill>
                  <a:srgbClr val="074141"/>
                </a:solidFill>
              </a:rPr>
              <a:t> 18 </a:t>
            </a:r>
            <a:r>
              <a:rPr lang="en-US" sz="2400" b="1" dirty="0" err="1">
                <a:solidFill>
                  <a:srgbClr val="074141"/>
                </a:solidFill>
              </a:rPr>
              <a:t>adalah</a:t>
            </a:r>
            <a:r>
              <a:rPr lang="en-US" sz="2400" b="1" dirty="0">
                <a:solidFill>
                  <a:srgbClr val="074141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1, 2, 3, 6, 9, </a:t>
            </a:r>
            <a:r>
              <a:rPr lang="en-US" sz="2400" b="1" dirty="0" err="1">
                <a:solidFill>
                  <a:srgbClr val="008080"/>
                </a:solidFill>
              </a:rPr>
              <a:t>dan</a:t>
            </a:r>
            <a:r>
              <a:rPr lang="en-US" sz="2400" b="1" dirty="0">
                <a:solidFill>
                  <a:srgbClr val="008080"/>
                </a:solidFill>
              </a:rPr>
              <a:t> 18</a:t>
            </a:r>
            <a:r>
              <a:rPr lang="en-US" sz="2400" b="1" dirty="0"/>
              <a:t>.</a:t>
            </a:r>
            <a:endParaRPr lang="en-US" sz="2800" b="1" dirty="0">
              <a:solidFill>
                <a:srgbClr val="07414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6775">
            <a:off x="3943219" y="494314"/>
            <a:ext cx="4839659" cy="40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1109774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074141"/>
                </a:solidFill>
              </a:rPr>
              <a:t>Bagilah 18 dengan beberapa bilangan untuk mengetahui faktor-faktornya.</a:t>
            </a:r>
            <a:endParaRPr lang="en-US" sz="2000" b="1" dirty="0">
              <a:solidFill>
                <a:srgbClr val="0741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2139702"/>
            <a:ext cx="1534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FF0066"/>
                </a:solidFill>
              </a:rPr>
              <a:t>18 : 1 = 18</a:t>
            </a:r>
          </a:p>
          <a:p>
            <a:r>
              <a:rPr lang="id-ID" sz="2000" b="1" dirty="0">
                <a:solidFill>
                  <a:srgbClr val="FF0066"/>
                </a:solidFill>
              </a:rPr>
              <a:t>18 : 2 = 9</a:t>
            </a:r>
          </a:p>
          <a:p>
            <a:r>
              <a:rPr lang="id-ID" sz="2000" b="1" dirty="0">
                <a:solidFill>
                  <a:srgbClr val="FF0066"/>
                </a:solidFill>
              </a:rPr>
              <a:t>18 : 3 = 6</a:t>
            </a:r>
          </a:p>
          <a:p>
            <a:r>
              <a:rPr lang="id-ID" sz="2000" b="1" dirty="0">
                <a:solidFill>
                  <a:srgbClr val="FF0066"/>
                </a:solidFill>
              </a:rPr>
              <a:t>18 : 6 = 3</a:t>
            </a:r>
          </a:p>
          <a:p>
            <a:r>
              <a:rPr lang="id-ID" sz="2000" b="1" dirty="0">
                <a:solidFill>
                  <a:srgbClr val="FF0066"/>
                </a:solidFill>
              </a:rPr>
              <a:t>18 : 9 = 2</a:t>
            </a:r>
          </a:p>
          <a:p>
            <a:r>
              <a:rPr lang="id-ID" sz="2000" b="1" dirty="0">
                <a:solidFill>
                  <a:srgbClr val="FF0066"/>
                </a:solidFill>
              </a:rPr>
              <a:t>18 : 18 = 1</a:t>
            </a:r>
            <a:endParaRPr lang="en-US" sz="2000" b="1" dirty="0">
              <a:solidFill>
                <a:srgbClr val="FF0066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23589"/>
              </p:ext>
            </p:extLst>
          </p:nvPr>
        </p:nvGraphicFramePr>
        <p:xfrm>
          <a:off x="6444208" y="2243885"/>
          <a:ext cx="1686272" cy="1981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43136">
                  <a:extLst>
                    <a:ext uri="{9D8B030D-6E8A-4147-A177-3AD203B41FA5}">
                      <a16:colId xmlns:a16="http://schemas.microsoft.com/office/drawing/2014/main" val="2668241841"/>
                    </a:ext>
                  </a:extLst>
                </a:gridCol>
                <a:gridCol w="843136">
                  <a:extLst>
                    <a:ext uri="{9D8B030D-6E8A-4147-A177-3AD203B41FA5}">
                      <a16:colId xmlns:a16="http://schemas.microsoft.com/office/drawing/2014/main" val="1656673654"/>
                    </a:ext>
                  </a:extLst>
                </a:gridCol>
              </a:tblGrid>
              <a:tr h="1805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1885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×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5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2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8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9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5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51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51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51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151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39502"/>
            <a:ext cx="266429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 smtClean="0">
                <a:solidFill>
                  <a:srgbClr val="FF0066"/>
                </a:solidFill>
              </a:rPr>
              <a:t>Kelipatan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Bilangan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335" y="1012130"/>
            <a:ext cx="3408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8080"/>
                </a:solidFill>
              </a:rPr>
              <a:t>Tentukan kelipatan </a:t>
            </a:r>
            <a:r>
              <a:rPr lang="fi-FI" sz="3200" b="1" dirty="0">
                <a:solidFill>
                  <a:srgbClr val="008080"/>
                </a:solidFill>
              </a:rPr>
              <a:t>dari bilangan 3.</a:t>
            </a:r>
            <a:endParaRPr lang="en-US" sz="4800" b="1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6775">
            <a:off x="3943219" y="494314"/>
            <a:ext cx="4839659" cy="40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110977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074141"/>
                </a:solidFill>
              </a:rPr>
              <a:t>Hasil perkalian bilangan 3 dengan bilangan asli, yaitu:</a:t>
            </a:r>
            <a:endParaRPr lang="en-US" sz="2000" b="1" dirty="0">
              <a:solidFill>
                <a:srgbClr val="0741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750" y="1817660"/>
            <a:ext cx="1534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FF0066"/>
                </a:solidFill>
              </a:rPr>
              <a:t>1 × 3 = </a:t>
            </a:r>
            <a:r>
              <a:rPr lang="id-ID" sz="2000" b="1" dirty="0" smtClean="0">
                <a:solidFill>
                  <a:srgbClr val="FF0066"/>
                </a:solidFill>
              </a:rPr>
              <a:t>3</a:t>
            </a:r>
            <a:endParaRPr lang="en-US" sz="2000" b="1" dirty="0" smtClean="0">
              <a:solidFill>
                <a:srgbClr val="FF0066"/>
              </a:solidFill>
            </a:endParaRPr>
          </a:p>
          <a:p>
            <a:r>
              <a:rPr lang="en-US" sz="2000" b="1" dirty="0">
                <a:solidFill>
                  <a:srgbClr val="FF0066"/>
                </a:solidFill>
              </a:rPr>
              <a:t>2 × 3 = </a:t>
            </a:r>
            <a:r>
              <a:rPr lang="en-US" sz="2000" b="1" dirty="0" smtClean="0">
                <a:solidFill>
                  <a:srgbClr val="FF0066"/>
                </a:solidFill>
              </a:rPr>
              <a:t>6</a:t>
            </a:r>
          </a:p>
          <a:p>
            <a:r>
              <a:rPr lang="en-US" sz="2000" b="1" dirty="0">
                <a:solidFill>
                  <a:srgbClr val="FF0066"/>
                </a:solidFill>
              </a:rPr>
              <a:t>3 × 3 = </a:t>
            </a:r>
            <a:r>
              <a:rPr lang="en-US" sz="2000" b="1" dirty="0" smtClean="0">
                <a:solidFill>
                  <a:srgbClr val="FF0066"/>
                </a:solidFill>
              </a:rPr>
              <a:t>9</a:t>
            </a:r>
          </a:p>
          <a:p>
            <a:r>
              <a:rPr lang="en-US" sz="2000" b="1" dirty="0">
                <a:solidFill>
                  <a:srgbClr val="FF0066"/>
                </a:solidFill>
              </a:rPr>
              <a:t>4 × 3 = 12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721" y="3204850"/>
            <a:ext cx="3159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74141"/>
                </a:solidFill>
              </a:rPr>
              <a:t>Jadi</a:t>
            </a:r>
            <a:r>
              <a:rPr lang="fi-FI" sz="2000" b="1" dirty="0" smtClean="0">
                <a:solidFill>
                  <a:srgbClr val="074141"/>
                </a:solidFill>
              </a:rPr>
              <a:t>, </a:t>
            </a:r>
            <a:r>
              <a:rPr lang="fi-FI" sz="2000" b="1" dirty="0">
                <a:solidFill>
                  <a:srgbClr val="074141"/>
                </a:solidFill>
              </a:rPr>
              <a:t>kelipatan dari 3 adalah 3, 6, 9, 12, . . . .</a:t>
            </a:r>
            <a:r>
              <a:rPr lang="en-US" sz="2000" b="1" dirty="0" smtClean="0">
                <a:solidFill>
                  <a:srgbClr val="074141"/>
                </a:solidFill>
              </a:rPr>
              <a:t> </a:t>
            </a:r>
            <a:endParaRPr lang="en-US" sz="2400" b="1" dirty="0">
              <a:solidFill>
                <a:srgbClr val="07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5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51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51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51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9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7720"/>
          <a:stretch/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9512" y="1500180"/>
            <a:ext cx="5690770" cy="733044"/>
            <a:chOff x="541580" y="214296"/>
            <a:chExt cx="56907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6907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79" y="267070"/>
              <a:ext cx="5233097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Penjumlahan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Cacah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483518"/>
            <a:ext cx="6503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Operasi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Hitung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Bilangan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Cacah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461" y="2826784"/>
            <a:ext cx="4549950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Penjumlahan</a:t>
            </a:r>
            <a:r>
              <a:rPr lang="en-US" sz="20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Tanpa</a:t>
            </a:r>
            <a:r>
              <a:rPr lang="en-US" sz="20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Menyimpan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9148" y="2283718"/>
            <a:ext cx="152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Terdiri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: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19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58508" y="1333180"/>
            <a:ext cx="3286148" cy="3454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6461" y="3323768"/>
            <a:ext cx="4549950" cy="400110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Penjumlahan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Teknik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Menyimpan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461" y="3861562"/>
            <a:ext cx="4549950" cy="4001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Penjumlahan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tiga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bilangan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/>
      <p:bldP spid="1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7720"/>
          <a:stretch/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58366"/>
            <a:ext cx="454995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Penjumlahan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Tanpa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Menyimpan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270" y="105958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Contoh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544" y="1487269"/>
            <a:ext cx="271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235 + 163 = . . . .</a:t>
            </a:r>
            <a:endParaRPr lang="en-US" sz="36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930" y="2211710"/>
            <a:ext cx="3120982" cy="400110"/>
          </a:xfrm>
          <a:prstGeom prst="rect">
            <a:avLst/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0033"/>
                </a:solidFill>
              </a:rPr>
              <a:t>Cara </a:t>
            </a:r>
            <a:r>
              <a:rPr lang="en-US" sz="2000" b="1" dirty="0" err="1" smtClean="0">
                <a:solidFill>
                  <a:srgbClr val="990033"/>
                </a:solidFill>
              </a:rPr>
              <a:t>bersusun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</a:rPr>
              <a:t>panjang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177" y="2715766"/>
            <a:ext cx="330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235 = 200 + 30 + 5</a:t>
            </a:r>
          </a:p>
          <a:p>
            <a:r>
              <a:rPr lang="en-US" sz="2400" b="1" dirty="0">
                <a:solidFill>
                  <a:srgbClr val="008080"/>
                </a:solidFill>
              </a:rPr>
              <a:t>163 = 100 + 60 + 3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8930" y="3546763"/>
            <a:ext cx="260057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8212" y="3283392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</a:rPr>
              <a:t>+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357619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= 300 + 90 + 8</a:t>
            </a:r>
          </a:p>
          <a:p>
            <a:r>
              <a:rPr lang="en-US" sz="2400" b="1" dirty="0">
                <a:solidFill>
                  <a:srgbClr val="008080"/>
                </a:solidFill>
              </a:rPr>
              <a:t>= 398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0637" y="2211710"/>
            <a:ext cx="312098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Cara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bersusun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pendek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8193" y="2715765"/>
            <a:ext cx="66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235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163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748886" y="3546762"/>
            <a:ext cx="7416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0562" y="3283392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6895" y="3579862"/>
            <a:ext cx="73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398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1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1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2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52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103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03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454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254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805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605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56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956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507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307"/>
                            </p:stCondLst>
                            <p:childTnLst>
                              <p:par>
                                <p:cTn id="9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8" grpId="1" animBg="1"/>
      <p:bldP spid="9" grpId="0"/>
      <p:bldP spid="9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8" grpId="1"/>
      <p:bldP spid="20" grpId="0"/>
      <p:bldP spid="20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7720"/>
          <a:stretch/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270" y="105958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Contoh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544" y="1487269"/>
            <a:ext cx="271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</a:rPr>
              <a:t>245 + 236 = . . . .</a:t>
            </a:r>
            <a:endParaRPr lang="en-US" sz="36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930" y="2211710"/>
            <a:ext cx="3120982" cy="400110"/>
          </a:xfrm>
          <a:prstGeom prst="rect">
            <a:avLst/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0033"/>
                </a:solidFill>
              </a:rPr>
              <a:t>Cara </a:t>
            </a:r>
            <a:r>
              <a:rPr lang="en-US" sz="2000" b="1" dirty="0" err="1" smtClean="0">
                <a:solidFill>
                  <a:srgbClr val="990033"/>
                </a:solidFill>
              </a:rPr>
              <a:t>bersusun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</a:rPr>
              <a:t>panjang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177" y="2715766"/>
            <a:ext cx="330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245 = 200 + 40 + 5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236 = 200 + 30 + 6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8930" y="3411185"/>
            <a:ext cx="260057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8212" y="3147814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</a:rPr>
              <a:t>+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336383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= 400 + 70 + 11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= 400 + 70 + 10 + 1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= 400 + 80 + 1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= 481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0637" y="2211710"/>
            <a:ext cx="312098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Cara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bersusun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pendek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8193" y="2715765"/>
            <a:ext cx="662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   1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245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236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748886" y="3723878"/>
            <a:ext cx="7416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0562" y="3478237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6895" y="3766269"/>
            <a:ext cx="73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481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176612"/>
            <a:ext cx="4549950" cy="830997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Penjumlahan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Teknik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Menyimpan</a:t>
            </a:r>
            <a:endParaRPr lang="en-US" sz="2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5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1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1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2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52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103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03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454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254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805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605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56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956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507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307"/>
                            </p:stCondLst>
                            <p:childTnLst>
                              <p:par>
                                <p:cTn id="9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/>
      <p:bldP spid="9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8" grpId="1"/>
      <p:bldP spid="20" grpId="0"/>
      <p:bldP spid="20" grpId="1"/>
      <p:bldP spid="21" grpId="0"/>
      <p:bldP spid="21" grpId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7720"/>
          <a:stretch/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270" y="875496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Contoh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544" y="1303183"/>
            <a:ext cx="381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125 + 224 + 180 = . . . 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930" y="2027624"/>
            <a:ext cx="3120982" cy="400110"/>
          </a:xfrm>
          <a:prstGeom prst="rect">
            <a:avLst/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0033"/>
                </a:solidFill>
              </a:rPr>
              <a:t>Cara </a:t>
            </a:r>
            <a:r>
              <a:rPr lang="en-US" sz="2000" b="1" dirty="0" err="1" smtClean="0">
                <a:solidFill>
                  <a:srgbClr val="990033"/>
                </a:solidFill>
              </a:rPr>
              <a:t>bersusun</a:t>
            </a:r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</a:rPr>
              <a:t>panjang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427734"/>
            <a:ext cx="330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66"/>
                </a:solidFill>
              </a:rPr>
              <a:t>125 = 100 + 20 + 5</a:t>
            </a:r>
          </a:p>
          <a:p>
            <a:r>
              <a:rPr lang="en-US" sz="2000" b="1" dirty="0">
                <a:solidFill>
                  <a:srgbClr val="FF9966"/>
                </a:solidFill>
              </a:rPr>
              <a:t>224 = 200 + 20 + 4</a:t>
            </a:r>
          </a:p>
          <a:p>
            <a:r>
              <a:rPr lang="en-US" sz="2000" b="1" dirty="0">
                <a:solidFill>
                  <a:srgbClr val="FF9966"/>
                </a:solidFill>
              </a:rPr>
              <a:t>180 = 100 + 80 + 0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8930" y="3411185"/>
            <a:ext cx="260057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8212" y="3147814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</a:rPr>
              <a:t>+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3363838"/>
            <a:ext cx="3199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66"/>
                </a:solidFill>
              </a:rPr>
              <a:t>= 400 + 120 + 9</a:t>
            </a:r>
          </a:p>
          <a:p>
            <a:r>
              <a:rPr lang="en-US" sz="2000" b="1" dirty="0">
                <a:solidFill>
                  <a:srgbClr val="FF9966"/>
                </a:solidFill>
              </a:rPr>
              <a:t>= </a:t>
            </a:r>
            <a:r>
              <a:rPr lang="en-US" sz="2000" b="1" dirty="0" smtClean="0">
                <a:solidFill>
                  <a:srgbClr val="FF9966"/>
                </a:solidFill>
              </a:rPr>
              <a:t>400 + </a:t>
            </a:r>
            <a:r>
              <a:rPr lang="en-US" sz="2000" b="1" dirty="0">
                <a:solidFill>
                  <a:srgbClr val="FF9966"/>
                </a:solidFill>
              </a:rPr>
              <a:t>100 + 20 + 9</a:t>
            </a:r>
          </a:p>
          <a:p>
            <a:r>
              <a:rPr lang="en-US" sz="2000" b="1" dirty="0">
                <a:solidFill>
                  <a:srgbClr val="FF9966"/>
                </a:solidFill>
              </a:rPr>
              <a:t>= </a:t>
            </a:r>
            <a:r>
              <a:rPr lang="en-US" sz="2000" b="1" dirty="0" smtClean="0">
                <a:solidFill>
                  <a:srgbClr val="FF9966"/>
                </a:solidFill>
              </a:rPr>
              <a:t>500 + </a:t>
            </a:r>
            <a:r>
              <a:rPr lang="en-US" sz="2000" b="1" dirty="0">
                <a:solidFill>
                  <a:srgbClr val="FF9966"/>
                </a:solidFill>
              </a:rPr>
              <a:t>20 + 9</a:t>
            </a:r>
          </a:p>
          <a:p>
            <a:r>
              <a:rPr lang="en-US" sz="2000" b="1" dirty="0">
                <a:solidFill>
                  <a:srgbClr val="FF9966"/>
                </a:solidFill>
              </a:rPr>
              <a:t>= 529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0637" y="2027624"/>
            <a:ext cx="312098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Cara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bersusun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pendek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8193" y="2493352"/>
            <a:ext cx="662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9A392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89A392"/>
                </a:solidFill>
              </a:rPr>
              <a:t>125</a:t>
            </a:r>
          </a:p>
          <a:p>
            <a:r>
              <a:rPr lang="en-US" sz="2400" b="1" dirty="0">
                <a:solidFill>
                  <a:srgbClr val="89A392"/>
                </a:solidFill>
              </a:rPr>
              <a:t>224</a:t>
            </a:r>
          </a:p>
          <a:p>
            <a:r>
              <a:rPr lang="en-US" sz="2400" b="1" dirty="0">
                <a:solidFill>
                  <a:srgbClr val="89A392"/>
                </a:solidFill>
              </a:rPr>
              <a:t>180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748886" y="3867893"/>
            <a:ext cx="7416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0562" y="3478237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6895" y="3838277"/>
            <a:ext cx="73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9A392"/>
                </a:solidFill>
              </a:rPr>
              <a:t>529</a:t>
            </a:r>
            <a:endParaRPr lang="en-US" sz="2400" b="1" dirty="0">
              <a:solidFill>
                <a:srgbClr val="89A39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461" y="240736"/>
            <a:ext cx="4549950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Penjumlahan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bilangan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1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1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2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52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103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03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454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254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805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605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56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956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507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307"/>
                            </p:stCondLst>
                            <p:childTnLst>
                              <p:par>
                                <p:cTn id="9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/>
      <p:bldP spid="9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8" grpId="1"/>
      <p:bldP spid="20" grpId="0"/>
      <p:bldP spid="20" grpId="1"/>
      <p:bldP spid="21" grpId="0"/>
      <p:bldP spid="21" grpId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-1"/>
            <a:ext cx="9150890" cy="54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54523" y="693060"/>
            <a:ext cx="5649183" cy="733044"/>
            <a:chOff x="541580" y="214296"/>
            <a:chExt cx="5649183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649183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7480" y="267070"/>
              <a:ext cx="482722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Pengurangan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Cacah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9310" y="1701384"/>
            <a:ext cx="2603684" cy="31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03684" y="1554662"/>
            <a:ext cx="5600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 err="1">
                <a:solidFill>
                  <a:schemeClr val="bg1"/>
                </a:solidFill>
              </a:rPr>
              <a:t>Pengurangan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Tanpa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Meminjam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3684" y="2067694"/>
            <a:ext cx="5600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b="1" dirty="0" err="1">
                <a:solidFill>
                  <a:srgbClr val="FFFF00"/>
                </a:solidFill>
              </a:rPr>
              <a:t>Pengurangan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dengan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Teknik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Meminjam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3684" y="2960246"/>
            <a:ext cx="5600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6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Pengurangan</a:t>
            </a:r>
            <a:r>
              <a:rPr lang="en-US" sz="2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Tiga</a:t>
            </a: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Bilangan</a:t>
            </a:r>
            <a:endParaRPr lang="en-US" sz="2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Picture 20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2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2"/>
                            </p:stCondLst>
                            <p:childTnLst>
                              <p:par>
                                <p:cTn id="28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4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4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8" grpId="1" build="p"/>
      <p:bldP spid="19" grpId="0" build="p"/>
      <p:bldP spid="19" grpId="1" build="p"/>
      <p:bldP spid="20" grpId="0" build="p"/>
      <p:bldP spid="20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2" descr="D:\Tere\KONTEN QR\BAHAN\tokoh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5372" y="1923678"/>
            <a:ext cx="2668660" cy="28057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420" y="352404"/>
            <a:ext cx="5600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 err="1">
                <a:solidFill>
                  <a:srgbClr val="002060"/>
                </a:solidFill>
              </a:rPr>
              <a:t>Pengurangan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Tanpa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Meminjam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898" y="1017734"/>
            <a:ext cx="3120982" cy="400110"/>
          </a:xfrm>
          <a:prstGeom prst="rect">
            <a:avLst/>
          </a:prstGeom>
          <a:solidFill>
            <a:srgbClr val="89A3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Cara </a:t>
            </a:r>
            <a:r>
              <a:rPr lang="en-US" sz="2000" b="1" dirty="0" err="1" smtClean="0">
                <a:solidFill>
                  <a:schemeClr val="bg1"/>
                </a:solidFill>
              </a:rPr>
              <a:t>bersusun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panjang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45" y="1521790"/>
            <a:ext cx="330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</a:rPr>
              <a:t>375 = 300 + 70 + 5</a:t>
            </a:r>
          </a:p>
          <a:p>
            <a:r>
              <a:rPr lang="en-US" sz="2400" b="1" dirty="0">
                <a:solidFill>
                  <a:srgbClr val="990033"/>
                </a:solidFill>
              </a:rPr>
              <a:t>164 = 100 + 60 + 4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0898" y="2352787"/>
            <a:ext cx="260057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90180" y="2089416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</a:rPr>
              <a:t>-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38222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</a:rPr>
              <a:t>= 200 + 10 + 1</a:t>
            </a:r>
          </a:p>
          <a:p>
            <a:r>
              <a:rPr lang="en-US" sz="2400" b="1" dirty="0">
                <a:solidFill>
                  <a:srgbClr val="990033"/>
                </a:solidFill>
              </a:rPr>
              <a:t>= 211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3266" y="1563638"/>
            <a:ext cx="312098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Cara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bersusun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pendek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2951" y="2090520"/>
            <a:ext cx="10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3 7 5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1 6 4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53644" y="2921517"/>
            <a:ext cx="7416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95320" y="2658147"/>
            <a:ext cx="3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1653" y="2954617"/>
            <a:ext cx="87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2 1 1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91880" y="3308785"/>
            <a:ext cx="2378562" cy="400110"/>
            <a:chOff x="3356849" y="1143962"/>
            <a:chExt cx="2378562" cy="400110"/>
          </a:xfrm>
        </p:grpSpPr>
        <p:grpSp>
          <p:nvGrpSpPr>
            <p:cNvPr id="20" name="Group 19"/>
            <p:cNvGrpSpPr/>
            <p:nvPr/>
          </p:nvGrpSpPr>
          <p:grpSpPr>
            <a:xfrm>
              <a:off x="4318000" y="1184619"/>
              <a:ext cx="670466" cy="230420"/>
              <a:chOff x="5652120" y="1866777"/>
              <a:chExt cx="670466" cy="23042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6322586" y="1866777"/>
                <a:ext cx="0" cy="23042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5652120" y="2097197"/>
                <a:ext cx="670466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356849" y="1143962"/>
              <a:ext cx="2378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Ratusan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877666" y="5868420"/>
            <a:ext cx="4267472" cy="1228086"/>
            <a:chOff x="1672680" y="1036935"/>
            <a:chExt cx="4267472" cy="1228086"/>
          </a:xfrm>
        </p:grpSpPr>
        <p:grpSp>
          <p:nvGrpSpPr>
            <p:cNvPr id="25" name="Group 24"/>
            <p:cNvGrpSpPr/>
            <p:nvPr/>
          </p:nvGrpSpPr>
          <p:grpSpPr>
            <a:xfrm>
              <a:off x="1672680" y="1036935"/>
              <a:ext cx="1997248" cy="1212697"/>
              <a:chOff x="3563888" y="1719093"/>
              <a:chExt cx="1440160" cy="564625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779912" y="1864911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Puluhan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 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438376" y="5868420"/>
            <a:ext cx="3771962" cy="2110879"/>
            <a:chOff x="1111970" y="1036935"/>
            <a:chExt cx="3771962" cy="2110879"/>
          </a:xfrm>
        </p:grpSpPr>
        <p:grpSp>
          <p:nvGrpSpPr>
            <p:cNvPr id="30" name="Group 29"/>
            <p:cNvGrpSpPr/>
            <p:nvPr/>
          </p:nvGrpSpPr>
          <p:grpSpPr>
            <a:xfrm>
              <a:off x="1111970" y="1036935"/>
              <a:ext cx="2557958" cy="2110879"/>
              <a:chOff x="3563888" y="1719093"/>
              <a:chExt cx="1440160" cy="564625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779912" y="2571750"/>
              <a:ext cx="1104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Ratusan</a:t>
              </a:r>
              <a:r>
                <a:rPr lang="en-US" sz="2000" b="1" dirty="0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91881" y="3349442"/>
            <a:ext cx="1872207" cy="838302"/>
            <a:chOff x="3356850" y="742650"/>
            <a:chExt cx="1872207" cy="838302"/>
          </a:xfrm>
        </p:grpSpPr>
        <p:grpSp>
          <p:nvGrpSpPr>
            <p:cNvPr id="39" name="Group 38"/>
            <p:cNvGrpSpPr/>
            <p:nvPr/>
          </p:nvGrpSpPr>
          <p:grpSpPr>
            <a:xfrm>
              <a:off x="4318000" y="742650"/>
              <a:ext cx="911057" cy="684000"/>
              <a:chOff x="5652120" y="1424808"/>
              <a:chExt cx="911057" cy="6840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6563177" y="1424808"/>
                <a:ext cx="0" cy="684000"/>
              </a:xfrm>
              <a:prstGeom prst="straightConnector1">
                <a:avLst/>
              </a:prstGeom>
              <a:ln w="28575">
                <a:solidFill>
                  <a:srgbClr val="00808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5652120" y="2097197"/>
                <a:ext cx="911057" cy="11611"/>
              </a:xfrm>
              <a:prstGeom prst="straightConnector1">
                <a:avLst/>
              </a:prstGeom>
              <a:ln w="28575">
                <a:solidFill>
                  <a:srgbClr val="008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3356850" y="1180842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Puluhan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91881" y="3349442"/>
            <a:ext cx="2088232" cy="1285352"/>
            <a:chOff x="3356850" y="295600"/>
            <a:chExt cx="1872208" cy="1285352"/>
          </a:xfrm>
        </p:grpSpPr>
        <p:grpSp>
          <p:nvGrpSpPr>
            <p:cNvPr id="47" name="Group 46"/>
            <p:cNvGrpSpPr/>
            <p:nvPr/>
          </p:nvGrpSpPr>
          <p:grpSpPr>
            <a:xfrm>
              <a:off x="4218571" y="295600"/>
              <a:ext cx="1010487" cy="1131051"/>
              <a:chOff x="5552691" y="977758"/>
              <a:chExt cx="1010487" cy="1131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563177" y="977758"/>
                <a:ext cx="0" cy="1131050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5552691" y="2108808"/>
                <a:ext cx="1010487" cy="1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3356850" y="1180842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Satuan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1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2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2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53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153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04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4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5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855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406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206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757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57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08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908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459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259"/>
                            </p:stCondLst>
                            <p:childTnLst>
                              <p:par>
                                <p:cTn id="9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81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56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31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6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81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9" grpId="0" animBg="1"/>
      <p:bldP spid="9" grpId="1" animBg="1"/>
      <p:bldP spid="10" grpId="0"/>
      <p:bldP spid="10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2" descr="D:\Tere\KONTEN QR\BAHAN\tokoh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5372" y="1923678"/>
            <a:ext cx="2668660" cy="28057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9097" y="1617643"/>
            <a:ext cx="125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4141"/>
                </a:solidFill>
              </a:rPr>
              <a:t>4 </a:t>
            </a:r>
            <a:r>
              <a:rPr lang="en-US" sz="2800" b="1" dirty="0">
                <a:solidFill>
                  <a:srgbClr val="074141"/>
                </a:solidFill>
              </a:rPr>
              <a:t>5 5</a:t>
            </a:r>
          </a:p>
          <a:p>
            <a:r>
              <a:rPr lang="en-US" sz="2800" b="1" dirty="0">
                <a:solidFill>
                  <a:srgbClr val="074141"/>
                </a:solidFill>
              </a:rPr>
              <a:t>2 3 6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82850" y="2499742"/>
            <a:ext cx="81672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9313" y="2186632"/>
            <a:ext cx="35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</a:rPr>
              <a:t>-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227" y="2552586"/>
            <a:ext cx="106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4141"/>
                </a:solidFill>
              </a:rPr>
              <a:t>2 1 9</a:t>
            </a:r>
            <a:endParaRPr lang="en-US" sz="2800" b="1" dirty="0">
              <a:solidFill>
                <a:srgbClr val="07414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423" y="1182986"/>
            <a:ext cx="4710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Kurangkan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angka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satuan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    5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&lt; 6,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jadi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pinjam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1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puluhan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    15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− 6 = 9 (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tulis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9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satuan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Kurangkan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angka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puluhan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    (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5 − 1) − 3 = 4 − 3 = 1 (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tulis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1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puluhan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Kurangkan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angka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ratusan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     4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− 2 = 2 (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tulis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2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ratusan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1877666" y="5868420"/>
            <a:ext cx="4267472" cy="1228086"/>
            <a:chOff x="1672680" y="1036935"/>
            <a:chExt cx="4267472" cy="1228086"/>
          </a:xfrm>
        </p:grpSpPr>
        <p:grpSp>
          <p:nvGrpSpPr>
            <p:cNvPr id="25" name="Group 24"/>
            <p:cNvGrpSpPr/>
            <p:nvPr/>
          </p:nvGrpSpPr>
          <p:grpSpPr>
            <a:xfrm>
              <a:off x="1672680" y="1036935"/>
              <a:ext cx="1997248" cy="1212697"/>
              <a:chOff x="3563888" y="1719093"/>
              <a:chExt cx="1440160" cy="564625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779912" y="1864911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Puluhan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 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438376" y="5868420"/>
            <a:ext cx="3771962" cy="2110879"/>
            <a:chOff x="1111970" y="1036935"/>
            <a:chExt cx="3771962" cy="2110879"/>
          </a:xfrm>
        </p:grpSpPr>
        <p:grpSp>
          <p:nvGrpSpPr>
            <p:cNvPr id="30" name="Group 29"/>
            <p:cNvGrpSpPr/>
            <p:nvPr/>
          </p:nvGrpSpPr>
          <p:grpSpPr>
            <a:xfrm>
              <a:off x="1111970" y="1036935"/>
              <a:ext cx="2557958" cy="2110879"/>
              <a:chOff x="3563888" y="1719093"/>
              <a:chExt cx="1440160" cy="564625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779912" y="2571750"/>
              <a:ext cx="1104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Ratusan</a:t>
              </a:r>
              <a:r>
                <a:rPr lang="en-US" sz="2000" b="1" dirty="0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41942" y="99190"/>
            <a:ext cx="5600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Pengurangan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Teknik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Meminjam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720" y="1298470"/>
            <a:ext cx="1579015" cy="1921351"/>
          </a:xfrm>
          <a:prstGeom prst="roundRect">
            <a:avLst>
              <a:gd name="adj" fmla="val 10617"/>
            </a:avLst>
          </a:prstGeom>
          <a:noFill/>
          <a:ln w="28575">
            <a:solidFill>
              <a:srgbClr val="07414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179912" y="1659592"/>
            <a:ext cx="236809" cy="403453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432289" y="1659592"/>
            <a:ext cx="236809" cy="403453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05100" y="1369284"/>
            <a:ext cx="125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74141"/>
                </a:solidFill>
              </a:rPr>
              <a:t>      4  15</a:t>
            </a:r>
          </a:p>
        </p:txBody>
      </p:sp>
    </p:spTree>
    <p:extLst>
      <p:ext uri="{BB962C8B-B14F-4D97-AF65-F5344CB8AC3E}">
        <p14:creationId xmlns:p14="http://schemas.microsoft.com/office/powerpoint/2010/main" val="2826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2408"/>
          <a:stretch/>
        </p:blipFill>
        <p:spPr bwMode="auto">
          <a:xfrm>
            <a:off x="0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2" descr="D:\Tere\KONTEN QR\BAHAN\tokoh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5372" y="1923678"/>
            <a:ext cx="2668660" cy="28057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4186" y="633487"/>
            <a:ext cx="5600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600" b="1" dirty="0" err="1">
                <a:solidFill>
                  <a:srgbClr val="002060"/>
                </a:solidFill>
              </a:rPr>
              <a:t>Pengurangan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Tiga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Bilangan</a:t>
            </a:r>
            <a:endParaRPr lang="en-US" sz="2600" b="1" dirty="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1303900" y="6149503"/>
            <a:ext cx="4267472" cy="1228086"/>
            <a:chOff x="1672680" y="1036935"/>
            <a:chExt cx="4267472" cy="1228086"/>
          </a:xfrm>
        </p:grpSpPr>
        <p:grpSp>
          <p:nvGrpSpPr>
            <p:cNvPr id="25" name="Group 24"/>
            <p:cNvGrpSpPr/>
            <p:nvPr/>
          </p:nvGrpSpPr>
          <p:grpSpPr>
            <a:xfrm>
              <a:off x="1672680" y="1036935"/>
              <a:ext cx="1997248" cy="1212697"/>
              <a:chOff x="3563888" y="1719093"/>
              <a:chExt cx="1440160" cy="564625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779912" y="1864911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Puluhan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 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1864610" y="6149503"/>
            <a:ext cx="3771962" cy="2110879"/>
            <a:chOff x="1111970" y="1036935"/>
            <a:chExt cx="3771962" cy="2110879"/>
          </a:xfrm>
        </p:grpSpPr>
        <p:grpSp>
          <p:nvGrpSpPr>
            <p:cNvPr id="30" name="Group 29"/>
            <p:cNvGrpSpPr/>
            <p:nvPr/>
          </p:nvGrpSpPr>
          <p:grpSpPr>
            <a:xfrm>
              <a:off x="1111970" y="1036935"/>
              <a:ext cx="2557958" cy="2110879"/>
              <a:chOff x="3563888" y="1719093"/>
              <a:chExt cx="1440160" cy="564625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779912" y="2571750"/>
              <a:ext cx="1104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Ratusan</a:t>
              </a:r>
              <a:r>
                <a:rPr lang="en-US" sz="2000" b="1" dirty="0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434426" y="1277670"/>
            <a:ext cx="1254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74141"/>
                </a:solidFill>
              </a:rPr>
              <a:t> </a:t>
            </a:r>
            <a:r>
              <a:rPr lang="en-US" sz="1600" b="1" dirty="0" smtClean="0">
                <a:solidFill>
                  <a:srgbClr val="074141"/>
                </a:solidFill>
              </a:rPr>
              <a:t>3  18</a:t>
            </a:r>
          </a:p>
          <a:p>
            <a:r>
              <a:rPr lang="en-US" sz="2800" b="1" dirty="0">
                <a:solidFill>
                  <a:srgbClr val="074141"/>
                </a:solidFill>
              </a:rPr>
              <a:t>4 </a:t>
            </a:r>
            <a:r>
              <a:rPr lang="en-US" sz="2800" b="1" dirty="0" smtClean="0">
                <a:solidFill>
                  <a:srgbClr val="074141"/>
                </a:solidFill>
              </a:rPr>
              <a:t>8 6</a:t>
            </a:r>
            <a:endParaRPr lang="en-US" sz="2800" b="1" dirty="0">
              <a:solidFill>
                <a:srgbClr val="074141"/>
              </a:solidFill>
            </a:endParaRPr>
          </a:p>
          <a:p>
            <a:r>
              <a:rPr lang="en-US" sz="2800" b="1" dirty="0" smtClean="0">
                <a:solidFill>
                  <a:srgbClr val="074141"/>
                </a:solidFill>
              </a:rPr>
              <a:t>1 9 4</a:t>
            </a:r>
            <a:endParaRPr lang="en-US" sz="2800" b="1" dirty="0">
              <a:solidFill>
                <a:srgbClr val="07414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548179" y="2429798"/>
            <a:ext cx="81672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34642" y="2116688"/>
            <a:ext cx="35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</a:rPr>
              <a:t>-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49556" y="2482642"/>
            <a:ext cx="106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4141"/>
                </a:solidFill>
              </a:rPr>
              <a:t>2 9 2</a:t>
            </a:r>
            <a:endParaRPr lang="en-US" sz="2800" b="1" dirty="0">
              <a:solidFill>
                <a:srgbClr val="07414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479377" y="1578451"/>
            <a:ext cx="236809" cy="403453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745241" y="1578451"/>
            <a:ext cx="236809" cy="403453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364905" y="1780177"/>
            <a:ext cx="772702" cy="990109"/>
            <a:chOff x="1791139" y="1499094"/>
            <a:chExt cx="772702" cy="990109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2177490" y="1499094"/>
              <a:ext cx="3645" cy="990109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1791139" y="2486118"/>
              <a:ext cx="386351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177490" y="1499094"/>
              <a:ext cx="386351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3206345" y="1538686"/>
            <a:ext cx="125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4141"/>
                </a:solidFill>
              </a:rPr>
              <a:t>2 9 2</a:t>
            </a:r>
            <a:endParaRPr lang="en-US" sz="2800" b="1" dirty="0">
              <a:solidFill>
                <a:srgbClr val="074141"/>
              </a:solidFill>
            </a:endParaRPr>
          </a:p>
          <a:p>
            <a:r>
              <a:rPr lang="en-US" sz="2800" b="1" dirty="0" smtClean="0">
                <a:solidFill>
                  <a:srgbClr val="074141"/>
                </a:solidFill>
              </a:rPr>
              <a:t>1 6 0</a:t>
            </a:r>
            <a:endParaRPr lang="en-US" sz="2800" b="1" dirty="0">
              <a:solidFill>
                <a:srgbClr val="07414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3320098" y="2429798"/>
            <a:ext cx="81672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06561" y="2116688"/>
            <a:ext cx="35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</a:rPr>
              <a:t>-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21475" y="2482642"/>
            <a:ext cx="106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4141"/>
                </a:solidFill>
              </a:rPr>
              <a:t>1 3 2</a:t>
            </a:r>
            <a:endParaRPr lang="en-US" sz="2800" b="1" dirty="0">
              <a:solidFill>
                <a:srgbClr val="07414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38645" y="3345649"/>
            <a:ext cx="3619089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Jadi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id-ID" sz="2400" b="1" dirty="0">
                <a:solidFill>
                  <a:srgbClr val="0070C0"/>
                </a:solidFill>
              </a:rPr>
              <a:t>486 – 194 – 160 = 132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701</Words>
  <Application>Microsoft Office PowerPoint</Application>
  <PresentationFormat>On-screen Show (16:9)</PresentationFormat>
  <Paragraphs>185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ASUS</cp:lastModifiedBy>
  <cp:revision>187</cp:revision>
  <dcterms:created xsi:type="dcterms:W3CDTF">2022-01-17T01:37:52Z</dcterms:created>
  <dcterms:modified xsi:type="dcterms:W3CDTF">2022-12-11T05:47:20Z</dcterms:modified>
</cp:coreProperties>
</file>