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8" r:id="rId2"/>
    <p:sldId id="257" r:id="rId3"/>
    <p:sldId id="259" r:id="rId4"/>
    <p:sldId id="272" r:id="rId5"/>
    <p:sldId id="267" r:id="rId6"/>
    <p:sldId id="273" r:id="rId7"/>
    <p:sldId id="269" r:id="rId8"/>
    <p:sldId id="293" r:id="rId9"/>
    <p:sldId id="331" r:id="rId10"/>
    <p:sldId id="332" r:id="rId11"/>
    <p:sldId id="296" r:id="rId12"/>
    <p:sldId id="333" r:id="rId13"/>
    <p:sldId id="312" r:id="rId14"/>
    <p:sldId id="315" r:id="rId15"/>
    <p:sldId id="317" r:id="rId16"/>
    <p:sldId id="318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-366"/>
      </p:cViewPr>
      <p:guideLst>
        <p:guide orient="horz" pos="1620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3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tif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>
            <a:fillRect/>
          </a:stretch>
        </p:blipFill>
        <p:spPr>
          <a:xfrm>
            <a:off x="0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/>
          <p:nvPr/>
        </p:nvSpPr>
        <p:spPr>
          <a:xfrm>
            <a:off x="4114800" y="1783077"/>
            <a:ext cx="4614040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Pendidikan</a:t>
            </a:r>
            <a:r>
              <a:rPr lang="en-US" b="1" dirty="0">
                <a:solidFill>
                  <a:srgbClr val="C9C01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Pancasila</a:t>
            </a:r>
            <a:endParaRPr lang="id-ID" b="1" dirty="0">
              <a:solidFill>
                <a:srgbClr val="C9C0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04018" y="2865879"/>
            <a:ext cx="2117725" cy="31432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IV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laceholder Konten 1" descr="WhatsApp Image 2022-04-19 at 10.43.25 AM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1620" y="895350"/>
            <a:ext cx="2363470" cy="310642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/>
          <p:cNvSpPr txBox="1"/>
          <p:nvPr/>
        </p:nvSpPr>
        <p:spPr>
          <a:xfrm>
            <a:off x="3581400" y="1047750"/>
            <a:ext cx="46475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Contoh kewajiban kita sebagai anak di rumah: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menjaga kebersihan rumah bersama keluarga.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mematuhi nasihat orang tua.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meminta izin sebelum keluar rumah.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menyayangi adik dan kakak.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membantu adik belajar.</a:t>
            </a:r>
          </a:p>
        </p:txBody>
      </p:sp>
      <p:sp>
        <p:nvSpPr>
          <p:cNvPr id="3" name="Kotak Teks 2"/>
          <p:cNvSpPr txBox="1"/>
          <p:nvPr/>
        </p:nvSpPr>
        <p:spPr>
          <a:xfrm>
            <a:off x="1981200" y="3714750"/>
            <a:ext cx="57454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>
                <a:sym typeface="+mn-ea"/>
              </a:rPr>
              <a:t>Apabila kita melaksanakan kewajiban dengan baik, orang tua akan semakin menyayangi kita.</a:t>
            </a:r>
            <a:endParaRPr lang="id-ID" altLang="en-US" dirty="0"/>
          </a:p>
        </p:txBody>
      </p:sp>
      <p:sp>
        <p:nvSpPr>
          <p:cNvPr id="10" name="Persegi panjang 9"/>
          <p:cNvSpPr/>
          <p:nvPr/>
        </p:nvSpPr>
        <p:spPr>
          <a:xfrm>
            <a:off x="1981200" y="971550"/>
            <a:ext cx="6400800" cy="246824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altLang="en-US"/>
          </a:p>
        </p:txBody>
      </p:sp>
      <p:pic>
        <p:nvPicPr>
          <p:cNvPr id="4" name="Gambar 3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66750"/>
            <a:ext cx="3197860" cy="267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355" y="402590"/>
            <a:ext cx="5585460" cy="1033145"/>
            <a:chOff x="4996641" y="2181946"/>
            <a:chExt cx="5265545" cy="1262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>
              <a:fillRect/>
            </a:stretch>
          </p:blipFill>
          <p:spPr>
            <a:xfrm>
              <a:off x="4996641" y="2181946"/>
              <a:ext cx="5265545" cy="1262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455940" y="2504991"/>
              <a:ext cx="4206968" cy="562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Font typeface="+mj-lt"/>
                <a:buNone/>
              </a:pPr>
              <a:r>
                <a:rPr lang="fi-FI" sz="2400" b="1" dirty="0">
                  <a:solidFill>
                    <a:schemeClr val="bg1"/>
                  </a:solidFill>
                </a:rPr>
                <a:t>2. Hak dan Kewajiban di Sekolah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5" name="Kotak Teks 4"/>
          <p:cNvSpPr txBox="1"/>
          <p:nvPr/>
        </p:nvSpPr>
        <p:spPr>
          <a:xfrm>
            <a:off x="609600" y="1733550"/>
            <a:ext cx="4502785" cy="2414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d-ID" altLang="en-US" dirty="0"/>
              <a:t>Contoh kewajiban-kewajiban di sekolah: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Kewajiban mengumpulkan tugas sekolah.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Kewajiban menghargai semua teman.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Kewajiban mengerjakan piket kelas.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Kewajiban mengikuti upacara dengan tertib dan tidak mengganggu teman lain.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Kewajiban mendengarkan penjelasan guru</a:t>
            </a:r>
          </a:p>
        </p:txBody>
      </p:sp>
      <p:pic>
        <p:nvPicPr>
          <p:cNvPr id="11" name="Gambar 10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257935"/>
            <a:ext cx="3070860" cy="336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bar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" y="2273935"/>
            <a:ext cx="6983095" cy="2869565"/>
          </a:xfrm>
          <a:prstGeom prst="rect">
            <a:avLst/>
          </a:prstGeom>
        </p:spPr>
      </p:pic>
      <p:sp>
        <p:nvSpPr>
          <p:cNvPr id="2" name="Kotak Teks 1"/>
          <p:cNvSpPr txBox="1"/>
          <p:nvPr/>
        </p:nvSpPr>
        <p:spPr>
          <a:xfrm>
            <a:off x="767080" y="514350"/>
            <a:ext cx="560197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Hak-hak yang kita miliki sebagai siswa di sekolah.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meminjam buku di perpustakaan sekolah.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mendapatkan nilai ulangan.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bermain saat jam istirahat sekolah.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bertanya kepada guru. </a:t>
            </a:r>
          </a:p>
          <a:p>
            <a:endParaRPr lang="id-ID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33850" y="1840230"/>
            <a:ext cx="4709160" cy="1074420"/>
            <a:chOff x="304800" y="1666877"/>
            <a:chExt cx="5105400" cy="12096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666877"/>
              <a:ext cx="5105400" cy="12096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601" y="1718352"/>
              <a:ext cx="4296022" cy="1038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id-ID" altLang="en-US" dirty="0">
                  <a:sym typeface="+mn-ea"/>
                </a:rPr>
                <a:t>Kita harus menggunakan hak dengan benar. Misalnya, jajan di kantin hanya pada jam istirahat.</a:t>
              </a:r>
              <a:endParaRPr lang="id-ID" altLang="en-US" b="0" i="0" u="none" strike="noStrike" baseline="0" dirty="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ambar 18" descr="MaxPixel.net-Speech-Bubbles-Talk-Speech-Comic-Comic-Bubbles-5374821"/>
          <p:cNvPicPr>
            <a:picLocks noChangeAspect="1"/>
          </p:cNvPicPr>
          <p:nvPr/>
        </p:nvPicPr>
        <p:blipFill>
          <a:blip r:embed="rId2"/>
          <a:srcRect b="70123"/>
          <a:stretch>
            <a:fillRect/>
          </a:stretch>
        </p:blipFill>
        <p:spPr>
          <a:xfrm>
            <a:off x="747395" y="2282825"/>
            <a:ext cx="6619875" cy="2221230"/>
          </a:xfrm>
          <a:prstGeom prst="rect">
            <a:avLst/>
          </a:prstGeom>
        </p:spPr>
      </p:pic>
      <p:grpSp>
        <p:nvGrpSpPr>
          <p:cNvPr id="11" name="Group 4"/>
          <p:cNvGrpSpPr/>
          <p:nvPr/>
        </p:nvGrpSpPr>
        <p:grpSpPr>
          <a:xfrm>
            <a:off x="76200" y="133350"/>
            <a:ext cx="5882640" cy="1285240"/>
            <a:chOff x="191897" y="363322"/>
            <a:chExt cx="5555953" cy="1141628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555953" cy="1141628"/>
            </a:xfrm>
            <a:prstGeom prst="rect">
              <a:avLst/>
            </a:prstGeom>
          </p:spPr>
        </p:pic>
        <p:sp>
          <p:nvSpPr>
            <p:cNvPr id="13" name="Rectangle 6"/>
            <p:cNvSpPr/>
            <p:nvPr/>
          </p:nvSpPr>
          <p:spPr>
            <a:xfrm>
              <a:off x="839612" y="498693"/>
              <a:ext cx="4694132" cy="862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10000"/>
                </a:lnSpc>
                <a:buSzPct val="100000"/>
                <a:buFont typeface="+mj-lt"/>
                <a:buAutoNum type="alphaUcPeriod" startAt="3"/>
              </a:pPr>
              <a:r>
                <a:rPr lang="fi-FI" sz="2600" b="1" dirty="0">
                  <a:solidFill>
                    <a:schemeClr val="bg1"/>
                  </a:solidFill>
                </a:rPr>
                <a:t>Aturan dalam Menghasilkan Keputusan Bersama</a:t>
              </a:r>
            </a:p>
          </p:txBody>
        </p:sp>
      </p:grpSp>
      <p:grpSp>
        <p:nvGrpSpPr>
          <p:cNvPr id="14" name="Group 1"/>
          <p:cNvGrpSpPr/>
          <p:nvPr/>
        </p:nvGrpSpPr>
        <p:grpSpPr>
          <a:xfrm>
            <a:off x="-117477" y="1276464"/>
            <a:ext cx="6115050" cy="1089660"/>
            <a:chOff x="5026714" y="2182469"/>
            <a:chExt cx="5265545" cy="1089660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>
              <a:fillRect/>
            </a:stretch>
          </p:blipFill>
          <p:spPr>
            <a:xfrm>
              <a:off x="5026714" y="2182469"/>
              <a:ext cx="5265545" cy="1089660"/>
            </a:xfrm>
            <a:prstGeom prst="rect">
              <a:avLst/>
            </a:prstGeom>
          </p:spPr>
        </p:pic>
        <p:sp>
          <p:nvSpPr>
            <p:cNvPr id="16" name="TextBox 3"/>
            <p:cNvSpPr txBox="1"/>
            <p:nvPr/>
          </p:nvSpPr>
          <p:spPr>
            <a:xfrm>
              <a:off x="5390326" y="2411069"/>
              <a:ext cx="420696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Font typeface="+mj-lt"/>
                <a:buNone/>
              </a:pPr>
              <a:r>
                <a:rPr lang="fi-FI" sz="2400" b="1" dirty="0">
                  <a:solidFill>
                    <a:schemeClr val="bg1"/>
                  </a:solidFill>
                </a:rPr>
                <a:t>1. Pengertian Keputusan Bersama</a:t>
              </a:r>
            </a:p>
          </p:txBody>
        </p:sp>
      </p:grpSp>
      <p:sp>
        <p:nvSpPr>
          <p:cNvPr id="17" name="Kotak Teks 16"/>
          <p:cNvSpPr txBox="1"/>
          <p:nvPr/>
        </p:nvSpPr>
        <p:spPr>
          <a:xfrm>
            <a:off x="2112645" y="2647950"/>
            <a:ext cx="418846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d-ID" altLang="en-US" dirty="0">
                <a:solidFill>
                  <a:schemeClr val="bg1"/>
                </a:solidFill>
              </a:rPr>
              <a:t>Keputusan bersama adalah keputusan yang disepakati atau disetujui bersama. Oleh karena itu, keputusan bersama harus diterima dan dilaksanakan oleh semua yang menyepakati.</a:t>
            </a:r>
          </a:p>
        </p:txBody>
      </p:sp>
      <p:pic>
        <p:nvPicPr>
          <p:cNvPr id="18" name="Gambar 17" descr="gbr 1"/>
          <p:cNvPicPr>
            <a:picLocks noChangeAspect="1"/>
          </p:cNvPicPr>
          <p:nvPr/>
        </p:nvPicPr>
        <p:blipFill>
          <a:blip r:embed="rId5"/>
          <a:srcRect l="34145" r="30910"/>
          <a:stretch>
            <a:fillRect/>
          </a:stretch>
        </p:blipFill>
        <p:spPr>
          <a:xfrm>
            <a:off x="6934200" y="2359025"/>
            <a:ext cx="1941830" cy="3672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ambar 8" descr="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28750"/>
            <a:ext cx="3867150" cy="24898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400" y="209550"/>
            <a:ext cx="5793105" cy="1497330"/>
            <a:chOff x="3854400" y="1814543"/>
            <a:chExt cx="9354439" cy="14973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>
              <a:fillRect/>
            </a:stretch>
          </p:blipFill>
          <p:spPr>
            <a:xfrm>
              <a:off x="3854400" y="1814543"/>
              <a:ext cx="9354439" cy="14973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61793" y="2119343"/>
              <a:ext cx="8028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fi-FI" sz="2400" b="1" dirty="0">
                  <a:solidFill>
                    <a:schemeClr val="bg1"/>
                  </a:solidFill>
                </a:rPr>
                <a:t>Aturan dalam Menghasilkan Keputusan Bersama</a:t>
              </a:r>
            </a:p>
          </p:txBody>
        </p:sp>
      </p:grpSp>
      <p:sp>
        <p:nvSpPr>
          <p:cNvPr id="8" name="Kotak Teks 7"/>
          <p:cNvSpPr txBox="1"/>
          <p:nvPr/>
        </p:nvSpPr>
        <p:spPr>
          <a:xfrm>
            <a:off x="457200" y="1581150"/>
            <a:ext cx="590486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1700" dirty="0"/>
              <a:t>Aturan dalam proses menghasilkan keputusan </a:t>
            </a:r>
          </a:p>
          <a:p>
            <a:r>
              <a:rPr lang="id-ID" altLang="en-US" sz="1700" dirty="0"/>
              <a:t>bersama: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sz="1700" dirty="0"/>
              <a:t>Tentukan dulu masalah yang akan dibicarakan.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sz="1700" dirty="0"/>
              <a:t>Semua orang harus mengetahui masalah yang ingin diselesaikan.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sz="1700" dirty="0"/>
              <a:t>Berikan kesempatan kepada setiap orang untuk menyampaikan pendapatnya.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sz="1700" dirty="0"/>
              <a:t>Pendapat harus disampaikan secara bergantian.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sz="1700" dirty="0"/>
              <a:t>Pilihlah satu atau beberapa pendapat yang disepakati bersama. Hasil kesepakatan itulah yang menjadi keputusan bersama.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30810" y="57785"/>
            <a:ext cx="5413375" cy="1416686"/>
            <a:chOff x="3388426" y="4465820"/>
            <a:chExt cx="5413375" cy="8888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6" b="18570"/>
            <a:stretch>
              <a:fillRect/>
            </a:stretch>
          </p:blipFill>
          <p:spPr>
            <a:xfrm>
              <a:off x="3388426" y="4465820"/>
              <a:ext cx="5413375" cy="8888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74226" y="4656653"/>
              <a:ext cx="4135120" cy="520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l">
                <a:buFont typeface="+mj-lt"/>
                <a:buAutoNum type="arabicPeriod" startAt="3"/>
              </a:pPr>
              <a:r>
                <a:rPr lang="en-US" sz="2400" b="1">
                  <a:solidFill>
                    <a:schemeClr val="bg1"/>
                  </a:solidFill>
                </a:rPr>
                <a:t>Hak dalam Menghasilkan Keputusan Bersama</a:t>
              </a:r>
            </a:p>
          </p:txBody>
        </p:sp>
      </p:grpSp>
      <p:sp>
        <p:nvSpPr>
          <p:cNvPr id="7" name="Kotak Teks 6"/>
          <p:cNvSpPr txBox="1"/>
          <p:nvPr/>
        </p:nvSpPr>
        <p:spPr>
          <a:xfrm>
            <a:off x="351155" y="1548130"/>
            <a:ext cx="45427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Contoh hak-hak dalam proses menghasilkan keputusan bersama:</a:t>
            </a:r>
          </a:p>
        </p:txBody>
      </p:sp>
      <p:sp>
        <p:nvSpPr>
          <p:cNvPr id="10" name="Kotak Teks 9"/>
          <p:cNvSpPr txBox="1"/>
          <p:nvPr/>
        </p:nvSpPr>
        <p:spPr>
          <a:xfrm>
            <a:off x="351155" y="2343150"/>
            <a:ext cx="451802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untuk menyampaikan pendapat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untuk menanggapi pendapat orang lain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untuk tidak menyetujui pendapat orang lain</a:t>
            </a:r>
          </a:p>
        </p:txBody>
      </p:sp>
      <p:pic>
        <p:nvPicPr>
          <p:cNvPr id="11" name="Gambar 1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81150"/>
            <a:ext cx="4352290" cy="259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2405" y="105754"/>
            <a:ext cx="6245860" cy="1855470"/>
            <a:chOff x="3447059" y="2716820"/>
            <a:chExt cx="6751510" cy="18554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447059" y="2716820"/>
              <a:ext cx="6751510" cy="185547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898029" y="3048925"/>
              <a:ext cx="546861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 startAt="4"/>
              </a:pPr>
              <a:r>
                <a:rPr lang="fi-FI" sz="2400" b="1" dirty="0">
                  <a:solidFill>
                    <a:schemeClr val="bg1"/>
                  </a:solidFill>
                </a:rPr>
                <a:t>Kewajiban dalam Proses Menghasilkan Keputusan Bersama</a:t>
              </a:r>
            </a:p>
          </p:txBody>
        </p:sp>
      </p:grpSp>
      <p:sp>
        <p:nvSpPr>
          <p:cNvPr id="7" name="Kotak Teks 6"/>
          <p:cNvSpPr txBox="1"/>
          <p:nvPr/>
        </p:nvSpPr>
        <p:spPr>
          <a:xfrm>
            <a:off x="381000" y="1733550"/>
            <a:ext cx="36969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/>
              <a:t>Contoh kewajiban kita dalam proses menghasilkan keputusan bersama:</a:t>
            </a:r>
          </a:p>
        </p:txBody>
      </p:sp>
      <p:sp>
        <p:nvSpPr>
          <p:cNvPr id="8" name="Kotak Teks 7"/>
          <p:cNvSpPr txBox="1"/>
          <p:nvPr/>
        </p:nvSpPr>
        <p:spPr>
          <a:xfrm>
            <a:off x="381000" y="2343150"/>
            <a:ext cx="453644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meminta izin sebelum menyampaikan pendapat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menyampaikan pendapat dengan jelas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mendengarkan pendapat orang lain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Kewajiban menerima perbedaan pendapat</a:t>
            </a:r>
          </a:p>
        </p:txBody>
      </p:sp>
      <p:pic>
        <p:nvPicPr>
          <p:cNvPr id="5" name="Gambar 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315" y="1809750"/>
            <a:ext cx="3956685" cy="248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3600000">
            <a:off x="3118103" y="1603115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"/>
          <p:cNvGrpSpPr/>
          <p:nvPr/>
        </p:nvGrpSpPr>
        <p:grpSpPr bwMode="auto">
          <a:xfrm>
            <a:off x="304799" y="148589"/>
            <a:ext cx="4495801" cy="1532890"/>
            <a:chOff x="457198" y="-116978"/>
            <a:chExt cx="4495609" cy="1532372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8" y="401007"/>
              <a:ext cx="4495609" cy="10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H</a:t>
              </a:r>
              <a:r>
                <a:rPr lang="id-ID" alt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AK</a:t>
              </a:r>
              <a:r>
                <a:rPr 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, K</a:t>
              </a:r>
              <a:r>
                <a:rPr lang="id-ID" alt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EWAJIBAN</a:t>
              </a:r>
              <a:r>
                <a:rPr 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, </a:t>
              </a:r>
              <a:r>
                <a:rPr lang="id-ID" alt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 A</a:t>
              </a:r>
              <a:r>
                <a:rPr lang="id-ID" alt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TURAN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16978"/>
              <a:ext cx="1248992" cy="52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BAB </a:t>
              </a:r>
              <a:r>
                <a:rPr lang="id-ID" alt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648784"/>
            <a:ext cx="3884295" cy="2826385"/>
            <a:chOff x="157161" y="1733550"/>
            <a:chExt cx="3884295" cy="2826385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80021" y="2252980"/>
              <a:ext cx="3861435" cy="230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600"/>
                <a:t>M</a:t>
              </a:r>
              <a:r>
                <a:rPr sz="1600"/>
                <a:t>enjelaskan makna aturan dan </a:t>
              </a:r>
              <a:r>
                <a:rPr lang="id-ID" sz="1600"/>
                <a:t>n</a:t>
              </a:r>
              <a:r>
                <a:rPr sz="1600"/>
                <a:t>orma</a:t>
              </a:r>
              <a:r>
                <a:rPr lang="id-ID" sz="160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600"/>
                <a:t>M</a:t>
              </a:r>
              <a:r>
                <a:rPr sz="1600"/>
                <a:t>engidentifikasi aturan di rumah, sekolah, dan lingkungan sekitar</a:t>
              </a:r>
              <a:r>
                <a:rPr lang="id-ID" sz="1600"/>
                <a:t>.</a:t>
              </a:r>
              <a:r>
                <a:rPr sz="160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600"/>
                <a:t>M</a:t>
              </a:r>
              <a:r>
                <a:rPr sz="1600"/>
                <a:t>engidentifikasi hak dan kewajiban di rumah dan di sekolah</a:t>
              </a:r>
              <a:r>
                <a:rPr lang="id-ID" sz="1600"/>
                <a:t>.</a:t>
              </a:r>
              <a:endParaRPr sz="16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600"/>
                <a:t>M</a:t>
              </a:r>
              <a:r>
                <a:rPr sz="1600"/>
                <a:t>enjelaskan aturan dalam</a:t>
              </a:r>
              <a:r>
                <a:rPr lang="id-ID" sz="1600"/>
                <a:t> </a:t>
              </a:r>
              <a:r>
                <a:rPr sz="1600"/>
                <a:t>menghasilkan keputusan bersama</a:t>
              </a:r>
              <a:r>
                <a:rPr lang="id-ID" sz="1600"/>
                <a:t>.</a:t>
              </a:r>
              <a:endParaRPr sz="16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600"/>
                <a:t>M</a:t>
              </a:r>
              <a:r>
                <a:rPr sz="1600"/>
                <a:t>enerapkan aturan dalam kehidupan sehari-hari.</a:t>
              </a:r>
            </a:p>
          </p:txBody>
        </p:sp>
      </p:grpSp>
      <p:pic>
        <p:nvPicPr>
          <p:cNvPr id="2" name="Placeholder Konten 1" descr="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41140" y="742950"/>
            <a:ext cx="5111750" cy="4036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1770" y="363220"/>
            <a:ext cx="5891529" cy="800100"/>
            <a:chOff x="191897" y="363322"/>
            <a:chExt cx="5586795" cy="685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6859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8202" y="428460"/>
              <a:ext cx="5190490" cy="455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</a:rPr>
                <a:t>A. </a:t>
              </a:r>
              <a:r>
                <a:rPr lang="en-US" sz="2600" b="1" dirty="0" err="1">
                  <a:solidFill>
                    <a:schemeClr val="bg1"/>
                  </a:solidFill>
                </a:rPr>
                <a:t>Aturan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dan</a:t>
              </a:r>
              <a:r>
                <a:rPr lang="en-US" sz="2600" b="1" dirty="0">
                  <a:solidFill>
                    <a:schemeClr val="bg1"/>
                  </a:solidFill>
                </a:rPr>
                <a:t> Norma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6" name="Group 7"/>
          <p:cNvGrpSpPr/>
          <p:nvPr/>
        </p:nvGrpSpPr>
        <p:grpSpPr>
          <a:xfrm>
            <a:off x="533400" y="2190750"/>
            <a:ext cx="5010785" cy="2301875"/>
            <a:chOff x="179513" y="1240759"/>
            <a:chExt cx="6530438" cy="2408348"/>
          </a:xfrm>
        </p:grpSpPr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240759"/>
              <a:ext cx="6530438" cy="2408348"/>
            </a:xfrm>
            <a:prstGeom prst="rect">
              <a:avLst/>
            </a:prstGeom>
          </p:spPr>
        </p:pic>
        <p:sp>
          <p:nvSpPr>
            <p:cNvPr id="18" name="Rectangle 10"/>
            <p:cNvSpPr/>
            <p:nvPr/>
          </p:nvSpPr>
          <p:spPr>
            <a:xfrm>
              <a:off x="440243" y="1400208"/>
              <a:ext cx="5992969" cy="212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d-ID" altLang="en-US" dirty="0">
                  <a:sym typeface="+mn-ea"/>
                </a:rPr>
                <a:t>Aturan dan norma merupakan panduan sebagai pengendali tingkah laku masyarakat agar masyarakat dapat hidup dengan tertib. Namun, </a:t>
              </a:r>
              <a:r>
                <a:rPr lang="id-ID" altLang="en-US" b="1" dirty="0">
                  <a:sym typeface="+mn-ea"/>
                </a:rPr>
                <a:t>aturan biasanya tertuli</a:t>
              </a:r>
              <a:r>
                <a:rPr lang="id-ID" altLang="en-US" dirty="0">
                  <a:sym typeface="+mn-ea"/>
                </a:rPr>
                <a:t>s. Ada sanksi atau hukuman jika melanggar aturan. Sementara itu, </a:t>
              </a:r>
              <a:r>
                <a:rPr lang="id-ID" altLang="en-US" b="1" dirty="0">
                  <a:sym typeface="+mn-ea"/>
                </a:rPr>
                <a:t>norma biasanya tidak tertulis </a:t>
              </a:r>
              <a:r>
                <a:rPr lang="id-ID" altLang="en-US" dirty="0">
                  <a:sym typeface="+mn-ea"/>
                </a:rPr>
                <a:t>dan sanksinya berupa teguran dari masyarakat. </a:t>
              </a:r>
            </a:p>
          </p:txBody>
        </p:sp>
      </p:grpSp>
      <p:sp>
        <p:nvSpPr>
          <p:cNvPr id="3" name="Kotak Teks 2"/>
          <p:cNvSpPr txBox="1"/>
          <p:nvPr/>
        </p:nvSpPr>
        <p:spPr>
          <a:xfrm>
            <a:off x="609600" y="1389380"/>
            <a:ext cx="45707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/>
              <a:t>Aturan dan norma memiliki makna yang hampir sama. </a:t>
            </a:r>
          </a:p>
          <a:p>
            <a:endParaRPr lang="id-ID" altLang="en-US"/>
          </a:p>
        </p:txBody>
      </p:sp>
      <p:pic>
        <p:nvPicPr>
          <p:cNvPr id="11" name="Gambar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1389380"/>
            <a:ext cx="3161030" cy="2352040"/>
          </a:xfrm>
          <a:prstGeom prst="rect">
            <a:avLst/>
          </a:prstGeom>
        </p:spPr>
      </p:pic>
      <p:sp>
        <p:nvSpPr>
          <p:cNvPr id="19" name="Kotak Teks 18"/>
          <p:cNvSpPr txBox="1"/>
          <p:nvPr/>
        </p:nvSpPr>
        <p:spPr>
          <a:xfrm>
            <a:off x="6065520" y="3741420"/>
            <a:ext cx="28752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d-ID" altLang="en-US" sz="1600" dirty="0"/>
              <a:t>Tidak mematuhi aturan </a:t>
            </a:r>
          </a:p>
          <a:p>
            <a:pPr algn="ctr"/>
            <a:r>
              <a:rPr lang="id-ID" altLang="en-US" sz="1600" dirty="0"/>
              <a:t>akan membuat rumah </a:t>
            </a:r>
          </a:p>
          <a:p>
            <a:pPr algn="ctr"/>
            <a:r>
              <a:rPr lang="id-ID" altLang="en-US" sz="1600" dirty="0"/>
              <a:t>menjadi tidak nyaman.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48590"/>
            <a:ext cx="4093210" cy="1350645"/>
            <a:chOff x="3357302" y="2682530"/>
            <a:chExt cx="7426974" cy="15189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357302" y="2682530"/>
              <a:ext cx="7426974" cy="151892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62905" y="3048290"/>
              <a:ext cx="5970408" cy="51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1. Aturan di Rumah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Kotak Teks 5"/>
          <p:cNvSpPr txBox="1"/>
          <p:nvPr/>
        </p:nvSpPr>
        <p:spPr>
          <a:xfrm>
            <a:off x="457200" y="1428750"/>
            <a:ext cx="48933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Aturan di rumah dibuat oleh orang tua agar suasana rumah menjadi tertib dan teratur. </a:t>
            </a:r>
          </a:p>
        </p:txBody>
      </p:sp>
      <p:sp>
        <p:nvSpPr>
          <p:cNvPr id="7" name="Kotak Teks 6"/>
          <p:cNvSpPr txBox="1"/>
          <p:nvPr/>
        </p:nvSpPr>
        <p:spPr>
          <a:xfrm>
            <a:off x="533400" y="2343150"/>
            <a:ext cx="67595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Contoh aturan di rumah: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Merapikan tempat tidur setelah bangun tidur.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Pamit sebelum keluar rumah dan mengucap salam saat masuk rumah.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Menjaga kebersihan rumah.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Berbicara santun kepada anggota keluarga yang lain.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Merapikan mainan setelah digunakan.</a:t>
            </a:r>
          </a:p>
          <a:p>
            <a:pPr marL="342900" indent="-342900"/>
            <a:endParaRPr lang="id-ID" altLang="en-US" dirty="0"/>
          </a:p>
        </p:txBody>
      </p:sp>
      <p:sp>
        <p:nvSpPr>
          <p:cNvPr id="5" name="Persegi panjang 4"/>
          <p:cNvSpPr/>
          <p:nvPr/>
        </p:nvSpPr>
        <p:spPr>
          <a:xfrm>
            <a:off x="304800" y="2266950"/>
            <a:ext cx="6400800" cy="21336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altLang="en-US"/>
          </a:p>
        </p:txBody>
      </p:sp>
      <p:pic>
        <p:nvPicPr>
          <p:cNvPr id="8" name="Gambar 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504950"/>
            <a:ext cx="3372485" cy="306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ambar 1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820" y="1967230"/>
            <a:ext cx="4099560" cy="28155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400" y="127001"/>
            <a:ext cx="3733800" cy="1066800"/>
            <a:chOff x="2037347" y="1754086"/>
            <a:chExt cx="3355975" cy="1066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7" y="1754086"/>
              <a:ext cx="3355975" cy="1066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56447" y="1978220"/>
              <a:ext cx="2438789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chemeClr val="bg1"/>
                  </a:solidFill>
                </a:rPr>
                <a:t>2. Aturan di Sekolah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9095" y="1123950"/>
            <a:ext cx="5648960" cy="1073150"/>
            <a:chOff x="228600" y="2952750"/>
            <a:chExt cx="4214061" cy="20909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952750"/>
              <a:ext cx="4214061" cy="209091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57401" y="3088565"/>
              <a:ext cx="3833061" cy="1796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altLang="en-US">
                  <a:sym typeface="+mn-ea"/>
                </a:rPr>
                <a:t>Aturan di sekolah disebut juga tata tertib sekolah. </a:t>
              </a:r>
              <a:endParaRPr lang="id-ID" altLang="en-US"/>
            </a:p>
            <a:p>
              <a:r>
                <a:rPr lang="id-ID" altLang="en-US">
                  <a:sym typeface="+mn-ea"/>
                </a:rPr>
                <a:t>Tata tertib sekolah dibuat oleh pihak sekolah, yaitu kepala sekolah dan guru. </a:t>
              </a:r>
              <a:endParaRPr lang="id-ID" altLang="en-US" dirty="0"/>
            </a:p>
          </p:txBody>
        </p:sp>
      </p:grpSp>
      <p:sp>
        <p:nvSpPr>
          <p:cNvPr id="6" name="Kotak Teks 5"/>
          <p:cNvSpPr txBox="1"/>
          <p:nvPr/>
        </p:nvSpPr>
        <p:spPr>
          <a:xfrm>
            <a:off x="466090" y="2190750"/>
            <a:ext cx="48641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>
                <a:sym typeface="+mn-ea"/>
              </a:rPr>
              <a:t>Contoh tata tertib sekolah:</a:t>
            </a:r>
            <a:endParaRPr lang="id-ID" altLang="en-US" dirty="0"/>
          </a:p>
          <a:p>
            <a:pPr marL="342900" indent="-342900">
              <a:buFont typeface="+mj-lt"/>
              <a:buAutoNum type="alphaLcPeriod"/>
            </a:pPr>
            <a:r>
              <a:rPr lang="id-ID" altLang="en-US" dirty="0">
                <a:sym typeface="+mn-ea"/>
              </a:rPr>
              <a:t>Datang ke sekolah tepat waktu.</a:t>
            </a:r>
            <a:endParaRPr lang="id-ID" altLang="en-US" dirty="0"/>
          </a:p>
          <a:p>
            <a:pPr marL="342900" indent="-342900">
              <a:buFont typeface="+mj-lt"/>
              <a:buAutoNum type="alphaLcPeriod"/>
            </a:pPr>
            <a:r>
              <a:rPr lang="id-ID" altLang="en-US" dirty="0">
                <a:sym typeface="+mn-ea"/>
              </a:rPr>
              <a:t>Memakai seragam sesuai jadwal dengan rapi.</a:t>
            </a:r>
            <a:endParaRPr lang="id-ID" altLang="en-US" dirty="0"/>
          </a:p>
          <a:p>
            <a:pPr marL="342900" indent="-342900">
              <a:buFont typeface="+mj-lt"/>
              <a:buAutoNum type="alphaLcPeriod"/>
            </a:pPr>
            <a:r>
              <a:rPr lang="id-ID" altLang="en-US" dirty="0">
                <a:sym typeface="+mn-ea"/>
              </a:rPr>
              <a:t>Menghormati guru.</a:t>
            </a:r>
            <a:endParaRPr lang="id-ID" altLang="en-US" dirty="0"/>
          </a:p>
          <a:p>
            <a:pPr marL="342900" indent="-342900">
              <a:buFont typeface="+mj-lt"/>
              <a:buAutoNum type="alphaLcPeriod"/>
            </a:pPr>
            <a:r>
              <a:rPr lang="id-ID" altLang="en-US" dirty="0">
                <a:sym typeface="+mn-ea"/>
              </a:rPr>
              <a:t>Menjaga kebersihan kelas, salah satunya dengan melaksanakan piket.</a:t>
            </a:r>
            <a:endParaRPr lang="id-ID" altLang="en-US" dirty="0"/>
          </a:p>
          <a:p>
            <a:pPr marL="342900" indent="-342900">
              <a:buFont typeface="+mj-lt"/>
              <a:buAutoNum type="alphaLcPeriod"/>
            </a:pPr>
            <a:r>
              <a:rPr lang="id-ID" altLang="en-US" dirty="0">
                <a:sym typeface="+mn-ea"/>
              </a:rPr>
              <a:t>Mengikuti upacara dengan tertib.</a:t>
            </a:r>
            <a:endParaRPr lang="id-ID" altLang="en-US" dirty="0"/>
          </a:p>
          <a:p>
            <a:pPr marL="342900" indent="-342900">
              <a:buFont typeface="+mj-lt"/>
              <a:buAutoNum type="alphaLcPeriod"/>
            </a:pPr>
            <a:r>
              <a:rPr lang="id-ID" altLang="en-US" dirty="0">
                <a:sym typeface="+mn-ea"/>
              </a:rPr>
              <a:t>Mengikuti pelajaran dengan tertib.</a:t>
            </a:r>
            <a:endParaRPr lang="id-ID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ambar 8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15210"/>
            <a:ext cx="3655060" cy="23310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1000" y="195060"/>
            <a:ext cx="5268595" cy="946150"/>
            <a:chOff x="5007031" y="2045945"/>
            <a:chExt cx="4536680" cy="9461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>
              <a:fillRect/>
            </a:stretch>
          </p:blipFill>
          <p:spPr>
            <a:xfrm>
              <a:off x="5007031" y="2045945"/>
              <a:ext cx="4536680" cy="9461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35265" y="2289312"/>
              <a:ext cx="3539343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chemeClr val="bg1"/>
                  </a:solidFill>
                </a:rPr>
                <a:t>3. </a:t>
              </a:r>
              <a:r>
                <a:rPr lang="en-US" sz="2400" b="1" dirty="0" err="1">
                  <a:solidFill>
                    <a:schemeClr val="bg1"/>
                  </a:solidFill>
                </a:rPr>
                <a:t>Aturan</a:t>
              </a:r>
              <a:r>
                <a:rPr lang="en-US" sz="2400" b="1" dirty="0">
                  <a:solidFill>
                    <a:schemeClr val="bg1"/>
                  </a:solidFill>
                </a:rPr>
                <a:t> di </a:t>
              </a:r>
              <a:r>
                <a:rPr lang="en-US" sz="2400" b="1" dirty="0" err="1">
                  <a:solidFill>
                    <a:schemeClr val="bg1"/>
                  </a:solidFill>
                </a:rPr>
                <a:t>Lingkungan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Sekitar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" y="971550"/>
            <a:ext cx="5502275" cy="1445260"/>
            <a:chOff x="4497423" y="2113100"/>
            <a:chExt cx="4285507" cy="28795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23" y="2113100"/>
              <a:ext cx="4285507" cy="28795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02082" y="2652329"/>
              <a:ext cx="3687564" cy="1837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>
                  <a:sym typeface="+mn-ea"/>
                </a:rPr>
                <a:t>Agar tercipta hubungan yang rukun dengan tetangga, terdapat aturan di lingkungan sekitar rumahmu. </a:t>
              </a:r>
              <a:endParaRPr lang="id-ID" dirty="0">
                <a:sym typeface="+mn-ea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Kotak Teks 7"/>
          <p:cNvSpPr txBox="1"/>
          <p:nvPr/>
        </p:nvSpPr>
        <p:spPr>
          <a:xfrm>
            <a:off x="685800" y="2419350"/>
            <a:ext cx="4939030" cy="2081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id-ID" dirty="0">
                <a:sym typeface="+mn-ea"/>
              </a:rPr>
              <a:t>C</a:t>
            </a:r>
            <a:r>
              <a:rPr dirty="0" err="1">
                <a:sym typeface="+mn-ea"/>
              </a:rPr>
              <a:t>ontoh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aturan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tertulis</a:t>
            </a:r>
            <a:r>
              <a:rPr dirty="0">
                <a:sym typeface="+mn-ea"/>
              </a:rPr>
              <a:t> di </a:t>
            </a:r>
            <a:r>
              <a:rPr dirty="0" err="1">
                <a:sym typeface="+mn-ea"/>
              </a:rPr>
              <a:t>lingkungan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sekitar</a:t>
            </a:r>
            <a:r>
              <a:rPr lang="id-ID" dirty="0">
                <a:sym typeface="+mn-ea"/>
              </a:rPr>
              <a:t>:</a:t>
            </a:r>
            <a:endParaRPr dirty="0">
              <a:sym typeface="+mn-ea"/>
            </a:endParaRP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+mj-lt"/>
              <a:buAutoNum type="alphaLcPeriod"/>
            </a:pPr>
            <a:r>
              <a:rPr dirty="0" err="1">
                <a:sym typeface="+mn-ea"/>
              </a:rPr>
              <a:t>Tamu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warga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harus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melapor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kepada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ketua</a:t>
            </a:r>
            <a:r>
              <a:rPr dirty="0">
                <a:sym typeface="+mn-ea"/>
              </a:rPr>
              <a:t> RT.</a:t>
            </a: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+mj-lt"/>
              <a:buAutoNum type="alphaLcPeriod"/>
            </a:pPr>
            <a:r>
              <a:rPr dirty="0" err="1">
                <a:sym typeface="+mn-ea"/>
              </a:rPr>
              <a:t>Larangan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membuang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sampah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sembarangan</a:t>
            </a:r>
            <a:r>
              <a:rPr dirty="0">
                <a:sym typeface="+mn-ea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+mj-lt"/>
              <a:buAutoNum type="alphaLcPeriod"/>
            </a:pPr>
            <a:r>
              <a:rPr dirty="0" err="1">
                <a:sym typeface="+mn-ea"/>
              </a:rPr>
              <a:t>Tamu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warga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harus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membuka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kaca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kendaraan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untuk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pemeriksaan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petugas</a:t>
            </a:r>
            <a:r>
              <a:rPr dirty="0">
                <a:sym typeface="+mn-ea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+mj-lt"/>
              <a:buAutoNum type="alphaLcPeriod"/>
            </a:pPr>
            <a:r>
              <a:rPr dirty="0" err="1">
                <a:sym typeface="+mn-ea"/>
              </a:rPr>
              <a:t>Pengendara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harus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berjalan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pelan-pelan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saat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lewat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karena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banyak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anak</a:t>
            </a:r>
            <a:r>
              <a:rPr dirty="0">
                <a:sym typeface="+mn-ea"/>
              </a:rPr>
              <a:t> </a:t>
            </a:r>
            <a:r>
              <a:rPr dirty="0" err="1">
                <a:sym typeface="+mn-ea"/>
              </a:rPr>
              <a:t>kecil</a:t>
            </a:r>
            <a:r>
              <a:rPr dirty="0">
                <a:sym typeface="+mn-ea"/>
              </a:rPr>
              <a:t>.</a:t>
            </a:r>
            <a:endParaRPr lang="id-ID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1000" y="2647950"/>
            <a:ext cx="4709160" cy="1368425"/>
            <a:chOff x="304800" y="1666877"/>
            <a:chExt cx="5105400" cy="12096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666877"/>
              <a:ext cx="5105400" cy="12096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6990" y="1889907"/>
              <a:ext cx="4577644" cy="8150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id-ID" altLang="en-US">
                  <a:sym typeface="+mn-ea"/>
                </a:rPr>
                <a:t>Kita harus menghormati dan mematuhi aturan yang berlaku di daerah setempat agar suasana menjadi aman dan tertib. </a:t>
              </a:r>
              <a:endParaRPr lang="id-ID" altLang="en-US" b="0" i="0" u="none" strike="noStrike" baseline="0" dirty="0">
                <a:sym typeface="+mn-ea"/>
              </a:endParaRPr>
            </a:p>
          </p:txBody>
        </p:sp>
      </p:grpSp>
      <p:sp>
        <p:nvSpPr>
          <p:cNvPr id="3" name="Kotak Teks 2"/>
          <p:cNvSpPr txBox="1"/>
          <p:nvPr/>
        </p:nvSpPr>
        <p:spPr>
          <a:xfrm>
            <a:off x="457200" y="579120"/>
            <a:ext cx="692975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Contoh aturan tidak tertulis atau norma di lingkungan sekitar:</a:t>
            </a:r>
          </a:p>
          <a:p>
            <a:pPr marL="457200" indent="-457200">
              <a:buFont typeface="+mj-lt"/>
              <a:buAutoNum type="alphaLcPeriod"/>
            </a:pPr>
            <a:r>
              <a:rPr lang="id-ID" altLang="en-US" dirty="0"/>
              <a:t>Menjenguk tetangga yang sakit.</a:t>
            </a:r>
          </a:p>
          <a:p>
            <a:pPr marL="457200" indent="-457200">
              <a:buFont typeface="+mj-lt"/>
              <a:buAutoNum type="alphaLcPeriod"/>
            </a:pPr>
            <a:r>
              <a:rPr lang="id-ID" altLang="en-US" dirty="0"/>
              <a:t>Menghadiri acara yang diadakan tetangga.</a:t>
            </a:r>
          </a:p>
          <a:p>
            <a:pPr marL="457200" indent="-457200">
              <a:buFont typeface="+mj-lt"/>
              <a:buAutoNum type="alphaLcPeriod"/>
            </a:pPr>
            <a:r>
              <a:rPr lang="id-ID" altLang="en-US" dirty="0"/>
              <a:t>Mengetuk pintu sebelum masuk ke rumah tetangga.</a:t>
            </a:r>
          </a:p>
          <a:p>
            <a:pPr marL="457200" indent="-457200">
              <a:buFont typeface="+mj-lt"/>
              <a:buAutoNum type="alphaLcPeriod"/>
            </a:pPr>
            <a:r>
              <a:rPr lang="id-ID" altLang="en-US" dirty="0"/>
              <a:t>Mengikuti kerja bakti untuk membersihkan lingkungan.</a:t>
            </a:r>
          </a:p>
        </p:txBody>
      </p:sp>
      <p:pic>
        <p:nvPicPr>
          <p:cNvPr id="4" name="Gambar 3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962150"/>
            <a:ext cx="3870960" cy="2389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361950"/>
            <a:ext cx="5321935" cy="1285240"/>
            <a:chOff x="191897" y="363322"/>
            <a:chExt cx="5026386" cy="11416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11416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95956" y="498479"/>
              <a:ext cx="4217496" cy="862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10000"/>
                </a:lnSpc>
                <a:buSzPct val="100000"/>
                <a:buFont typeface="+mj-lt"/>
                <a:buAutoNum type="alphaUcPeriod" startAt="2"/>
              </a:pPr>
              <a:r>
                <a:rPr lang="fi-FI" sz="2600" b="1" dirty="0">
                  <a:solidFill>
                    <a:schemeClr val="bg1"/>
                  </a:solidFill>
                </a:rPr>
                <a:t>Hak dan Kewajiban di Rumah dan di Sekolah</a:t>
              </a:r>
            </a:p>
          </p:txBody>
        </p:sp>
      </p:grpSp>
      <p:sp>
        <p:nvSpPr>
          <p:cNvPr id="3" name="Kotak Teks 2"/>
          <p:cNvSpPr txBox="1"/>
          <p:nvPr/>
        </p:nvSpPr>
        <p:spPr>
          <a:xfrm>
            <a:off x="533400" y="1809750"/>
            <a:ext cx="58019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Setiap anggota keluarga memiliki hak dan kewajiban. </a:t>
            </a:r>
          </a:p>
        </p:txBody>
      </p:sp>
      <p:pic>
        <p:nvPicPr>
          <p:cNvPr id="10" name="Gambar 9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33550"/>
            <a:ext cx="3559175" cy="2957830"/>
          </a:xfrm>
          <a:prstGeom prst="rect">
            <a:avLst/>
          </a:prstGeom>
        </p:spPr>
      </p:pic>
      <p:sp>
        <p:nvSpPr>
          <p:cNvPr id="2" name="Kotak Teks 1"/>
          <p:cNvSpPr txBox="1"/>
          <p:nvPr/>
        </p:nvSpPr>
        <p:spPr>
          <a:xfrm>
            <a:off x="533400" y="2340610"/>
            <a:ext cx="4817110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d-ID" altLang="en-US" b="1" dirty="0">
                <a:sym typeface="+mn-ea"/>
              </a:rPr>
              <a:t>Hak </a:t>
            </a:r>
            <a:r>
              <a:rPr lang="id-ID" altLang="en-US" dirty="0">
                <a:sym typeface="+mn-ea"/>
              </a:rPr>
              <a:t>adalah sesuatu yang harus kita terima. </a:t>
            </a:r>
            <a:endParaRPr lang="id-ID" alt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d-ID" altLang="en-US" b="1" dirty="0">
                <a:sym typeface="+mn-ea"/>
              </a:rPr>
              <a:t>Kewajiban </a:t>
            </a:r>
            <a:r>
              <a:rPr lang="id-ID" altLang="en-US" dirty="0">
                <a:sym typeface="+mn-ea"/>
              </a:rPr>
              <a:t>adalah sesuatu yang harus kita lakukan untuk memperoleh hak. </a:t>
            </a:r>
            <a:endParaRPr lang="id-ID" altLang="en-US" dirty="0"/>
          </a:p>
          <a:p>
            <a:endParaRPr lang="id-ID" altLang="en-US" dirty="0"/>
          </a:p>
        </p:txBody>
      </p:sp>
      <p:grpSp>
        <p:nvGrpSpPr>
          <p:cNvPr id="16" name="Group 7"/>
          <p:cNvGrpSpPr/>
          <p:nvPr/>
        </p:nvGrpSpPr>
        <p:grpSpPr>
          <a:xfrm>
            <a:off x="1110615" y="3614420"/>
            <a:ext cx="4482465" cy="831850"/>
            <a:chOff x="179513" y="1240759"/>
            <a:chExt cx="6530438" cy="2408348"/>
          </a:xfrm>
        </p:grpSpPr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240759"/>
              <a:ext cx="6530438" cy="2408348"/>
            </a:xfrm>
            <a:prstGeom prst="rect">
              <a:avLst/>
            </a:prstGeom>
          </p:spPr>
        </p:pic>
        <p:sp>
          <p:nvSpPr>
            <p:cNvPr id="18" name="Rectangle 10"/>
            <p:cNvSpPr/>
            <p:nvPr/>
          </p:nvSpPr>
          <p:spPr>
            <a:xfrm>
              <a:off x="448569" y="1531822"/>
              <a:ext cx="5992969" cy="1867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d-ID" altLang="en-US">
                  <a:sym typeface="+mn-ea"/>
                </a:rPr>
                <a:t>Kita harus melaksanakan kewajiban terlebih dahulu sebelum menuntut hak. </a:t>
              </a:r>
              <a:endParaRPr lang="id-ID" altLang="en-US" dirty="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372" y="148299"/>
            <a:ext cx="5288915" cy="1356360"/>
            <a:chOff x="3357302" y="2682530"/>
            <a:chExt cx="8395666" cy="13563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357302" y="2682530"/>
              <a:ext cx="8395666" cy="13563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62905" y="3048290"/>
              <a:ext cx="690180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1. Hak dan Kewajiban di Rumah</a:t>
              </a:r>
            </a:p>
          </p:txBody>
        </p:sp>
      </p:grpSp>
      <p:sp>
        <p:nvSpPr>
          <p:cNvPr id="10" name="Persegi panjang 9"/>
          <p:cNvSpPr/>
          <p:nvPr/>
        </p:nvSpPr>
        <p:spPr>
          <a:xfrm>
            <a:off x="457200" y="1428750"/>
            <a:ext cx="6400800" cy="189357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altLang="en-US"/>
          </a:p>
        </p:txBody>
      </p:sp>
      <p:pic>
        <p:nvPicPr>
          <p:cNvPr id="11" name="Gambar 10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581150"/>
            <a:ext cx="3735705" cy="2609215"/>
          </a:xfrm>
          <a:prstGeom prst="rect">
            <a:avLst/>
          </a:prstGeom>
        </p:spPr>
      </p:pic>
      <p:sp>
        <p:nvSpPr>
          <p:cNvPr id="9" name="Kotak Teks 8"/>
          <p:cNvSpPr txBox="1"/>
          <p:nvPr/>
        </p:nvSpPr>
        <p:spPr>
          <a:xfrm>
            <a:off x="762000" y="3486150"/>
            <a:ext cx="52451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+mj-lt"/>
              <a:buNone/>
            </a:pPr>
            <a:r>
              <a:rPr lang="id-ID" altLang="en-US" dirty="0">
                <a:sym typeface="+mn-ea"/>
              </a:rPr>
              <a:t>Kita harus bersyukur walaupun belum mendapatkan semua hak kita. Kita harus tetap berterima kasih dan menyayangi orang tua.</a:t>
            </a:r>
            <a:endParaRPr lang="id-ID" altLang="en-US" dirty="0"/>
          </a:p>
        </p:txBody>
      </p:sp>
      <p:sp>
        <p:nvSpPr>
          <p:cNvPr id="5" name="Kotak Teks 4"/>
          <p:cNvSpPr txBox="1"/>
          <p:nvPr/>
        </p:nvSpPr>
        <p:spPr>
          <a:xfrm>
            <a:off x="533400" y="1504950"/>
            <a:ext cx="56515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Contoh hak yang kita miliki di rumah: 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mendapat kasih sayang dari anggota keluarga.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memperoleh rasa aman.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memperoleh pendidikan.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untuk bermain dengan adik dan kakak.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Hak menikmati lingkungan bersih.</a:t>
            </a:r>
          </a:p>
          <a:p>
            <a:pPr indent="0">
              <a:buFont typeface="+mj-lt"/>
              <a:buNone/>
            </a:pPr>
            <a:endParaRPr lang="id-ID" altLang="en-US" dirty="0"/>
          </a:p>
          <a:p>
            <a:pPr indent="0">
              <a:buFont typeface="+mj-lt"/>
              <a:buNone/>
            </a:pPr>
            <a:endParaRPr lang="id-ID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798</Words>
  <Application>Microsoft Office PowerPoint</Application>
  <PresentationFormat>On-screen Show (16:9)</PresentationFormat>
  <Paragraphs>103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Endah Wahyuningtias</cp:lastModifiedBy>
  <cp:revision>139</cp:revision>
  <dcterms:created xsi:type="dcterms:W3CDTF">2022-01-17T01:37:00Z</dcterms:created>
  <dcterms:modified xsi:type="dcterms:W3CDTF">2022-05-11T02:00:26Z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4D77538E2C904CA4AFD6378355B466A9</vt:lpwstr>
  </property>
  <property fmtid="{D5CDD505-2E9C-101B-9397-08002B2CF9AE}" pid="3" name="KSOProductBuildVer">
    <vt:lpwstr>1057-11.2.0.10463</vt:lpwstr>
  </property>
</Properties>
</file>