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101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/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C9C011"/>
                </a:solidFill>
                <a:cs typeface="Arial" pitchFamily="34" charset="0"/>
              </a:rPr>
              <a:t>Bahasa</a:t>
            </a:r>
            <a:r>
              <a:rPr lang="en-US" b="1" dirty="0">
                <a:solidFill>
                  <a:srgbClr val="C9C011"/>
                </a:solidFill>
                <a:cs typeface="Arial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7822" y="2865879"/>
            <a:ext cx="207011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SD/MI KELAS </a:t>
            </a:r>
            <a:r>
              <a:rPr lang="id-ID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915940"/>
            <a:ext cx="2377967" cy="31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533400" y="1402472"/>
            <a:ext cx="8087360" cy="2998078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id-ID" sz="2200" b="1" dirty="0">
                <a:solidFill>
                  <a:schemeClr val="tx1"/>
                </a:solidFill>
              </a:rPr>
              <a:t>Ucapan ajakan</a:t>
            </a:r>
            <a:r>
              <a:rPr lang="id-ID" sz="2200" dirty="0">
                <a:solidFill>
                  <a:schemeClr val="tx1"/>
                </a:solidFill>
              </a:rPr>
              <a:t> untuk mengajak orang lain melakukan sesuatu.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Contoh</a:t>
            </a:r>
            <a:r>
              <a:rPr lang="id-ID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“</a:t>
            </a:r>
            <a:r>
              <a:rPr lang="id-ID" sz="2200" dirty="0" smtClean="0">
                <a:solidFill>
                  <a:schemeClr val="tx1"/>
                </a:solidFill>
              </a:rPr>
              <a:t>Ayo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id-ID" sz="2200" dirty="0" smtClean="0">
                <a:solidFill>
                  <a:schemeClr val="tx1"/>
                </a:solidFill>
              </a:rPr>
              <a:t> </a:t>
            </a:r>
            <a:r>
              <a:rPr lang="id-ID" sz="2200" dirty="0">
                <a:solidFill>
                  <a:schemeClr val="tx1"/>
                </a:solidFill>
              </a:rPr>
              <a:t>Beni, kita pulang bersama</a:t>
            </a:r>
            <a:r>
              <a:rPr lang="id-ID" sz="2200" dirty="0" smtClean="0">
                <a:solidFill>
                  <a:schemeClr val="tx1"/>
                </a:solidFill>
              </a:rPr>
              <a:t>!</a:t>
            </a:r>
            <a:r>
              <a:rPr lang="en-US" sz="2200" dirty="0" smtClean="0">
                <a:solidFill>
                  <a:schemeClr val="tx1"/>
                </a:solidFill>
              </a:rPr>
              <a:t>”</a:t>
            </a:r>
            <a:endParaRPr lang="id-ID" sz="2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id-ID" sz="2200" b="1" dirty="0">
                <a:solidFill>
                  <a:schemeClr val="tx1"/>
                </a:solidFill>
              </a:rPr>
              <a:t>Ucapan imbauan</a:t>
            </a:r>
            <a:r>
              <a:rPr lang="id-ID" sz="2200" dirty="0">
                <a:solidFill>
                  <a:schemeClr val="tx1"/>
                </a:solidFill>
              </a:rPr>
              <a:t> untuk meminta orang lain melakukan </a:t>
            </a:r>
            <a:r>
              <a:rPr lang="id-ID" sz="2200" dirty="0" smtClean="0">
                <a:solidFill>
                  <a:schemeClr val="tx1"/>
                </a:solidFill>
              </a:rPr>
              <a:t>sesuatu.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Ucapan </a:t>
            </a:r>
            <a:r>
              <a:rPr lang="id-ID" sz="2200" dirty="0">
                <a:solidFill>
                  <a:schemeClr val="tx1"/>
                </a:solidFill>
              </a:rPr>
              <a:t>imbauan dapat berupa </a:t>
            </a:r>
            <a:r>
              <a:rPr lang="id-ID" sz="2200" dirty="0" smtClean="0">
                <a:solidFill>
                  <a:schemeClr val="tx1"/>
                </a:solidFill>
              </a:rPr>
              <a:t>perintah.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Contoh</a:t>
            </a:r>
            <a:r>
              <a:rPr lang="id-ID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“</a:t>
            </a:r>
            <a:r>
              <a:rPr lang="id-ID" sz="2200" dirty="0" smtClean="0">
                <a:solidFill>
                  <a:schemeClr val="tx1"/>
                </a:solidFill>
              </a:rPr>
              <a:t>Gunakan </a:t>
            </a:r>
            <a:r>
              <a:rPr lang="id-ID" sz="2200" dirty="0">
                <a:solidFill>
                  <a:schemeClr val="tx1"/>
                </a:solidFill>
              </a:rPr>
              <a:t>helm dan pelindung lutut ketika </a:t>
            </a:r>
            <a:r>
              <a:rPr lang="id-ID" sz="2200" dirty="0" smtClean="0">
                <a:solidFill>
                  <a:schemeClr val="tx1"/>
                </a:solidFill>
              </a:rPr>
              <a:t>bersepeda</a:t>
            </a:r>
            <a:r>
              <a:rPr lang="en-US" sz="2200" dirty="0" smtClean="0">
                <a:solidFill>
                  <a:schemeClr val="tx1"/>
                </a:solidFill>
              </a:rPr>
              <a:t>!”</a:t>
            </a:r>
            <a:endParaRPr lang="id-ID" sz="22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id-ID" sz="2200" b="1" dirty="0">
                <a:solidFill>
                  <a:schemeClr val="tx1"/>
                </a:solidFill>
              </a:rPr>
              <a:t>Ucapan tolong </a:t>
            </a:r>
            <a:r>
              <a:rPr lang="id-ID" sz="2200" dirty="0">
                <a:solidFill>
                  <a:schemeClr val="tx1"/>
                </a:solidFill>
              </a:rPr>
              <a:t>untuk meminta bantuan orang </a:t>
            </a:r>
            <a:r>
              <a:rPr lang="id-ID" sz="2200" dirty="0" smtClean="0">
                <a:solidFill>
                  <a:schemeClr val="tx1"/>
                </a:solidFill>
              </a:rPr>
              <a:t>lain.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Contoh</a:t>
            </a:r>
            <a:r>
              <a:rPr lang="id-ID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“</a:t>
            </a:r>
            <a:r>
              <a:rPr lang="id-ID" sz="2200" dirty="0" smtClean="0">
                <a:solidFill>
                  <a:schemeClr val="tx1"/>
                </a:solidFill>
              </a:rPr>
              <a:t>Tolong </a:t>
            </a:r>
            <a:r>
              <a:rPr lang="en-US" sz="2200" dirty="0" smtClean="0">
                <a:solidFill>
                  <a:schemeClr val="tx1"/>
                </a:solidFill>
              </a:rPr>
              <a:t>bantu </a:t>
            </a:r>
            <a:r>
              <a:rPr lang="en-US" sz="2200" dirty="0" err="1" smtClean="0">
                <a:solidFill>
                  <a:schemeClr val="tx1"/>
                </a:solidFill>
              </a:rPr>
              <a:t>aku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membawa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buku</a:t>
            </a:r>
            <a:r>
              <a:rPr lang="en-US" sz="2200" dirty="0" err="1" smtClean="0">
                <a:solidFill>
                  <a:schemeClr val="tx1"/>
                </a:solidFill>
              </a:rPr>
              <a:t>-buku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ini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ya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”</a:t>
            </a:r>
            <a:endParaRPr lang="id-ID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670"/>
            <a:ext cx="5943600" cy="1085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9440" y="200407"/>
            <a:ext cx="5562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3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Ucapan Ajakan, Imbauan, Tolong, Penolakan, dan Permintaan Maaf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60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457200" y="1200150"/>
            <a:ext cx="7924800" cy="3464421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"/>
            </a:pPr>
            <a:r>
              <a:rPr lang="id-ID" sz="2200" b="1" dirty="0" smtClean="0">
                <a:solidFill>
                  <a:schemeClr val="tx1"/>
                </a:solidFill>
              </a:rPr>
              <a:t>Ucapan </a:t>
            </a:r>
            <a:r>
              <a:rPr lang="id-ID" sz="2200" b="1" dirty="0">
                <a:solidFill>
                  <a:schemeClr val="tx1"/>
                </a:solidFill>
              </a:rPr>
              <a:t>penolakan </a:t>
            </a:r>
            <a:r>
              <a:rPr lang="id-ID" sz="2200" dirty="0">
                <a:solidFill>
                  <a:schemeClr val="tx1"/>
                </a:solidFill>
              </a:rPr>
              <a:t>untuk menolak ajakan orang lain.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Ucapkan </a:t>
            </a:r>
            <a:r>
              <a:rPr lang="id-ID" sz="2200" dirty="0">
                <a:solidFill>
                  <a:schemeClr val="tx1"/>
                </a:solidFill>
              </a:rPr>
              <a:t>penolakan saat tidak </a:t>
            </a:r>
            <a:r>
              <a:rPr lang="en-US" sz="2200" dirty="0" err="1" smtClean="0">
                <a:solidFill>
                  <a:schemeClr val="tx1"/>
                </a:solidFill>
              </a:rPr>
              <a:t>bisa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atau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en-US" sz="2200" dirty="0" err="1" smtClean="0">
                <a:solidFill>
                  <a:schemeClr val="tx1"/>
                </a:solidFill>
              </a:rPr>
              <a:t>tidak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id-ID" sz="2200" dirty="0" smtClean="0">
                <a:solidFill>
                  <a:schemeClr val="tx1"/>
                </a:solidFill>
              </a:rPr>
              <a:t>ingin </a:t>
            </a:r>
            <a:r>
              <a:rPr lang="id-ID" sz="2200" dirty="0">
                <a:solidFill>
                  <a:schemeClr val="tx1"/>
                </a:solidFill>
              </a:rPr>
              <a:t>melakukan sesuatu.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Gunakan </a:t>
            </a:r>
            <a:r>
              <a:rPr lang="id-ID" sz="2200" dirty="0">
                <a:solidFill>
                  <a:schemeClr val="tx1"/>
                </a:solidFill>
              </a:rPr>
              <a:t>kata </a:t>
            </a:r>
            <a:r>
              <a:rPr lang="id-ID" sz="2200" i="1" dirty="0">
                <a:solidFill>
                  <a:schemeClr val="tx1"/>
                </a:solidFill>
              </a:rPr>
              <a:t>maaf </a:t>
            </a:r>
            <a:r>
              <a:rPr lang="id-ID" sz="2200" dirty="0">
                <a:solidFill>
                  <a:schemeClr val="tx1"/>
                </a:solidFill>
              </a:rPr>
              <a:t>saat mengucapkan penolakan.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55600"/>
            <a:r>
              <a:rPr lang="id-ID" sz="2200" dirty="0" smtClean="0">
                <a:solidFill>
                  <a:schemeClr val="tx1"/>
                </a:solidFill>
              </a:rPr>
              <a:t>Contoh</a:t>
            </a:r>
            <a:r>
              <a:rPr lang="id-ID" sz="2200" dirty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“</a:t>
            </a:r>
            <a:r>
              <a:rPr lang="id-ID" sz="2200" dirty="0" smtClean="0">
                <a:solidFill>
                  <a:schemeClr val="tx1"/>
                </a:solidFill>
              </a:rPr>
              <a:t>Maaf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id-ID" sz="2200" dirty="0" smtClean="0">
                <a:solidFill>
                  <a:schemeClr val="tx1"/>
                </a:solidFill>
              </a:rPr>
              <a:t> </a:t>
            </a:r>
            <a:r>
              <a:rPr lang="id-ID" sz="2200" dirty="0">
                <a:solidFill>
                  <a:schemeClr val="tx1"/>
                </a:solidFill>
              </a:rPr>
              <a:t>Beni, aku tidak bisa ikut </a:t>
            </a:r>
            <a:r>
              <a:rPr lang="id-ID" sz="2200" dirty="0" smtClean="0">
                <a:solidFill>
                  <a:schemeClr val="tx1"/>
                </a:solidFill>
              </a:rPr>
              <a:t>bersepeda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355600"/>
            <a:r>
              <a:rPr lang="en-US" sz="2200" dirty="0" smtClean="0">
                <a:solidFill>
                  <a:schemeClr val="tx1"/>
                </a:solidFill>
              </a:rPr>
              <a:t>A</a:t>
            </a:r>
            <a:r>
              <a:rPr lang="id-ID" sz="2200" dirty="0" smtClean="0">
                <a:solidFill>
                  <a:schemeClr val="tx1"/>
                </a:solidFill>
              </a:rPr>
              <a:t>ku </a:t>
            </a:r>
            <a:r>
              <a:rPr lang="id-ID" sz="2200" dirty="0">
                <a:solidFill>
                  <a:schemeClr val="tx1"/>
                </a:solidFill>
              </a:rPr>
              <a:t>ada </a:t>
            </a:r>
            <a:r>
              <a:rPr lang="en-US" sz="2200" dirty="0" smtClean="0">
                <a:solidFill>
                  <a:schemeClr val="tx1"/>
                </a:solidFill>
              </a:rPr>
              <a:t>les </a:t>
            </a:r>
            <a:r>
              <a:rPr lang="id-ID" sz="2200" dirty="0" smtClean="0">
                <a:solidFill>
                  <a:schemeClr val="tx1"/>
                </a:solidFill>
              </a:rPr>
              <a:t>nanti </a:t>
            </a:r>
            <a:r>
              <a:rPr lang="id-ID" sz="2200" dirty="0">
                <a:solidFill>
                  <a:schemeClr val="tx1"/>
                </a:solidFill>
              </a:rPr>
              <a:t>sore</a:t>
            </a:r>
            <a:r>
              <a:rPr lang="id-ID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355600" indent="-355600">
              <a:buFont typeface="+mj-lt"/>
              <a:buAutoNum type="arabicPeriod" startAt="5"/>
              <a:tabLst>
                <a:tab pos="355600" algn="l"/>
              </a:tabLst>
            </a:pPr>
            <a:r>
              <a:rPr lang="en-US" sz="2200" b="1" dirty="0" err="1" smtClean="0">
                <a:solidFill>
                  <a:schemeClr val="tx1"/>
                </a:solidFill>
              </a:rPr>
              <a:t>Ucapan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permintaan</a:t>
            </a:r>
            <a:r>
              <a:rPr lang="en-US" sz="2200" b="1" dirty="0" smtClean="0">
                <a:solidFill>
                  <a:schemeClr val="tx1"/>
                </a:solidFill>
              </a:rPr>
              <a:t> maaf</a:t>
            </a:r>
          </a:p>
          <a:p>
            <a:pPr marL="355600">
              <a:tabLst>
                <a:tab pos="355600" algn="l"/>
              </a:tabLst>
            </a:pPr>
            <a:r>
              <a:rPr lang="en-US" sz="2200" dirty="0" err="1" smtClean="0">
                <a:solidFill>
                  <a:schemeClr val="tx1"/>
                </a:solidFill>
              </a:rPr>
              <a:t>Ucapkan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permintaan</a:t>
            </a:r>
            <a:r>
              <a:rPr lang="en-US" sz="2200" dirty="0" smtClean="0">
                <a:solidFill>
                  <a:schemeClr val="tx1"/>
                </a:solidFill>
              </a:rPr>
              <a:t> maaf </a:t>
            </a:r>
            <a:r>
              <a:rPr lang="en-US" sz="2200" dirty="0" err="1" smtClean="0">
                <a:solidFill>
                  <a:schemeClr val="tx1"/>
                </a:solidFill>
              </a:rPr>
              <a:t>saat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melakukan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kesalahan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355600">
              <a:tabLst>
                <a:tab pos="355600" algn="l"/>
              </a:tabLst>
            </a:pPr>
            <a:r>
              <a:rPr lang="en-US" sz="2200" dirty="0" err="1" smtClean="0">
                <a:solidFill>
                  <a:schemeClr val="tx1"/>
                </a:solidFill>
              </a:rPr>
              <a:t>Contoh</a:t>
            </a:r>
            <a:r>
              <a:rPr lang="en-US" sz="2200" dirty="0" smtClean="0">
                <a:solidFill>
                  <a:schemeClr val="tx1"/>
                </a:solidFill>
              </a:rPr>
              <a:t>: “Maaf, </a:t>
            </a:r>
            <a:r>
              <a:rPr lang="en-US" sz="2200" dirty="0" err="1" smtClean="0">
                <a:solidFill>
                  <a:schemeClr val="tx1"/>
                </a:solidFill>
              </a:rPr>
              <a:t>aku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tidak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sengaja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menjatuhkan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pensilmu</a:t>
            </a:r>
            <a:r>
              <a:rPr lang="en-US" sz="2200" dirty="0" smtClean="0">
                <a:solidFill>
                  <a:schemeClr val="tx1"/>
                </a:solidFill>
              </a:rPr>
              <a:t>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670"/>
            <a:ext cx="5943600" cy="1085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9440" y="200407"/>
            <a:ext cx="5562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3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Ucapan Ajakan, Imbauan, Tolong, Penolakan, dan Permintaan Maaf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1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3077"/>
            <a:ext cx="5638800" cy="1085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440" y="408814"/>
            <a:ext cx="481076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4"/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Huruf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Kapital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Awal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Kalimat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Nama Orang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1494294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, </a:t>
            </a:r>
            <a:r>
              <a:rPr lang="en-US" sz="2400" dirty="0" err="1" smtClean="0"/>
              <a:t>ada</a:t>
            </a:r>
            <a:r>
              <a:rPr lang="en-US" sz="2400" dirty="0" smtClean="0"/>
              <a:t> kata-kata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huruf</a:t>
            </a:r>
            <a:r>
              <a:rPr lang="en-US" sz="2400" dirty="0" smtClean="0"/>
              <a:t> </a:t>
            </a:r>
            <a:r>
              <a:rPr lang="en-US" sz="2400" dirty="0" err="1" smtClean="0"/>
              <a:t>kapital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Huruf</a:t>
            </a:r>
            <a:r>
              <a:rPr lang="en-US" sz="2400" dirty="0" smtClean="0"/>
              <a:t> </a:t>
            </a:r>
            <a:r>
              <a:rPr lang="en-US" sz="2400" dirty="0" err="1" smtClean="0"/>
              <a:t>kapital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huruf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Huruf</a:t>
            </a:r>
            <a:r>
              <a:rPr lang="en-US" sz="2400" dirty="0" smtClean="0"/>
              <a:t> </a:t>
            </a:r>
            <a:r>
              <a:rPr lang="en-US" sz="2400" dirty="0" err="1" smtClean="0"/>
              <a:t>kapital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nama</a:t>
            </a:r>
            <a:r>
              <a:rPr lang="en-US" sz="2400" dirty="0" smtClean="0"/>
              <a:t> oran</a:t>
            </a:r>
            <a:r>
              <a:rPr lang="en-US" sz="2400" dirty="0" smtClean="0"/>
              <a:t>g.</a:t>
            </a:r>
            <a:endParaRPr lang="id-ID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19800" y="2624715"/>
            <a:ext cx="2413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K</a:t>
            </a:r>
            <a:r>
              <a:rPr lang="en-US" sz="2400" b="1" dirty="0" err="1" smtClean="0"/>
              <a:t>ue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dirty="0" smtClean="0"/>
              <a:t>itra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  <p:sp>
        <p:nvSpPr>
          <p:cNvPr id="6" name="Arc 5"/>
          <p:cNvSpPr/>
          <p:nvPr/>
        </p:nvSpPr>
        <p:spPr>
          <a:xfrm rot="20059157" flipH="1">
            <a:off x="6231319" y="2095780"/>
            <a:ext cx="914400" cy="990600"/>
          </a:xfrm>
          <a:prstGeom prst="arc">
            <a:avLst>
              <a:gd name="adj1" fmla="val 16200000"/>
              <a:gd name="adj2" fmla="val 20580623"/>
            </a:avLst>
          </a:prstGeom>
          <a:ln w="25400"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173355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.</a:t>
            </a:r>
            <a:endParaRPr lang="id-ID" dirty="0" smtClean="0"/>
          </a:p>
        </p:txBody>
      </p:sp>
      <p:sp>
        <p:nvSpPr>
          <p:cNvPr id="10" name="Arc 9"/>
          <p:cNvSpPr/>
          <p:nvPr/>
        </p:nvSpPr>
        <p:spPr>
          <a:xfrm rot="20059157" flipV="1">
            <a:off x="6857999" y="2659882"/>
            <a:ext cx="914400" cy="990600"/>
          </a:xfrm>
          <a:prstGeom prst="arc">
            <a:avLst>
              <a:gd name="adj1" fmla="val 16200000"/>
              <a:gd name="adj2" fmla="val 20580623"/>
            </a:avLst>
          </a:prstGeom>
          <a:ln w="25400"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3220819"/>
            <a:ext cx="218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orang.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66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04800" y="110192"/>
            <a:ext cx="5791200" cy="851178"/>
            <a:chOff x="457199" y="-126500"/>
            <a:chExt cx="5790952" cy="850890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01347"/>
              <a:ext cx="5790952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id-ID" sz="2800" b="1" dirty="0" smtClean="0">
                  <a:ln w="0"/>
                  <a:latin typeface="+mj-lt"/>
                  <a:cs typeface="Arial" panose="020B0604020202020204" pitchFamily="34" charset="0"/>
                </a:rPr>
                <a:t>PERASAAN YANG PERNAH KUALAMI</a:t>
              </a:r>
              <a:endParaRPr lang="id-ID" sz="2800" b="1" dirty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63433" cy="52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BAB 1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5831" y="742950"/>
            <a:ext cx="5214369" cy="3781187"/>
            <a:chOff x="70454" y="1748836"/>
            <a:chExt cx="3622441" cy="3781187"/>
          </a:xfrm>
        </p:grpSpPr>
        <p:sp>
          <p:nvSpPr>
            <p:cNvPr id="4" name="Rectangle 3"/>
            <p:cNvSpPr/>
            <p:nvPr/>
          </p:nvSpPr>
          <p:spPr>
            <a:xfrm>
              <a:off x="157161" y="1866232"/>
              <a:ext cx="1873175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4" y="1748836"/>
              <a:ext cx="3209572" cy="464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b="1" noProof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TUJUAN PEMBELAJARAN:</a:t>
              </a:r>
              <a:endParaRPr lang="en-US" b="1" noProof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0454" y="2206036"/>
              <a:ext cx="3622441" cy="332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2.1	m</a:t>
              </a:r>
              <a:r>
                <a:rPr lang="id-ID" altLang="id-ID" sz="1400" dirty="0" smtClean="0">
                  <a:latin typeface="+mj-lt"/>
                </a:rPr>
                <a:t>enjelaskan </a:t>
              </a:r>
              <a:r>
                <a:rPr lang="id-ID" altLang="id-ID" sz="1400" dirty="0" smtClean="0">
                  <a:latin typeface="+mj-lt"/>
                </a:rPr>
                <a:t>kata dan ekspresi tentang perasaan (membaca dan memirsa</a:t>
              </a:r>
              <a:r>
                <a:rPr lang="id-ID" altLang="id-ID" sz="1400" dirty="0" smtClean="0">
                  <a:latin typeface="+mj-lt"/>
                </a:rPr>
                <a:t>);</a:t>
              </a:r>
              <a:endParaRPr lang="en-US" altLang="id-ID" sz="1400" dirty="0" smtClean="0">
                <a:latin typeface="+mj-lt"/>
              </a:endParaRPr>
            </a:p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3.1	</a:t>
              </a:r>
              <a:r>
                <a:rPr lang="en-US" altLang="id-ID" sz="1400" dirty="0" smtClean="0">
                  <a:latin typeface="+mj-lt"/>
                </a:rPr>
                <a:t>m</a:t>
              </a:r>
              <a:r>
                <a:rPr lang="id-ID" altLang="id-ID" sz="1400" dirty="0" smtClean="0">
                  <a:latin typeface="+mj-lt"/>
                </a:rPr>
                <a:t>enceritakan </a:t>
              </a:r>
              <a:r>
                <a:rPr lang="id-ID" altLang="id-ID" sz="1400" dirty="0" smtClean="0">
                  <a:latin typeface="+mj-lt"/>
                </a:rPr>
                <a:t>pengalaman tentang perasaan </a:t>
              </a:r>
              <a:r>
                <a:rPr lang="en-US" altLang="id-ID" sz="1400" dirty="0" err="1" smtClean="0">
                  <a:latin typeface="+mj-lt"/>
                </a:rPr>
                <a:t>dengan</a:t>
              </a:r>
              <a:r>
                <a:rPr lang="en-US" altLang="id-ID" sz="1400" dirty="0" smtClean="0">
                  <a:latin typeface="+mj-lt"/>
                </a:rPr>
                <a:t> </a:t>
              </a:r>
              <a:r>
                <a:rPr lang="id-ID" altLang="id-ID" sz="1400" dirty="0" smtClean="0">
                  <a:latin typeface="+mj-lt"/>
                </a:rPr>
                <a:t>bantuan </a:t>
              </a:r>
              <a:r>
                <a:rPr lang="id-ID" altLang="id-ID" sz="1400" dirty="0" smtClean="0">
                  <a:latin typeface="+mj-lt"/>
                </a:rPr>
                <a:t>peta berpikir (berbicara);</a:t>
              </a:r>
            </a:p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2.2	m</a:t>
              </a:r>
              <a:r>
                <a:rPr lang="id-ID" altLang="id-ID" sz="1400" dirty="0" smtClean="0">
                  <a:latin typeface="+mj-lt"/>
                </a:rPr>
                <a:t>engidentifikasi </a:t>
              </a:r>
              <a:r>
                <a:rPr lang="id-ID" altLang="id-ID" sz="1400" dirty="0" smtClean="0">
                  <a:latin typeface="+mj-lt"/>
                </a:rPr>
                <a:t>ungkapan pujian, pemberitahuan, dan petunjuk (membaca</a:t>
              </a:r>
              <a:r>
                <a:rPr lang="id-ID" altLang="id-ID" sz="1400" dirty="0" smtClean="0">
                  <a:latin typeface="+mj-lt"/>
                </a:rPr>
                <a:t>);</a:t>
              </a:r>
              <a:endParaRPr lang="en-US" altLang="id-ID" sz="1400" dirty="0" smtClean="0">
                <a:latin typeface="+mj-lt"/>
              </a:endParaRPr>
            </a:p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4.1	</a:t>
              </a:r>
              <a:r>
                <a:rPr lang="en-US" altLang="id-ID" sz="1400" dirty="0" smtClean="0">
                  <a:latin typeface="+mj-lt"/>
                </a:rPr>
                <a:t>m</a:t>
              </a:r>
              <a:r>
                <a:rPr lang="id-ID" altLang="id-ID" sz="1400" dirty="0" smtClean="0">
                  <a:latin typeface="+mj-lt"/>
                </a:rPr>
                <a:t>enulis </a:t>
              </a:r>
              <a:r>
                <a:rPr lang="id-ID" altLang="id-ID" sz="1400" dirty="0" smtClean="0">
                  <a:latin typeface="+mj-lt"/>
                </a:rPr>
                <a:t>ungkapan pujian, pemberitahuan, dan petunjuk (menulis);</a:t>
              </a:r>
            </a:p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1.1	m</a:t>
              </a:r>
              <a:r>
                <a:rPr lang="id-ID" altLang="id-ID" sz="1400" dirty="0" smtClean="0">
                  <a:latin typeface="+mj-lt"/>
                </a:rPr>
                <a:t>engidentifikasi </a:t>
              </a:r>
              <a:r>
                <a:rPr lang="id-ID" altLang="id-ID" sz="1400" dirty="0" smtClean="0">
                  <a:latin typeface="+mj-lt"/>
                </a:rPr>
                <a:t>ucapan ajakan, imbauan berupa perintah, tolong, penolakan, dan permintaan maaf (menyimak);</a:t>
              </a:r>
            </a:p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3.2	m</a:t>
              </a:r>
              <a:r>
                <a:rPr lang="id-ID" altLang="id-ID" sz="1400" dirty="0" smtClean="0">
                  <a:latin typeface="+mj-lt"/>
                </a:rPr>
                <a:t>emperagakan </a:t>
              </a:r>
              <a:r>
                <a:rPr lang="id-ID" altLang="id-ID" sz="1400" dirty="0" smtClean="0">
                  <a:latin typeface="+mj-lt"/>
                </a:rPr>
                <a:t>percakapan berisi ucapan ajakan, imbauan berupa perintah, tolong, penolakan, dan permintaan maaf (berbicara);</a:t>
              </a:r>
            </a:p>
            <a:p>
              <a:pPr marL="355600" indent="-355600">
                <a:tabLst>
                  <a:tab pos="355600" algn="l"/>
                </a:tabLst>
              </a:pPr>
              <a:r>
                <a:rPr lang="en-US" altLang="id-ID" sz="1400" dirty="0" smtClean="0">
                  <a:latin typeface="+mj-lt"/>
                </a:rPr>
                <a:t>4.2	m</a:t>
              </a:r>
              <a:r>
                <a:rPr lang="id-ID" altLang="id-ID" sz="1400" dirty="0" smtClean="0">
                  <a:latin typeface="+mj-lt"/>
                </a:rPr>
                <a:t>enulis </a:t>
              </a:r>
              <a:r>
                <a:rPr lang="id-ID" altLang="id-ID" sz="1400" dirty="0" smtClean="0">
                  <a:latin typeface="+mj-lt"/>
                </a:rPr>
                <a:t>kalimat menggunakan huruf kapital pada awal kalimat dan unsur nama orang (menulis).</a:t>
              </a:r>
              <a:endParaRPr lang="en-US" altLang="id-ID" sz="14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66010" y="1195134"/>
            <a:ext cx="3525590" cy="3434016"/>
            <a:chOff x="5867400" y="1195134"/>
            <a:chExt cx="2948039" cy="29690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81" r="36170" b="58831"/>
            <a:stretch/>
          </p:blipFill>
          <p:spPr>
            <a:xfrm>
              <a:off x="5867400" y="1195134"/>
              <a:ext cx="1429384" cy="144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83" r="36383" b="58749"/>
            <a:stretch/>
          </p:blipFill>
          <p:spPr>
            <a:xfrm>
              <a:off x="7388891" y="1195134"/>
              <a:ext cx="1426548" cy="144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3" t="1" r="38457" b="56310"/>
            <a:stretch/>
          </p:blipFill>
          <p:spPr>
            <a:xfrm>
              <a:off x="5867400" y="2724150"/>
              <a:ext cx="1426547" cy="14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5" r="34750" b="58749"/>
            <a:stretch/>
          </p:blipFill>
          <p:spPr>
            <a:xfrm>
              <a:off x="7388892" y="2724150"/>
              <a:ext cx="1426547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0174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0"/>
          <a:stretch/>
        </p:blipFill>
        <p:spPr>
          <a:xfrm>
            <a:off x="3637029" y="1908780"/>
            <a:ext cx="2878141" cy="2973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0"/>
          <a:stretch/>
        </p:blipFill>
        <p:spPr>
          <a:xfrm>
            <a:off x="6664342" y="2007568"/>
            <a:ext cx="2355886" cy="2971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7070"/>
            <a:ext cx="4953000" cy="628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85750"/>
            <a:ext cx="55626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Kata-Kata tentang Perasaan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2395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Pernahkah kamu merasa senang atau </a:t>
            </a:r>
            <a:r>
              <a:rPr lang="id-ID" sz="2400" dirty="0" smtClean="0"/>
              <a:t>marah?</a:t>
            </a:r>
            <a:endParaRPr lang="en-US" sz="2400" dirty="0" smtClean="0"/>
          </a:p>
          <a:p>
            <a:r>
              <a:rPr lang="id-ID" sz="2400" dirty="0" smtClean="0"/>
              <a:t>Senang </a:t>
            </a:r>
            <a:r>
              <a:rPr lang="id-ID" sz="2400" dirty="0" smtClean="0"/>
              <a:t>dan marah merupakan contoh perasaan.</a:t>
            </a:r>
          </a:p>
        </p:txBody>
      </p:sp>
    </p:spTree>
    <p:extLst>
      <p:ext uri="{BB962C8B-B14F-4D97-AF65-F5344CB8AC3E}">
        <p14:creationId xmlns:p14="http://schemas.microsoft.com/office/powerpoint/2010/main" val="2383451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365" y="161924"/>
            <a:ext cx="655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Macam-macam perasaan adalah sebagai berikut: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72138" y="555390"/>
            <a:ext cx="5131691" cy="4052776"/>
            <a:chOff x="1972138" y="575710"/>
            <a:chExt cx="5131691" cy="40527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 flipH="1">
              <a:off x="3189322" y="3176618"/>
              <a:ext cx="1077116" cy="1198305"/>
            </a:xfrm>
            <a:prstGeom prst="rect">
              <a:avLst/>
            </a:prstGeom>
          </p:spPr>
        </p:pic>
        <p:cxnSp>
          <p:nvCxnSpPr>
            <p:cNvPr id="37" name="Curved Connector 36"/>
            <p:cNvCxnSpPr/>
            <p:nvPr/>
          </p:nvCxnSpPr>
          <p:spPr>
            <a:xfrm rot="5400000">
              <a:off x="3808610" y="3054542"/>
              <a:ext cx="761602" cy="375259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endCxn id="13" idx="3"/>
            </p:cNvCxnSpPr>
            <p:nvPr/>
          </p:nvCxnSpPr>
          <p:spPr>
            <a:xfrm rot="16200000" flipH="1">
              <a:off x="4643272" y="3172776"/>
              <a:ext cx="761602" cy="375259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/>
            <p:nvPr/>
          </p:nvCxnSpPr>
          <p:spPr>
            <a:xfrm rot="16200000" flipV="1">
              <a:off x="4486351" y="2145666"/>
              <a:ext cx="278870" cy="197227"/>
            </a:xfrm>
            <a:prstGeom prst="curvedConnector3">
              <a:avLst>
                <a:gd name="adj1" fmla="val 19259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0800000" flipV="1">
              <a:off x="3124202" y="2647950"/>
              <a:ext cx="685798" cy="21342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149221" y="575710"/>
              <a:ext cx="845558" cy="11983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972138" y="1708845"/>
              <a:ext cx="1047264" cy="11983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6130794" y="1720080"/>
              <a:ext cx="973035" cy="119830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 flipH="1">
              <a:off x="5211703" y="3142054"/>
              <a:ext cx="843941" cy="1198305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682965" y="2383715"/>
              <a:ext cx="1715324" cy="873835"/>
              <a:chOff x="3921002" y="2259150"/>
              <a:chExt cx="1715324" cy="87383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1002" y="2259150"/>
                <a:ext cx="1715324" cy="87383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21002" y="2345100"/>
                <a:ext cx="1672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 smtClean="0"/>
                  <a:t>Macam-Macam Perasaan</a:t>
                </a:r>
                <a:endParaRPr lang="id-ID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4086000" y="1708845"/>
              <a:ext cx="972000" cy="396000"/>
            </a:xfrm>
            <a:prstGeom prst="roundRect">
              <a:avLst/>
            </a:prstGeom>
            <a:solidFill>
              <a:srgbClr val="BFD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sedih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76000" y="2861370"/>
              <a:ext cx="972000" cy="396000"/>
            </a:xfrm>
            <a:prstGeom prst="roundRect">
              <a:avLst/>
            </a:prstGeom>
            <a:solidFill>
              <a:srgbClr val="BFD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bangga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78719" y="4232486"/>
              <a:ext cx="972000" cy="396000"/>
            </a:xfrm>
            <a:prstGeom prst="roundRect">
              <a:avLst/>
            </a:prstGeom>
            <a:solidFill>
              <a:srgbClr val="BFD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takut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158794" y="4232486"/>
              <a:ext cx="972000" cy="396000"/>
            </a:xfrm>
            <a:prstGeom prst="roundRect">
              <a:avLst/>
            </a:prstGeom>
            <a:solidFill>
              <a:srgbClr val="BFD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malu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105525" y="2861370"/>
              <a:ext cx="972000" cy="396000"/>
            </a:xfrm>
            <a:prstGeom prst="roundRect">
              <a:avLst/>
            </a:prstGeom>
            <a:solidFill>
              <a:srgbClr val="BFD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terkejut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Curved Connector 31"/>
            <p:cNvCxnSpPr/>
            <p:nvPr/>
          </p:nvCxnSpPr>
          <p:spPr>
            <a:xfrm>
              <a:off x="5355079" y="2647950"/>
              <a:ext cx="588521" cy="304800"/>
            </a:xfrm>
            <a:prstGeom prst="curvedConnector3">
              <a:avLst>
                <a:gd name="adj1" fmla="val 51619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5203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39344" y="2113280"/>
            <a:ext cx="1913712" cy="2712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0"/>
          <a:stretch/>
        </p:blipFill>
        <p:spPr>
          <a:xfrm>
            <a:off x="3779923" y="2076450"/>
            <a:ext cx="2878141" cy="297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" y="361950"/>
            <a:ext cx="3829050" cy="34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Perasaan muncul karena sebab tertentu. </a:t>
            </a:r>
            <a:endParaRPr lang="en-US" sz="2400" dirty="0" smtClean="0"/>
          </a:p>
          <a:p>
            <a:r>
              <a:rPr lang="id-ID" sz="2400" dirty="0" smtClean="0"/>
              <a:t>Kamu senang </a:t>
            </a:r>
            <a:r>
              <a:rPr lang="id-ID" sz="2400" dirty="0" smtClean="0"/>
              <a:t>karena </a:t>
            </a:r>
            <a:endParaRPr lang="en-US" sz="2400" dirty="0"/>
          </a:p>
          <a:p>
            <a:r>
              <a:rPr lang="id-ID" sz="2400" dirty="0" smtClean="0"/>
              <a:t>menang </a:t>
            </a:r>
            <a:r>
              <a:rPr lang="id-ID" sz="2400" dirty="0" smtClean="0"/>
              <a:t>lomba mewarnai. </a:t>
            </a:r>
            <a:endParaRPr lang="en-US" sz="2400" dirty="0" smtClean="0"/>
          </a:p>
          <a:p>
            <a:r>
              <a:rPr lang="id-ID" sz="2400" dirty="0" smtClean="0"/>
              <a:t>Kamu </a:t>
            </a:r>
            <a:r>
              <a:rPr lang="en-US" sz="2400" dirty="0" err="1" smtClean="0"/>
              <a:t>sedih</a:t>
            </a:r>
            <a:r>
              <a:rPr lang="en-US" sz="2400" dirty="0" smtClean="0"/>
              <a:t> </a:t>
            </a:r>
            <a:r>
              <a:rPr lang="id-ID" sz="2400" dirty="0" smtClean="0"/>
              <a:t>karena </a:t>
            </a:r>
            <a:r>
              <a:rPr lang="id-ID" sz="2400" dirty="0" smtClean="0"/>
              <a:t>mainanmu rusak. </a:t>
            </a:r>
            <a:endParaRPr lang="en-US" sz="2400" dirty="0" smtClean="0"/>
          </a:p>
          <a:p>
            <a:r>
              <a:rPr lang="id-ID" sz="2400" dirty="0" smtClean="0"/>
              <a:t>Kamu </a:t>
            </a:r>
            <a:r>
              <a:rPr lang="id-ID" sz="2400" dirty="0" smtClean="0"/>
              <a:t>terkejut ketika mendengar suara petir </a:t>
            </a:r>
            <a:endParaRPr lang="en-US" sz="2400" dirty="0" smtClean="0"/>
          </a:p>
          <a:p>
            <a:r>
              <a:rPr lang="id-ID" sz="2400" dirty="0" smtClean="0"/>
              <a:t>atau </a:t>
            </a:r>
            <a:r>
              <a:rPr lang="id-ID" sz="2400" dirty="0" smtClean="0"/>
              <a:t>balon </a:t>
            </a:r>
            <a:r>
              <a:rPr lang="id-ID" sz="2400" dirty="0" smtClean="0"/>
              <a:t>meletus</a:t>
            </a:r>
            <a:r>
              <a:rPr lang="en-US" sz="2400" dirty="0" smtClean="0"/>
              <a:t>.</a:t>
            </a:r>
            <a:endParaRPr lang="id-ID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1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E:\ELISA\PPT ESPS\2016\ESPS edisi kurnas\PERINTILAN ESPS KURNAS\papan tulis kecil.png">
            <a:extLst>
              <a:ext uri="{FF2B5EF4-FFF2-40B4-BE49-F238E27FC236}">
                <a16:creationId xmlns:a16="http://schemas.microsoft.com/office/drawing/2014/main" id="{81386D72-BB38-8ACD-96EE-A4EF758C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52550"/>
            <a:ext cx="5168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870"/>
            <a:ext cx="5486400" cy="1085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85750"/>
            <a:ext cx="4953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id-ID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Ucapan Pujian, Pemberitahuan, dan Petunjuk</a:t>
            </a:r>
            <a:endParaRPr 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73355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</a:rPr>
              <a:t>Ucapan adalah kata yang diucapkan. Ucapan disebut juga ungkapan.</a:t>
            </a:r>
          </a:p>
          <a:p>
            <a:endParaRPr lang="id-ID" sz="2000" dirty="0" smtClean="0">
              <a:solidFill>
                <a:schemeClr val="bg1"/>
              </a:solidFill>
            </a:endParaRPr>
          </a:p>
          <a:p>
            <a:r>
              <a:rPr lang="id-ID" sz="2000" dirty="0" smtClean="0">
                <a:solidFill>
                  <a:schemeClr val="bg1"/>
                </a:solidFill>
              </a:rPr>
              <a:t>Ucapan dapat berisi:</a:t>
            </a:r>
            <a:endParaRPr lang="id-ID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62200" y="3105150"/>
            <a:ext cx="4267200" cy="381000"/>
            <a:chOff x="2438400" y="3028950"/>
            <a:chExt cx="4267200" cy="381000"/>
          </a:xfrm>
        </p:grpSpPr>
        <p:sp>
          <p:nvSpPr>
            <p:cNvPr id="18" name="Rounded Rectangle 17"/>
            <p:cNvSpPr/>
            <p:nvPr/>
          </p:nvSpPr>
          <p:spPr>
            <a:xfrm>
              <a:off x="2438400" y="3028950"/>
              <a:ext cx="1066800" cy="3810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pujian</a:t>
              </a:r>
              <a:endParaRPr lang="id-ID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657600" y="3028950"/>
              <a:ext cx="1676400" cy="3810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pemberitahuan</a:t>
              </a:r>
              <a:endParaRPr lang="id-ID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486400" y="3028950"/>
              <a:ext cx="1219200" cy="3810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petunjuk</a:t>
              </a:r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44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757422"/>
            <a:ext cx="3886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Ucapan pujian </a:t>
            </a:r>
            <a:r>
              <a:rPr lang="id-ID" sz="2400" dirty="0" smtClean="0"/>
              <a:t>untuk memuji seseorang atau sesuatu. Contoh kalimat pujian: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</a:t>
            </a:r>
            <a:r>
              <a:rPr lang="id-ID" sz="2400" dirty="0" smtClean="0"/>
              <a:t>Wah</a:t>
            </a:r>
            <a:r>
              <a:rPr lang="id-ID" sz="2400" dirty="0" smtClean="0"/>
              <a:t>, harum sekali bunga ini</a:t>
            </a:r>
            <a:r>
              <a:rPr lang="id-ID" sz="2400" dirty="0" smtClean="0"/>
              <a:t>!</a:t>
            </a:r>
            <a:r>
              <a:rPr lang="en-US" sz="2400" dirty="0" smtClean="0"/>
              <a:t>”</a:t>
            </a:r>
            <a:endParaRPr lang="id-ID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</a:t>
            </a:r>
            <a:r>
              <a:rPr lang="id-ID" sz="2400" dirty="0" smtClean="0"/>
              <a:t>Wah</a:t>
            </a:r>
            <a:r>
              <a:rPr lang="id-ID" sz="2400" dirty="0" smtClean="0"/>
              <a:t>, masakan Ibu enak sekali</a:t>
            </a:r>
            <a:r>
              <a:rPr lang="id-ID" sz="2400" dirty="0" smtClean="0"/>
              <a:t>!</a:t>
            </a:r>
            <a:r>
              <a:rPr lang="en-US" sz="2400" dirty="0" smtClean="0"/>
              <a:t>”</a:t>
            </a:r>
            <a:endParaRPr lang="id-ID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00150"/>
            <a:ext cx="3872462" cy="3240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4114800" y="1123950"/>
            <a:ext cx="1676401" cy="976128"/>
          </a:xfrm>
          <a:prstGeom prst="wedgeEllipseCallout">
            <a:avLst>
              <a:gd name="adj1" fmla="val -39015"/>
              <a:gd name="adj2" fmla="val 5957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Wah, indah sekali pelangi itu!</a:t>
            </a:r>
            <a:endParaRPr lang="id-ID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0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3950"/>
            <a:ext cx="4002552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757422"/>
            <a:ext cx="3886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Ucapan pemberitahuan </a:t>
            </a:r>
            <a:r>
              <a:rPr lang="id-ID" sz="2400" dirty="0" smtClean="0"/>
              <a:t>untuk memberikan informasi kepada orang lain. </a:t>
            </a:r>
            <a:endParaRPr lang="en-US" sz="2400" dirty="0" smtClean="0"/>
          </a:p>
          <a:p>
            <a:r>
              <a:rPr lang="id-ID" sz="2400" dirty="0" smtClean="0"/>
              <a:t>Contoh</a:t>
            </a:r>
            <a:r>
              <a:rPr lang="id-ID" sz="2400" dirty="0" smtClean="0"/>
              <a:t>:</a:t>
            </a:r>
            <a:endParaRPr lang="id-ID" sz="2400" dirty="0"/>
          </a:p>
          <a:p>
            <a:r>
              <a:rPr lang="en-US" sz="2400" dirty="0" smtClean="0"/>
              <a:t>“</a:t>
            </a:r>
            <a:r>
              <a:rPr lang="id-ID" sz="2400" dirty="0" smtClean="0"/>
              <a:t>Citra</a:t>
            </a:r>
            <a:r>
              <a:rPr lang="id-ID" sz="2400" dirty="0" smtClean="0"/>
              <a:t>, kamu diminta Pak Guru untuk menjadi Dokter Kecil</a:t>
            </a:r>
            <a:r>
              <a:rPr lang="id-ID" sz="2400" dirty="0" smtClean="0"/>
              <a:t>.</a:t>
            </a:r>
            <a:r>
              <a:rPr lang="en-US" sz="2400" dirty="0" smtClean="0"/>
              <a:t>”</a:t>
            </a:r>
            <a:endParaRPr lang="id-ID" sz="2400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4800600" y="590550"/>
            <a:ext cx="2209800" cy="1066800"/>
          </a:xfrm>
          <a:prstGeom prst="wedgeRoundRectCallout">
            <a:avLst>
              <a:gd name="adj1" fmla="val -3750"/>
              <a:gd name="adj2" fmla="val 71071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Beni, kamu ditunjuk Ibu Guru untuk menjadi petugas upacara Senin nanti.</a:t>
            </a:r>
          </a:p>
        </p:txBody>
      </p:sp>
    </p:spTree>
    <p:extLst>
      <p:ext uri="{BB962C8B-B14F-4D97-AF65-F5344CB8AC3E}">
        <p14:creationId xmlns:p14="http://schemas.microsoft.com/office/powerpoint/2010/main" val="423048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00" y="2107638"/>
            <a:ext cx="5400000" cy="275011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38600" y="1503920"/>
            <a:ext cx="1908000" cy="900000"/>
          </a:xfrm>
          <a:prstGeom prst="wedgeEllipseCallout">
            <a:avLst>
              <a:gd name="adj1" fmla="val 42039"/>
              <a:gd name="adj2" fmla="val 7347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Nak, bagaimana cara ke rumah Pak RT, ya?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6330600" y="1204356"/>
            <a:ext cx="2438400" cy="1604272"/>
          </a:xfrm>
          <a:prstGeom prst="wedgeEllipseCallout">
            <a:avLst>
              <a:gd name="adj1" fmla="val -29487"/>
              <a:gd name="adj2" fmla="val 6488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Bapak berjalan ke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arah </a:t>
            </a:r>
            <a:r>
              <a:rPr lang="id-ID" sz="1400" dirty="0" smtClean="0">
                <a:solidFill>
                  <a:schemeClr val="tx1"/>
                </a:solidFill>
              </a:rPr>
              <a:t>sana.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Nanti </a:t>
            </a:r>
            <a:r>
              <a:rPr lang="id-ID" sz="1400" dirty="0" smtClean="0">
                <a:solidFill>
                  <a:schemeClr val="tx1"/>
                </a:solidFill>
              </a:rPr>
              <a:t>di pertigaan, Bapak belok ke kiri. 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Rumah </a:t>
            </a:r>
            <a:r>
              <a:rPr lang="id-ID" sz="1400" dirty="0" smtClean="0">
                <a:solidFill>
                  <a:schemeClr val="tx1"/>
                </a:solidFill>
              </a:rPr>
              <a:t>Pak RT ada di kanan jalan.</a:t>
            </a:r>
            <a:endParaRPr lang="id-ID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757422"/>
            <a:ext cx="3886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Ucapan petunjuk </a:t>
            </a:r>
            <a:r>
              <a:rPr lang="id-ID" sz="2400" dirty="0" smtClean="0"/>
              <a:t>untuk menjelaskan cara melakukan sesuatu. </a:t>
            </a:r>
            <a:endParaRPr lang="en-US" sz="2400" dirty="0" smtClean="0"/>
          </a:p>
          <a:p>
            <a:r>
              <a:rPr lang="id-ID" sz="2400" dirty="0" smtClean="0"/>
              <a:t>Contoh</a:t>
            </a:r>
            <a:r>
              <a:rPr lang="id-ID" sz="2400" dirty="0" smtClean="0"/>
              <a:t>:</a:t>
            </a:r>
          </a:p>
          <a:p>
            <a:r>
              <a:rPr lang="en-US" sz="2400" dirty="0" smtClean="0"/>
              <a:t>“</a:t>
            </a:r>
            <a:r>
              <a:rPr lang="id-ID" sz="2400" dirty="0" smtClean="0"/>
              <a:t>Gambarlah </a:t>
            </a:r>
            <a:r>
              <a:rPr lang="id-ID" sz="2400" dirty="0" smtClean="0"/>
              <a:t>motif bunga di selembar kertas. </a:t>
            </a:r>
            <a:endParaRPr lang="en-US" sz="2400" dirty="0" smtClean="0"/>
          </a:p>
          <a:p>
            <a:r>
              <a:rPr lang="id-ID" sz="2400" dirty="0" smtClean="0"/>
              <a:t>Selanjutnya</a:t>
            </a:r>
            <a:r>
              <a:rPr lang="id-ID" sz="2400" dirty="0" smtClean="0"/>
              <a:t>, </a:t>
            </a:r>
            <a:r>
              <a:rPr lang="id-ID" sz="2400" dirty="0" smtClean="0"/>
              <a:t>warnai</a:t>
            </a:r>
            <a:r>
              <a:rPr lang="en-US" sz="2400" dirty="0" err="1" smtClean="0"/>
              <a:t>lah</a:t>
            </a:r>
            <a:r>
              <a:rPr lang="id-ID" sz="2400" dirty="0" smtClean="0"/>
              <a:t> </a:t>
            </a:r>
            <a:r>
              <a:rPr lang="id-ID" sz="2400" dirty="0" smtClean="0"/>
              <a:t>gambar tersebut</a:t>
            </a:r>
            <a:r>
              <a:rPr lang="id-ID" sz="2400" dirty="0" smtClean="0"/>
              <a:t>.</a:t>
            </a:r>
            <a:r>
              <a:rPr lang="en-US" sz="2400" dirty="0" smtClean="0"/>
              <a:t>”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3270499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451</Words>
  <Application>Microsoft Office PowerPoint</Application>
  <PresentationFormat>On-screen Show (16:9)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MS PGothic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LENOVO</cp:lastModifiedBy>
  <cp:revision>56</cp:revision>
  <dcterms:created xsi:type="dcterms:W3CDTF">2022-01-17T01:37:52Z</dcterms:created>
  <dcterms:modified xsi:type="dcterms:W3CDTF">2022-08-09T01:29:13Z</dcterms:modified>
</cp:coreProperties>
</file>