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58" r:id="rId3"/>
    <p:sldId id="262" r:id="rId4"/>
    <p:sldId id="263" r:id="rId5"/>
    <p:sldId id="264" r:id="rId6"/>
    <p:sldId id="300" r:id="rId7"/>
    <p:sldId id="301" r:id="rId8"/>
    <p:sldId id="303" r:id="rId9"/>
    <p:sldId id="286" r:id="rId10"/>
    <p:sldId id="267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  <a:srgbClr val="33CC33"/>
    <a:srgbClr val="BFD101"/>
    <a:srgbClr val="B2D34E"/>
    <a:srgbClr val="C9C011"/>
    <a:srgbClr val="00C0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2584" autoAdjust="0"/>
  </p:normalViewPr>
  <p:slideViewPr>
    <p:cSldViewPr>
      <p:cViewPr varScale="1">
        <p:scale>
          <a:sx n="98" d="100"/>
          <a:sy n="98" d="100"/>
        </p:scale>
        <p:origin x="57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FB6CB9-FC61-42C7-AB0E-E239B60C3C51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8EA237-A359-4CC0-951A-F3A14D13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907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38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cantumkan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dgn</a:t>
            </a:r>
            <a:r>
              <a:rPr lang="en-US" dirty="0" smtClean="0"/>
              <a:t> </a:t>
            </a:r>
            <a:r>
              <a:rPr lang="en-US" dirty="0" err="1" smtClean="0"/>
              <a:t>ukuran</a:t>
            </a:r>
            <a:r>
              <a:rPr lang="en-US" dirty="0" smtClean="0"/>
              <a:t> font 10pt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939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099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80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396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920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9789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5780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8729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181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278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169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781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003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25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32198"/>
            <a:ext cx="9144000" cy="53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69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80" cy="5143500"/>
          </a:xfrm>
          <a:prstGeom prst="rect">
            <a:avLst/>
          </a:prstGeom>
        </p:spPr>
      </p:pic>
      <p:cxnSp>
        <p:nvCxnSpPr>
          <p:cNvPr id="9" name="直線コネクタ 9"/>
          <p:cNvCxnSpPr/>
          <p:nvPr/>
        </p:nvCxnSpPr>
        <p:spPr>
          <a:xfrm>
            <a:off x="4572000" y="2876550"/>
            <a:ext cx="3733800" cy="0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headEnd type="oval"/>
            <a:tailEnd type="oval"/>
          </a:ln>
          <a:effectLst/>
        </p:spPr>
      </p:cxnSp>
      <p:sp>
        <p:nvSpPr>
          <p:cNvPr id="10" name="タイトル 1"/>
          <p:cNvSpPr txBox="1">
            <a:spLocks/>
          </p:cNvSpPr>
          <p:nvPr/>
        </p:nvSpPr>
        <p:spPr>
          <a:xfrm>
            <a:off x="3810000" y="1336846"/>
            <a:ext cx="5073868" cy="469019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9600" kern="1200" spc="15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632713">
              <a:defRPr/>
            </a:pPr>
            <a:r>
              <a:rPr kumimoji="1" lang="en-US" altLang="ja-JP" sz="3200" b="1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MEDIA MENGAJAR</a:t>
            </a:r>
            <a:endParaRPr kumimoji="1" lang="ja-JP" altLang="en-US" sz="3200" b="1" spc="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07065" y="3018279"/>
            <a:ext cx="2079737" cy="31547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UNTUK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SD/MI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KELAS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endParaRPr lang="id-ID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Cube 12"/>
          <p:cNvSpPr/>
          <p:nvPr/>
        </p:nvSpPr>
        <p:spPr>
          <a:xfrm>
            <a:off x="1784949" y="895350"/>
            <a:ext cx="2329851" cy="3287686"/>
          </a:xfrm>
          <a:prstGeom prst="cube">
            <a:avLst>
              <a:gd name="adj" fmla="val 3711"/>
            </a:avLst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テキスト プレースホルダー 11"/>
          <p:cNvSpPr txBox="1">
            <a:spLocks/>
          </p:cNvSpPr>
          <p:nvPr/>
        </p:nvSpPr>
        <p:spPr>
          <a:xfrm>
            <a:off x="4081130" y="1777335"/>
            <a:ext cx="4495800" cy="718215"/>
          </a:xfrm>
          <a:prstGeom prst="rect">
            <a:avLst/>
          </a:prstGeom>
        </p:spPr>
        <p:txBody>
          <a:bodyPr anchor="t">
            <a:no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2800" b="1" dirty="0" err="1" smtClean="0">
                <a:solidFill>
                  <a:srgbClr val="33CC33"/>
                </a:solidFill>
                <a:cs typeface="Arial" pitchFamily="34" charset="0"/>
              </a:rPr>
              <a:t>Pendidikan</a:t>
            </a:r>
            <a:r>
              <a:rPr lang="en-US" sz="2800" b="1" dirty="0" smtClean="0">
                <a:solidFill>
                  <a:srgbClr val="33CC33"/>
                </a:solidFill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33CC33"/>
                </a:solidFill>
                <a:cs typeface="Arial" pitchFamily="34" charset="0"/>
              </a:rPr>
              <a:t>Jasmani</a:t>
            </a:r>
            <a:r>
              <a:rPr lang="en-US" sz="2800" b="1" dirty="0" smtClean="0">
                <a:solidFill>
                  <a:srgbClr val="33CC33"/>
                </a:solidFill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33CC33"/>
                </a:solidFill>
                <a:cs typeface="Arial" pitchFamily="34" charset="0"/>
              </a:rPr>
              <a:t>Olahraga</a:t>
            </a:r>
            <a:r>
              <a:rPr lang="en-US" sz="2800" b="1" dirty="0" smtClean="0">
                <a:solidFill>
                  <a:srgbClr val="33CC33"/>
                </a:solidFill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33CC33"/>
                </a:solidFill>
                <a:cs typeface="Arial" pitchFamily="34" charset="0"/>
              </a:rPr>
              <a:t>dan</a:t>
            </a:r>
            <a:r>
              <a:rPr lang="en-US" sz="2800" b="1" dirty="0" smtClean="0">
                <a:solidFill>
                  <a:srgbClr val="33CC33"/>
                </a:solidFill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33CC33"/>
                </a:solidFill>
                <a:cs typeface="Arial" pitchFamily="34" charset="0"/>
              </a:rPr>
              <a:t>Kesehatan</a:t>
            </a:r>
            <a:endParaRPr lang="en-US" sz="2800" b="1" dirty="0" smtClean="0">
              <a:solidFill>
                <a:srgbClr val="33CC33"/>
              </a:solidFill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950" y="1007196"/>
            <a:ext cx="2177450" cy="317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7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126641" y="497255"/>
            <a:ext cx="6324695" cy="810793"/>
            <a:chOff x="1611544" y="3352296"/>
            <a:chExt cx="5883878" cy="625617"/>
          </a:xfrm>
        </p:grpSpPr>
        <p:sp>
          <p:nvSpPr>
            <p:cNvPr id="17" name="Parallelogram 16"/>
            <p:cNvSpPr/>
            <p:nvPr/>
          </p:nvSpPr>
          <p:spPr>
            <a:xfrm>
              <a:off x="1611544" y="3352296"/>
              <a:ext cx="5883878" cy="609244"/>
            </a:xfrm>
            <a:prstGeom prst="parallelogram">
              <a:avLst>
                <a:gd name="adj" fmla="val 45313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8" name="テキスト プレースホルダー 17"/>
            <p:cNvSpPr txBox="1">
              <a:spLocks/>
            </p:cNvSpPr>
            <p:nvPr/>
          </p:nvSpPr>
          <p:spPr>
            <a:xfrm>
              <a:off x="2534568" y="3368313"/>
              <a:ext cx="4415612" cy="609600"/>
            </a:xfrm>
            <a:prstGeom prst="rect">
              <a:avLst/>
            </a:prstGeom>
          </p:spPr>
          <p:txBody>
            <a:bodyPr vert="horz" lIns="36000" tIns="36000" rIns="36000" bIns="36000" rtlCol="0" anchor="ctr">
              <a:noAutofit/>
            </a:bodyPr>
            <a:lstStyle>
              <a:lvl1pPr marL="342900" indent="-342900" algn="l" defTabSz="1632753" rtl="0" eaLnBrk="1" latinLnBrk="0" hangingPunct="1">
                <a:lnSpc>
                  <a:spcPct val="120000"/>
                </a:lnSpc>
                <a:spcBef>
                  <a:spcPts val="1200"/>
                </a:spcBef>
                <a:buClr>
                  <a:schemeClr val="accent5"/>
                </a:buClr>
                <a:buFont typeface="Wingdings" panose="05000000000000000000" pitchFamily="2" charset="2"/>
                <a:buChar char="l"/>
                <a:defRPr kumimoji="1" sz="20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1326612" indent="-510235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5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040941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857317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73693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490070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306446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122822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939199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Clr>
                  <a:srgbClr val="FFA513"/>
                </a:buClr>
                <a:buNone/>
                <a:defRPr/>
              </a:pPr>
              <a:r>
                <a:rPr lang="fi-FI" sz="3200" b="1" dirty="0" smtClean="0">
                  <a:solidFill>
                    <a:schemeClr val="tx1"/>
                  </a:solidFill>
                </a:rPr>
                <a:t>KEBUGARAN JASMANI</a:t>
              </a:r>
              <a:endParaRPr lang="nn-NO" sz="32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9" name="直角三角形 28"/>
          <p:cNvSpPr/>
          <p:nvPr/>
        </p:nvSpPr>
        <p:spPr>
          <a:xfrm rot="2700000">
            <a:off x="316014" y="335803"/>
            <a:ext cx="1157922" cy="1157922"/>
          </a:xfrm>
          <a:prstGeom prst="rtTriangle">
            <a:avLst/>
          </a:prstGeom>
          <a:solidFill>
            <a:schemeClr val="accent4">
              <a:lumMod val="75000"/>
            </a:schemeClr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defRPr/>
            </a:pPr>
            <a:endParaRPr kumimoji="1" lang="ja-JP" altLang="en-US" kern="0" dirty="0">
              <a:solidFill>
                <a:srgbClr val="5BB8D1"/>
              </a:solidFill>
              <a:latin typeface="Open Sans"/>
            </a:endParaRPr>
          </a:p>
        </p:txBody>
      </p:sp>
      <p:sp>
        <p:nvSpPr>
          <p:cNvPr id="20" name="直角三角形 8"/>
          <p:cNvSpPr/>
          <p:nvPr/>
        </p:nvSpPr>
        <p:spPr>
          <a:xfrm rot="2700000">
            <a:off x="538794" y="335814"/>
            <a:ext cx="1157922" cy="1157922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defRPr/>
            </a:pPr>
            <a:endParaRPr kumimoji="1" lang="ja-JP" altLang="en-US" kern="0" dirty="0">
              <a:solidFill>
                <a:srgbClr val="5BB8D1"/>
              </a:solidFill>
              <a:latin typeface="Open Sans"/>
            </a:endParaRPr>
          </a:p>
        </p:txBody>
      </p:sp>
      <p:sp>
        <p:nvSpPr>
          <p:cNvPr id="21" name="直角三角形 4"/>
          <p:cNvSpPr/>
          <p:nvPr/>
        </p:nvSpPr>
        <p:spPr>
          <a:xfrm rot="13500000">
            <a:off x="538794" y="335813"/>
            <a:ext cx="1157922" cy="1157922"/>
          </a:xfrm>
          <a:prstGeom prst="rtTriangle">
            <a:avLst/>
          </a:prstGeom>
          <a:solidFill>
            <a:schemeClr val="accent4">
              <a:lumMod val="40000"/>
              <a:lumOff val="60000"/>
            </a:schemeClr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defRPr/>
            </a:pPr>
            <a:endParaRPr kumimoji="1" lang="ja-JP" altLang="en-US" kern="0">
              <a:solidFill>
                <a:srgbClr val="5BB8D1"/>
              </a:solidFill>
              <a:latin typeface="Open Sans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16297" y="449427"/>
            <a:ext cx="1002917" cy="1004306"/>
            <a:chOff x="2895601" y="-542991"/>
            <a:chExt cx="960519" cy="961848"/>
          </a:xfrm>
        </p:grpSpPr>
        <p:grpSp>
          <p:nvGrpSpPr>
            <p:cNvPr id="23" name="Group 22"/>
            <p:cNvGrpSpPr/>
            <p:nvPr/>
          </p:nvGrpSpPr>
          <p:grpSpPr>
            <a:xfrm>
              <a:off x="2895601" y="-542991"/>
              <a:ext cx="960519" cy="960519"/>
              <a:chOff x="2895601" y="-542991"/>
              <a:chExt cx="960519" cy="960519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2895601" y="-542991"/>
                <a:ext cx="960519" cy="9605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100" dirty="0">
                  <a:solidFill>
                    <a:srgbClr val="4F81BD"/>
                  </a:solidFill>
                </a:endParaRP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2926336" y="-512255"/>
                <a:ext cx="898264" cy="898263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100" dirty="0"/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3080572" y="-488577"/>
              <a:ext cx="589789" cy="418852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en-US" sz="32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Bab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218258" y="-119089"/>
              <a:ext cx="332226" cy="537946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en-US" sz="3200" b="1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5</a:t>
              </a:r>
              <a:endParaRPr lang="en-US" sz="3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20087" y="1853600"/>
            <a:ext cx="5194913" cy="1881992"/>
            <a:chOff x="836416" y="2426714"/>
            <a:chExt cx="5194913" cy="1881992"/>
          </a:xfrm>
        </p:grpSpPr>
        <p:grpSp>
          <p:nvGrpSpPr>
            <p:cNvPr id="15" name="Group 14"/>
            <p:cNvGrpSpPr/>
            <p:nvPr/>
          </p:nvGrpSpPr>
          <p:grpSpPr>
            <a:xfrm>
              <a:off x="836416" y="2426714"/>
              <a:ext cx="5194913" cy="1881992"/>
              <a:chOff x="836416" y="2426714"/>
              <a:chExt cx="5194913" cy="1881992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836416" y="2985267"/>
                <a:ext cx="5194913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Setelah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mempelajari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materi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pada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bab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ini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,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siswa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diharapkan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dapat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menjelaskan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dan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mempraktikkan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:</a:t>
                </a:r>
              </a:p>
              <a:p>
                <a:pPr marL="346075" indent="-346075">
                  <a:buAutoNum type="arabicPeriod"/>
                </a:pP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Sikap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tubuh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berbaring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;</a:t>
                </a:r>
              </a:p>
              <a:p>
                <a:pPr marL="346075" indent="-346075">
                  <a:buAutoNum type="arabicPeriod"/>
                </a:pP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Sikap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tubuh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duduk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dan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berdiri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;</a:t>
                </a:r>
              </a:p>
              <a:p>
                <a:pPr marL="346075" indent="-346075">
                  <a:buAutoNum type="arabicPeriod"/>
                </a:pP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Sikap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tubuh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berjalan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,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berlari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,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dan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bergerak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di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tempat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.</a:t>
                </a:r>
                <a:endParaRPr lang="en-US" sz="1600" dirty="0"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836416" y="2426714"/>
                <a:ext cx="2819132" cy="457200"/>
              </a:xfrm>
              <a:prstGeom prst="rect">
                <a:avLst/>
              </a:prstGeom>
              <a:solidFill>
                <a:srgbClr val="8EB4E3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923144" y="2455258"/>
              <a:ext cx="24316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>
                  <a:latin typeface="+mj-lt"/>
                </a:rPr>
                <a:t>Tujuan</a:t>
              </a:r>
              <a:r>
                <a:rPr lang="en-US" sz="2000" b="1" dirty="0">
                  <a:latin typeface="+mj-lt"/>
                </a:rPr>
                <a:t> </a:t>
              </a:r>
              <a:r>
                <a:rPr lang="en-US" sz="2000" b="1" dirty="0" err="1">
                  <a:latin typeface="+mj-lt"/>
                </a:rPr>
                <a:t>Pembelajaran</a:t>
              </a:r>
              <a:endParaRPr lang="en-US" sz="2000" b="1" dirty="0">
                <a:latin typeface="+mj-lt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715000" y="-4383"/>
            <a:ext cx="3441256" cy="5072519"/>
            <a:chOff x="-6302513" y="-54033"/>
            <a:chExt cx="4350134" cy="6457370"/>
          </a:xfrm>
        </p:grpSpPr>
        <p:grpSp>
          <p:nvGrpSpPr>
            <p:cNvPr id="32" name="Group 31"/>
            <p:cNvGrpSpPr/>
            <p:nvPr/>
          </p:nvGrpSpPr>
          <p:grpSpPr>
            <a:xfrm>
              <a:off x="-6302513" y="-54033"/>
              <a:ext cx="4350134" cy="6457370"/>
              <a:chOff x="-8697389" y="1273962"/>
              <a:chExt cx="4761195" cy="7067551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-8697389" y="1273962"/>
                <a:ext cx="4526444" cy="7067551"/>
              </a:xfrm>
              <a:prstGeom prst="ellipse">
                <a:avLst/>
              </a:prstGeom>
              <a:solidFill>
                <a:srgbClr val="FFFFFF">
                  <a:alpha val="21961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-8625658" y="1385036"/>
                <a:ext cx="4689464" cy="6229351"/>
              </a:xfrm>
              <a:prstGeom prst="ellipse">
                <a:avLst/>
              </a:prstGeom>
              <a:noFill/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065012" y="287812"/>
              <a:ext cx="3839216" cy="5468860"/>
            </a:xfrm>
            <a:prstGeom prst="ellipse">
              <a:avLst/>
            </a:prstGeom>
            <a:ln w="190500" cap="rnd">
              <a:noFill/>
              <a:prstDash val="solid"/>
            </a:ln>
            <a:effectLst>
              <a:outerShdw blurRad="127000" algn="bl" rotWithShape="0">
                <a:srgbClr val="000000"/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31856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558" y="1130047"/>
            <a:ext cx="3327842" cy="3505523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52400" y="267070"/>
            <a:ext cx="7315200" cy="609173"/>
            <a:chOff x="152400" y="267070"/>
            <a:chExt cx="5943600" cy="60917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267070"/>
              <a:ext cx="5791200" cy="587712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33400" y="269282"/>
              <a:ext cx="5562600" cy="6069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32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A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.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Sikap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Tubuh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Diam</a:t>
              </a:r>
              <a:endParaRPr lang="en-US" sz="32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800100" y="1160110"/>
            <a:ext cx="36957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Sikap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tubuh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diam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berarti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tubuh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tidak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bergerak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</a:p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Contoh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sikap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tubuh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diam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adalah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duduk.</a:t>
            </a:r>
          </a:p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Berdiri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juga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termasuk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sikap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tubuh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diam.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95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33350"/>
            <a:ext cx="51533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Macam-macam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sikap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tubuh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diam</a:t>
            </a:r>
            <a:endParaRPr lang="en-US" sz="2800" b="1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78" y="1276350"/>
            <a:ext cx="1364729" cy="21900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083" y="1309561"/>
            <a:ext cx="1777939" cy="2123650"/>
          </a:xfrm>
          <a:prstGeom prst="rect">
            <a:avLst/>
          </a:prstGeom>
          <a:ln>
            <a:solidFill>
              <a:srgbClr val="FFFFFF"/>
            </a:solidFill>
          </a:ln>
        </p:spPr>
      </p:pic>
      <p:grpSp>
        <p:nvGrpSpPr>
          <p:cNvPr id="7" name="Group 6"/>
          <p:cNvGrpSpPr/>
          <p:nvPr/>
        </p:nvGrpSpPr>
        <p:grpSpPr>
          <a:xfrm>
            <a:off x="152400" y="3518528"/>
            <a:ext cx="2245578" cy="633695"/>
            <a:chOff x="845266" y="5799738"/>
            <a:chExt cx="4723970" cy="1107996"/>
          </a:xfrm>
        </p:grpSpPr>
        <p:sp>
          <p:nvSpPr>
            <p:cNvPr id="8" name="Rounded Rectangle 7"/>
            <p:cNvSpPr/>
            <p:nvPr/>
          </p:nvSpPr>
          <p:spPr>
            <a:xfrm>
              <a:off x="845266" y="5799738"/>
              <a:ext cx="4723970" cy="1107996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51428" y="6077147"/>
              <a:ext cx="448827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Duduk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bersila</a:t>
              </a:r>
              <a:endParaRPr lang="en-US" sz="2200" dirty="0"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626578" y="3518528"/>
            <a:ext cx="2003928" cy="862295"/>
            <a:chOff x="845266" y="5799738"/>
            <a:chExt cx="4723970" cy="870003"/>
          </a:xfrm>
        </p:grpSpPr>
        <p:sp>
          <p:nvSpPr>
            <p:cNvPr id="11" name="Rounded Rectangle 10"/>
            <p:cNvSpPr/>
            <p:nvPr/>
          </p:nvSpPr>
          <p:spPr>
            <a:xfrm>
              <a:off x="845266" y="5799738"/>
              <a:ext cx="4723970" cy="87000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51431" y="5799738"/>
              <a:ext cx="4488271" cy="3324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>
                  <a:cs typeface="Arial" panose="020B0604020202020204" pitchFamily="34" charset="0"/>
                </a:rPr>
                <a:t>Duduk </a:t>
              </a:r>
              <a:r>
                <a:rPr lang="en-US" sz="2200" dirty="0" err="1" smtClean="0">
                  <a:cs typeface="Arial" panose="020B0604020202020204" pitchFamily="34" charset="0"/>
                </a:rPr>
                <a:t>menyelonjor</a:t>
              </a:r>
              <a:endParaRPr lang="en-US" sz="2200" dirty="0">
                <a:cs typeface="Arial" panose="020B0604020202020204" pitchFamily="34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45222" y="620457"/>
            <a:ext cx="4531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a. 	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Sikap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duduk</a:t>
            </a:r>
            <a:endParaRPr lang="en-US" sz="2800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452" y="1335791"/>
            <a:ext cx="1041086" cy="2123650"/>
          </a:xfrm>
          <a:prstGeom prst="rect">
            <a:avLst/>
          </a:prstGeom>
          <a:ln>
            <a:solidFill>
              <a:srgbClr val="FFFFFF"/>
            </a:solidFill>
          </a:ln>
        </p:spPr>
      </p:pic>
      <p:grpSp>
        <p:nvGrpSpPr>
          <p:cNvPr id="14" name="Group 13"/>
          <p:cNvGrpSpPr/>
          <p:nvPr/>
        </p:nvGrpSpPr>
        <p:grpSpPr>
          <a:xfrm>
            <a:off x="4707037" y="3544758"/>
            <a:ext cx="2003928" cy="862295"/>
            <a:chOff x="845266" y="5799738"/>
            <a:chExt cx="4723970" cy="870003"/>
          </a:xfrm>
        </p:grpSpPr>
        <p:sp>
          <p:nvSpPr>
            <p:cNvPr id="15" name="Rounded Rectangle 14"/>
            <p:cNvSpPr/>
            <p:nvPr/>
          </p:nvSpPr>
          <p:spPr>
            <a:xfrm>
              <a:off x="845266" y="5799738"/>
              <a:ext cx="4723970" cy="87000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51432" y="5799738"/>
              <a:ext cx="4488270" cy="776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>
                  <a:cs typeface="Arial" panose="020B0604020202020204" pitchFamily="34" charset="0"/>
                </a:rPr>
                <a:t>Duduk </a:t>
              </a:r>
              <a:r>
                <a:rPr lang="en-US" sz="2200" dirty="0" err="1" smtClean="0">
                  <a:cs typeface="Arial" panose="020B0604020202020204" pitchFamily="34" charset="0"/>
                </a:rPr>
                <a:t>bersimpuh</a:t>
              </a:r>
              <a:endParaRPr lang="en-US" sz="2200" dirty="0">
                <a:cs typeface="Arial" panose="020B0604020202020204" pitchFamily="34" charset="0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841" y="1276350"/>
            <a:ext cx="1299908" cy="2123650"/>
          </a:xfrm>
          <a:prstGeom prst="rect">
            <a:avLst/>
          </a:prstGeom>
          <a:ln>
            <a:solidFill>
              <a:srgbClr val="FFFFFF"/>
            </a:solidFill>
          </a:ln>
        </p:spPr>
      </p:pic>
      <p:grpSp>
        <p:nvGrpSpPr>
          <p:cNvPr id="19" name="Group 18"/>
          <p:cNvGrpSpPr/>
          <p:nvPr/>
        </p:nvGrpSpPr>
        <p:grpSpPr>
          <a:xfrm>
            <a:off x="6916837" y="3618823"/>
            <a:ext cx="2003928" cy="666907"/>
            <a:chOff x="845266" y="5799738"/>
            <a:chExt cx="4723970" cy="672868"/>
          </a:xfrm>
        </p:grpSpPr>
        <p:sp>
          <p:nvSpPr>
            <p:cNvPr id="20" name="Rounded Rectangle 19"/>
            <p:cNvSpPr/>
            <p:nvPr/>
          </p:nvSpPr>
          <p:spPr>
            <a:xfrm>
              <a:off x="845266" y="5799739"/>
              <a:ext cx="4723970" cy="672867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51432" y="5799738"/>
              <a:ext cx="4488270" cy="434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>
                  <a:cs typeface="Arial" panose="020B0604020202020204" pitchFamily="34" charset="0"/>
                </a:rPr>
                <a:t>Duduk di </a:t>
              </a:r>
              <a:r>
                <a:rPr lang="en-US" sz="2200" dirty="0" err="1" smtClean="0">
                  <a:cs typeface="Arial" panose="020B0604020202020204" pitchFamily="34" charset="0"/>
                </a:rPr>
                <a:t>kursi</a:t>
              </a:r>
              <a:endParaRPr lang="en-US" sz="2200" dirty="0"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519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500"/>
                            </p:stCondLst>
                            <p:childTnLst>
                              <p:par>
                                <p:cTn id="3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884014"/>
            <a:ext cx="2979861" cy="34403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19600" y="1352550"/>
            <a:ext cx="3505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Berdiri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dengan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kaki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lurus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 </a:t>
            </a:r>
          </a:p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Pandangan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mata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ke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depan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</a:p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Kedua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tangan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di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samping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badan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5222" y="219730"/>
            <a:ext cx="4531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b. 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Sikap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berdiri</a:t>
            </a:r>
            <a:endParaRPr lang="en-US" sz="2800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9934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760" y="2869269"/>
            <a:ext cx="5234440" cy="14550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998439"/>
            <a:ext cx="5791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Berbaring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berarti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meletakkan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punggung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 </a:t>
            </a:r>
          </a:p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Berbaring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juga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berarti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meletakkan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sisi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badan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di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sebelah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bawah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</a:p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Tujuan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berbaring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adalah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untuk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istirahat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5222" y="219730"/>
            <a:ext cx="4531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c. 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Sikap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tubuh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berbaring</a:t>
            </a:r>
            <a:endParaRPr lang="en-US" sz="2800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6881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38" y="1312796"/>
            <a:ext cx="3784328" cy="8711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64" y="2986063"/>
            <a:ext cx="3927247" cy="1420990"/>
          </a:xfrm>
          <a:prstGeom prst="rect">
            <a:avLst/>
          </a:prstGeom>
          <a:ln>
            <a:solidFill>
              <a:srgbClr val="FFFFFF"/>
            </a:solidFill>
          </a:ln>
        </p:spPr>
      </p:pic>
      <p:grpSp>
        <p:nvGrpSpPr>
          <p:cNvPr id="4" name="Group 3"/>
          <p:cNvGrpSpPr/>
          <p:nvPr/>
        </p:nvGrpSpPr>
        <p:grpSpPr>
          <a:xfrm>
            <a:off x="152400" y="2217519"/>
            <a:ext cx="4272788" cy="928099"/>
            <a:chOff x="845266" y="5799738"/>
            <a:chExt cx="4723970" cy="1622753"/>
          </a:xfrm>
        </p:grpSpPr>
        <p:sp>
          <p:nvSpPr>
            <p:cNvPr id="5" name="Rounded Rectangle 4"/>
            <p:cNvSpPr/>
            <p:nvPr/>
          </p:nvSpPr>
          <p:spPr>
            <a:xfrm>
              <a:off x="845266" y="5799738"/>
              <a:ext cx="4723970" cy="1107996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51428" y="6077147"/>
              <a:ext cx="4617808" cy="13453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Sikap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tubuh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berbaring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telentang</a:t>
              </a:r>
              <a:endParaRPr lang="en-US" sz="2200" dirty="0"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791200" y="2378154"/>
            <a:ext cx="2732738" cy="1107996"/>
            <a:chOff x="845266" y="5799738"/>
            <a:chExt cx="4723970" cy="1117900"/>
          </a:xfrm>
        </p:grpSpPr>
        <p:sp>
          <p:nvSpPr>
            <p:cNvPr id="8" name="Rounded Rectangle 7"/>
            <p:cNvSpPr/>
            <p:nvPr/>
          </p:nvSpPr>
          <p:spPr>
            <a:xfrm>
              <a:off x="845266" y="5799738"/>
              <a:ext cx="4723970" cy="87000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51432" y="5799738"/>
              <a:ext cx="4617804" cy="1117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err="1" smtClean="0">
                  <a:cs typeface="Arial" panose="020B0604020202020204" pitchFamily="34" charset="0"/>
                </a:rPr>
                <a:t>Sikap</a:t>
              </a:r>
              <a:r>
                <a:rPr lang="en-US" sz="2200" dirty="0" smtClean="0"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cs typeface="Arial" panose="020B0604020202020204" pitchFamily="34" charset="0"/>
                </a:rPr>
                <a:t>tubuh</a:t>
              </a:r>
              <a:r>
                <a:rPr lang="en-US" sz="2200" dirty="0" smtClean="0"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cs typeface="Arial" panose="020B0604020202020204" pitchFamily="34" charset="0"/>
                </a:rPr>
                <a:t>berbaring</a:t>
              </a:r>
              <a:r>
                <a:rPr lang="en-US" sz="2200" dirty="0" smtClean="0">
                  <a:cs typeface="Arial" panose="020B0604020202020204" pitchFamily="34" charset="0"/>
                </a:rPr>
                <a:t> miring</a:t>
              </a:r>
              <a:endParaRPr lang="en-US" sz="2200" dirty="0">
                <a:cs typeface="Arial" panose="020B0604020202020204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45221" y="219730"/>
            <a:ext cx="6616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Macam-macam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sikap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tubuh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berbaring</a:t>
            </a:r>
            <a:endParaRPr lang="en-US" sz="2800" b="1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098" y="1214955"/>
            <a:ext cx="3461548" cy="1066790"/>
          </a:xfrm>
          <a:prstGeom prst="rect">
            <a:avLst/>
          </a:prstGeom>
          <a:ln>
            <a:solidFill>
              <a:srgbClr val="FFFFFF"/>
            </a:solidFill>
          </a:ln>
        </p:spPr>
      </p:pic>
      <p:grpSp>
        <p:nvGrpSpPr>
          <p:cNvPr id="12" name="Group 11"/>
          <p:cNvGrpSpPr/>
          <p:nvPr/>
        </p:nvGrpSpPr>
        <p:grpSpPr>
          <a:xfrm>
            <a:off x="4897300" y="3544758"/>
            <a:ext cx="3795346" cy="862295"/>
            <a:chOff x="845266" y="5799738"/>
            <a:chExt cx="4723970" cy="870003"/>
          </a:xfrm>
        </p:grpSpPr>
        <p:sp>
          <p:nvSpPr>
            <p:cNvPr id="13" name="Rounded Rectangle 12"/>
            <p:cNvSpPr/>
            <p:nvPr/>
          </p:nvSpPr>
          <p:spPr>
            <a:xfrm>
              <a:off x="845266" y="5799738"/>
              <a:ext cx="4723970" cy="87000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46458" y="5799738"/>
              <a:ext cx="4525813" cy="776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err="1" smtClean="0">
                  <a:cs typeface="Arial" panose="020B0604020202020204" pitchFamily="34" charset="0"/>
                </a:rPr>
                <a:t>Sikap</a:t>
              </a:r>
              <a:r>
                <a:rPr lang="en-US" sz="2200" dirty="0" smtClean="0"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cs typeface="Arial" panose="020B0604020202020204" pitchFamily="34" charset="0"/>
                </a:rPr>
                <a:t>tubuh</a:t>
              </a:r>
              <a:r>
                <a:rPr lang="en-US" sz="2200" dirty="0" smtClean="0"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cs typeface="Arial" panose="020B0604020202020204" pitchFamily="34" charset="0"/>
                </a:rPr>
                <a:t>berbaring</a:t>
              </a:r>
              <a:r>
                <a:rPr lang="en-US" sz="2200" dirty="0" smtClean="0"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cs typeface="Arial" panose="020B0604020202020204" pitchFamily="34" charset="0"/>
                </a:rPr>
                <a:t>tengkurap</a:t>
              </a:r>
              <a:endParaRPr lang="en-US" sz="2200" dirty="0"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00688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069" y="913831"/>
            <a:ext cx="3359642" cy="370953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52401" y="267070"/>
            <a:ext cx="7162800" cy="609173"/>
            <a:chOff x="152400" y="267070"/>
            <a:chExt cx="6821986" cy="60917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267070"/>
              <a:ext cx="5791200" cy="587712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33400" y="269282"/>
              <a:ext cx="6440986" cy="6069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B.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Sikap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Tubuh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Bergerak</a:t>
              </a:r>
              <a:endParaRPr lang="en-US" sz="32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75439" y="1276350"/>
            <a:ext cx="38356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Bergerak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berarti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berpindah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tempat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</a:p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Contoh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bergerak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adalah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berjalan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berlari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berjalan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di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tempat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</a:p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Sikap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tubuh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bergerak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harus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benar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  <a:endParaRPr lang="en-US" sz="2400" dirty="0" smtClean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5650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33350"/>
            <a:ext cx="57193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Macam-macam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sikap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tubuh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bergerak</a:t>
            </a:r>
            <a:endParaRPr lang="en-US" sz="2800" b="1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21630" y="3590080"/>
            <a:ext cx="2566834" cy="970305"/>
            <a:chOff x="726250" y="5799738"/>
            <a:chExt cx="4842986" cy="976114"/>
          </a:xfrm>
        </p:grpSpPr>
        <p:sp>
          <p:nvSpPr>
            <p:cNvPr id="7" name="Rounded Rectangle 6"/>
            <p:cNvSpPr/>
            <p:nvPr/>
          </p:nvSpPr>
          <p:spPr>
            <a:xfrm>
              <a:off x="845266" y="5799738"/>
              <a:ext cx="4723970" cy="87000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26250" y="5799741"/>
              <a:ext cx="4668912" cy="9761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Sikap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tubuh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berjalan</a:t>
              </a:r>
              <a:endParaRPr lang="en-US" sz="2200" dirty="0"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045392" y="3590080"/>
            <a:ext cx="2701419" cy="886670"/>
            <a:chOff x="767643" y="5982810"/>
            <a:chExt cx="4723970" cy="870003"/>
          </a:xfrm>
        </p:grpSpPr>
        <p:sp>
          <p:nvSpPr>
            <p:cNvPr id="10" name="Rounded Rectangle 9"/>
            <p:cNvSpPr/>
            <p:nvPr/>
          </p:nvSpPr>
          <p:spPr>
            <a:xfrm>
              <a:off x="767643" y="5982810"/>
              <a:ext cx="4723970" cy="87000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85491" y="6100384"/>
              <a:ext cx="4488272" cy="5215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Sikap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tubuh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berlari</a:t>
              </a:r>
              <a:endParaRPr lang="en-US" sz="2200" dirty="0"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096000" y="3590081"/>
            <a:ext cx="2819400" cy="970312"/>
            <a:chOff x="845266" y="5799738"/>
            <a:chExt cx="4723970" cy="971240"/>
          </a:xfrm>
        </p:grpSpPr>
        <p:sp>
          <p:nvSpPr>
            <p:cNvPr id="13" name="Rounded Rectangle 12"/>
            <p:cNvSpPr/>
            <p:nvPr/>
          </p:nvSpPr>
          <p:spPr>
            <a:xfrm>
              <a:off x="845266" y="5799738"/>
              <a:ext cx="4723970" cy="87000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45266" y="5839626"/>
              <a:ext cx="4488272" cy="9313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Sikap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tubuh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jalan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di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tempat</a:t>
              </a:r>
              <a:endParaRPr lang="en-US" sz="2200" dirty="0">
                <a:latin typeface="+mj-lt"/>
                <a:cs typeface="Arial" panose="020B0604020202020204" pitchFamily="34" charset="0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27" y="859971"/>
            <a:ext cx="1942937" cy="252670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785" y="968580"/>
            <a:ext cx="2795858" cy="251035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968580"/>
            <a:ext cx="2246345" cy="248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4129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4985</TotalTime>
  <Words>208</Words>
  <Application>Microsoft Office PowerPoint</Application>
  <PresentationFormat>On-screen Show (16:9)</PresentationFormat>
  <Paragraphs>44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ＭＳ Ｐゴシック</vt:lpstr>
      <vt:lpstr>Arial</vt:lpstr>
      <vt:lpstr>Calibri</vt:lpstr>
      <vt:lpstr>Open Sans</vt:lpstr>
      <vt:lpstr>Wingdings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Aulia Dwiningtyas Putri</dc:creator>
  <cp:lastModifiedBy>User</cp:lastModifiedBy>
  <cp:revision>89</cp:revision>
  <dcterms:created xsi:type="dcterms:W3CDTF">2022-01-17T01:37:52Z</dcterms:created>
  <dcterms:modified xsi:type="dcterms:W3CDTF">2022-05-26T15:57:50Z</dcterms:modified>
</cp:coreProperties>
</file>