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92" r:id="rId2"/>
    <p:sldId id="281" r:id="rId3"/>
    <p:sldId id="259" r:id="rId4"/>
    <p:sldId id="284" r:id="rId5"/>
    <p:sldId id="261" r:id="rId6"/>
    <p:sldId id="262" r:id="rId7"/>
    <p:sldId id="285" r:id="rId8"/>
    <p:sldId id="286" r:id="rId9"/>
    <p:sldId id="287" r:id="rId10"/>
    <p:sldId id="263" r:id="rId11"/>
    <p:sldId id="288" r:id="rId12"/>
    <p:sldId id="289" r:id="rId13"/>
    <p:sldId id="265" r:id="rId14"/>
    <p:sldId id="290" r:id="rId15"/>
    <p:sldId id="291" r:id="rId16"/>
    <p:sldId id="266" r:id="rId17"/>
    <p:sldId id="282" r:id="rId18"/>
    <p:sldId id="283" r:id="rId19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FF66"/>
    <a:srgbClr val="FFFF99"/>
    <a:srgbClr val="B1CE37"/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>
        <p:scale>
          <a:sx n="96" d="100"/>
          <a:sy n="96" d="100"/>
        </p:scale>
        <p:origin x="-552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6E017-A963-4A82-B8B2-F25912348ED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ED2E8A-BC53-4118-AA88-80264F1A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B1CE37"/>
                </a:solidFill>
                <a:cs typeface="Arial" pitchFamily="34" charset="0"/>
              </a:rPr>
              <a:t>Matematika</a:t>
            </a:r>
            <a:endParaRPr lang="id-ID" b="1" dirty="0">
              <a:solidFill>
                <a:srgbClr val="B1CE3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822" y="28658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2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" r="1183" b="-1"/>
          <a:stretch/>
        </p:blipFill>
        <p:spPr bwMode="auto">
          <a:xfrm>
            <a:off x="1515348" y="850149"/>
            <a:ext cx="2377202" cy="32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642853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Penjumlahan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999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73832"/>
            <a:ext cx="3622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Penjumlahan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Tanpa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Menyimpan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62274"/>
            <a:ext cx="231422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0566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039898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233 + 352 = . . . 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539484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233 = 200 + 30 + 3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908816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352 = </a:t>
            </a:r>
            <a:r>
              <a:rPr lang="en-US" dirty="0"/>
              <a:t>3</a:t>
            </a:r>
            <a:r>
              <a:rPr lang="en-US" dirty="0" smtClean="0"/>
              <a:t>00 + 50 + 2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0" y="3333750"/>
            <a:ext cx="198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47541" y="314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3925" y="334696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500 + 80 + 5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369" y="371629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585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77260" y="1316328"/>
            <a:ext cx="22648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77260" y="172462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77260" y="2093952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233 + 352 = . . . 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00906" y="258565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233</a:t>
            </a:r>
          </a:p>
          <a:p>
            <a:r>
              <a:rPr lang="en-US" dirty="0" smtClean="0"/>
              <a:t>352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10100" y="3228975"/>
            <a:ext cx="745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74187" y="30443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14932" y="32781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19048" y="4082963"/>
            <a:ext cx="220765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233 + 352 = 585.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11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3" grpId="0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35" y="285750"/>
            <a:ext cx="4512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Penjumlahan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dengan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Teknik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Menyimpan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35" y="737050"/>
            <a:ext cx="231422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035" y="1145342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035" y="1514674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+ 325 = . . . 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035" y="2014260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= 100 + 20 + 8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035" y="2383592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325 = </a:t>
            </a:r>
            <a:r>
              <a:rPr lang="en-US" dirty="0"/>
              <a:t>3</a:t>
            </a:r>
            <a:r>
              <a:rPr lang="en-US" dirty="0" smtClean="0"/>
              <a:t>00 + 20 + 5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035" y="2808526"/>
            <a:ext cx="198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5176" y="26238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1560" y="282174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400 + 40 + 13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6004" y="3191074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400 + 40 + 10 + 3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6004" y="356532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400 + 50 + 3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6004" y="393465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453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737050"/>
            <a:ext cx="22648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1145342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514674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+ 325 = . . . 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9139" y="201426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</a:t>
            </a:r>
          </a:p>
          <a:p>
            <a:r>
              <a:rPr lang="en-US" dirty="0" smtClean="0"/>
              <a:t>325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438650" y="2660591"/>
            <a:ext cx="6965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5711" y="2457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28077" y="2660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67218" y="2152759"/>
            <a:ext cx="2695161" cy="307777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+ 5 = 13. </a:t>
            </a:r>
            <a:r>
              <a:rPr lang="en-US" sz="1400" dirty="0" err="1" smtClean="0"/>
              <a:t>Tulis</a:t>
            </a:r>
            <a:r>
              <a:rPr lang="en-US" sz="1400" dirty="0" smtClean="0"/>
              <a:t> </a:t>
            </a:r>
            <a:r>
              <a:rPr lang="en-US" sz="1400" dirty="0" err="1" smtClean="0"/>
              <a:t>angka</a:t>
            </a:r>
            <a:r>
              <a:rPr lang="en-US" sz="1400" dirty="0" smtClean="0"/>
              <a:t> </a:t>
            </a:r>
            <a:r>
              <a:rPr lang="en-US" sz="1400" dirty="0" smtClean="0"/>
              <a:t>3, </a:t>
            </a:r>
            <a:r>
              <a:rPr lang="en-US" sz="1400" dirty="0" err="1" smtClean="0"/>
              <a:t>simpan</a:t>
            </a:r>
            <a:r>
              <a:rPr lang="en-US" sz="1400" dirty="0" smtClean="0"/>
              <a:t> 1.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625683" y="1886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615334" y="2660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84179" y="2660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59562" y="3710369"/>
            <a:ext cx="220765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128 + 325 = 453.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  <p:bldP spid="11" grpId="0"/>
      <p:bldP spid="20" grpId="0"/>
      <p:bldP spid="21" grpId="0"/>
      <p:bldP spid="22" grpId="0" animBg="1"/>
      <p:bldP spid="23" grpId="0"/>
      <p:bldP spid="24" grpId="0"/>
      <p:bldP spid="25" grpId="0"/>
      <p:bldP spid="28" grpId="0"/>
      <p:bldP spid="29" grpId="0"/>
      <p:bldP spid="30" grpId="0" animBg="1"/>
      <p:bldP spid="31" grpId="0"/>
      <p:bldP spid="32" grpId="0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35" y="285750"/>
            <a:ext cx="305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Penjumlahan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Tiga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35" y="737050"/>
            <a:ext cx="231422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035" y="1145342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035" y="1514674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 + 343 + 296 = . . . 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035" y="1947585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 = 100 + 10 + 4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035" y="2316917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343 = 300 + 40 + 3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422" y="2686249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296 = </a:t>
            </a:r>
            <a:r>
              <a:rPr lang="en-US" dirty="0"/>
              <a:t>2</a:t>
            </a:r>
            <a:r>
              <a:rPr lang="en-US" dirty="0" smtClean="0"/>
              <a:t>00 + 90 + 6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0422" y="3055581"/>
            <a:ext cx="198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4563" y="28709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9625" y="3055581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600 + 140 + 13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625" y="3411301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600 + 100 + 40 + 10 + 3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625" y="378063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700 + 50 + 3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625" y="414996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753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600" y="737050"/>
            <a:ext cx="22648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1145342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1514674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114 + 343 + 296 = 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9139" y="201426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</a:t>
            </a:r>
          </a:p>
          <a:p>
            <a:r>
              <a:rPr lang="en-US" dirty="0" smtClean="0"/>
              <a:t>343</a:t>
            </a:r>
          </a:p>
          <a:p>
            <a:r>
              <a:rPr lang="en-US" dirty="0" smtClean="0"/>
              <a:t>296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438650" y="2882185"/>
            <a:ext cx="6965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95711" y="267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07520" y="2132251"/>
            <a:ext cx="2956450" cy="307777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+ 3 + 6 = 13. </a:t>
            </a:r>
            <a:r>
              <a:rPr lang="en-US" sz="1400" dirty="0" err="1" smtClean="0"/>
              <a:t>Tulis</a:t>
            </a:r>
            <a:r>
              <a:rPr lang="en-US" sz="1400" dirty="0" smtClean="0"/>
              <a:t> </a:t>
            </a:r>
            <a:r>
              <a:rPr lang="en-US" sz="1400" dirty="0" err="1" smtClean="0"/>
              <a:t>angka</a:t>
            </a:r>
            <a:r>
              <a:rPr lang="en-US" sz="1400" dirty="0" smtClean="0"/>
              <a:t> </a:t>
            </a:r>
            <a:r>
              <a:rPr lang="en-US" sz="1400" dirty="0" smtClean="0"/>
              <a:t>3, </a:t>
            </a:r>
            <a:r>
              <a:rPr lang="en-US" sz="1400" dirty="0" err="1" smtClean="0"/>
              <a:t>simpan</a:t>
            </a:r>
            <a:r>
              <a:rPr lang="en-US" sz="1400" dirty="0" smtClean="0"/>
              <a:t> 1.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728077" y="2831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25683" y="18962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5793" y="2501583"/>
            <a:ext cx="3217740" cy="307777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+ 1 + 4 + 9 = 15. </a:t>
            </a:r>
            <a:r>
              <a:rPr lang="en-US" sz="1400" dirty="0" err="1" smtClean="0"/>
              <a:t>Tulis</a:t>
            </a:r>
            <a:r>
              <a:rPr lang="en-US" sz="1400" dirty="0" smtClean="0"/>
              <a:t> </a:t>
            </a:r>
            <a:r>
              <a:rPr lang="en-US" sz="1400" dirty="0" err="1" smtClean="0"/>
              <a:t>angka</a:t>
            </a:r>
            <a:r>
              <a:rPr lang="en-US" sz="1400" dirty="0" smtClean="0"/>
              <a:t> </a:t>
            </a:r>
            <a:r>
              <a:rPr lang="en-US" sz="1400" dirty="0" smtClean="0"/>
              <a:t>5, </a:t>
            </a:r>
            <a:r>
              <a:rPr lang="en-US" sz="1400" dirty="0" err="1" smtClean="0"/>
              <a:t>simpan</a:t>
            </a:r>
            <a:r>
              <a:rPr lang="en-US" sz="1400" dirty="0" smtClean="0"/>
              <a:t> 1.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616158" y="2828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22837" y="18962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489614" y="2828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74424" y="3713631"/>
            <a:ext cx="2779928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/>
              <a:t>114 + 343 + 296 </a:t>
            </a:r>
            <a:r>
              <a:rPr lang="en-US" dirty="0" smtClean="0"/>
              <a:t>= 753.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787343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Pengurangan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999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73832"/>
            <a:ext cx="35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Pengurangan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Tanpa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Meminjam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62274"/>
            <a:ext cx="231422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670566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039898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487 – 124 = . . . 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539484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487 = 400 + 80 + 7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908816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124 = 100 + 20 + 4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3333750"/>
            <a:ext cx="198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47541" y="3149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925" y="334696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300 + 60 + 3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8369" y="371629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363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77260" y="1316328"/>
            <a:ext cx="22648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77260" y="172462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77260" y="2093952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487 – 124 = . . . 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00906" y="258565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487</a:t>
            </a:r>
          </a:p>
          <a:p>
            <a:r>
              <a:rPr lang="en-US" dirty="0" smtClean="0"/>
              <a:t>124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10100" y="3228975"/>
            <a:ext cx="745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74187" y="30443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4932" y="32781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19048" y="4082963"/>
            <a:ext cx="220765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487 – 124 = 363.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2" grpId="0"/>
      <p:bldP spid="13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3" grpId="0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35" y="285750"/>
            <a:ext cx="4382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Pengurangan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dengan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Teknik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Meminjam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35" y="737050"/>
            <a:ext cx="231422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035" y="1145342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035" y="1514674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542 – 328 = . . . 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035" y="201426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542 = </a:t>
            </a:r>
            <a:r>
              <a:rPr lang="en-US" dirty="0"/>
              <a:t>5</a:t>
            </a:r>
            <a:r>
              <a:rPr lang="en-US" dirty="0" smtClean="0"/>
              <a:t>00 + 30 + 12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035" y="2383592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328 = </a:t>
            </a:r>
            <a:r>
              <a:rPr lang="en-US" dirty="0"/>
              <a:t>3</a:t>
            </a:r>
            <a:r>
              <a:rPr lang="en-US" dirty="0" smtClean="0"/>
              <a:t>00 + 20 + 8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035" y="2808526"/>
            <a:ext cx="198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5176" y="26238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1560" y="282174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200 + 10 + 4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6004" y="319107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214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737050"/>
            <a:ext cx="22648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1145342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1514674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542 – 328 = . . . 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9139" y="201426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542</a:t>
            </a:r>
          </a:p>
          <a:p>
            <a:r>
              <a:rPr lang="en-US" dirty="0" smtClean="0"/>
              <a:t>328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38650" y="2660591"/>
            <a:ext cx="6965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95711" y="2457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8077" y="2660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1922235"/>
            <a:ext cx="2582630" cy="738664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Pinjam</a:t>
            </a:r>
            <a:r>
              <a:rPr lang="en-US" sz="1400" dirty="0" smtClean="0"/>
              <a:t> 10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bilangan</a:t>
            </a:r>
            <a:r>
              <a:rPr lang="en-US" sz="1400" dirty="0" smtClean="0"/>
              <a:t> </a:t>
            </a:r>
            <a:r>
              <a:rPr lang="en-US" sz="1400" dirty="0" err="1" smtClean="0"/>
              <a:t>puluhan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Tulis</a:t>
            </a:r>
            <a:r>
              <a:rPr lang="en-US" sz="1400" dirty="0" smtClean="0"/>
              <a:t> </a:t>
            </a:r>
            <a:r>
              <a:rPr lang="en-US" sz="1400" dirty="0" err="1" smtClean="0"/>
              <a:t>angka</a:t>
            </a:r>
            <a:r>
              <a:rPr lang="en-US" sz="1400" dirty="0" smtClean="0"/>
              <a:t> 2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12.</a:t>
            </a:r>
          </a:p>
          <a:p>
            <a:r>
              <a:rPr lang="en-US" sz="1400" dirty="0" smtClean="0"/>
              <a:t>12 – 8 = 4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25683" y="1886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615334" y="2660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84179" y="2660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9562" y="3710369"/>
            <a:ext cx="220765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542 – 328 = 214.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05043" y="2101095"/>
            <a:ext cx="122268" cy="2198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66177" y="18867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5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  <p:bldP spid="11" grpId="0"/>
      <p:bldP spid="14" grpId="0" animBg="1"/>
      <p:bldP spid="15" grpId="0"/>
      <p:bldP spid="16" grpId="0"/>
      <p:bldP spid="17" grpId="0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35" y="285750"/>
            <a:ext cx="462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Pengurangan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Tiga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Berturut-turut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35" y="737050"/>
            <a:ext cx="231422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035" y="1145342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035" y="1514674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488 – 125 – 101 = . . . 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035" y="1947585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488 = </a:t>
            </a:r>
            <a:r>
              <a:rPr lang="en-US" dirty="0"/>
              <a:t>4</a:t>
            </a:r>
            <a:r>
              <a:rPr lang="en-US" dirty="0" smtClean="0"/>
              <a:t>00 + 80 + 8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035" y="2316917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125 = </a:t>
            </a:r>
            <a:r>
              <a:rPr lang="en-US" dirty="0"/>
              <a:t>1</a:t>
            </a:r>
            <a:r>
              <a:rPr lang="en-US" dirty="0" smtClean="0"/>
              <a:t>00 + 20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422" y="268624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 = </a:t>
            </a:r>
            <a:r>
              <a:rPr lang="en-US" dirty="0"/>
              <a:t>1</a:t>
            </a:r>
            <a:r>
              <a:rPr lang="en-US" dirty="0" smtClean="0"/>
              <a:t>00 +  0  + </a:t>
            </a:r>
            <a:r>
              <a:rPr lang="en-US" dirty="0"/>
              <a:t>1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0422" y="3055581"/>
            <a:ext cx="198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4563" y="28709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625" y="3055581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200 + 60 + 2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625" y="341130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262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600" y="737050"/>
            <a:ext cx="226485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Bersusun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1145342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1514674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488 – 125 – 101 = . 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9139" y="201426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488</a:t>
            </a:r>
          </a:p>
          <a:p>
            <a:r>
              <a:rPr lang="en-US" dirty="0" smtClean="0"/>
              <a:t>125</a:t>
            </a:r>
          </a:p>
          <a:p>
            <a:r>
              <a:rPr lang="en-US" dirty="0" smtClean="0"/>
              <a:t>101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438650" y="2882185"/>
            <a:ext cx="6965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95711" y="267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8077" y="2831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16158" y="2828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89614" y="2828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74424" y="3713631"/>
            <a:ext cx="2779928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/>
              <a:t>488 – 125 – 101 </a:t>
            </a:r>
            <a:r>
              <a:rPr lang="en-US" dirty="0" smtClean="0"/>
              <a:t>= 262.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 animBg="1"/>
      <p:bldP spid="16" grpId="0"/>
      <p:bldP spid="17" grpId="0"/>
      <p:bldP spid="18" grpId="0"/>
      <p:bldP spid="20" grpId="0"/>
      <p:bldP spid="22" grpId="0"/>
      <p:bldP spid="25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7070"/>
            <a:ext cx="7548371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399" y="269282"/>
            <a:ext cx="669505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Penjumlahan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Pengurangan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907018"/>
            <a:ext cx="52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kebalikan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398" y="1352550"/>
            <a:ext cx="52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kebalikan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145268"/>
            <a:ext cx="1563248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160 + 30 = 190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14400" y="2514600"/>
            <a:ext cx="1086424" cy="621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00824" y="2514600"/>
            <a:ext cx="1086424" cy="621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3193018"/>
            <a:ext cx="1563248" cy="369332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190 – 30 = 160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7137" y="3193018"/>
            <a:ext cx="1563248" cy="369332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190 – 160 = 30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2145268"/>
            <a:ext cx="1680268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230 + 120 = 350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62600" y="2514600"/>
            <a:ext cx="1086424" cy="621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49024" y="2514600"/>
            <a:ext cx="1086424" cy="621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6800" y="3193018"/>
            <a:ext cx="1680268" cy="369332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350 – 230 = 120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35337" y="3193018"/>
            <a:ext cx="1680268" cy="369332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350 – 120 = 230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7070"/>
            <a:ext cx="5562601" cy="9770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399" y="269282"/>
            <a:ext cx="669505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G.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Operasi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Hitung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Campuran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Penjumlahan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Pengurangan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1320284"/>
            <a:ext cx="700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399" y="169545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2064782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276 + 318 – 473 = . . . 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7804" y="2631817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276</a:t>
            </a:r>
          </a:p>
          <a:p>
            <a:r>
              <a:rPr lang="en-US" dirty="0" smtClean="0"/>
              <a:t>318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46998" y="3275142"/>
            <a:ext cx="745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1085" y="30904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65164" y="3324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2671494"/>
            <a:ext cx="2341347" cy="276999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6 + 8 = 14. </a:t>
            </a:r>
            <a:r>
              <a:rPr lang="en-US" sz="1200" dirty="0" err="1" smtClean="0"/>
              <a:t>Tulis</a:t>
            </a:r>
            <a:r>
              <a:rPr lang="en-US" sz="1200" dirty="0" smtClean="0"/>
              <a:t> </a:t>
            </a:r>
            <a:r>
              <a:rPr lang="en-US" sz="1200" dirty="0" err="1" smtClean="0"/>
              <a:t>angka</a:t>
            </a:r>
            <a:r>
              <a:rPr lang="en-US" sz="1200" dirty="0" smtClean="0"/>
              <a:t> </a:t>
            </a:r>
            <a:r>
              <a:rPr lang="en-US" sz="1200" dirty="0" smtClean="0"/>
              <a:t>4, </a:t>
            </a:r>
            <a:r>
              <a:rPr lang="en-US" sz="1200" dirty="0" err="1" smtClean="0"/>
              <a:t>simpan</a:t>
            </a:r>
            <a:r>
              <a:rPr lang="en-US" sz="1200" dirty="0" smtClean="0"/>
              <a:t> 1.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4059" y="2504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1981200" y="2671494"/>
            <a:ext cx="3048000" cy="837488"/>
          </a:xfrm>
          <a:prstGeom prst="bentConnector3">
            <a:avLst>
              <a:gd name="adj1" fmla="val 7562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22637" y="258565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594</a:t>
            </a:r>
          </a:p>
          <a:p>
            <a:r>
              <a:rPr lang="en-US" dirty="0" smtClean="0"/>
              <a:t>473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031831" y="3228975"/>
            <a:ext cx="745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5918" y="30443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6663" y="32781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14981" y="4079701"/>
            <a:ext cx="2779928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276 + 318 – 473 = 121.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30749" y="3324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2053" y="3324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4499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1" grpId="0"/>
      <p:bldP spid="13" grpId="0"/>
      <p:bldP spid="14" grpId="0"/>
      <p:bldP spid="15" grpId="0" animBg="1"/>
      <p:bldP spid="16" grpId="0"/>
      <p:bldP spid="21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7070"/>
            <a:ext cx="6858001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799" y="290064"/>
            <a:ext cx="617220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Soal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Cerita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Penjumlahan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Pengurangan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98" y="97155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399" y="1340882"/>
            <a:ext cx="4044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/>
              <a:t> </a:t>
            </a:r>
            <a:r>
              <a:rPr lang="en-US" dirty="0" smtClean="0"/>
              <a:t>novel </a:t>
            </a:r>
            <a:r>
              <a:rPr lang="en-US" dirty="0" err="1" smtClean="0"/>
              <a:t>ada</a:t>
            </a:r>
            <a:r>
              <a:rPr lang="en-US" dirty="0" smtClean="0"/>
              <a:t> 658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Arin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214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 smtClean="0"/>
              <a:t>Arin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2264212"/>
            <a:ext cx="15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Penyelesaian</a:t>
            </a:r>
            <a:r>
              <a:rPr lang="en-US" dirty="0" smtClean="0"/>
              <a:t>: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5665" y="2721143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658</a:t>
            </a:r>
          </a:p>
          <a:p>
            <a:r>
              <a:rPr lang="en-US" dirty="0" smtClean="0"/>
              <a:t>214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14859" y="3364468"/>
            <a:ext cx="745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78946" y="31798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691" y="341364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16128" y="4108442"/>
            <a:ext cx="596285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novel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444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99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1" grpId="0"/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8" r="1"/>
          <a:stretch/>
        </p:blipFill>
        <p:spPr>
          <a:xfrm>
            <a:off x="3275360" y="990289"/>
            <a:ext cx="6513742" cy="4153211"/>
          </a:xfrm>
          <a:prstGeom prst="flowChartInputOutpu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1415" y="326139"/>
            <a:ext cx="5376207" cy="770059"/>
            <a:chOff x="1611544" y="3332396"/>
            <a:chExt cx="5295750" cy="629144"/>
          </a:xfrm>
        </p:grpSpPr>
        <p:sp>
          <p:nvSpPr>
            <p:cNvPr id="3" name="Parallelogram 2"/>
            <p:cNvSpPr/>
            <p:nvPr/>
          </p:nvSpPr>
          <p:spPr>
            <a:xfrm>
              <a:off x="1611544" y="3352296"/>
              <a:ext cx="5063851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4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000" b="1" dirty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BILANGAN </a:t>
              </a:r>
              <a:r>
                <a:rPr lang="en-US" sz="30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CACAH</a:t>
              </a:r>
              <a:endParaRPr lang="id-ID" sz="30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6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7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9" name="Group 8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73" y="1596807"/>
            <a:ext cx="4174226" cy="2800767"/>
            <a:chOff x="157161" y="1733550"/>
            <a:chExt cx="4174226" cy="2800767"/>
          </a:xfrm>
        </p:grpSpPr>
        <p:grpSp>
          <p:nvGrpSpPr>
            <p:cNvPr id="15" name="Group 14"/>
            <p:cNvGrpSpPr/>
            <p:nvPr/>
          </p:nvGrpSpPr>
          <p:grpSpPr>
            <a:xfrm>
              <a:off x="157161" y="1735291"/>
              <a:ext cx="3370144" cy="492230"/>
              <a:chOff x="157161" y="1735291"/>
              <a:chExt cx="3370144" cy="492230"/>
            </a:xfrm>
          </p:grpSpPr>
          <p:sp>
            <p:nvSpPr>
              <p:cNvPr id="18" name="Isosceles Triangle 17"/>
              <p:cNvSpPr/>
              <p:nvPr/>
            </p:nvSpPr>
            <p:spPr>
              <a:xfrm rot="3600000">
                <a:off x="3123480" y="1756519"/>
                <a:ext cx="425053" cy="382597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65704" y="2287548"/>
              <a:ext cx="4165683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Membilang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sampai</a:t>
              </a:r>
              <a:r>
                <a:rPr lang="en-US" altLang="id-ID" sz="1400" dirty="0" smtClean="0">
                  <a:latin typeface="+mj-lt"/>
                </a:rPr>
                <a:t> 999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menentukan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lambangnya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berdasarkan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nilai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tempat</a:t>
              </a:r>
              <a:r>
                <a:rPr lang="en-US" altLang="id-ID" sz="1400" dirty="0" smtClean="0">
                  <a:latin typeface="+mj-lt"/>
                </a:rPr>
                <a:t>.</a:t>
              </a:r>
              <a:endParaRPr lang="en-US" altLang="id-ID" sz="14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Membandingkan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mengurutkan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bilangan</a:t>
              </a:r>
              <a:r>
                <a:rPr lang="en-US" altLang="id-ID" sz="1400" dirty="0" smtClean="0">
                  <a:latin typeface="+mj-lt"/>
                </a:rPr>
                <a:t>.</a:t>
              </a:r>
              <a:endParaRPr lang="en-US" altLang="id-ID" sz="14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Menentukan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hasil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penjumlahan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pengurangan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bilangan</a:t>
              </a:r>
              <a:r>
                <a:rPr lang="en-US" altLang="id-ID" sz="1400" dirty="0" smtClean="0">
                  <a:latin typeface="+mj-lt"/>
                </a:rPr>
                <a:t>.</a:t>
              </a:r>
              <a:endParaRPr lang="en-US" altLang="id-ID" sz="14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Menentukan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hasil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operasi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hitung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campuran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penjumlahan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pengurangan</a:t>
              </a:r>
              <a:r>
                <a:rPr lang="en-US" altLang="id-ID" sz="1400" dirty="0" smtClean="0">
                  <a:latin typeface="+mj-lt"/>
                </a:rPr>
                <a:t>.</a:t>
              </a:r>
              <a:endParaRPr lang="en-US" altLang="id-ID" sz="14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Menyelesaikan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masalah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sehari-hari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smtClean="0">
                  <a:latin typeface="+mj-lt"/>
                </a:rPr>
                <a:t>yang </a:t>
              </a:r>
              <a:br>
                <a:rPr lang="en-US" altLang="id-ID" sz="1400" dirty="0" smtClean="0">
                  <a:latin typeface="+mj-lt"/>
                </a:rPr>
              </a:br>
              <a:r>
                <a:rPr lang="en-US" altLang="id-ID" sz="1400" dirty="0" err="1" smtClean="0">
                  <a:latin typeface="+mj-lt"/>
                </a:rPr>
                <a:t>berkaitan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dengan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penjumlahan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>
                  <a:latin typeface="+mj-lt"/>
                </a:rPr>
                <a:t> </a:t>
              </a:r>
              <a:r>
                <a:rPr lang="en-US" altLang="id-ID" sz="1400" dirty="0" smtClean="0">
                  <a:latin typeface="+mj-lt"/>
                </a:rPr>
                <a:t/>
              </a:r>
              <a:br>
                <a:rPr lang="en-US" altLang="id-ID" sz="1400" dirty="0" smtClean="0">
                  <a:latin typeface="+mj-lt"/>
                </a:rPr>
              </a:br>
              <a:r>
                <a:rPr lang="en-US" altLang="id-ID" sz="1400" dirty="0" err="1" smtClean="0">
                  <a:latin typeface="+mj-lt"/>
                </a:rPr>
                <a:t>pengurangan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bilangan</a:t>
              </a:r>
              <a:r>
                <a:rPr lang="en-US" altLang="id-ID" sz="1400" dirty="0" smtClean="0">
                  <a:latin typeface="+mj-lt"/>
                </a:rPr>
                <a:t>.</a:t>
              </a:r>
              <a:endParaRPr lang="en-US" altLang="id-ID" sz="1400" dirty="0"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2672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Membilang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999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52440"/>
            <a:ext cx="4619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Membaca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Menulis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Lambang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1355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134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559722"/>
            <a:ext cx="7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dibaca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5235" y="1514203"/>
            <a:ext cx="335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seratus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tiga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puluh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empat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26630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214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312469"/>
            <a:ext cx="7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dibaca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5235" y="2266950"/>
            <a:ext cx="302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dua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ratus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empat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belas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98278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309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028950"/>
            <a:ext cx="7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dibaca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35235" y="2983431"/>
            <a:ext cx="260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tiga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ratus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sembilan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522" y="363343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420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5522" y="3679604"/>
            <a:ext cx="7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dibaca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5357" y="3634085"/>
            <a:ext cx="3084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empat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ratus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puluh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087" y="361950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Membilang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Urut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00" y="895350"/>
            <a:ext cx="6479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Membilang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urut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/>
              <a:t>artinya</a:t>
            </a:r>
            <a:r>
              <a:rPr lang="en-US" dirty="0"/>
              <a:t>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berurutan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478" y="1470199"/>
            <a:ext cx="9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478" y="1839531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302     305     301     303     304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478" y="2463284"/>
            <a:ext cx="210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Urutan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terkecil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2463284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301     302     303     304     305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478" y="3105150"/>
            <a:ext cx="220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Urutan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terbesar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105150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305     304     303     302     301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1148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68580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Nilai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Tempat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941696"/>
            <a:ext cx="648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berbeda-beda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1548140"/>
            <a:ext cx="610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548     =     5 </a:t>
            </a:r>
            <a:r>
              <a:rPr lang="en-US" sz="2400" dirty="0" err="1" smtClean="0"/>
              <a:t>ratusan</a:t>
            </a:r>
            <a:r>
              <a:rPr lang="en-US" sz="2400" dirty="0" smtClean="0"/>
              <a:t>   +   4 </a:t>
            </a:r>
            <a:r>
              <a:rPr lang="en-US" sz="2400" dirty="0" err="1" smtClean="0"/>
              <a:t>puluhan</a:t>
            </a:r>
            <a:r>
              <a:rPr lang="en-US" sz="2400" dirty="0" smtClean="0"/>
              <a:t>   +   8 </a:t>
            </a:r>
            <a:r>
              <a:rPr lang="en-US" sz="2400" dirty="0" err="1" smtClean="0"/>
              <a:t>satuan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47832" y="2001966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          500       +           40        +         8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66823" y="2606837"/>
            <a:ext cx="80983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548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57320" y="3161166"/>
            <a:ext cx="0" cy="545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57320" y="3706979"/>
            <a:ext cx="10287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62224" y="3522313"/>
            <a:ext cx="229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ratusan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500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62212" y="3172137"/>
            <a:ext cx="0" cy="93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62212" y="4108137"/>
            <a:ext cx="82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62224" y="3923471"/>
            <a:ext cx="22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puluhan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40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05000" y="3161166"/>
            <a:ext cx="0" cy="13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05000" y="4493166"/>
            <a:ext cx="57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62224" y="4308500"/>
            <a:ext cx="19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satuan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69724" y="2638663"/>
            <a:ext cx="80983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329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160221" y="3192992"/>
            <a:ext cx="0" cy="545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60221" y="3738805"/>
            <a:ext cx="10287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65125" y="3554139"/>
            <a:ext cx="229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ratusan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300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365113" y="3203963"/>
            <a:ext cx="0" cy="93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65113" y="4139963"/>
            <a:ext cx="82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65125" y="3955297"/>
            <a:ext cx="22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puluhan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20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607901" y="3192992"/>
            <a:ext cx="0" cy="13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07901" y="4524992"/>
            <a:ext cx="57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65125" y="4340326"/>
            <a:ext cx="19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</a:t>
            </a:r>
            <a:r>
              <a:rPr lang="en-US" dirty="0" err="1" smtClean="0"/>
              <a:t>satuan</a:t>
            </a:r>
            <a:r>
              <a:rPr lang="en-US" dirty="0" smtClean="0"/>
              <a:t>, </a:t>
            </a:r>
            <a:r>
              <a:rPr lang="en-US" dirty="0" err="1" smtClean="0"/>
              <a:t>nilainya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7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7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2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75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7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7" grpId="0"/>
      <p:bldP spid="15" grpId="0"/>
      <p:bldP spid="18" grpId="0"/>
      <p:bldP spid="21" grpId="0"/>
      <p:bldP spid="22" grpId="0"/>
      <p:bldP spid="25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7124288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638251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Membandingkan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Mengurutkan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54782"/>
            <a:ext cx="2967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Membandingkan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204" y="2483882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372		344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11455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71550" y="2853214"/>
            <a:ext cx="0" cy="349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1550" y="3202808"/>
            <a:ext cx="1815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87486" y="2849867"/>
            <a:ext cx="0" cy="349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4869" y="2933131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300 = 300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04900" y="2844205"/>
            <a:ext cx="0" cy="61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4900" y="3459983"/>
            <a:ext cx="1815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20836" y="2840858"/>
            <a:ext cx="0" cy="61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11155" y="323572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70 &gt; 40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660008"/>
            <a:ext cx="2437975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372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344.</a:t>
            </a:r>
            <a:br>
              <a:rPr lang="en-US" dirty="0" smtClean="0"/>
            </a:b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, 372 &gt; 344.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52866" y="2483882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438		439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998212" y="2853214"/>
            <a:ext cx="0" cy="349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98212" y="3202808"/>
            <a:ext cx="1815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14148" y="2849867"/>
            <a:ext cx="0" cy="349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81531" y="2933131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</a:t>
            </a:r>
            <a:r>
              <a:rPr lang="en-US" sz="1200" dirty="0" smtClean="0">
                <a:solidFill>
                  <a:srgbClr val="FF0000"/>
                </a:solidFill>
              </a:rPr>
              <a:t>00 = 400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131562" y="2844205"/>
            <a:ext cx="0" cy="61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31562" y="3459983"/>
            <a:ext cx="1815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47498" y="2840858"/>
            <a:ext cx="0" cy="61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7817" y="323572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30 = 30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257800" y="2825155"/>
            <a:ext cx="0" cy="93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57800" y="3755258"/>
            <a:ext cx="1815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73736" y="2821808"/>
            <a:ext cx="0" cy="93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66536" y="350317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8 &lt; 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633" y="3867150"/>
            <a:ext cx="2578270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438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439.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, 438 &lt; 439.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1254892"/>
            <a:ext cx="385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penyusunnya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" y="1624224"/>
            <a:ext cx="42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/>
      <p:bldP spid="19" grpId="0"/>
      <p:bldP spid="20" grpId="0" animBg="1"/>
      <p:bldP spid="21" grpId="0"/>
      <p:bldP spid="25" grpId="0"/>
      <p:bldP spid="29" grpId="0"/>
      <p:bldP spid="33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5750"/>
            <a:ext cx="26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Mengurutkan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66750"/>
            <a:ext cx="555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diurutkan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036082"/>
            <a:ext cx="429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09750"/>
            <a:ext cx="53572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143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809750"/>
            <a:ext cx="53572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141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809750"/>
            <a:ext cx="53572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155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1809750"/>
            <a:ext cx="53572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148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809750"/>
            <a:ext cx="53572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152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419350"/>
            <a:ext cx="347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Urutan</a:t>
            </a:r>
            <a:r>
              <a:rPr lang="en-US" b="1" dirty="0" smtClean="0"/>
              <a:t> </a:t>
            </a:r>
            <a:r>
              <a:rPr lang="en-US" b="1" dirty="0" err="1" smtClean="0"/>
              <a:t>bilangan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yang </a:t>
            </a:r>
            <a:r>
              <a:rPr lang="en-US" b="1" dirty="0" err="1" smtClean="0"/>
              <a:t>terkecil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788682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141, 143, 148, 152, </a:t>
            </a:r>
            <a:r>
              <a:rPr lang="en-US" dirty="0" smtClean="0"/>
              <a:t>155.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4470" y="3345418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Urutan</a:t>
            </a:r>
            <a:r>
              <a:rPr lang="en-US" b="1" dirty="0" smtClean="0"/>
              <a:t> </a:t>
            </a:r>
            <a:r>
              <a:rPr lang="en-US" b="1" dirty="0" err="1" smtClean="0"/>
              <a:t>bilangan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yang </a:t>
            </a:r>
            <a:r>
              <a:rPr lang="en-US" b="1" dirty="0" err="1" smtClean="0"/>
              <a:t>terbesar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4470" y="3714750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155, 152, 148, 143, </a:t>
            </a:r>
            <a:r>
              <a:rPr lang="en-US" dirty="0" smtClean="0"/>
              <a:t>141.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53025" y="1809750"/>
            <a:ext cx="53572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15025" y="1809750"/>
            <a:ext cx="53572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342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53225" y="1809750"/>
            <a:ext cx="53572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15225" y="1809750"/>
            <a:ext cx="53572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219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77225" y="1809750"/>
            <a:ext cx="53572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493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00625" y="2419350"/>
            <a:ext cx="347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Urutan</a:t>
            </a:r>
            <a:r>
              <a:rPr lang="en-US" b="1" dirty="0" smtClean="0"/>
              <a:t> </a:t>
            </a:r>
            <a:r>
              <a:rPr lang="en-US" b="1" dirty="0" err="1" smtClean="0"/>
              <a:t>bilangan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yang </a:t>
            </a:r>
            <a:r>
              <a:rPr lang="en-US" b="1" dirty="0" err="1" smtClean="0"/>
              <a:t>terkecil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25" y="2788682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113, 208, 219, 342, </a:t>
            </a:r>
            <a:r>
              <a:rPr lang="en-US" dirty="0" smtClean="0"/>
              <a:t>493.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91695" y="3345418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Urutan</a:t>
            </a:r>
            <a:r>
              <a:rPr lang="en-US" b="1" dirty="0" smtClean="0"/>
              <a:t> </a:t>
            </a:r>
            <a:r>
              <a:rPr lang="en-US" b="1" dirty="0" err="1" smtClean="0"/>
              <a:t>bilangan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yang </a:t>
            </a:r>
            <a:r>
              <a:rPr lang="en-US" b="1" dirty="0" err="1" smtClean="0"/>
              <a:t>terbesar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91695" y="3714750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493, 342, 219, 208, </a:t>
            </a:r>
            <a:r>
              <a:rPr lang="en-US" dirty="0" smtClean="0"/>
              <a:t>113.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1405414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5750"/>
            <a:ext cx="21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Membilang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Loncat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66750"/>
            <a:ext cx="6262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Membilang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loncat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2395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81150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614     617     620     623     626</a:t>
            </a:r>
            <a:endParaRPr lang="en-US" dirty="0"/>
          </a:p>
        </p:txBody>
      </p:sp>
      <p:sp>
        <p:nvSpPr>
          <p:cNvPr id="6" name="Arc 5"/>
          <p:cNvSpPr/>
          <p:nvPr/>
        </p:nvSpPr>
        <p:spPr>
          <a:xfrm flipV="1">
            <a:off x="1022514" y="1646183"/>
            <a:ext cx="608597" cy="608597"/>
          </a:xfrm>
          <a:prstGeom prst="arc">
            <a:avLst>
              <a:gd name="adj1" fmla="val 11045757"/>
              <a:gd name="adj2" fmla="val 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1812" y="223358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+ 3</a:t>
            </a:r>
            <a:endParaRPr lang="en-US" dirty="0"/>
          </a:p>
        </p:txBody>
      </p:sp>
      <p:sp>
        <p:nvSpPr>
          <p:cNvPr id="8" name="Arc 7"/>
          <p:cNvSpPr/>
          <p:nvPr/>
        </p:nvSpPr>
        <p:spPr>
          <a:xfrm flipV="1">
            <a:off x="1661608" y="1667376"/>
            <a:ext cx="608597" cy="608597"/>
          </a:xfrm>
          <a:prstGeom prst="arc">
            <a:avLst>
              <a:gd name="adj1" fmla="val 11045757"/>
              <a:gd name="adj2" fmla="val 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0906" y="225478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+ 3</a:t>
            </a:r>
            <a:endParaRPr lang="en-US" dirty="0"/>
          </a:p>
        </p:txBody>
      </p:sp>
      <p:sp>
        <p:nvSpPr>
          <p:cNvPr id="10" name="Arc 9"/>
          <p:cNvSpPr/>
          <p:nvPr/>
        </p:nvSpPr>
        <p:spPr>
          <a:xfrm flipV="1">
            <a:off x="2251786" y="1646183"/>
            <a:ext cx="608597" cy="608597"/>
          </a:xfrm>
          <a:prstGeom prst="arc">
            <a:avLst>
              <a:gd name="adj1" fmla="val 11045757"/>
              <a:gd name="adj2" fmla="val 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21084" y="223358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+ 3</a:t>
            </a:r>
            <a:endParaRPr lang="en-US" dirty="0"/>
          </a:p>
        </p:txBody>
      </p:sp>
      <p:sp>
        <p:nvSpPr>
          <p:cNvPr id="12" name="Arc 11"/>
          <p:cNvSpPr/>
          <p:nvPr/>
        </p:nvSpPr>
        <p:spPr>
          <a:xfrm flipV="1">
            <a:off x="2870167" y="1646183"/>
            <a:ext cx="608597" cy="608597"/>
          </a:xfrm>
          <a:prstGeom prst="arc">
            <a:avLst>
              <a:gd name="adj1" fmla="val 11045757"/>
              <a:gd name="adj2" fmla="val 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39465" y="223358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73269" y="1581150"/>
            <a:ext cx="205133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2900388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210     220     230     240     250</a:t>
            </a:r>
            <a:endParaRPr lang="en-US" dirty="0"/>
          </a:p>
        </p:txBody>
      </p:sp>
      <p:sp>
        <p:nvSpPr>
          <p:cNvPr id="16" name="Arc 15"/>
          <p:cNvSpPr/>
          <p:nvPr/>
        </p:nvSpPr>
        <p:spPr>
          <a:xfrm flipV="1">
            <a:off x="1022514" y="2965421"/>
            <a:ext cx="608597" cy="608597"/>
          </a:xfrm>
          <a:prstGeom prst="arc">
            <a:avLst>
              <a:gd name="adj1" fmla="val 11045757"/>
              <a:gd name="adj2" fmla="val 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4662" y="355282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+ 10</a:t>
            </a:r>
            <a:endParaRPr lang="en-US" dirty="0"/>
          </a:p>
        </p:txBody>
      </p:sp>
      <p:sp>
        <p:nvSpPr>
          <p:cNvPr id="18" name="Arc 17"/>
          <p:cNvSpPr/>
          <p:nvPr/>
        </p:nvSpPr>
        <p:spPr>
          <a:xfrm flipV="1">
            <a:off x="1661608" y="2986614"/>
            <a:ext cx="608597" cy="608597"/>
          </a:xfrm>
          <a:prstGeom prst="arc">
            <a:avLst>
              <a:gd name="adj1" fmla="val 11045757"/>
              <a:gd name="adj2" fmla="val 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3756" y="357401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+ 10</a:t>
            </a:r>
            <a:endParaRPr lang="en-US" dirty="0"/>
          </a:p>
        </p:txBody>
      </p:sp>
      <p:sp>
        <p:nvSpPr>
          <p:cNvPr id="20" name="Arc 19"/>
          <p:cNvSpPr/>
          <p:nvPr/>
        </p:nvSpPr>
        <p:spPr>
          <a:xfrm flipV="1">
            <a:off x="2251786" y="2965421"/>
            <a:ext cx="608597" cy="608597"/>
          </a:xfrm>
          <a:prstGeom prst="arc">
            <a:avLst>
              <a:gd name="adj1" fmla="val 11045757"/>
              <a:gd name="adj2" fmla="val 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63934" y="355282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+ 10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 flipV="1">
            <a:off x="2870167" y="2965421"/>
            <a:ext cx="608597" cy="608597"/>
          </a:xfrm>
          <a:prstGeom prst="arc">
            <a:avLst>
              <a:gd name="adj1" fmla="val 11045757"/>
              <a:gd name="adj2" fmla="val 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82315" y="355282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73269" y="2900388"/>
            <a:ext cx="216835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r>
              <a:rPr lang="en-US" dirty="0" smtClean="0"/>
              <a:t>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9550"/>
            <a:ext cx="299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Bilangan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Genap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Ganjil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10684"/>
            <a:ext cx="161473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genap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895350"/>
            <a:ext cx="36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46000" y="710684"/>
            <a:ext cx="4440600" cy="646331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Kumpulan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r>
              <a:rPr lang="en-US" dirty="0" smtClean="0"/>
              <a:t> 2 yang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1857"/>
            <a:ext cx="290874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satuannya</a:t>
            </a:r>
            <a:r>
              <a:rPr lang="en-US" dirty="0" smtClean="0"/>
              <a:t> 0, 2, 4, 6, </a:t>
            </a:r>
            <a:r>
              <a:rPr lang="en-US" dirty="0" smtClean="0"/>
              <a:t>8.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399" y="1962150"/>
            <a:ext cx="328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genap</a:t>
            </a:r>
            <a:r>
              <a:rPr lang="en-US" dirty="0" smtClean="0"/>
              <a:t> : 24, 38, 220, 404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647950"/>
            <a:ext cx="158832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09800" y="2832616"/>
            <a:ext cx="36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6000" y="2647950"/>
            <a:ext cx="4440600" cy="646331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Kumpulan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membilang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r>
              <a:rPr lang="en-US" dirty="0" smtClean="0"/>
              <a:t> 2 </a:t>
            </a:r>
            <a:r>
              <a:rPr lang="en-US" dirty="0" smtClean="0"/>
              <a:t>yang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459123"/>
            <a:ext cx="290874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satuannya</a:t>
            </a:r>
            <a:r>
              <a:rPr lang="en-US" dirty="0" smtClean="0"/>
              <a:t> 1, 3, 5, 7, </a:t>
            </a:r>
            <a:r>
              <a:rPr lang="en-US" dirty="0" smtClean="0"/>
              <a:t>9.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399" y="3838575"/>
            <a:ext cx="3205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r>
              <a:rPr lang="en-US" dirty="0" smtClean="0"/>
              <a:t> : 37, 61, 153, 299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1150</Words>
  <Application>Microsoft Office PowerPoint</Application>
  <PresentationFormat>On-screen Show (16:9)</PresentationFormat>
  <Paragraphs>278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109</cp:revision>
  <cp:lastPrinted>2022-04-09T01:52:42Z</cp:lastPrinted>
  <dcterms:created xsi:type="dcterms:W3CDTF">2022-01-17T01:37:52Z</dcterms:created>
  <dcterms:modified xsi:type="dcterms:W3CDTF">2022-08-15T08:06:16Z</dcterms:modified>
</cp:coreProperties>
</file>