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5"/>
  </p:notesMasterIdLst>
  <p:sldIdLst>
    <p:sldId id="274" r:id="rId4"/>
    <p:sldId id="293" r:id="rId5"/>
    <p:sldId id="259" r:id="rId6"/>
    <p:sldId id="276" r:id="rId7"/>
    <p:sldId id="277" r:id="rId8"/>
    <p:sldId id="278" r:id="rId9"/>
    <p:sldId id="294" r:id="rId10"/>
    <p:sldId id="280" r:id="rId11"/>
    <p:sldId id="295" r:id="rId12"/>
    <p:sldId id="296" r:id="rId13"/>
    <p:sldId id="282" r:id="rId14"/>
    <p:sldId id="290" r:id="rId15"/>
    <p:sldId id="291" r:id="rId16"/>
    <p:sldId id="283" r:id="rId17"/>
    <p:sldId id="297" r:id="rId18"/>
    <p:sldId id="292" r:id="rId19"/>
    <p:sldId id="285" r:id="rId20"/>
    <p:sldId id="286" r:id="rId21"/>
    <p:sldId id="287" r:id="rId22"/>
    <p:sldId id="288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CC0099"/>
    <a:srgbClr val="008000"/>
    <a:srgbClr val="FFFF99"/>
    <a:srgbClr val="F9F7F8"/>
    <a:srgbClr val="F1EFEC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D48-96D7-4E84-B63B-C3EA33C0667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40E4-7D2F-42F8-85A0-F506EAEB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9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5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75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6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39" y="4024373"/>
            <a:ext cx="2752678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</a:t>
            </a:r>
            <a:r>
              <a:rPr lang="en-US" sz="2133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52" y="1360932"/>
            <a:ext cx="2935154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4" y="338368"/>
            <a:ext cx="3704921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3184395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400" b="1" dirty="0">
                <a:solidFill>
                  <a:prstClr val="white"/>
                </a:solidFill>
                <a:cs typeface="Arial" pitchFamily="34" charset="0"/>
              </a:rPr>
              <a:t>b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Notasi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balok</a:t>
            </a:r>
            <a:endParaRPr lang="en-US" sz="3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746" y="1490447"/>
            <a:ext cx="4356559" cy="2785378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500" b="1" dirty="0" err="1" smtClean="0">
                <a:solidFill>
                  <a:srgbClr val="C00000"/>
                </a:solidFill>
              </a:rPr>
              <a:t>Notasi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</a:rPr>
              <a:t>balok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</a:rPr>
              <a:t>terdiri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</a:rPr>
              <a:t>atas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</a:rPr>
              <a:t>beberapa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C00000"/>
                </a:solidFill>
              </a:rPr>
              <a:t>bagian</a:t>
            </a:r>
            <a:r>
              <a:rPr lang="en-US" sz="3500" b="1" dirty="0" smtClean="0">
                <a:solidFill>
                  <a:srgbClr val="C00000"/>
                </a:solidFill>
              </a:rPr>
              <a:t>, </a:t>
            </a:r>
            <a:r>
              <a:rPr lang="en-US" sz="3500" b="1" dirty="0" err="1" smtClean="0">
                <a:solidFill>
                  <a:srgbClr val="C00000"/>
                </a:solidFill>
              </a:rPr>
              <a:t>yaitu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0070C0"/>
                </a:solidFill>
              </a:rPr>
              <a:t>kepala</a:t>
            </a:r>
            <a:r>
              <a:rPr lang="en-US" sz="3500" b="1" dirty="0" smtClean="0">
                <a:solidFill>
                  <a:srgbClr val="0070C0"/>
                </a:solidFill>
              </a:rPr>
              <a:t> not</a:t>
            </a:r>
            <a:r>
              <a:rPr lang="en-US" sz="3500" b="1" dirty="0" smtClean="0">
                <a:solidFill>
                  <a:srgbClr val="C00000"/>
                </a:solidFill>
              </a:rPr>
              <a:t>, </a:t>
            </a:r>
            <a:r>
              <a:rPr lang="en-US" sz="3500" b="1" dirty="0" err="1" smtClean="0">
                <a:solidFill>
                  <a:srgbClr val="CC0099"/>
                </a:solidFill>
              </a:rPr>
              <a:t>tangkai</a:t>
            </a:r>
            <a:r>
              <a:rPr lang="en-US" sz="3500" b="1" dirty="0" smtClean="0">
                <a:solidFill>
                  <a:srgbClr val="CC0099"/>
                </a:solidFill>
              </a:rPr>
              <a:t> not</a:t>
            </a:r>
            <a:r>
              <a:rPr lang="en-US" sz="3500" b="1" dirty="0" smtClean="0">
                <a:solidFill>
                  <a:srgbClr val="C00000"/>
                </a:solidFill>
              </a:rPr>
              <a:t>, </a:t>
            </a:r>
            <a:r>
              <a:rPr lang="en-US" sz="3500" b="1" dirty="0" err="1" smtClean="0">
                <a:solidFill>
                  <a:srgbClr val="C00000"/>
                </a:solidFill>
              </a:rPr>
              <a:t>dan</a:t>
            </a:r>
            <a:r>
              <a:rPr lang="en-US" sz="3500" b="1" dirty="0" smtClean="0">
                <a:solidFill>
                  <a:srgbClr val="C00000"/>
                </a:solidFill>
              </a:rPr>
              <a:t> </a:t>
            </a:r>
            <a:r>
              <a:rPr lang="en-US" sz="3500" b="1" dirty="0" err="1" smtClean="0">
                <a:solidFill>
                  <a:srgbClr val="008080"/>
                </a:solidFill>
              </a:rPr>
              <a:t>bendera</a:t>
            </a:r>
            <a:r>
              <a:rPr lang="en-US" sz="3500" b="1" dirty="0" smtClean="0">
                <a:solidFill>
                  <a:srgbClr val="008080"/>
                </a:solidFill>
              </a:rPr>
              <a:t> not</a:t>
            </a:r>
            <a:r>
              <a:rPr lang="en-US" sz="3500" b="1" dirty="0" smtClean="0">
                <a:solidFill>
                  <a:srgbClr val="C00000"/>
                </a:solidFill>
              </a:rPr>
              <a:t>.</a:t>
            </a:r>
            <a:endParaRPr lang="en-US" sz="35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44" y="911154"/>
            <a:ext cx="2686401" cy="457259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483221">
            <a:off x="9555565" y="1085190"/>
            <a:ext cx="558761" cy="1278107"/>
          </a:xfrm>
          <a:custGeom>
            <a:avLst/>
            <a:gdLst>
              <a:gd name="connsiteX0" fmla="*/ 37061 w 1051474"/>
              <a:gd name="connsiteY0" fmla="*/ 771525 h 771525"/>
              <a:gd name="connsiteX1" fmla="*/ 122786 w 1051474"/>
              <a:gd name="connsiteY1" fmla="*/ 257175 h 771525"/>
              <a:gd name="connsiteX2" fmla="*/ 1051474 w 1051474"/>
              <a:gd name="connsiteY2" fmla="*/ 0 h 771525"/>
              <a:gd name="connsiteX3" fmla="*/ 1051474 w 1051474"/>
              <a:gd name="connsiteY3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474" h="771525">
                <a:moveTo>
                  <a:pt x="37061" y="771525"/>
                </a:moveTo>
                <a:cubicBezTo>
                  <a:pt x="-4611" y="578644"/>
                  <a:pt x="-46283" y="385763"/>
                  <a:pt x="122786" y="257175"/>
                </a:cubicBezTo>
                <a:cubicBezTo>
                  <a:pt x="291855" y="128587"/>
                  <a:pt x="1051474" y="0"/>
                  <a:pt x="1051474" y="0"/>
                </a:cubicBezTo>
                <a:lnTo>
                  <a:pt x="1051474" y="0"/>
                </a:ln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447402" y="3051673"/>
            <a:ext cx="104434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79456" y="2781954"/>
            <a:ext cx="126794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Tangkai</a:t>
            </a:r>
            <a:r>
              <a:rPr lang="en-US" sz="2400" b="1" dirty="0" smtClean="0">
                <a:solidFill>
                  <a:prstClr val="black"/>
                </a:solidFill>
              </a:rPr>
              <a:t> not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55970" y="973768"/>
            <a:ext cx="139547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Bendera</a:t>
            </a:r>
            <a:r>
              <a:rPr lang="en-US" sz="2400" b="1" dirty="0" smtClean="0">
                <a:solidFill>
                  <a:prstClr val="black"/>
                </a:solidFill>
              </a:rPr>
              <a:t> not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0305" y="4938699"/>
            <a:ext cx="126794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Kepala</a:t>
            </a:r>
            <a:r>
              <a:rPr lang="en-US" sz="2400" b="1" dirty="0" smtClean="0">
                <a:solidFill>
                  <a:prstClr val="black"/>
                </a:solidFill>
              </a:rPr>
              <a:t> not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48251" y="5180681"/>
            <a:ext cx="1343376" cy="4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40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3407" y="350008"/>
            <a:ext cx="3279037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>
                <a:solidFill>
                  <a:schemeClr val="bg1"/>
                </a:solidFill>
              </a:rPr>
              <a:t>2</a:t>
            </a:r>
            <a:r>
              <a:rPr lang="en-ID" sz="3400" b="1" dirty="0" smtClean="0">
                <a:solidFill>
                  <a:schemeClr val="bg1"/>
                </a:solidFill>
              </a:rPr>
              <a:t>. Interval Nada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303" y="1209933"/>
            <a:ext cx="74000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Interval nada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jarak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antara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satu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nada yang </a:t>
            </a:r>
            <a:r>
              <a:rPr lang="en-US" sz="3400" b="1" dirty="0" err="1" smtClean="0"/>
              <a:t>lainnya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baik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jarak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ke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maupun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ke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bawah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3304" y="2965665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66"/>
                </a:solidFill>
              </a:rPr>
              <a:t>Interval nada </a:t>
            </a:r>
            <a:r>
              <a:rPr lang="en-US" sz="3400" b="1" dirty="0" err="1" smtClean="0">
                <a:solidFill>
                  <a:srgbClr val="FF0066"/>
                </a:solidFill>
              </a:rPr>
              <a:t>ada</a:t>
            </a:r>
            <a:r>
              <a:rPr lang="en-US" sz="3400" b="1" dirty="0" smtClean="0">
                <a:solidFill>
                  <a:srgbClr val="FF0066"/>
                </a:solidFill>
              </a:rPr>
              <a:t> yang </a:t>
            </a:r>
            <a:r>
              <a:rPr lang="en-US" sz="3400" b="1" dirty="0" err="1" smtClean="0">
                <a:solidFill>
                  <a:srgbClr val="FF0066"/>
                </a:solidFill>
              </a:rPr>
              <a:t>bernilai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satu</a:t>
            </a:r>
            <a:r>
              <a:rPr lang="en-US" sz="3400" b="1" dirty="0" smtClean="0">
                <a:solidFill>
                  <a:srgbClr val="0070C0"/>
                </a:solidFill>
              </a:rPr>
              <a:t> nada </a:t>
            </a:r>
            <a:r>
              <a:rPr lang="en-US" sz="3400" b="1" dirty="0" err="1" smtClean="0">
                <a:solidFill>
                  <a:srgbClr val="FF0066"/>
                </a:solidFill>
              </a:rPr>
              <a:t>dan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setengah</a:t>
            </a:r>
            <a:r>
              <a:rPr lang="en-US" sz="3400" b="1" dirty="0" smtClean="0">
                <a:solidFill>
                  <a:srgbClr val="0070C0"/>
                </a:solidFill>
              </a:rPr>
              <a:t> nada</a:t>
            </a:r>
            <a:r>
              <a:rPr lang="en-US" sz="3400" b="1" dirty="0" smtClean="0">
                <a:solidFill>
                  <a:srgbClr val="FF0066"/>
                </a:solidFill>
              </a:rPr>
              <a:t>.</a:t>
            </a:r>
            <a:endParaRPr lang="en-US" sz="3400" b="1" dirty="0">
              <a:solidFill>
                <a:srgbClr val="FF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881" y="4342432"/>
            <a:ext cx="7237261" cy="1293971"/>
          </a:xfrm>
          <a:prstGeom prst="roundRect">
            <a:avLst/>
          </a:prstGeom>
          <a:solidFill>
            <a:srgbClr val="FFFF99"/>
          </a:solidFill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Tangga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diatonis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memiliki</a:t>
            </a:r>
            <a:r>
              <a:rPr lang="en-US" sz="3400" b="1" dirty="0" smtClean="0"/>
              <a:t> interval nada </a:t>
            </a:r>
            <a:r>
              <a:rPr lang="en-US" sz="3600" b="1" dirty="0" smtClean="0">
                <a:solidFill>
                  <a:srgbClr val="FF0066"/>
                </a:solidFill>
              </a:rPr>
              <a:t>1 – 1 – ½ - 1 – 1 – 1 – ½. </a:t>
            </a:r>
            <a:endParaRPr lang="en-US" sz="3600" b="1" dirty="0">
              <a:solidFill>
                <a:srgbClr val="FF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8"/>
          <a:stretch/>
        </p:blipFill>
        <p:spPr>
          <a:xfrm>
            <a:off x="8342334" y="1344441"/>
            <a:ext cx="3398729" cy="49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058" y="217156"/>
            <a:ext cx="100402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Ada </a:t>
            </a:r>
            <a:r>
              <a:rPr lang="en-US" sz="3400" b="1" dirty="0" err="1" smtClean="0"/>
              <a:t>beberapa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nama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err="1" smtClean="0"/>
              <a:t>istilah</a:t>
            </a:r>
            <a:r>
              <a:rPr lang="en-US" sz="3400" b="1" smtClean="0"/>
              <a:t> </a:t>
            </a:r>
            <a:endParaRPr lang="en-US" sz="3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183747"/>
              </p:ext>
            </p:extLst>
          </p:nvPr>
        </p:nvGraphicFramePr>
        <p:xfrm>
          <a:off x="410058" y="1040832"/>
          <a:ext cx="10301485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099508"/>
                <a:gridCol w="2226411"/>
                <a:gridCol w="69755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dirty="0" smtClean="0"/>
                        <a:t>No.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Nama</a:t>
                      </a:r>
                      <a:r>
                        <a:rPr lang="en-ID" baseline="0" dirty="0" smtClean="0"/>
                        <a:t> Interval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Penjelasan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1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smtClean="0"/>
                        <a:t>Prim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dirty="0" smtClean="0"/>
                        <a:t>Interval nada </a:t>
                      </a:r>
                      <a:r>
                        <a:rPr lang="en-ID" dirty="0" err="1" smtClean="0"/>
                        <a:t>dari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pertama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</a:t>
                      </a:r>
                      <a:r>
                        <a:rPr lang="en-ID" dirty="0" smtClean="0"/>
                        <a:t> nada</a:t>
                      </a:r>
                      <a:r>
                        <a:rPr lang="en-ID" baseline="0" dirty="0" smtClean="0"/>
                        <a:t> yang </a:t>
                      </a:r>
                      <a:r>
                        <a:rPr lang="en-ID" baseline="0" dirty="0" err="1" smtClean="0"/>
                        <a:t>sama</a:t>
                      </a:r>
                      <a:r>
                        <a:rPr lang="en-ID" baseline="0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do.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2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Sekond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nada </a:t>
                      </a:r>
                      <a:r>
                        <a:rPr lang="en-ID" dirty="0" err="1" smtClean="0"/>
                        <a:t>dari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pertama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kedua</a:t>
                      </a:r>
                      <a:r>
                        <a:rPr lang="en-ID" dirty="0" smtClean="0"/>
                        <a:t> di </a:t>
                      </a:r>
                      <a:r>
                        <a:rPr lang="en-ID" dirty="0" err="1" smtClean="0"/>
                        <a:t>atas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atau</a:t>
                      </a:r>
                      <a:r>
                        <a:rPr lang="en-ID" baseline="0" dirty="0" smtClean="0"/>
                        <a:t> di </a:t>
                      </a:r>
                      <a:r>
                        <a:rPr lang="en-ID" baseline="0" dirty="0" err="1" smtClean="0"/>
                        <a:t>bawahnya</a:t>
                      </a:r>
                      <a:r>
                        <a:rPr lang="en-ID" baseline="0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re.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3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Terts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nada </a:t>
                      </a:r>
                      <a:r>
                        <a:rPr lang="en-ID" dirty="0" err="1" smtClean="0"/>
                        <a:t>dari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pertama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ketiga</a:t>
                      </a:r>
                      <a:r>
                        <a:rPr lang="en-ID" dirty="0" smtClean="0"/>
                        <a:t> di </a:t>
                      </a:r>
                      <a:r>
                        <a:rPr lang="en-ID" dirty="0" err="1" smtClean="0"/>
                        <a:t>atas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atau</a:t>
                      </a:r>
                      <a:r>
                        <a:rPr lang="en-ID" baseline="0" dirty="0" smtClean="0"/>
                        <a:t> di </a:t>
                      </a:r>
                      <a:r>
                        <a:rPr lang="en-ID" baseline="0" dirty="0" err="1" smtClean="0"/>
                        <a:t>bawahnya</a:t>
                      </a:r>
                      <a:r>
                        <a:rPr lang="en-ID" baseline="0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mi.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4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Kwart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nada </a:t>
                      </a:r>
                      <a:r>
                        <a:rPr lang="en-ID" dirty="0" err="1" smtClean="0"/>
                        <a:t>dari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pertama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keempat</a:t>
                      </a:r>
                      <a:r>
                        <a:rPr lang="en-ID" dirty="0" smtClean="0"/>
                        <a:t> di </a:t>
                      </a:r>
                      <a:r>
                        <a:rPr lang="en-ID" dirty="0" err="1" smtClean="0"/>
                        <a:t>atas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atau</a:t>
                      </a:r>
                      <a:r>
                        <a:rPr lang="en-ID" baseline="0" dirty="0" smtClean="0"/>
                        <a:t> di </a:t>
                      </a:r>
                      <a:r>
                        <a:rPr lang="en-ID" baseline="0" dirty="0" err="1" smtClean="0"/>
                        <a:t>bawahnya</a:t>
                      </a:r>
                      <a:r>
                        <a:rPr lang="en-ID" baseline="0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fa</a:t>
                      </a:r>
                      <a:r>
                        <a:rPr lang="en-ID" baseline="0" dirty="0" smtClean="0"/>
                        <a:t>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5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Kwint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nada </a:t>
                      </a:r>
                      <a:r>
                        <a:rPr lang="en-ID" dirty="0" err="1" smtClean="0"/>
                        <a:t>dari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pertama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ke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kelima</a:t>
                      </a:r>
                      <a:r>
                        <a:rPr lang="en-ID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sol.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30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80526"/>
              </p:ext>
            </p:extLst>
          </p:nvPr>
        </p:nvGraphicFramePr>
        <p:xfrm>
          <a:off x="540687" y="570571"/>
          <a:ext cx="10301485" cy="2926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099508"/>
                <a:gridCol w="2226411"/>
                <a:gridCol w="69755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dirty="0" smtClean="0"/>
                        <a:t>No.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Nama</a:t>
                      </a:r>
                      <a:r>
                        <a:rPr lang="en-ID" baseline="0" dirty="0" smtClean="0"/>
                        <a:t> Interval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 smtClean="0"/>
                        <a:t>Penjelasan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6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Skest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</a:t>
                      </a:r>
                      <a:r>
                        <a:rPr lang="en-ID" dirty="0" err="1" smtClean="0"/>
                        <a:t>enam</a:t>
                      </a:r>
                      <a:r>
                        <a:rPr lang="en-ID" baseline="0" dirty="0" smtClean="0"/>
                        <a:t> nada.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7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Septim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</a:t>
                      </a:r>
                      <a:r>
                        <a:rPr lang="en-ID" dirty="0" err="1" smtClean="0"/>
                        <a:t>tujuh</a:t>
                      </a:r>
                      <a:r>
                        <a:rPr lang="en-ID" dirty="0" smtClean="0"/>
                        <a:t> nada.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D" b="1" i="0" dirty="0" smtClean="0"/>
                        <a:t>8</a:t>
                      </a:r>
                      <a:endParaRPr lang="en-US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D" i="0" dirty="0" err="1" smtClean="0"/>
                        <a:t>Oktaf</a:t>
                      </a:r>
                      <a:r>
                        <a:rPr lang="en-ID" i="0" dirty="0" smtClean="0"/>
                        <a:t> </a:t>
                      </a:r>
                      <a:endParaRPr lang="en-US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dirty="0" smtClean="0"/>
                        <a:t>Interval </a:t>
                      </a:r>
                      <a:r>
                        <a:rPr lang="en-ID" dirty="0" err="1" smtClean="0"/>
                        <a:t>delapan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dalam</a:t>
                      </a:r>
                      <a:r>
                        <a:rPr lang="en-ID" dirty="0" smtClean="0"/>
                        <a:t> </a:t>
                      </a:r>
                      <a:r>
                        <a:rPr lang="en-ID" dirty="0" err="1" smtClean="0"/>
                        <a:t>tangga</a:t>
                      </a:r>
                      <a:r>
                        <a:rPr lang="en-ID" dirty="0" smtClean="0"/>
                        <a:t> nada </a:t>
                      </a:r>
                      <a:r>
                        <a:rPr lang="en-ID" dirty="0" err="1" smtClean="0"/>
                        <a:t>diatonis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dengan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pengulangan</a:t>
                      </a:r>
                      <a:r>
                        <a:rPr lang="en-ID" baseline="0" dirty="0" smtClean="0"/>
                        <a:t> nada yang </a:t>
                      </a:r>
                      <a:r>
                        <a:rPr lang="en-ID" baseline="0" dirty="0" err="1" smtClean="0"/>
                        <a:t>sama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dalam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tingkatan</a:t>
                      </a:r>
                      <a:r>
                        <a:rPr lang="en-ID" baseline="0" dirty="0" smtClean="0"/>
                        <a:t> yang </a:t>
                      </a:r>
                      <a:r>
                        <a:rPr lang="en-ID" baseline="0" dirty="0" err="1" smtClean="0"/>
                        <a:t>lebih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tinggi</a:t>
                      </a:r>
                      <a:r>
                        <a:rPr lang="en-ID" baseline="0" dirty="0" smtClean="0"/>
                        <a:t>. </a:t>
                      </a:r>
                      <a:r>
                        <a:rPr lang="en-ID" baseline="0" dirty="0" err="1" smtClean="0"/>
                        <a:t>Misalnya</a:t>
                      </a:r>
                      <a:r>
                        <a:rPr lang="en-ID" baseline="0" dirty="0" smtClean="0"/>
                        <a:t>, nada do </a:t>
                      </a:r>
                      <a:r>
                        <a:rPr lang="en-ID" baseline="0" dirty="0" err="1" smtClean="0"/>
                        <a:t>rendah</a:t>
                      </a:r>
                      <a:r>
                        <a:rPr lang="en-ID" baseline="0" dirty="0" smtClean="0"/>
                        <a:t> </a:t>
                      </a:r>
                      <a:r>
                        <a:rPr lang="en-ID" baseline="0" dirty="0" err="1" smtClean="0"/>
                        <a:t>ke</a:t>
                      </a:r>
                      <a:r>
                        <a:rPr lang="en-ID" baseline="0" dirty="0" smtClean="0"/>
                        <a:t> do </a:t>
                      </a:r>
                      <a:r>
                        <a:rPr lang="en-ID" baseline="0" dirty="0" err="1" smtClean="0"/>
                        <a:t>tinggi</a:t>
                      </a:r>
                      <a:r>
                        <a:rPr lang="en-ID" baseline="0" dirty="0" smtClean="0"/>
                        <a:t>.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4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3407" y="350008"/>
            <a:ext cx="2452319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3. </a:t>
            </a:r>
            <a:r>
              <a:rPr lang="en-ID" sz="3400" b="1" dirty="0" err="1" smtClean="0">
                <a:solidFill>
                  <a:schemeClr val="bg1"/>
                </a:solidFill>
              </a:rPr>
              <a:t>Harmoni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408" y="1234985"/>
            <a:ext cx="8026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Harmoni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susunan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beberapa</a:t>
            </a:r>
            <a:r>
              <a:rPr lang="en-US" sz="3400" b="1" dirty="0" smtClean="0"/>
              <a:t> nada yang </a:t>
            </a:r>
            <a:r>
              <a:rPr lang="en-US" sz="3400" b="1" dirty="0" err="1" smtClean="0"/>
              <a:t>memiliki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keselarasan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frekuensi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ketika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dibunyikan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bersamaan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8356" y="3100917"/>
            <a:ext cx="71996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Harmoni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susunan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tiga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jika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dimainkan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secara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bersamaan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membentuk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sebuah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akor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08" y="1515651"/>
            <a:ext cx="3622850" cy="45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6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060" y="802468"/>
            <a:ext cx="6624972" cy="4524315"/>
          </a:xfrm>
          <a:prstGeom prst="rect">
            <a:avLst/>
          </a:prstGeom>
          <a:solidFill>
            <a:srgbClr val="FFFF99"/>
          </a:solidFill>
          <a:ln w="19050">
            <a:solidFill>
              <a:srgbClr val="009999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63525" indent="-263525">
              <a:buClr>
                <a:srgbClr val="FF0066"/>
              </a:buClr>
              <a:buFont typeface="Wingdings" pitchFamily="2" charset="2"/>
              <a:buChar char="ü"/>
            </a:pPr>
            <a:r>
              <a:rPr lang="en-ID" sz="3600" b="1" dirty="0" err="1" smtClean="0">
                <a:solidFill>
                  <a:srgbClr val="008080"/>
                </a:solidFill>
              </a:rPr>
              <a:t>Akor</a:t>
            </a:r>
            <a:r>
              <a:rPr lang="en-ID" sz="3600" dirty="0" smtClean="0">
                <a:solidFill>
                  <a:srgbClr val="008080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adalah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paduan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beberapa</a:t>
            </a:r>
            <a:r>
              <a:rPr lang="en-ID" sz="3600" dirty="0" smtClean="0">
                <a:solidFill>
                  <a:prstClr val="black"/>
                </a:solidFill>
              </a:rPr>
              <a:t> nada (minimal 3 nada) yang </a:t>
            </a:r>
            <a:r>
              <a:rPr lang="en-ID" sz="3600" dirty="0" err="1" smtClean="0">
                <a:solidFill>
                  <a:prstClr val="black"/>
                </a:solidFill>
              </a:rPr>
              <a:t>berpola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dan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dimainan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secara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bersamaan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sehingga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terdengar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harmonis</a:t>
            </a:r>
            <a:r>
              <a:rPr lang="en-ID" sz="3600" dirty="0" smtClean="0">
                <a:solidFill>
                  <a:prstClr val="black"/>
                </a:solidFill>
              </a:rPr>
              <a:t>.</a:t>
            </a:r>
          </a:p>
          <a:p>
            <a:pPr marL="263525" indent="-263525">
              <a:buClr>
                <a:srgbClr val="FF0066"/>
              </a:buClr>
              <a:buFont typeface="Wingdings" pitchFamily="2" charset="2"/>
              <a:buChar char="ü"/>
            </a:pPr>
            <a:r>
              <a:rPr lang="en-ID" sz="3600" dirty="0" err="1" smtClean="0">
                <a:solidFill>
                  <a:prstClr val="black"/>
                </a:solidFill>
              </a:rPr>
              <a:t>Fungsi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akor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dirty="0" err="1" smtClean="0">
                <a:solidFill>
                  <a:prstClr val="black"/>
                </a:solidFill>
              </a:rPr>
              <a:t>adalah</a:t>
            </a:r>
            <a:r>
              <a:rPr lang="en-ID" sz="3600" dirty="0" smtClean="0">
                <a:solidFill>
                  <a:prstClr val="black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menjadi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penyerta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atau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penyatu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melodi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dalam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sebuah</a:t>
            </a:r>
            <a:r>
              <a:rPr lang="en-ID" sz="3600" b="1" dirty="0" smtClean="0">
                <a:solidFill>
                  <a:srgbClr val="FF0066"/>
                </a:solidFill>
              </a:rPr>
              <a:t> </a:t>
            </a:r>
            <a:r>
              <a:rPr lang="en-ID" sz="3600" b="1" dirty="0" err="1" smtClean="0">
                <a:solidFill>
                  <a:srgbClr val="FF0066"/>
                </a:solidFill>
              </a:rPr>
              <a:t>lagu</a:t>
            </a:r>
            <a:r>
              <a:rPr lang="en-ID" sz="3600" dirty="0" smtClean="0">
                <a:solidFill>
                  <a:prstClr val="black"/>
                </a:solidFill>
              </a:rPr>
              <a:t>. </a:t>
            </a:r>
            <a:endParaRPr lang="en-US" sz="3600" dirty="0" smtClean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1"/>
          <a:stretch/>
        </p:blipFill>
        <p:spPr>
          <a:xfrm>
            <a:off x="7458420" y="989160"/>
            <a:ext cx="4521914" cy="53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8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4981" y="1384902"/>
            <a:ext cx="9714049" cy="1259918"/>
            <a:chOff x="329921" y="965722"/>
            <a:chExt cx="5026253" cy="730451"/>
          </a:xfrm>
        </p:grpSpPr>
        <p:sp>
          <p:nvSpPr>
            <p:cNvPr id="3" name="Oval 2"/>
            <p:cNvSpPr/>
            <p:nvPr/>
          </p:nvSpPr>
          <p:spPr>
            <a:xfrm>
              <a:off x="329921" y="971550"/>
              <a:ext cx="381000" cy="3810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000" b="1" dirty="0" smtClean="0"/>
                <a:t>1</a:t>
              </a:r>
              <a:endParaRPr lang="en-US" sz="30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84473" y="965722"/>
              <a:ext cx="4571701" cy="730451"/>
            </a:xfrm>
            <a:prstGeom prst="roundRect">
              <a:avLst/>
            </a:prstGeom>
            <a:ln w="381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D" sz="3400" b="1" dirty="0" err="1" smtClean="0"/>
                <a:t>Akor</a:t>
              </a:r>
              <a:r>
                <a:rPr lang="en-ID" sz="3400" b="1" dirty="0" smtClean="0"/>
                <a:t> C Mayor (C): </a:t>
              </a:r>
              <a:r>
                <a:rPr lang="en-ID" sz="3400" b="1" dirty="0" err="1" smtClean="0"/>
                <a:t>perpaduan</a:t>
              </a:r>
              <a:r>
                <a:rPr lang="en-ID" sz="3400" b="1" dirty="0" smtClean="0"/>
                <a:t> nada C – E – G </a:t>
              </a:r>
              <a:r>
                <a:rPr lang="en-ID" sz="3400" b="1" dirty="0" err="1" smtClean="0"/>
                <a:t>atau</a:t>
              </a:r>
              <a:r>
                <a:rPr lang="en-ID" sz="3400" b="1" dirty="0" smtClean="0"/>
                <a:t> </a:t>
              </a:r>
              <a:r>
                <a:rPr lang="en-ID" sz="3400" b="1" dirty="0" err="1" smtClean="0"/>
                <a:t>akor</a:t>
              </a:r>
              <a:r>
                <a:rPr lang="en-ID" sz="3400" b="1" dirty="0" smtClean="0"/>
                <a:t> yang </a:t>
              </a:r>
              <a:r>
                <a:rPr lang="en-ID" sz="3400" b="1" dirty="0" err="1" smtClean="0"/>
                <a:t>berisi</a:t>
              </a:r>
              <a:r>
                <a:rPr lang="en-ID" sz="3400" b="1" dirty="0" smtClean="0"/>
                <a:t> nada do, mi, </a:t>
              </a:r>
              <a:r>
                <a:rPr lang="en-ID" sz="3400" b="1" dirty="0" err="1" smtClean="0"/>
                <a:t>dan</a:t>
              </a:r>
              <a:r>
                <a:rPr lang="en-ID" sz="3400" b="1" dirty="0" smtClean="0"/>
                <a:t> sol.</a:t>
              </a:r>
              <a:endParaRPr lang="en-US" sz="3400" b="1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4981" y="3000342"/>
            <a:ext cx="9714049" cy="1259918"/>
            <a:chOff x="329921" y="965722"/>
            <a:chExt cx="5026253" cy="730451"/>
          </a:xfrm>
        </p:grpSpPr>
        <p:sp>
          <p:nvSpPr>
            <p:cNvPr id="6" name="Oval 5"/>
            <p:cNvSpPr/>
            <p:nvPr/>
          </p:nvSpPr>
          <p:spPr>
            <a:xfrm>
              <a:off x="329921" y="971550"/>
              <a:ext cx="381000" cy="3810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000" b="1" dirty="0" smtClean="0"/>
                <a:t>2</a:t>
              </a:r>
              <a:endParaRPr lang="en-US" sz="3000" b="1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84473" y="965722"/>
              <a:ext cx="4571701" cy="730451"/>
            </a:xfrm>
            <a:prstGeom prst="roundRect">
              <a:avLst/>
            </a:prstGeom>
            <a:ln w="381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D" sz="3400" b="1" dirty="0" err="1" smtClean="0"/>
                <a:t>Akor</a:t>
              </a:r>
              <a:r>
                <a:rPr lang="en-ID" sz="3400" b="1" dirty="0" smtClean="0"/>
                <a:t> F Mayor (F): </a:t>
              </a:r>
              <a:r>
                <a:rPr lang="en-ID" sz="3400" b="1" dirty="0" err="1" smtClean="0"/>
                <a:t>perpaduan</a:t>
              </a:r>
              <a:r>
                <a:rPr lang="en-ID" sz="3400" b="1" dirty="0" smtClean="0"/>
                <a:t> nada F – A – C’ </a:t>
              </a:r>
              <a:r>
                <a:rPr lang="en-ID" sz="3400" b="1" dirty="0" err="1" smtClean="0"/>
                <a:t>atau</a:t>
              </a:r>
              <a:r>
                <a:rPr lang="en-ID" sz="3400" b="1" dirty="0" smtClean="0"/>
                <a:t> </a:t>
              </a:r>
              <a:r>
                <a:rPr lang="en-ID" sz="3400" b="1" dirty="0" err="1" smtClean="0"/>
                <a:t>akor</a:t>
              </a:r>
              <a:r>
                <a:rPr lang="en-ID" sz="3400" b="1" dirty="0" smtClean="0"/>
                <a:t> yang </a:t>
              </a:r>
              <a:r>
                <a:rPr lang="en-ID" sz="3400" b="1" dirty="0" err="1" smtClean="0"/>
                <a:t>berisi</a:t>
              </a:r>
              <a:r>
                <a:rPr lang="en-ID" sz="3400" b="1" dirty="0" smtClean="0"/>
                <a:t> nada </a:t>
              </a:r>
              <a:r>
                <a:rPr lang="en-ID" sz="3400" b="1" dirty="0" err="1" smtClean="0"/>
                <a:t>fa</a:t>
              </a:r>
              <a:r>
                <a:rPr lang="en-ID" sz="3400" b="1" dirty="0" smtClean="0"/>
                <a:t>, la, </a:t>
              </a:r>
              <a:r>
                <a:rPr lang="en-ID" sz="3400" b="1" dirty="0" err="1" smtClean="0"/>
                <a:t>dan</a:t>
              </a:r>
              <a:r>
                <a:rPr lang="en-ID" sz="3400" b="1" dirty="0" smtClean="0"/>
                <a:t> do.</a:t>
              </a:r>
              <a:endParaRPr lang="en-US" sz="3400" b="1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4981" y="4615782"/>
            <a:ext cx="9714049" cy="1259918"/>
            <a:chOff x="329921" y="965722"/>
            <a:chExt cx="5026253" cy="730451"/>
          </a:xfrm>
        </p:grpSpPr>
        <p:sp>
          <p:nvSpPr>
            <p:cNvPr id="9" name="Oval 8"/>
            <p:cNvSpPr/>
            <p:nvPr/>
          </p:nvSpPr>
          <p:spPr>
            <a:xfrm>
              <a:off x="329921" y="971550"/>
              <a:ext cx="381000" cy="3810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3000" b="1" dirty="0" smtClean="0"/>
                <a:t>3</a:t>
              </a:r>
              <a:endParaRPr lang="en-US" sz="3000" b="1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84473" y="965722"/>
              <a:ext cx="4571701" cy="730451"/>
            </a:xfrm>
            <a:prstGeom prst="roundRect">
              <a:avLst/>
            </a:prstGeom>
            <a:ln w="381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ID" sz="3400" b="1" dirty="0" err="1" smtClean="0"/>
                <a:t>Akor</a:t>
              </a:r>
              <a:r>
                <a:rPr lang="en-ID" sz="3400" b="1" dirty="0" smtClean="0"/>
                <a:t> G Mayor (G): </a:t>
              </a:r>
              <a:r>
                <a:rPr lang="en-ID" sz="3400" b="1" dirty="0" err="1" smtClean="0"/>
                <a:t>perpaduan</a:t>
              </a:r>
              <a:r>
                <a:rPr lang="en-ID" sz="3400" b="1" dirty="0" smtClean="0"/>
                <a:t> nada G – B – D’ </a:t>
              </a:r>
              <a:r>
                <a:rPr lang="en-ID" sz="3400" b="1" dirty="0" err="1" smtClean="0"/>
                <a:t>atau</a:t>
              </a:r>
              <a:r>
                <a:rPr lang="en-ID" sz="3400" b="1" dirty="0" smtClean="0"/>
                <a:t> </a:t>
              </a:r>
              <a:r>
                <a:rPr lang="en-ID" sz="3400" b="1" dirty="0" err="1" smtClean="0"/>
                <a:t>akor</a:t>
              </a:r>
              <a:r>
                <a:rPr lang="en-ID" sz="3400" b="1" dirty="0" smtClean="0"/>
                <a:t> yang </a:t>
              </a:r>
              <a:r>
                <a:rPr lang="en-ID" sz="3400" b="1" dirty="0" err="1" smtClean="0"/>
                <a:t>berisi</a:t>
              </a:r>
              <a:r>
                <a:rPr lang="en-ID" sz="3400" b="1" dirty="0" smtClean="0"/>
                <a:t> nada sol, </a:t>
              </a:r>
              <a:r>
                <a:rPr lang="en-ID" sz="3400" b="1" dirty="0" err="1"/>
                <a:t>s</a:t>
              </a:r>
              <a:r>
                <a:rPr lang="en-ID" sz="3400" b="1" dirty="0" err="1" smtClean="0"/>
                <a:t>i</a:t>
              </a:r>
              <a:r>
                <a:rPr lang="en-ID" sz="3400" b="1" dirty="0" smtClean="0"/>
                <a:t>, </a:t>
              </a:r>
              <a:r>
                <a:rPr lang="en-ID" sz="3400" b="1" dirty="0" err="1" smtClean="0"/>
                <a:t>dan</a:t>
              </a:r>
              <a:r>
                <a:rPr lang="en-ID" sz="3400" b="1" dirty="0" smtClean="0"/>
                <a:t> re.</a:t>
              </a:r>
              <a:endParaRPr lang="en-US" sz="3400" b="1" dirty="0" smtClean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4980" y="431246"/>
            <a:ext cx="117170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Berikut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contoh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akor</a:t>
            </a:r>
            <a:r>
              <a:rPr lang="en-US" sz="3400" b="1" dirty="0" smtClean="0">
                <a:solidFill>
                  <a:srgbClr val="CC0099"/>
                </a:solidFill>
              </a:rPr>
              <a:t> yang </a:t>
            </a:r>
            <a:r>
              <a:rPr lang="en-US" sz="3400" b="1" dirty="0" err="1" smtClean="0">
                <a:solidFill>
                  <a:srgbClr val="CC0099"/>
                </a:solidFill>
              </a:rPr>
              <a:t>terdapat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pada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tangga</a:t>
            </a:r>
            <a:r>
              <a:rPr lang="en-US" sz="3400" b="1" dirty="0" smtClean="0">
                <a:solidFill>
                  <a:srgbClr val="CC0099"/>
                </a:solidFill>
              </a:rPr>
              <a:t> nada C Mayor.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01016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67" y="361324"/>
            <a:ext cx="3203881" cy="615553"/>
            <a:chOff x="264542" y="1485475"/>
            <a:chExt cx="3203881" cy="6155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3203881" cy="6094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8605" y="1485475"/>
              <a:ext cx="26564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C.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Alat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Musik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15933" y="1314512"/>
            <a:ext cx="4030599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1. </a:t>
            </a:r>
            <a:r>
              <a:rPr lang="en-ID" sz="3400" b="1" dirty="0" err="1" smtClean="0">
                <a:solidFill>
                  <a:schemeClr val="bg1"/>
                </a:solidFill>
              </a:rPr>
              <a:t>Alat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Musik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Ritmis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830" y="2224541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Alat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musik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ritmis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tidak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bernada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6964" y="3363314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ritmis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memainkan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irama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pada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lagu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6963" y="4502087"/>
            <a:ext cx="7038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Irama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rangkaian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teratur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63" y="1314512"/>
            <a:ext cx="3877072" cy="21618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53099" y="3647890"/>
            <a:ext cx="3145868" cy="1743954"/>
            <a:chOff x="2315390" y="3512915"/>
            <a:chExt cx="3145868" cy="1743954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849612" y="3512915"/>
              <a:ext cx="1" cy="7141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2315390" y="4241206"/>
              <a:ext cx="31458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000" b="1" dirty="0" err="1" smtClean="0">
                  <a:solidFill>
                    <a:srgbClr val="008080"/>
                  </a:solidFill>
                </a:rPr>
                <a:t>Alat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musik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ritmis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kendang</a:t>
              </a:r>
              <a:endParaRPr lang="en-US" sz="3000" b="1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57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86" y="918646"/>
            <a:ext cx="2745144" cy="347808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21679" y="4202490"/>
            <a:ext cx="3345061" cy="1048260"/>
            <a:chOff x="-2835374" y="1859468"/>
            <a:chExt cx="3345061" cy="1048260"/>
          </a:xfrm>
        </p:grpSpPr>
        <p:sp>
          <p:nvSpPr>
            <p:cNvPr id="4" name="Rectangle 3"/>
            <p:cNvSpPr/>
            <p:nvPr/>
          </p:nvSpPr>
          <p:spPr>
            <a:xfrm>
              <a:off x="-2835374" y="2384508"/>
              <a:ext cx="33450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800" b="1" dirty="0" err="1" smtClean="0">
                  <a:solidFill>
                    <a:srgbClr val="FF0000"/>
                  </a:solidFill>
                </a:rPr>
                <a:t>Marakas</a:t>
              </a:r>
              <a:endParaRPr lang="pt-BR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rot="6223279" flipH="1" flipV="1">
              <a:off x="-2600141" y="1871243"/>
              <a:ext cx="781435" cy="757886"/>
            </a:xfrm>
            <a:custGeom>
              <a:avLst/>
              <a:gdLst>
                <a:gd name="connsiteX0" fmla="*/ 522514 w 522514"/>
                <a:gd name="connsiteY0" fmla="*/ 40225 h 360859"/>
                <a:gd name="connsiteX1" fmla="*/ 225631 w 522514"/>
                <a:gd name="connsiteY1" fmla="*/ 28350 h 360859"/>
                <a:gd name="connsiteX2" fmla="*/ 0 w 522514"/>
                <a:gd name="connsiteY2" fmla="*/ 360859 h 360859"/>
                <a:gd name="connsiteX3" fmla="*/ 0 w 522514"/>
                <a:gd name="connsiteY3" fmla="*/ 360859 h 3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514" h="360859">
                  <a:moveTo>
                    <a:pt x="522514" y="40225"/>
                  </a:moveTo>
                  <a:cubicBezTo>
                    <a:pt x="417615" y="7568"/>
                    <a:pt x="312717" y="-25089"/>
                    <a:pt x="225631" y="28350"/>
                  </a:cubicBezTo>
                  <a:cubicBezTo>
                    <a:pt x="138545" y="81789"/>
                    <a:pt x="0" y="360859"/>
                    <a:pt x="0" y="360859"/>
                  </a:cubicBezTo>
                  <a:lnTo>
                    <a:pt x="0" y="360859"/>
                  </a:lnTo>
                </a:path>
              </a:pathLst>
            </a:custGeom>
            <a:noFill/>
            <a:ln w="28575">
              <a:solidFill>
                <a:srgbClr val="FF0066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3720" y="793385"/>
            <a:ext cx="664853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Marakas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ritmis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terbuat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kayu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plastik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diisi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biji-bijian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7" name="Rectangle 6"/>
          <p:cNvSpPr/>
          <p:nvPr/>
        </p:nvSpPr>
        <p:spPr>
          <a:xfrm>
            <a:off x="495651" y="2956017"/>
            <a:ext cx="6606088" cy="156966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Marakas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dapat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menghasilkan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bunyi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dengan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cara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menggoyangkan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marakas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dengan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kedua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tangan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1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63" y="450216"/>
            <a:ext cx="4343749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2. </a:t>
            </a:r>
            <a:r>
              <a:rPr lang="en-ID" sz="3400" b="1" dirty="0" err="1" smtClean="0">
                <a:solidFill>
                  <a:schemeClr val="bg1"/>
                </a:solidFill>
              </a:rPr>
              <a:t>Alat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Musik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Melodis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562" y="1360245"/>
            <a:ext cx="68489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Alat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musik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melodis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menghasilkan</a:t>
            </a:r>
            <a:r>
              <a:rPr lang="en-US" sz="3400" b="1" dirty="0" smtClean="0"/>
              <a:t> nada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melodi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460" y="2621406"/>
            <a:ext cx="70744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melodis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berfungsi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sebagai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pengiring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lagu</a:t>
            </a:r>
            <a:r>
              <a:rPr lang="en-US" sz="3400" b="1" dirty="0" smtClean="0">
                <a:solidFill>
                  <a:srgbClr val="FF0066"/>
                </a:solidFill>
              </a:rPr>
              <a:t>, instrument </a:t>
            </a:r>
            <a:r>
              <a:rPr lang="en-US" sz="3400" b="1" dirty="0" err="1" smtClean="0">
                <a:solidFill>
                  <a:srgbClr val="FF0066"/>
                </a:solidFill>
              </a:rPr>
              <a:t>tunggal</a:t>
            </a:r>
            <a:r>
              <a:rPr lang="en-US" sz="3400" b="1" dirty="0" smtClean="0">
                <a:solidFill>
                  <a:srgbClr val="FF0066"/>
                </a:solidFill>
              </a:rPr>
              <a:t>, </a:t>
            </a:r>
            <a:r>
              <a:rPr lang="en-US" sz="3400" b="1" dirty="0" err="1" smtClean="0">
                <a:solidFill>
                  <a:srgbClr val="FF0066"/>
                </a:solidFill>
              </a:rPr>
              <a:t>dan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pengiring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tari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96" y="1594521"/>
            <a:ext cx="3419541" cy="23386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429132" y="3933172"/>
            <a:ext cx="3145868" cy="1743954"/>
            <a:chOff x="2315390" y="3512915"/>
            <a:chExt cx="3145868" cy="174395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849612" y="3512915"/>
              <a:ext cx="1" cy="7141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315390" y="4241206"/>
              <a:ext cx="31458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000" b="1" dirty="0" err="1" smtClean="0">
                  <a:solidFill>
                    <a:srgbClr val="008080"/>
                  </a:solidFill>
                </a:rPr>
                <a:t>Alat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musik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melodis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, triangle</a:t>
              </a:r>
              <a:endParaRPr lang="en-US" sz="3000" b="1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19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10553" y="690683"/>
            <a:ext cx="10669516" cy="1057917"/>
            <a:chOff x="1547607" y="3368313"/>
            <a:chExt cx="7444408" cy="612226"/>
          </a:xfrm>
        </p:grpSpPr>
        <p:sp>
          <p:nvSpPr>
            <p:cNvPr id="12" name="Parallelogram 11"/>
            <p:cNvSpPr/>
            <p:nvPr/>
          </p:nvSpPr>
          <p:spPr>
            <a:xfrm>
              <a:off x="1547607" y="3371295"/>
              <a:ext cx="6379740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3" name="テキスト プレースホルダー 17"/>
            <p:cNvSpPr txBox="1">
              <a:spLocks/>
            </p:cNvSpPr>
            <p:nvPr/>
          </p:nvSpPr>
          <p:spPr>
            <a:xfrm>
              <a:off x="2467979" y="3368313"/>
              <a:ext cx="6524036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300" b="1" dirty="0" smtClean="0">
                  <a:solidFill>
                    <a:prstClr val="black"/>
                  </a:solidFill>
                </a:rPr>
                <a:t>Seni Musik: Bunyi, Nada, dan Alat Musik</a:t>
              </a:r>
              <a:endParaRPr lang="nn-NO" sz="33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15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16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1727" y="599236"/>
            <a:ext cx="1337221" cy="1339140"/>
            <a:chOff x="2895601" y="-542991"/>
            <a:chExt cx="960519" cy="961895"/>
          </a:xfrm>
        </p:grpSpPr>
        <p:grpSp>
          <p:nvGrpSpPr>
            <p:cNvPr id="18" name="Group 17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926337" y="-512255"/>
                <a:ext cx="898264" cy="8982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979751" y="-463129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8453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ID" sz="4267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endParaRPr lang="en-US" sz="4267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940" y="2551839"/>
            <a:ext cx="5332711" cy="754629"/>
            <a:chOff x="385940" y="2551839"/>
            <a:chExt cx="5332711" cy="754629"/>
          </a:xfrm>
        </p:grpSpPr>
        <p:grpSp>
          <p:nvGrpSpPr>
            <p:cNvPr id="31" name="Group 30"/>
            <p:cNvGrpSpPr/>
            <p:nvPr/>
          </p:nvGrpSpPr>
          <p:grpSpPr>
            <a:xfrm>
              <a:off x="477574" y="2551839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ight Triangle 32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85940" y="2696357"/>
              <a:ext cx="5241077" cy="610111"/>
              <a:chOff x="298981" y="2086583"/>
              <a:chExt cx="3930808" cy="45758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20700" y="2692333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76489" y="3378897"/>
            <a:ext cx="5925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Menjelaskan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pengertian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bunyi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sumber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bunyi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Menjelaskan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pengertian</a:t>
            </a:r>
            <a:r>
              <a:rPr lang="en-ID" sz="1600" dirty="0" smtClean="0">
                <a:solidFill>
                  <a:prstClr val="black"/>
                </a:solidFill>
              </a:rPr>
              <a:t> nada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tinggi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rendah</a:t>
            </a:r>
            <a:r>
              <a:rPr lang="en-ID" sz="1600" dirty="0" smtClean="0">
                <a:solidFill>
                  <a:prstClr val="black"/>
                </a:solidFill>
              </a:rPr>
              <a:t> nada.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Menjelaskan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perbedaan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bunyi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dari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tangga</a:t>
            </a:r>
            <a:r>
              <a:rPr lang="en-ID" sz="1600" dirty="0" smtClean="0">
                <a:solidFill>
                  <a:prstClr val="black"/>
                </a:solidFill>
              </a:rPr>
              <a:t> nada </a:t>
            </a:r>
            <a:r>
              <a:rPr lang="en-ID" sz="1600" dirty="0" err="1" smtClean="0">
                <a:solidFill>
                  <a:prstClr val="black"/>
                </a:solidFill>
              </a:rPr>
              <a:t>diatonis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Menjelaskan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perbedaan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notasi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angka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notasi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balok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Menjelaskan</a:t>
            </a:r>
            <a:r>
              <a:rPr lang="en-ID" sz="1600" dirty="0" smtClean="0">
                <a:solidFill>
                  <a:prstClr val="black"/>
                </a:solidFill>
              </a:rPr>
              <a:t> interval nada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harmoni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sederhana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Mengidentifikasi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jenis-jenis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alat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musik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berdasarkan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cara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memainkannya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Mengelompokkan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jenis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alat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musik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ritmis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alat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musik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melodis</a:t>
            </a:r>
            <a:r>
              <a:rPr lang="en-ID" sz="16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1600" dirty="0" err="1" smtClean="0">
                <a:solidFill>
                  <a:prstClr val="black"/>
                </a:solidFill>
              </a:rPr>
              <a:t>Memainkan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alat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musik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ritmis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dan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alat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musik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melodis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berdasarkan</a:t>
            </a:r>
            <a:r>
              <a:rPr lang="en-ID" sz="1600" dirty="0" smtClean="0">
                <a:solidFill>
                  <a:prstClr val="black"/>
                </a:solidFill>
              </a:rPr>
              <a:t> </a:t>
            </a:r>
            <a:r>
              <a:rPr lang="en-ID" sz="1600" dirty="0" err="1" smtClean="0">
                <a:solidFill>
                  <a:prstClr val="black"/>
                </a:solidFill>
              </a:rPr>
              <a:t>pilihannya</a:t>
            </a:r>
            <a:r>
              <a:rPr lang="en-ID" sz="1600" dirty="0" smtClean="0">
                <a:solidFill>
                  <a:prstClr val="black"/>
                </a:solidFill>
              </a:rPr>
              <a:t>.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05" y="2311385"/>
            <a:ext cx="5987531" cy="30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1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0511" y="3632548"/>
            <a:ext cx="4274724" cy="2022438"/>
            <a:chOff x="1449581" y="4247242"/>
            <a:chExt cx="4274724" cy="2022438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849612" y="4247242"/>
              <a:ext cx="0" cy="5451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449581" y="4792352"/>
              <a:ext cx="427472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000" b="1" dirty="0" err="1" smtClean="0">
                  <a:solidFill>
                    <a:srgbClr val="FF0066"/>
                  </a:solidFill>
                </a:rPr>
                <a:t>Angklung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digoyang-goyangkan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sehingga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bilah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bambunya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bergetar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.</a:t>
              </a:r>
              <a:endParaRPr lang="en-US" sz="30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09" y="978682"/>
            <a:ext cx="4302204" cy="2703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068" y="644070"/>
            <a:ext cx="63367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Angklung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merupakan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alat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musik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melodis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tradisional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berasal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Jawa</a:t>
            </a:r>
            <a:r>
              <a:rPr lang="en-US" sz="3400" b="1" dirty="0" smtClean="0"/>
              <a:t>  Barat. </a:t>
            </a:r>
            <a:endParaRPr lang="en-US" sz="3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7069" y="2501106"/>
            <a:ext cx="6624876" cy="2281476"/>
          </a:xfrm>
          <a:prstGeom prst="roundRect">
            <a:avLst/>
          </a:prstGeom>
          <a:solidFill>
            <a:srgbClr val="FFFF99"/>
          </a:solidFill>
          <a:ln w="1270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8080"/>
                </a:solidFill>
              </a:rPr>
              <a:t>Angklung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terbuat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dari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bambu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dan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berbentuk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bilah-bilah</a:t>
            </a:r>
            <a:r>
              <a:rPr lang="en-US" sz="3200" b="1" dirty="0" smtClean="0">
                <a:solidFill>
                  <a:srgbClr val="008080"/>
                </a:solidFill>
              </a:rPr>
              <a:t> yang </a:t>
            </a:r>
            <a:r>
              <a:rPr lang="en-US" sz="3200" b="1" dirty="0" err="1" smtClean="0">
                <a:solidFill>
                  <a:srgbClr val="008080"/>
                </a:solidFill>
              </a:rPr>
              <a:t>tersusun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dalam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satu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bingkai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dengan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ukuran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kecil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sampai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besar</a:t>
            </a:r>
            <a:r>
              <a:rPr lang="en-US" sz="3200" b="1" dirty="0" smtClean="0">
                <a:solidFill>
                  <a:srgbClr val="008080"/>
                </a:solidFill>
              </a:rPr>
              <a:t>. </a:t>
            </a:r>
            <a:endParaRPr lang="en-US" sz="3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1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32" y="1028397"/>
            <a:ext cx="3660140" cy="3668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495" y="513442"/>
            <a:ext cx="6080513" cy="156966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</a:rPr>
              <a:t>Saksofon</a:t>
            </a:r>
            <a:r>
              <a:rPr lang="en-US" sz="3200" b="1" dirty="0" smtClean="0">
                <a:solidFill>
                  <a:srgbClr val="FF0066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merupakan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alat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musik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melodis</a:t>
            </a:r>
            <a:r>
              <a:rPr lang="en-US" sz="3200" b="1" dirty="0" smtClean="0">
                <a:solidFill>
                  <a:srgbClr val="0070C0"/>
                </a:solidFill>
              </a:rPr>
              <a:t> yang </a:t>
            </a:r>
            <a:r>
              <a:rPr lang="en-US" sz="3200" b="1" dirty="0" err="1" smtClean="0">
                <a:solidFill>
                  <a:srgbClr val="0070C0"/>
                </a:solidFill>
              </a:rPr>
              <a:t>memiliki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bentu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mirip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terompet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277" y="2453362"/>
            <a:ext cx="6624876" cy="1569660"/>
          </a:xfrm>
          <a:prstGeom prst="rect">
            <a:avLst/>
          </a:prstGeom>
          <a:solidFill>
            <a:srgbClr val="FFFF99"/>
          </a:solidFill>
          <a:ln w="19050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8080"/>
                </a:solidFill>
              </a:rPr>
              <a:t>Alat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musik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ini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terbuat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dari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bahan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logam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dan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berbentuk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lengkung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seperti</a:t>
            </a:r>
            <a:r>
              <a:rPr lang="en-US" sz="3200" b="1" dirty="0" smtClean="0">
                <a:solidFill>
                  <a:srgbClr val="008080"/>
                </a:solidFill>
              </a:rPr>
              <a:t> </a:t>
            </a:r>
            <a:r>
              <a:rPr lang="en-US" sz="3200" b="1" dirty="0" err="1" smtClean="0">
                <a:solidFill>
                  <a:srgbClr val="008080"/>
                </a:solidFill>
              </a:rPr>
              <a:t>pipa</a:t>
            </a:r>
            <a:r>
              <a:rPr lang="en-US" sz="3200" b="1" dirty="0" smtClean="0">
                <a:solidFill>
                  <a:srgbClr val="008080"/>
                </a:solidFill>
              </a:rPr>
              <a:t>.</a:t>
            </a:r>
            <a:endParaRPr lang="en-US" sz="3200" b="1" dirty="0">
              <a:solidFill>
                <a:srgbClr val="00808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77362" y="4023022"/>
            <a:ext cx="3145868" cy="1743954"/>
            <a:chOff x="2315390" y="3512915"/>
            <a:chExt cx="3145868" cy="1743954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49612" y="3512915"/>
              <a:ext cx="1" cy="7141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315390" y="4241206"/>
              <a:ext cx="31458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000" b="1" dirty="0" err="1" smtClean="0">
                  <a:solidFill>
                    <a:srgbClr val="008080"/>
                  </a:solidFill>
                </a:rPr>
                <a:t>Alat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musik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melodis</a:t>
              </a:r>
              <a:r>
                <a:rPr lang="en-ID" sz="30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3000" b="1" dirty="0" err="1" smtClean="0">
                  <a:solidFill>
                    <a:srgbClr val="008080"/>
                  </a:solidFill>
                </a:rPr>
                <a:t>saksofon</a:t>
              </a:r>
              <a:endParaRPr lang="en-US" sz="3000" b="1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51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8667" y="361324"/>
            <a:ext cx="2352111" cy="615553"/>
            <a:chOff x="264542" y="1485475"/>
            <a:chExt cx="2352111" cy="6155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2352111" cy="609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3553" y="1485475"/>
              <a:ext cx="1955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A.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Bunyi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15933" y="1377142"/>
            <a:ext cx="6410543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1. </a:t>
            </a:r>
            <a:r>
              <a:rPr lang="en-ID" sz="3200" b="1" dirty="0" err="1" smtClean="0">
                <a:solidFill>
                  <a:schemeClr val="bg1"/>
                </a:solidFill>
              </a:rPr>
              <a:t>Berdasarkan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Kuat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dan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Lemahnya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778" y="2239810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Bunyi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kuat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terdengar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keras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jelas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telinga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0777" y="4092565"/>
            <a:ext cx="52832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Bunyi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lemah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terdengar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pelan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telinga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0778" y="3276728"/>
            <a:ext cx="6636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Contohnya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klakson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5724" y="5136371"/>
            <a:ext cx="6636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Contohnya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35" y="2424394"/>
            <a:ext cx="5479766" cy="38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4406379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2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Berdasarkan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Asalnya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34" y="1275306"/>
            <a:ext cx="6961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Bunyi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alam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berasal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benda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terdapat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sekitar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5934" y="2501761"/>
            <a:ext cx="6961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Bunyi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buatan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berasal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buatan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manusia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882" y="3564826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Contohnya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kentongan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dipukul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34" y="1283292"/>
            <a:ext cx="3009724" cy="39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7124527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3. </a:t>
            </a:r>
            <a:r>
              <a:rPr lang="en-ID" sz="3200" b="1" dirty="0" err="1" smtClean="0">
                <a:solidFill>
                  <a:schemeClr val="bg1"/>
                </a:solidFill>
              </a:rPr>
              <a:t>Berdasarkan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Panjang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dan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Pendeknya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34" y="1275306"/>
            <a:ext cx="6961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Bunyi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panjang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terdengar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lebih</a:t>
            </a:r>
            <a:r>
              <a:rPr lang="en-US" sz="3400" b="1" dirty="0" smtClean="0"/>
              <a:t> lama.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5933" y="3155985"/>
            <a:ext cx="7375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</a:rPr>
              <a:t>Bunyi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pendek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/>
              <a:t>terdengar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sebentar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saja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5933" y="1780415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Contohnya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kereta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api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kejauhan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7324" y="3690083"/>
            <a:ext cx="6636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Contohnya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mengetuk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pintu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5" y="879706"/>
            <a:ext cx="3807913" cy="20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57"/>
          <a:stretch/>
        </p:blipFill>
        <p:spPr>
          <a:xfrm>
            <a:off x="9150817" y="3485496"/>
            <a:ext cx="2648701" cy="24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0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67" y="361324"/>
            <a:ext cx="2352111" cy="615553"/>
            <a:chOff x="264542" y="1485475"/>
            <a:chExt cx="2352111" cy="6155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2352111" cy="6094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3553" y="1485475"/>
              <a:ext cx="1955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B. Nada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15933" y="1314512"/>
            <a:ext cx="3729973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1. </a:t>
            </a:r>
            <a:r>
              <a:rPr lang="en-ID" sz="3400" b="1" dirty="0" err="1" smtClean="0">
                <a:solidFill>
                  <a:schemeClr val="bg1"/>
                </a:solidFill>
              </a:rPr>
              <a:t>Mengenal</a:t>
            </a:r>
            <a:r>
              <a:rPr lang="en-ID" sz="3400" b="1" dirty="0" smtClean="0">
                <a:solidFill>
                  <a:schemeClr val="bg1"/>
                </a:solidFill>
              </a:rPr>
              <a:t> Nada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830" y="2174437"/>
            <a:ext cx="66360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Nada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bunyi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beraturan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9" name="Rectangle 8"/>
          <p:cNvSpPr/>
          <p:nvPr/>
        </p:nvSpPr>
        <p:spPr>
          <a:xfrm>
            <a:off x="315933" y="2968877"/>
            <a:ext cx="6606088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6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Bunyi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dengan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frekuensi</a:t>
            </a:r>
            <a:r>
              <a:rPr lang="en-US" sz="3200" b="1" dirty="0">
                <a:solidFill>
                  <a:srgbClr val="0070C0"/>
                </a:solidFill>
              </a:rPr>
              <a:t> yang </a:t>
            </a:r>
            <a:r>
              <a:rPr lang="en-US" sz="3200" b="1" dirty="0" err="1">
                <a:solidFill>
                  <a:srgbClr val="0070C0"/>
                </a:solidFill>
              </a:rPr>
              <a:t>lebih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cepat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akan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menghasilkan</a:t>
            </a:r>
            <a:r>
              <a:rPr lang="en-US" sz="3200" b="1" dirty="0">
                <a:solidFill>
                  <a:srgbClr val="0070C0"/>
                </a:solidFill>
              </a:rPr>
              <a:t> nada </a:t>
            </a:r>
            <a:r>
              <a:rPr lang="en-US" sz="3200" b="1" dirty="0" err="1">
                <a:solidFill>
                  <a:srgbClr val="0070C0"/>
                </a:solidFill>
              </a:rPr>
              <a:t>tinggi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5932" y="4253745"/>
            <a:ext cx="7049371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C0099"/>
                </a:solidFill>
              </a:rPr>
              <a:t>Bunyi</a:t>
            </a:r>
            <a:r>
              <a:rPr lang="en-US" sz="3200" b="1" dirty="0">
                <a:solidFill>
                  <a:srgbClr val="CC0099"/>
                </a:solidFill>
              </a:rPr>
              <a:t> </a:t>
            </a:r>
            <a:r>
              <a:rPr lang="en-US" sz="3200" b="1" dirty="0" err="1">
                <a:solidFill>
                  <a:srgbClr val="CC0099"/>
                </a:solidFill>
              </a:rPr>
              <a:t>dengan</a:t>
            </a:r>
            <a:r>
              <a:rPr lang="en-US" sz="3200" b="1" dirty="0">
                <a:solidFill>
                  <a:srgbClr val="CC0099"/>
                </a:solidFill>
              </a:rPr>
              <a:t> </a:t>
            </a:r>
            <a:r>
              <a:rPr lang="en-US" sz="3200" b="1" dirty="0" err="1">
                <a:solidFill>
                  <a:srgbClr val="CC0099"/>
                </a:solidFill>
              </a:rPr>
              <a:t>frekuensi</a:t>
            </a:r>
            <a:r>
              <a:rPr lang="en-US" sz="3200" b="1" dirty="0">
                <a:solidFill>
                  <a:srgbClr val="CC0099"/>
                </a:solidFill>
              </a:rPr>
              <a:t> yang </a:t>
            </a:r>
            <a:r>
              <a:rPr lang="en-US" sz="3200" b="1" dirty="0" err="1">
                <a:solidFill>
                  <a:srgbClr val="CC0099"/>
                </a:solidFill>
              </a:rPr>
              <a:t>lebih</a:t>
            </a:r>
            <a:r>
              <a:rPr lang="en-US" sz="3200" b="1" dirty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lambat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 smtClean="0">
                <a:solidFill>
                  <a:srgbClr val="CC0099"/>
                </a:solidFill>
              </a:rPr>
              <a:t>akan</a:t>
            </a:r>
            <a:r>
              <a:rPr lang="en-US" sz="3200" b="1" dirty="0" smtClean="0">
                <a:solidFill>
                  <a:srgbClr val="CC0099"/>
                </a:solidFill>
              </a:rPr>
              <a:t> </a:t>
            </a:r>
            <a:r>
              <a:rPr lang="en-US" sz="3200" b="1" dirty="0" err="1">
                <a:solidFill>
                  <a:srgbClr val="CC0099"/>
                </a:solidFill>
              </a:rPr>
              <a:t>menghasilkan</a:t>
            </a:r>
            <a:r>
              <a:rPr lang="en-US" sz="3200" b="1" dirty="0">
                <a:solidFill>
                  <a:srgbClr val="CC0099"/>
                </a:solidFill>
              </a:rPr>
              <a:t> nada </a:t>
            </a:r>
            <a:r>
              <a:rPr lang="en-US" sz="3200" b="1" dirty="0" err="1" smtClean="0">
                <a:solidFill>
                  <a:srgbClr val="CC0099"/>
                </a:solidFill>
              </a:rPr>
              <a:t>rendah</a:t>
            </a:r>
            <a:r>
              <a:rPr lang="en-US" sz="3200" b="1" dirty="0" smtClean="0">
                <a:solidFill>
                  <a:srgbClr val="CC0099"/>
                </a:solidFill>
              </a:rPr>
              <a:t>.</a:t>
            </a:r>
            <a:endParaRPr lang="en-US" sz="3200" b="1" dirty="0">
              <a:solidFill>
                <a:srgbClr val="CC00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8"/>
          <a:stretch/>
        </p:blipFill>
        <p:spPr>
          <a:xfrm>
            <a:off x="8175266" y="845705"/>
            <a:ext cx="3741162" cy="5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718" y="659089"/>
            <a:ext cx="57047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Tangga</a:t>
            </a:r>
            <a:r>
              <a:rPr lang="en-US" sz="3400" b="1" dirty="0" smtClean="0">
                <a:solidFill>
                  <a:prstClr val="black"/>
                </a:solidFill>
              </a:rPr>
              <a:t> nada </a:t>
            </a:r>
            <a:r>
              <a:rPr lang="en-US" sz="3400" b="1" dirty="0" err="1" smtClean="0">
                <a:solidFill>
                  <a:prstClr val="black"/>
                </a:solidFill>
              </a:rPr>
              <a:t>adalah</a:t>
            </a:r>
            <a:r>
              <a:rPr lang="en-US" sz="3400" b="1" dirty="0" smtClean="0">
                <a:solidFill>
                  <a:prstClr val="black"/>
                </a:solidFill>
              </a:rPr>
              <a:t> nada yang </a:t>
            </a:r>
            <a:r>
              <a:rPr lang="en-US" sz="3400" b="1" dirty="0" err="1" smtClean="0">
                <a:solidFill>
                  <a:prstClr val="black"/>
                </a:solidFill>
              </a:rPr>
              <a:t>disusun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bertingkat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dari</a:t>
            </a:r>
            <a:r>
              <a:rPr lang="en-US" sz="3400" b="1" dirty="0" smtClean="0">
                <a:solidFill>
                  <a:prstClr val="black"/>
                </a:solidFill>
              </a:rPr>
              <a:t> nada paling </a:t>
            </a:r>
            <a:r>
              <a:rPr lang="en-US" sz="3400" b="1" dirty="0" err="1" smtClean="0">
                <a:solidFill>
                  <a:prstClr val="black"/>
                </a:solidFill>
              </a:rPr>
              <a:t>rendah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ke</a:t>
            </a:r>
            <a:r>
              <a:rPr lang="en-US" sz="3400" b="1" dirty="0" smtClean="0">
                <a:solidFill>
                  <a:prstClr val="black"/>
                </a:solidFill>
              </a:rPr>
              <a:t> paling </a:t>
            </a:r>
            <a:r>
              <a:rPr lang="en-US" sz="3400" b="1" dirty="0" err="1" smtClean="0">
                <a:solidFill>
                  <a:prstClr val="black"/>
                </a:solidFill>
              </a:rPr>
              <a:t>tinggi</a:t>
            </a:r>
            <a:r>
              <a:rPr lang="en-US" sz="3400" b="1" dirty="0" smtClean="0">
                <a:solidFill>
                  <a:prstClr val="black"/>
                </a:solidFill>
              </a:rPr>
              <a:t>. 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18" y="2575559"/>
            <a:ext cx="5704711" cy="1077218"/>
          </a:xfrm>
          <a:prstGeom prst="rect">
            <a:avLst/>
          </a:prstGeom>
          <a:solidFill>
            <a:srgbClr val="FFFFCC"/>
          </a:solidFill>
          <a:ln w="19050">
            <a:solidFill>
              <a:srgbClr val="009999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</a:rPr>
              <a:t>Susunan</a:t>
            </a:r>
            <a:r>
              <a:rPr lang="en-US" sz="3200" b="1" dirty="0">
                <a:solidFill>
                  <a:prstClr val="black"/>
                </a:solidFill>
              </a:rPr>
              <a:t> nada </a:t>
            </a:r>
            <a:r>
              <a:rPr lang="en-US" sz="3200" b="1" dirty="0" err="1">
                <a:solidFill>
                  <a:prstClr val="black"/>
                </a:solidFill>
              </a:rPr>
              <a:t>dari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srgbClr val="CC0099"/>
                </a:solidFill>
              </a:rPr>
              <a:t>Do (C)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sampai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>
                <a:solidFill>
                  <a:srgbClr val="008080"/>
                </a:solidFill>
              </a:rPr>
              <a:t>Do’ (C’)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disebut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oktaf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718" y="3914676"/>
            <a:ext cx="57047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black"/>
                </a:solidFill>
              </a:rPr>
              <a:t>Nada </a:t>
            </a:r>
            <a:r>
              <a:rPr lang="en-US" sz="3400" b="1" dirty="0" err="1" smtClean="0">
                <a:solidFill>
                  <a:prstClr val="black"/>
                </a:solidFill>
              </a:rPr>
              <a:t>dapat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dituliskan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dengan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notasi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</a:rPr>
              <a:t>angka</a:t>
            </a:r>
            <a:r>
              <a:rPr lang="en-US" sz="3400" b="1" dirty="0" smtClean="0">
                <a:solidFill>
                  <a:srgbClr val="FF0000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notasi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balok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92" y="506776"/>
            <a:ext cx="5679015" cy="53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4" y="338368"/>
            <a:ext cx="3704921" cy="783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359044"/>
            <a:ext cx="3184395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Notasi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angka</a:t>
            </a:r>
            <a:endParaRPr lang="en-US" sz="3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194" y="1280446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Notasi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angka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ditulis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simbol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angka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194" y="2419219"/>
            <a:ext cx="6009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</a:rPr>
              <a:t>Angka</a:t>
            </a:r>
            <a:r>
              <a:rPr lang="en-US" sz="3400" b="1" dirty="0" smtClean="0">
                <a:solidFill>
                  <a:srgbClr val="0070C0"/>
                </a:solidFill>
              </a:rPr>
              <a:t> yang </a:t>
            </a:r>
            <a:r>
              <a:rPr lang="en-US" sz="3400" b="1" dirty="0" err="1" smtClean="0">
                <a:solidFill>
                  <a:srgbClr val="0070C0"/>
                </a:solidFill>
              </a:rPr>
              <a:t>digunakan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mulai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dari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angka</a:t>
            </a:r>
            <a:r>
              <a:rPr lang="en-US" sz="3400" b="1" dirty="0" smtClean="0">
                <a:solidFill>
                  <a:srgbClr val="0070C0"/>
                </a:solidFill>
              </a:rPr>
              <a:t> 1 </a:t>
            </a:r>
            <a:r>
              <a:rPr lang="en-US" sz="3400" b="1" dirty="0" err="1" smtClean="0">
                <a:solidFill>
                  <a:srgbClr val="0070C0"/>
                </a:solidFill>
              </a:rPr>
              <a:t>sampai</a:t>
            </a:r>
            <a:r>
              <a:rPr lang="en-US" sz="3400" b="1" dirty="0" smtClean="0">
                <a:solidFill>
                  <a:srgbClr val="0070C0"/>
                </a:solidFill>
              </a:rPr>
              <a:t> 7. </a:t>
            </a:r>
            <a:endParaRPr lang="en-US" sz="3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194" y="3595570"/>
            <a:ext cx="6009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00000"/>
                </a:solidFill>
              </a:rPr>
              <a:t>Angka</a:t>
            </a:r>
            <a:r>
              <a:rPr lang="en-US" sz="3400" b="1" dirty="0" smtClean="0">
                <a:solidFill>
                  <a:srgbClr val="C00000"/>
                </a:solidFill>
              </a:rPr>
              <a:t> 0 </a:t>
            </a:r>
            <a:r>
              <a:rPr lang="en-US" sz="3400" b="1" dirty="0" err="1" smtClean="0">
                <a:solidFill>
                  <a:srgbClr val="008080"/>
                </a:solidFill>
              </a:rPr>
              <a:t>digunakan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sebagai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tanda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diam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atau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istirahat</a:t>
            </a:r>
            <a:r>
              <a:rPr lang="en-US" sz="3400" b="1" dirty="0" smtClean="0">
                <a:solidFill>
                  <a:srgbClr val="008080"/>
                </a:solidFill>
              </a:rPr>
              <a:t>.</a:t>
            </a:r>
            <a:endParaRPr lang="en-US" sz="3400" b="1" dirty="0">
              <a:solidFill>
                <a:srgbClr val="00808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38375" y="2419219"/>
            <a:ext cx="4861143" cy="680516"/>
            <a:chOff x="367658" y="2427256"/>
            <a:chExt cx="16593890" cy="8573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" y="2427256"/>
              <a:ext cx="15396646" cy="8573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94121" y="2458818"/>
              <a:ext cx="16167427" cy="73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dirty="0" smtClean="0"/>
                <a:t>|  6  </a:t>
              </a:r>
              <a:r>
                <a:rPr lang="en-ID" sz="3200" b="1" dirty="0"/>
                <a:t>.</a:t>
              </a:r>
              <a:r>
                <a:rPr lang="en-ID" sz="3200" b="1" dirty="0" smtClean="0"/>
                <a:t>  .  3  </a:t>
              </a:r>
              <a:r>
                <a:rPr lang="en-ID" sz="3200" b="1" dirty="0"/>
                <a:t>|</a:t>
              </a:r>
              <a:r>
                <a:rPr lang="en-ID" sz="3200" b="1" dirty="0" smtClean="0"/>
                <a:t>  </a:t>
              </a:r>
              <a:r>
                <a:rPr lang="en-ID" sz="3200" b="1" dirty="0"/>
                <a:t>5</a:t>
              </a:r>
              <a:r>
                <a:rPr lang="en-ID" sz="3200" b="1" dirty="0" smtClean="0"/>
                <a:t>  .  4  3  |</a:t>
              </a:r>
              <a:endParaRPr lang="id-ID" sz="32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38375" y="3440408"/>
            <a:ext cx="4260222" cy="709143"/>
            <a:chOff x="-271974" y="2411475"/>
            <a:chExt cx="14542599" cy="8934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974" y="2411475"/>
              <a:ext cx="14542599" cy="893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4121" y="2458818"/>
              <a:ext cx="11965270" cy="73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dirty="0" smtClean="0"/>
                <a:t>|  5  5  6  </a:t>
              </a:r>
              <a:r>
                <a:rPr lang="en-ID" sz="3200" b="1" dirty="0"/>
                <a:t>|</a:t>
              </a:r>
              <a:r>
                <a:rPr lang="en-ID" sz="3200" b="1" dirty="0" smtClean="0"/>
                <a:t>  </a:t>
              </a:r>
              <a:r>
                <a:rPr lang="en-ID" sz="3200" b="1" dirty="0"/>
                <a:t>7</a:t>
              </a:r>
              <a:r>
                <a:rPr lang="en-ID" sz="3200" b="1" dirty="0" smtClean="0"/>
                <a:t>  </a:t>
              </a:r>
              <a:r>
                <a:rPr lang="en-ID" sz="3200" b="1" dirty="0" err="1" smtClean="0"/>
                <a:t>i</a:t>
              </a:r>
              <a:r>
                <a:rPr lang="en-ID" sz="3200" b="1" dirty="0" smtClean="0"/>
                <a:t>   </a:t>
              </a:r>
              <a:r>
                <a:rPr lang="en-ID" sz="3200" b="1" dirty="0" err="1" smtClean="0"/>
                <a:t>i</a:t>
              </a:r>
              <a:r>
                <a:rPr lang="en-ID" sz="3200" b="1" dirty="0" smtClean="0"/>
                <a:t>  |</a:t>
              </a:r>
              <a:endParaRPr lang="id-ID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8638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4" y="338368"/>
            <a:ext cx="3704921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3184395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400" b="1" dirty="0">
                <a:solidFill>
                  <a:prstClr val="white"/>
                </a:solidFill>
                <a:cs typeface="Arial" pitchFamily="34" charset="0"/>
              </a:rPr>
              <a:t>b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Notasi</a:t>
            </a:r>
            <a:r>
              <a:rPr lang="en-US" sz="34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cs typeface="Arial" pitchFamily="34" charset="0"/>
              </a:rPr>
              <a:t>balok</a:t>
            </a:r>
            <a:endParaRPr lang="en-US" sz="3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194" y="1393078"/>
            <a:ext cx="95731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Notasi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balok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ditulis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menggunakan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simbol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gambar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194" y="2489048"/>
            <a:ext cx="8790941" cy="61555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</a:rPr>
              <a:t>Notasi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balok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digambarkan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pada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garis</a:t>
            </a:r>
            <a:r>
              <a:rPr lang="en-US" sz="3400" b="1" dirty="0" smtClean="0">
                <a:solidFill>
                  <a:prstClr val="black"/>
                </a:solidFill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</a:rPr>
              <a:t>paranada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  <a:endParaRPr lang="en-US" sz="34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85018"/>
            <a:ext cx="10807340" cy="18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909</Words>
  <Application>Microsoft Office PowerPoint</Application>
  <PresentationFormat>Widescreen</PresentationFormat>
  <Paragraphs>121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Open Sans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48</cp:revision>
  <dcterms:created xsi:type="dcterms:W3CDTF">2022-04-28T01:27:10Z</dcterms:created>
  <dcterms:modified xsi:type="dcterms:W3CDTF">2022-05-12T03:07:26Z</dcterms:modified>
</cp:coreProperties>
</file>