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Tahom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Tahoma-regular.fntdata"/><Relationship Id="rId10" Type="http://schemas.openxmlformats.org/officeDocument/2006/relationships/slide" Target="slides/slide6.xml"/><Relationship Id="rId12" Type="http://schemas.openxmlformats.org/officeDocument/2006/relationships/font" Target="fonts/Tahoma-bold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PEMBAGIAN PECAHAN</a:t>
            </a:r>
            <a:endParaRPr/>
          </a:p>
        </p:txBody>
      </p:sp>
      <p:pic>
        <p:nvPicPr>
          <p:cNvPr id="30" name="Google Shape;30;p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412875"/>
            <a:ext cx="3384550" cy="19986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31" name="Google Shape;31;p5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825" y="3538537"/>
            <a:ext cx="3457575" cy="9699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32" name="Google Shape;3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72225" y="2276475"/>
            <a:ext cx="2592387" cy="216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0825" y="4081462"/>
            <a:ext cx="3675000" cy="26637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/>
          <p:nvPr/>
        </p:nvSpPr>
        <p:spPr>
          <a:xfrm>
            <a:off x="3708400" y="1196975"/>
            <a:ext cx="3025775" cy="1296987"/>
          </a:xfrm>
          <a:prstGeom prst="cloudCallout">
            <a:avLst>
              <a:gd fmla="val 21747" name="adj1"/>
              <a:gd fmla="val 26465" name="adj2"/>
            </a:avLst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Gimana cara ngajarnya ?</a:t>
            </a: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3779837" y="3860800"/>
            <a:ext cx="3168650" cy="1368425"/>
          </a:xfrm>
          <a:prstGeom prst="cloudCallout">
            <a:avLst>
              <a:gd fmla="val -7402" name="adj1"/>
              <a:gd fmla="val 27138" name="adj2"/>
            </a:avLst>
          </a:prstGeom>
          <a:solidFill>
            <a:srgbClr val="C7E824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nggak ngerti juga gue ...</a:t>
            </a:r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1346736" y="-2305127"/>
            <a:ext cx="3953700" cy="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7480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00" u="none" cap="none" strike="noStrike"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TUGAS 1</a:t>
            </a:r>
            <a:endParaRPr b="0" i="0" sz="1100" u="none" cap="none" strike="noStrike"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9055" rtl="0" algn="l">
              <a:lnSpc>
                <a:spcPct val="115454"/>
              </a:lnSpc>
              <a:spcBef>
                <a:spcPts val="1065"/>
              </a:spcBef>
              <a:spcAft>
                <a:spcPts val="0"/>
              </a:spcAft>
              <a:buNone/>
            </a:pPr>
            <a:r>
              <a:rPr b="1" i="1" lang="en-US" sz="1100" u="none" cap="none" strike="noStrike"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NAMA : MUAMMAR  NIM : 859745964</a:t>
            </a:r>
            <a:endParaRPr b="0" i="0" sz="1100" u="none" cap="none" strike="noStrike"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/>
        </p:nvSpPr>
        <p:spPr>
          <a:xfrm>
            <a:off x="179387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42" name="Google Shape;42;p6"/>
          <p:cNvSpPr txBox="1"/>
          <p:nvPr/>
        </p:nvSpPr>
        <p:spPr>
          <a:xfrm>
            <a:off x="1547812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/>
          </a:p>
        </p:txBody>
      </p:sp>
      <p:sp>
        <p:nvSpPr>
          <p:cNvPr id="43" name="Google Shape;43;p6"/>
          <p:cNvSpPr txBox="1"/>
          <p:nvPr/>
        </p:nvSpPr>
        <p:spPr>
          <a:xfrm>
            <a:off x="2268537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916237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/>
          </a:p>
        </p:txBody>
      </p:sp>
      <p:grpSp>
        <p:nvGrpSpPr>
          <p:cNvPr id="45" name="Google Shape;45;p6"/>
          <p:cNvGrpSpPr/>
          <p:nvPr/>
        </p:nvGrpSpPr>
        <p:grpSpPr>
          <a:xfrm>
            <a:off x="323850" y="3211512"/>
            <a:ext cx="8569325" cy="144462"/>
            <a:chOff x="395287" y="1700212"/>
            <a:chExt cx="8569325" cy="144462"/>
          </a:xfrm>
        </p:grpSpPr>
        <p:cxnSp>
          <p:nvCxnSpPr>
            <p:cNvPr id="46" name="Google Shape;46;p6"/>
            <p:cNvCxnSpPr/>
            <p:nvPr/>
          </p:nvCxnSpPr>
          <p:spPr>
            <a:xfrm>
              <a:off x="395287" y="1773237"/>
              <a:ext cx="8569325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47" name="Google Shape;47;p6"/>
            <p:cNvCxnSpPr/>
            <p:nvPr/>
          </p:nvCxnSpPr>
          <p:spPr>
            <a:xfrm>
              <a:off x="395287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8" name="Google Shape;48;p6"/>
            <p:cNvCxnSpPr/>
            <p:nvPr/>
          </p:nvCxnSpPr>
          <p:spPr>
            <a:xfrm>
              <a:off x="1095375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9" name="Google Shape;49;p6"/>
            <p:cNvCxnSpPr/>
            <p:nvPr/>
          </p:nvCxnSpPr>
          <p:spPr>
            <a:xfrm>
              <a:off x="1797050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0" name="Google Shape;50;p6"/>
            <p:cNvCxnSpPr/>
            <p:nvPr/>
          </p:nvCxnSpPr>
          <p:spPr>
            <a:xfrm>
              <a:off x="2497137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1" name="Google Shape;51;p6"/>
            <p:cNvCxnSpPr/>
            <p:nvPr/>
          </p:nvCxnSpPr>
          <p:spPr>
            <a:xfrm>
              <a:off x="3197225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" name="Google Shape;52;p6"/>
            <p:cNvCxnSpPr/>
            <p:nvPr/>
          </p:nvCxnSpPr>
          <p:spPr>
            <a:xfrm>
              <a:off x="389731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" name="Google Shape;53;p6"/>
            <p:cNvCxnSpPr/>
            <p:nvPr/>
          </p:nvCxnSpPr>
          <p:spPr>
            <a:xfrm>
              <a:off x="460216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4" name="Google Shape;54;p6"/>
            <p:cNvCxnSpPr/>
            <p:nvPr/>
          </p:nvCxnSpPr>
          <p:spPr>
            <a:xfrm>
              <a:off x="530066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5" name="Google Shape;55;p6"/>
            <p:cNvCxnSpPr/>
            <p:nvPr/>
          </p:nvCxnSpPr>
          <p:spPr>
            <a:xfrm>
              <a:off x="599916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6" name="Google Shape;56;p6"/>
            <p:cNvCxnSpPr/>
            <p:nvPr/>
          </p:nvCxnSpPr>
          <p:spPr>
            <a:xfrm>
              <a:off x="6699250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7" name="Google Shape;57;p6"/>
            <p:cNvCxnSpPr/>
            <p:nvPr/>
          </p:nvCxnSpPr>
          <p:spPr>
            <a:xfrm>
              <a:off x="7400925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8" name="Google Shape;58;p6"/>
            <p:cNvCxnSpPr/>
            <p:nvPr/>
          </p:nvCxnSpPr>
          <p:spPr>
            <a:xfrm>
              <a:off x="810101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9" name="Google Shape;59;p6"/>
            <p:cNvCxnSpPr/>
            <p:nvPr/>
          </p:nvCxnSpPr>
          <p:spPr>
            <a:xfrm>
              <a:off x="8748712" y="1700212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60" name="Google Shape;60;p6"/>
          <p:cNvSpPr txBox="1"/>
          <p:nvPr/>
        </p:nvSpPr>
        <p:spPr>
          <a:xfrm>
            <a:off x="900112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3636962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/>
          </a:p>
        </p:txBody>
      </p:sp>
      <p:sp>
        <p:nvSpPr>
          <p:cNvPr id="62" name="Google Shape;62;p6"/>
          <p:cNvSpPr txBox="1"/>
          <p:nvPr/>
        </p:nvSpPr>
        <p:spPr>
          <a:xfrm>
            <a:off x="4356100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endParaRPr/>
          </a:p>
        </p:txBody>
      </p:sp>
      <p:sp>
        <p:nvSpPr>
          <p:cNvPr id="63" name="Google Shape;63;p6"/>
          <p:cNvSpPr txBox="1"/>
          <p:nvPr/>
        </p:nvSpPr>
        <p:spPr>
          <a:xfrm>
            <a:off x="5076825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endParaRPr/>
          </a:p>
        </p:txBody>
      </p:sp>
      <p:sp>
        <p:nvSpPr>
          <p:cNvPr id="64" name="Google Shape;64;p6"/>
          <p:cNvSpPr txBox="1"/>
          <p:nvPr/>
        </p:nvSpPr>
        <p:spPr>
          <a:xfrm>
            <a:off x="5724525" y="335597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r>
            <a:endParaRPr/>
          </a:p>
        </p:txBody>
      </p:sp>
      <p:cxnSp>
        <p:nvCxnSpPr>
          <p:cNvPr id="65" name="Google Shape;65;p6"/>
          <p:cNvCxnSpPr/>
          <p:nvPr/>
        </p:nvCxnSpPr>
        <p:spPr>
          <a:xfrm flipH="1">
            <a:off x="4560199" y="2890430"/>
            <a:ext cx="1389000" cy="359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66" name="Google Shape;66;p6"/>
          <p:cNvCxnSpPr/>
          <p:nvPr/>
        </p:nvCxnSpPr>
        <p:spPr>
          <a:xfrm flipH="1">
            <a:off x="3121924" y="2888842"/>
            <a:ext cx="1389000" cy="359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67" name="Google Shape;67;p6"/>
          <p:cNvCxnSpPr/>
          <p:nvPr/>
        </p:nvCxnSpPr>
        <p:spPr>
          <a:xfrm flipH="1">
            <a:off x="1753499" y="2888842"/>
            <a:ext cx="1389000" cy="359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68" name="Google Shape;68;p6"/>
          <p:cNvCxnSpPr/>
          <p:nvPr/>
        </p:nvCxnSpPr>
        <p:spPr>
          <a:xfrm flipH="1">
            <a:off x="313637" y="2888842"/>
            <a:ext cx="1389000" cy="359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69" name="Google Shape;69;p6"/>
          <p:cNvSpPr txBox="1"/>
          <p:nvPr/>
        </p:nvSpPr>
        <p:spPr>
          <a:xfrm>
            <a:off x="900112" y="1838325"/>
            <a:ext cx="15843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 : 2 = ?</a:t>
            </a:r>
            <a:endParaRPr/>
          </a:p>
        </p:txBody>
      </p:sp>
      <p:sp>
        <p:nvSpPr>
          <p:cNvPr id="70" name="Google Shape;70;p6"/>
          <p:cNvSpPr txBox="1"/>
          <p:nvPr/>
        </p:nvSpPr>
        <p:spPr>
          <a:xfrm>
            <a:off x="5076825" y="2419350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71" name="Google Shape;71;p6"/>
          <p:cNvSpPr txBox="1"/>
          <p:nvPr/>
        </p:nvSpPr>
        <p:spPr>
          <a:xfrm>
            <a:off x="3563937" y="2419350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2268537" y="2419350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73" name="Google Shape;73;p6"/>
          <p:cNvSpPr txBox="1"/>
          <p:nvPr/>
        </p:nvSpPr>
        <p:spPr>
          <a:xfrm>
            <a:off x="900112" y="2419350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74" name="Google Shape;74;p6"/>
          <p:cNvSpPr txBox="1"/>
          <p:nvPr/>
        </p:nvSpPr>
        <p:spPr>
          <a:xfrm>
            <a:off x="3132137" y="1838325"/>
            <a:ext cx="20875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8 : 2 = 4</a:t>
            </a:r>
            <a:endParaRPr/>
          </a:p>
        </p:txBody>
      </p:sp>
      <p:grpSp>
        <p:nvGrpSpPr>
          <p:cNvPr id="75" name="Google Shape;75;p6"/>
          <p:cNvGrpSpPr/>
          <p:nvPr/>
        </p:nvGrpSpPr>
        <p:grpSpPr>
          <a:xfrm>
            <a:off x="1476375" y="5635625"/>
            <a:ext cx="5543550" cy="163512"/>
            <a:chOff x="2268537" y="2060575"/>
            <a:chExt cx="5543550" cy="163512"/>
          </a:xfrm>
        </p:grpSpPr>
        <p:cxnSp>
          <p:nvCxnSpPr>
            <p:cNvPr id="76" name="Google Shape;76;p6"/>
            <p:cNvCxnSpPr/>
            <p:nvPr/>
          </p:nvCxnSpPr>
          <p:spPr>
            <a:xfrm>
              <a:off x="2268537" y="2151062"/>
              <a:ext cx="554355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77" name="Google Shape;77;p6"/>
            <p:cNvCxnSpPr/>
            <p:nvPr/>
          </p:nvCxnSpPr>
          <p:spPr>
            <a:xfrm>
              <a:off x="2268537" y="2060575"/>
              <a:ext cx="0" cy="16351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8" name="Google Shape;78;p6"/>
            <p:cNvCxnSpPr/>
            <p:nvPr/>
          </p:nvCxnSpPr>
          <p:spPr>
            <a:xfrm>
              <a:off x="4470400" y="2060575"/>
              <a:ext cx="0" cy="16351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9" name="Google Shape;79;p6"/>
            <p:cNvCxnSpPr/>
            <p:nvPr/>
          </p:nvCxnSpPr>
          <p:spPr>
            <a:xfrm>
              <a:off x="6670675" y="2060575"/>
              <a:ext cx="0" cy="16351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80" name="Google Shape;80;p6"/>
          <p:cNvSpPr txBox="1"/>
          <p:nvPr/>
        </p:nvSpPr>
        <p:spPr>
          <a:xfrm>
            <a:off x="1331912" y="57991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81" name="Google Shape;81;p6"/>
          <p:cNvSpPr txBox="1"/>
          <p:nvPr/>
        </p:nvSpPr>
        <p:spPr>
          <a:xfrm>
            <a:off x="3419475" y="5799137"/>
            <a:ext cx="6477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1/2</a:t>
            </a:r>
            <a:endParaRPr/>
          </a:p>
        </p:txBody>
      </p:sp>
      <p:sp>
        <p:nvSpPr>
          <p:cNvPr id="82" name="Google Shape;82;p6"/>
          <p:cNvSpPr txBox="1"/>
          <p:nvPr/>
        </p:nvSpPr>
        <p:spPr>
          <a:xfrm>
            <a:off x="5724525" y="57991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cxnSp>
        <p:nvCxnSpPr>
          <p:cNvPr id="83" name="Google Shape;83;p6"/>
          <p:cNvCxnSpPr/>
          <p:nvPr/>
        </p:nvCxnSpPr>
        <p:spPr>
          <a:xfrm flipH="1">
            <a:off x="3718616" y="5187068"/>
            <a:ext cx="2162400" cy="463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4" name="Google Shape;84;p6"/>
          <p:cNvSpPr txBox="1"/>
          <p:nvPr/>
        </p:nvSpPr>
        <p:spPr>
          <a:xfrm>
            <a:off x="1403350" y="4267200"/>
            <a:ext cx="23764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 : ½  = ? </a:t>
            </a:r>
            <a:endParaRPr/>
          </a:p>
        </p:txBody>
      </p:sp>
      <p:sp>
        <p:nvSpPr>
          <p:cNvPr id="85" name="Google Shape;85;p6"/>
          <p:cNvSpPr txBox="1"/>
          <p:nvPr/>
        </p:nvSpPr>
        <p:spPr>
          <a:xfrm>
            <a:off x="3635375" y="4267200"/>
            <a:ext cx="2808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1 : ½  = 2 </a:t>
            </a:r>
            <a:endParaRPr/>
          </a:p>
        </p:txBody>
      </p:sp>
      <p:sp>
        <p:nvSpPr>
          <p:cNvPr id="86" name="Google Shape;86;p6"/>
          <p:cNvSpPr txBox="1"/>
          <p:nvPr/>
        </p:nvSpPr>
        <p:spPr>
          <a:xfrm>
            <a:off x="4643437" y="4772025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87" name="Google Shape;87;p6"/>
          <p:cNvSpPr txBox="1"/>
          <p:nvPr/>
        </p:nvSpPr>
        <p:spPr>
          <a:xfrm>
            <a:off x="2339975" y="4772025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cxnSp>
        <p:nvCxnSpPr>
          <p:cNvPr id="88" name="Google Shape;88;p6"/>
          <p:cNvCxnSpPr/>
          <p:nvPr/>
        </p:nvCxnSpPr>
        <p:spPr>
          <a:xfrm flipH="1">
            <a:off x="1462779" y="5188655"/>
            <a:ext cx="2162400" cy="463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pic>
        <p:nvPicPr>
          <p:cNvPr id="89" name="Google Shape;8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8487" y="3302000"/>
            <a:ext cx="1743075" cy="22875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"/>
          <p:cNvSpPr/>
          <p:nvPr/>
        </p:nvSpPr>
        <p:spPr>
          <a:xfrm>
            <a:off x="5724525" y="1628775"/>
            <a:ext cx="3313112" cy="1384300"/>
          </a:xfrm>
          <a:prstGeom prst="wedgeEllipseCallout">
            <a:avLst>
              <a:gd fmla="val 9532" name="adj1"/>
              <a:gd fmla="val 30666" name="adj2"/>
            </a:avLst>
          </a:prstGeom>
          <a:solidFill>
            <a:srgbClr val="C7E824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Font typeface="Tahoma"/>
              <a:buNone/>
            </a:pPr>
            <a:r>
              <a:rPr b="1" i="0" lang="en-US" sz="1800" u="none" cap="none" strike="noStrik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Dari angka 8 perlu 4 langkah mundur dua-dua menuju nol</a:t>
            </a:r>
            <a:endParaRPr b="1" i="0" sz="1800" u="none" cap="none" strike="noStrik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6"/>
          <p:cNvSpPr/>
          <p:nvPr/>
        </p:nvSpPr>
        <p:spPr>
          <a:xfrm>
            <a:off x="5581650" y="1628775"/>
            <a:ext cx="3527425" cy="1528762"/>
          </a:xfrm>
          <a:prstGeom prst="wedgeEllipseCallout">
            <a:avLst>
              <a:gd fmla="val 9867" name="adj1"/>
              <a:gd fmla="val 26804" name="adj2"/>
            </a:avLst>
          </a:prstGeom>
          <a:solidFill>
            <a:srgbClr val="C7E824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Font typeface="Tahoma"/>
              <a:buNone/>
            </a:pPr>
            <a:r>
              <a:rPr b="1" i="0" lang="en-US" sz="1800" u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Dari angka 1 perlu 2 langkah mundur setengah-setengah menuju nol</a:t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PEMBAGIAN PECAHAN BIASA</a:t>
            </a:r>
            <a:endParaRPr/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/>
          <p:nvPr/>
        </p:nvSpPr>
        <p:spPr>
          <a:xfrm>
            <a:off x="1979612" y="1171575"/>
            <a:ext cx="18716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 : ¼  = ? </a:t>
            </a:r>
            <a:endParaRPr/>
          </a:p>
        </p:txBody>
      </p:sp>
      <p:sp>
        <p:nvSpPr>
          <p:cNvPr id="98" name="Google Shape;98;p7"/>
          <p:cNvSpPr txBox="1"/>
          <p:nvPr/>
        </p:nvSpPr>
        <p:spPr>
          <a:xfrm>
            <a:off x="4500562" y="1270000"/>
            <a:ext cx="3311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1 : ¼  = 4 </a:t>
            </a:r>
            <a:endParaRPr/>
          </a:p>
        </p:txBody>
      </p:sp>
      <p:grpSp>
        <p:nvGrpSpPr>
          <p:cNvPr id="99" name="Google Shape;99;p7"/>
          <p:cNvGrpSpPr/>
          <p:nvPr/>
        </p:nvGrpSpPr>
        <p:grpSpPr>
          <a:xfrm>
            <a:off x="1836737" y="2682875"/>
            <a:ext cx="5543550" cy="163512"/>
            <a:chOff x="2268537" y="2079625"/>
            <a:chExt cx="3529012" cy="144462"/>
          </a:xfrm>
        </p:grpSpPr>
        <p:cxnSp>
          <p:nvCxnSpPr>
            <p:cNvPr id="100" name="Google Shape;100;p7"/>
            <p:cNvCxnSpPr/>
            <p:nvPr/>
          </p:nvCxnSpPr>
          <p:spPr>
            <a:xfrm>
              <a:off x="2268537" y="2159000"/>
              <a:ext cx="3529012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2268537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2968625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3670300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4370387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5070475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106" name="Google Shape;106;p7"/>
          <p:cNvSpPr txBox="1"/>
          <p:nvPr/>
        </p:nvSpPr>
        <p:spPr>
          <a:xfrm>
            <a:off x="1692275" y="28463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107" name="Google Shape;107;p7"/>
          <p:cNvSpPr txBox="1"/>
          <p:nvPr/>
        </p:nvSpPr>
        <p:spPr>
          <a:xfrm>
            <a:off x="3779837" y="2846387"/>
            <a:ext cx="5746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2/4</a:t>
            </a:r>
            <a:endParaRPr/>
          </a:p>
        </p:txBody>
      </p:sp>
      <p:sp>
        <p:nvSpPr>
          <p:cNvPr id="108" name="Google Shape;108;p7"/>
          <p:cNvSpPr txBox="1"/>
          <p:nvPr/>
        </p:nvSpPr>
        <p:spPr>
          <a:xfrm>
            <a:off x="4859337" y="2846387"/>
            <a:ext cx="5762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3/4</a:t>
            </a:r>
            <a:endParaRPr/>
          </a:p>
        </p:txBody>
      </p:sp>
      <p:sp>
        <p:nvSpPr>
          <p:cNvPr id="109" name="Google Shape;109;p7"/>
          <p:cNvSpPr txBox="1"/>
          <p:nvPr/>
        </p:nvSpPr>
        <p:spPr>
          <a:xfrm>
            <a:off x="6084887" y="28463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10" name="Google Shape;110;p7"/>
          <p:cNvSpPr txBox="1"/>
          <p:nvPr/>
        </p:nvSpPr>
        <p:spPr>
          <a:xfrm>
            <a:off x="2700337" y="2846387"/>
            <a:ext cx="6477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1/4</a:t>
            </a:r>
            <a:endParaRPr/>
          </a:p>
        </p:txBody>
      </p:sp>
      <p:cxnSp>
        <p:nvCxnSpPr>
          <p:cNvPr id="111" name="Google Shape;111;p7"/>
          <p:cNvCxnSpPr/>
          <p:nvPr/>
        </p:nvCxnSpPr>
        <p:spPr>
          <a:xfrm flipH="1">
            <a:off x="5140800" y="2376459"/>
            <a:ext cx="1099200" cy="317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12" name="Google Shape;112;p7"/>
          <p:cNvSpPr txBox="1"/>
          <p:nvPr/>
        </p:nvSpPr>
        <p:spPr>
          <a:xfrm>
            <a:off x="5508625" y="19891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13" name="Google Shape;113;p7"/>
          <p:cNvSpPr txBox="1"/>
          <p:nvPr/>
        </p:nvSpPr>
        <p:spPr>
          <a:xfrm>
            <a:off x="4429125" y="1981200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14" name="Google Shape;114;p7"/>
          <p:cNvSpPr txBox="1"/>
          <p:nvPr/>
        </p:nvSpPr>
        <p:spPr>
          <a:xfrm>
            <a:off x="3348037" y="19891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cxnSp>
        <p:nvCxnSpPr>
          <p:cNvPr id="115" name="Google Shape;115;p7"/>
          <p:cNvCxnSpPr/>
          <p:nvPr/>
        </p:nvCxnSpPr>
        <p:spPr>
          <a:xfrm flipH="1">
            <a:off x="4058125" y="2376459"/>
            <a:ext cx="1099200" cy="317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16" name="Google Shape;116;p7"/>
          <p:cNvCxnSpPr/>
          <p:nvPr/>
        </p:nvCxnSpPr>
        <p:spPr>
          <a:xfrm flipH="1">
            <a:off x="2978625" y="2376459"/>
            <a:ext cx="1099200" cy="317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17" name="Google Shape;117;p7"/>
          <p:cNvCxnSpPr/>
          <p:nvPr/>
        </p:nvCxnSpPr>
        <p:spPr>
          <a:xfrm flipH="1">
            <a:off x="1827687" y="2376459"/>
            <a:ext cx="1099200" cy="3177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18" name="Google Shape;118;p7"/>
          <p:cNvSpPr txBox="1"/>
          <p:nvPr/>
        </p:nvSpPr>
        <p:spPr>
          <a:xfrm>
            <a:off x="2195512" y="19891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grpSp>
        <p:nvGrpSpPr>
          <p:cNvPr id="119" name="Google Shape;119;p7"/>
          <p:cNvGrpSpPr/>
          <p:nvPr/>
        </p:nvGrpSpPr>
        <p:grpSpPr>
          <a:xfrm>
            <a:off x="2268537" y="5510212"/>
            <a:ext cx="3529012" cy="144462"/>
            <a:chOff x="2268537" y="2079625"/>
            <a:chExt cx="3529012" cy="144462"/>
          </a:xfrm>
        </p:grpSpPr>
        <p:cxnSp>
          <p:nvCxnSpPr>
            <p:cNvPr id="120" name="Google Shape;120;p7"/>
            <p:cNvCxnSpPr/>
            <p:nvPr/>
          </p:nvCxnSpPr>
          <p:spPr>
            <a:xfrm>
              <a:off x="2268537" y="2159000"/>
              <a:ext cx="3529012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121" name="Google Shape;121;p7"/>
            <p:cNvCxnSpPr/>
            <p:nvPr/>
          </p:nvCxnSpPr>
          <p:spPr>
            <a:xfrm>
              <a:off x="2268537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2" name="Google Shape;122;p7"/>
            <p:cNvCxnSpPr/>
            <p:nvPr/>
          </p:nvCxnSpPr>
          <p:spPr>
            <a:xfrm>
              <a:off x="2968625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3" name="Google Shape;123;p7"/>
            <p:cNvCxnSpPr/>
            <p:nvPr/>
          </p:nvCxnSpPr>
          <p:spPr>
            <a:xfrm>
              <a:off x="3670300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4" name="Google Shape;124;p7"/>
            <p:cNvCxnSpPr/>
            <p:nvPr/>
          </p:nvCxnSpPr>
          <p:spPr>
            <a:xfrm>
              <a:off x="4370387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5" name="Google Shape;125;p7"/>
            <p:cNvCxnSpPr/>
            <p:nvPr/>
          </p:nvCxnSpPr>
          <p:spPr>
            <a:xfrm>
              <a:off x="5070475" y="2079625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126" name="Google Shape;126;p7"/>
          <p:cNvSpPr txBox="1"/>
          <p:nvPr/>
        </p:nvSpPr>
        <p:spPr>
          <a:xfrm>
            <a:off x="2124075" y="5654675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127" name="Google Shape;127;p7"/>
          <p:cNvSpPr txBox="1"/>
          <p:nvPr/>
        </p:nvSpPr>
        <p:spPr>
          <a:xfrm>
            <a:off x="3419475" y="5654675"/>
            <a:ext cx="5762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2/4</a:t>
            </a:r>
            <a:endParaRPr/>
          </a:p>
        </p:txBody>
      </p:sp>
      <p:sp>
        <p:nvSpPr>
          <p:cNvPr id="128" name="Google Shape;128;p7"/>
          <p:cNvSpPr txBox="1"/>
          <p:nvPr/>
        </p:nvSpPr>
        <p:spPr>
          <a:xfrm>
            <a:off x="4067175" y="5654675"/>
            <a:ext cx="5746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3/4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4860925" y="5654675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2700337" y="5654675"/>
            <a:ext cx="5762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1/4</a:t>
            </a:r>
            <a:endParaRPr/>
          </a:p>
        </p:txBody>
      </p:sp>
      <p:cxnSp>
        <p:nvCxnSpPr>
          <p:cNvPr id="131" name="Google Shape;131;p7"/>
          <p:cNvCxnSpPr/>
          <p:nvPr/>
        </p:nvCxnSpPr>
        <p:spPr>
          <a:xfrm flipH="1">
            <a:off x="3702213" y="5221030"/>
            <a:ext cx="664800" cy="2784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32" name="Google Shape;132;p7"/>
          <p:cNvCxnSpPr/>
          <p:nvPr/>
        </p:nvCxnSpPr>
        <p:spPr>
          <a:xfrm flipH="1">
            <a:off x="2981488" y="5246430"/>
            <a:ext cx="664800" cy="2784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33" name="Google Shape;133;p7"/>
          <p:cNvCxnSpPr/>
          <p:nvPr/>
        </p:nvCxnSpPr>
        <p:spPr>
          <a:xfrm flipH="1">
            <a:off x="2260763" y="5246430"/>
            <a:ext cx="664800" cy="2784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34" name="Google Shape;134;p7"/>
          <p:cNvSpPr txBox="1"/>
          <p:nvPr/>
        </p:nvSpPr>
        <p:spPr>
          <a:xfrm>
            <a:off x="2195512" y="4122737"/>
            <a:ext cx="23764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¾ : ¼ = ? </a:t>
            </a:r>
            <a:endParaRPr/>
          </a:p>
        </p:txBody>
      </p:sp>
      <p:sp>
        <p:nvSpPr>
          <p:cNvPr id="135" name="Google Shape;135;p7"/>
          <p:cNvSpPr txBox="1"/>
          <p:nvPr/>
        </p:nvSpPr>
        <p:spPr>
          <a:xfrm>
            <a:off x="4427537" y="4122737"/>
            <a:ext cx="2808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¾ : ¼ = 3 </a:t>
            </a:r>
            <a:endParaRPr/>
          </a:p>
        </p:txBody>
      </p:sp>
      <p:sp>
        <p:nvSpPr>
          <p:cNvPr id="136" name="Google Shape;136;p7"/>
          <p:cNvSpPr txBox="1"/>
          <p:nvPr/>
        </p:nvSpPr>
        <p:spPr>
          <a:xfrm>
            <a:off x="3851275" y="4837112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37" name="Google Shape;137;p7"/>
          <p:cNvSpPr txBox="1"/>
          <p:nvPr/>
        </p:nvSpPr>
        <p:spPr>
          <a:xfrm>
            <a:off x="3132137" y="4837112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38" name="Google Shape;138;p7"/>
          <p:cNvSpPr txBox="1"/>
          <p:nvPr/>
        </p:nvSpPr>
        <p:spPr>
          <a:xfrm>
            <a:off x="2339975" y="4843462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8487" y="2781300"/>
            <a:ext cx="1743075" cy="228758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7"/>
          <p:cNvSpPr/>
          <p:nvPr/>
        </p:nvSpPr>
        <p:spPr>
          <a:xfrm>
            <a:off x="5724525" y="1341437"/>
            <a:ext cx="3313112" cy="1150937"/>
          </a:xfrm>
          <a:prstGeom prst="wedgeEllipseCallout">
            <a:avLst>
              <a:gd fmla="val 8890" name="adj1"/>
              <a:gd fmla="val 35543" name="adj2"/>
            </a:avLst>
          </a:prstGeom>
          <a:solidFill>
            <a:srgbClr val="C7E824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Font typeface="Tahoma"/>
              <a:buNone/>
            </a:pPr>
            <a:r>
              <a:rPr b="1" i="0" lang="en-US" sz="1800" u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Perlu 4 langkah mundur menuju nol</a:t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BEBEBE"/>
            </a:gs>
          </a:gsLst>
          <a:lin ang="5400012" scaled="0"/>
        </a:gra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8"/>
          <p:cNvGrpSpPr/>
          <p:nvPr/>
        </p:nvGrpSpPr>
        <p:grpSpPr>
          <a:xfrm>
            <a:off x="827087" y="1692275"/>
            <a:ext cx="3529012" cy="144462"/>
            <a:chOff x="2338387" y="4114800"/>
            <a:chExt cx="3529012" cy="144462"/>
          </a:xfrm>
        </p:grpSpPr>
        <p:cxnSp>
          <p:nvCxnSpPr>
            <p:cNvPr id="146" name="Google Shape;146;p8"/>
            <p:cNvCxnSpPr/>
            <p:nvPr/>
          </p:nvCxnSpPr>
          <p:spPr>
            <a:xfrm>
              <a:off x="2338387" y="4194175"/>
              <a:ext cx="3529012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147" name="Google Shape;147;p8"/>
            <p:cNvCxnSpPr/>
            <p:nvPr/>
          </p:nvCxnSpPr>
          <p:spPr>
            <a:xfrm>
              <a:off x="2338387" y="4114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8" name="Google Shape;148;p8"/>
            <p:cNvCxnSpPr/>
            <p:nvPr/>
          </p:nvCxnSpPr>
          <p:spPr>
            <a:xfrm>
              <a:off x="3038475" y="4114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9" name="Google Shape;149;p8"/>
            <p:cNvCxnSpPr/>
            <p:nvPr/>
          </p:nvCxnSpPr>
          <p:spPr>
            <a:xfrm>
              <a:off x="3740150" y="4114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50" name="Google Shape;150;p8"/>
            <p:cNvCxnSpPr/>
            <p:nvPr/>
          </p:nvCxnSpPr>
          <p:spPr>
            <a:xfrm>
              <a:off x="4440237" y="4114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51" name="Google Shape;151;p8"/>
            <p:cNvCxnSpPr/>
            <p:nvPr/>
          </p:nvCxnSpPr>
          <p:spPr>
            <a:xfrm>
              <a:off x="5140325" y="4114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152" name="Google Shape;152;p8"/>
          <p:cNvSpPr txBox="1"/>
          <p:nvPr/>
        </p:nvSpPr>
        <p:spPr>
          <a:xfrm>
            <a:off x="611200" y="2029612"/>
            <a:ext cx="3603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153" name="Google Shape;153;p8"/>
          <p:cNvSpPr txBox="1"/>
          <p:nvPr/>
        </p:nvSpPr>
        <p:spPr>
          <a:xfrm>
            <a:off x="1908175" y="1836737"/>
            <a:ext cx="574675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2/4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2627312" y="1836737"/>
            <a:ext cx="576262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3/4</a:t>
            </a:r>
            <a:endParaRPr/>
          </a:p>
        </p:txBody>
      </p:sp>
      <p:sp>
        <p:nvSpPr>
          <p:cNvPr id="155" name="Google Shape;155;p8"/>
          <p:cNvSpPr txBox="1"/>
          <p:nvPr/>
        </p:nvSpPr>
        <p:spPr>
          <a:xfrm>
            <a:off x="3419475" y="1836737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56" name="Google Shape;156;p8"/>
          <p:cNvSpPr txBox="1"/>
          <p:nvPr/>
        </p:nvSpPr>
        <p:spPr>
          <a:xfrm>
            <a:off x="1258887" y="1836737"/>
            <a:ext cx="576262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1/4</a:t>
            </a:r>
            <a:endParaRPr/>
          </a:p>
        </p:txBody>
      </p:sp>
      <p:cxnSp>
        <p:nvCxnSpPr>
          <p:cNvPr id="157" name="Google Shape;157;p8"/>
          <p:cNvCxnSpPr/>
          <p:nvPr/>
        </p:nvCxnSpPr>
        <p:spPr>
          <a:xfrm flipH="1">
            <a:off x="1540569" y="1402902"/>
            <a:ext cx="1384500" cy="2406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58" name="Google Shape;158;p8"/>
          <p:cNvCxnSpPr/>
          <p:nvPr/>
        </p:nvCxnSpPr>
        <p:spPr>
          <a:xfrm flipH="1">
            <a:off x="819313" y="1403092"/>
            <a:ext cx="664800" cy="2784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59" name="Google Shape;159;p8"/>
          <p:cNvSpPr txBox="1"/>
          <p:nvPr/>
        </p:nvSpPr>
        <p:spPr>
          <a:xfrm>
            <a:off x="250825" y="333375"/>
            <a:ext cx="24495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¾ : ½ = ? </a:t>
            </a:r>
            <a:endParaRPr/>
          </a:p>
        </p:txBody>
      </p:sp>
      <p:sp>
        <p:nvSpPr>
          <p:cNvPr id="160" name="Google Shape;160;p8"/>
          <p:cNvSpPr txBox="1"/>
          <p:nvPr/>
        </p:nvSpPr>
        <p:spPr>
          <a:xfrm>
            <a:off x="2989262" y="719137"/>
            <a:ext cx="3311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¾ : ½ = 1 ½  </a:t>
            </a:r>
            <a:endParaRPr/>
          </a:p>
        </p:txBody>
      </p:sp>
      <p:sp>
        <p:nvSpPr>
          <p:cNvPr id="161" name="Google Shape;161;p8"/>
          <p:cNvSpPr txBox="1"/>
          <p:nvPr/>
        </p:nvSpPr>
        <p:spPr>
          <a:xfrm>
            <a:off x="2052637" y="1000125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900112" y="1006475"/>
            <a:ext cx="5048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½ </a:t>
            </a:r>
            <a:endParaRPr/>
          </a:p>
        </p:txBody>
      </p:sp>
      <p:sp>
        <p:nvSpPr>
          <p:cNvPr id="163" name="Google Shape;163;p8"/>
          <p:cNvSpPr txBox="1"/>
          <p:nvPr/>
        </p:nvSpPr>
        <p:spPr>
          <a:xfrm>
            <a:off x="250825" y="53609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164" name="Google Shape;164;p8"/>
          <p:cNvSpPr txBox="1"/>
          <p:nvPr/>
        </p:nvSpPr>
        <p:spPr>
          <a:xfrm>
            <a:off x="2363787" y="4497387"/>
            <a:ext cx="4810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165" name="Google Shape;165;p8"/>
          <p:cNvSpPr txBox="1"/>
          <p:nvPr/>
        </p:nvSpPr>
        <p:spPr>
          <a:xfrm>
            <a:off x="4427537" y="53609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/>
          </a:p>
        </p:txBody>
      </p:sp>
      <p:sp>
        <p:nvSpPr>
          <p:cNvPr id="166" name="Google Shape;166;p8"/>
          <p:cNvSpPr txBox="1"/>
          <p:nvPr/>
        </p:nvSpPr>
        <p:spPr>
          <a:xfrm>
            <a:off x="6516687" y="53609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/>
          </a:p>
        </p:txBody>
      </p:sp>
      <p:sp>
        <p:nvSpPr>
          <p:cNvPr id="167" name="Google Shape;167;p8"/>
          <p:cNvSpPr txBox="1"/>
          <p:nvPr/>
        </p:nvSpPr>
        <p:spPr>
          <a:xfrm>
            <a:off x="8604250" y="536098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/>
          </a:p>
        </p:txBody>
      </p:sp>
      <p:grpSp>
        <p:nvGrpSpPr>
          <p:cNvPr id="168" name="Google Shape;168;p8"/>
          <p:cNvGrpSpPr/>
          <p:nvPr/>
        </p:nvGrpSpPr>
        <p:grpSpPr>
          <a:xfrm>
            <a:off x="395287" y="5216525"/>
            <a:ext cx="8569325" cy="144462"/>
            <a:chOff x="395287" y="4495800"/>
            <a:chExt cx="8569325" cy="144462"/>
          </a:xfrm>
        </p:grpSpPr>
        <p:cxnSp>
          <p:nvCxnSpPr>
            <p:cNvPr id="169" name="Google Shape;169;p8"/>
            <p:cNvCxnSpPr/>
            <p:nvPr/>
          </p:nvCxnSpPr>
          <p:spPr>
            <a:xfrm>
              <a:off x="395287" y="4568825"/>
              <a:ext cx="8569325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170" name="Google Shape;170;p8"/>
            <p:cNvCxnSpPr/>
            <p:nvPr/>
          </p:nvCxnSpPr>
          <p:spPr>
            <a:xfrm>
              <a:off x="395287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1" name="Google Shape;171;p8"/>
            <p:cNvCxnSpPr/>
            <p:nvPr/>
          </p:nvCxnSpPr>
          <p:spPr>
            <a:xfrm>
              <a:off x="74612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2" name="Google Shape;172;p8"/>
            <p:cNvCxnSpPr/>
            <p:nvPr/>
          </p:nvCxnSpPr>
          <p:spPr>
            <a:xfrm>
              <a:off x="109537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3" name="Google Shape;173;p8"/>
            <p:cNvCxnSpPr/>
            <p:nvPr/>
          </p:nvCxnSpPr>
          <p:spPr>
            <a:xfrm>
              <a:off x="14462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4" name="Google Shape;174;p8"/>
            <p:cNvCxnSpPr/>
            <p:nvPr/>
          </p:nvCxnSpPr>
          <p:spPr>
            <a:xfrm>
              <a:off x="1797050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5" name="Google Shape;175;p8"/>
            <p:cNvCxnSpPr/>
            <p:nvPr/>
          </p:nvCxnSpPr>
          <p:spPr>
            <a:xfrm>
              <a:off x="2147887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6" name="Google Shape;176;p8"/>
            <p:cNvCxnSpPr/>
            <p:nvPr/>
          </p:nvCxnSpPr>
          <p:spPr>
            <a:xfrm>
              <a:off x="2497137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7" name="Google Shape;177;p8"/>
            <p:cNvCxnSpPr/>
            <p:nvPr/>
          </p:nvCxnSpPr>
          <p:spPr>
            <a:xfrm>
              <a:off x="284797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8" name="Google Shape;178;p8"/>
            <p:cNvCxnSpPr/>
            <p:nvPr/>
          </p:nvCxnSpPr>
          <p:spPr>
            <a:xfrm>
              <a:off x="319722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9" name="Google Shape;179;p8"/>
            <p:cNvCxnSpPr/>
            <p:nvPr/>
          </p:nvCxnSpPr>
          <p:spPr>
            <a:xfrm>
              <a:off x="35480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0" name="Google Shape;180;p8"/>
            <p:cNvCxnSpPr/>
            <p:nvPr/>
          </p:nvCxnSpPr>
          <p:spPr>
            <a:xfrm>
              <a:off x="38973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1" name="Google Shape;181;p8"/>
            <p:cNvCxnSpPr/>
            <p:nvPr/>
          </p:nvCxnSpPr>
          <p:spPr>
            <a:xfrm>
              <a:off x="4248150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2" name="Google Shape;182;p8"/>
            <p:cNvCxnSpPr/>
            <p:nvPr/>
          </p:nvCxnSpPr>
          <p:spPr>
            <a:xfrm>
              <a:off x="46021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3" name="Google Shape;183;p8"/>
            <p:cNvCxnSpPr/>
            <p:nvPr/>
          </p:nvCxnSpPr>
          <p:spPr>
            <a:xfrm>
              <a:off x="494982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4" name="Google Shape;184;p8"/>
            <p:cNvCxnSpPr/>
            <p:nvPr/>
          </p:nvCxnSpPr>
          <p:spPr>
            <a:xfrm>
              <a:off x="53006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5" name="Google Shape;185;p8"/>
            <p:cNvCxnSpPr/>
            <p:nvPr/>
          </p:nvCxnSpPr>
          <p:spPr>
            <a:xfrm>
              <a:off x="56499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6" name="Google Shape;186;p8"/>
            <p:cNvCxnSpPr/>
            <p:nvPr/>
          </p:nvCxnSpPr>
          <p:spPr>
            <a:xfrm>
              <a:off x="59991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7" name="Google Shape;187;p8"/>
            <p:cNvCxnSpPr/>
            <p:nvPr/>
          </p:nvCxnSpPr>
          <p:spPr>
            <a:xfrm>
              <a:off x="63484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8" name="Google Shape;188;p8"/>
            <p:cNvCxnSpPr/>
            <p:nvPr/>
          </p:nvCxnSpPr>
          <p:spPr>
            <a:xfrm>
              <a:off x="6699250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9" name="Google Shape;189;p8"/>
            <p:cNvCxnSpPr/>
            <p:nvPr/>
          </p:nvCxnSpPr>
          <p:spPr>
            <a:xfrm>
              <a:off x="7048500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0" name="Google Shape;190;p8"/>
            <p:cNvCxnSpPr/>
            <p:nvPr/>
          </p:nvCxnSpPr>
          <p:spPr>
            <a:xfrm>
              <a:off x="7400925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1" name="Google Shape;191;p8"/>
            <p:cNvCxnSpPr/>
            <p:nvPr/>
          </p:nvCxnSpPr>
          <p:spPr>
            <a:xfrm>
              <a:off x="77517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2" name="Google Shape;192;p8"/>
            <p:cNvCxnSpPr/>
            <p:nvPr/>
          </p:nvCxnSpPr>
          <p:spPr>
            <a:xfrm>
              <a:off x="81010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3" name="Google Shape;193;p8"/>
            <p:cNvCxnSpPr/>
            <p:nvPr/>
          </p:nvCxnSpPr>
          <p:spPr>
            <a:xfrm>
              <a:off x="839946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4" name="Google Shape;194;p8"/>
            <p:cNvCxnSpPr/>
            <p:nvPr/>
          </p:nvCxnSpPr>
          <p:spPr>
            <a:xfrm>
              <a:off x="8748712" y="4495800"/>
              <a:ext cx="0" cy="1444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cxnSp>
        <p:nvCxnSpPr>
          <p:cNvPr id="195" name="Google Shape;195;p8"/>
          <p:cNvCxnSpPr/>
          <p:nvPr/>
        </p:nvCxnSpPr>
        <p:spPr>
          <a:xfrm flipH="1">
            <a:off x="7008366" y="4906377"/>
            <a:ext cx="1745700" cy="340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96" name="Google Shape;196;p8"/>
          <p:cNvCxnSpPr/>
          <p:nvPr/>
        </p:nvCxnSpPr>
        <p:spPr>
          <a:xfrm flipH="1">
            <a:off x="5282754" y="4901614"/>
            <a:ext cx="1745700" cy="340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97" name="Google Shape;197;p8"/>
          <p:cNvCxnSpPr/>
          <p:nvPr/>
        </p:nvCxnSpPr>
        <p:spPr>
          <a:xfrm flipH="1">
            <a:off x="3553966" y="4901614"/>
            <a:ext cx="1745700" cy="340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98" name="Google Shape;198;p8"/>
          <p:cNvCxnSpPr/>
          <p:nvPr/>
        </p:nvCxnSpPr>
        <p:spPr>
          <a:xfrm flipH="1">
            <a:off x="1825179" y="4901614"/>
            <a:ext cx="1745700" cy="340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99" name="Google Shape;199;p8"/>
          <p:cNvCxnSpPr/>
          <p:nvPr/>
        </p:nvCxnSpPr>
        <p:spPr>
          <a:xfrm flipH="1">
            <a:off x="383475" y="4902074"/>
            <a:ext cx="1460400" cy="3558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00" name="Google Shape;200;p8"/>
          <p:cNvSpPr txBox="1"/>
          <p:nvPr/>
        </p:nvSpPr>
        <p:spPr>
          <a:xfrm>
            <a:off x="827087" y="4424362"/>
            <a:ext cx="5762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4/5</a:t>
            </a:r>
            <a:endParaRPr/>
          </a:p>
        </p:txBody>
      </p:sp>
      <p:sp>
        <p:nvSpPr>
          <p:cNvPr id="201" name="Google Shape;201;p8"/>
          <p:cNvSpPr txBox="1"/>
          <p:nvPr/>
        </p:nvSpPr>
        <p:spPr>
          <a:xfrm>
            <a:off x="2339975" y="5367337"/>
            <a:ext cx="3603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202" name="Google Shape;202;p8"/>
          <p:cNvSpPr txBox="1"/>
          <p:nvPr/>
        </p:nvSpPr>
        <p:spPr>
          <a:xfrm>
            <a:off x="4164012" y="4497387"/>
            <a:ext cx="4810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203" name="Google Shape;203;p8"/>
          <p:cNvSpPr txBox="1"/>
          <p:nvPr/>
        </p:nvSpPr>
        <p:spPr>
          <a:xfrm>
            <a:off x="5819775" y="4497387"/>
            <a:ext cx="4810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204" name="Google Shape;204;p8"/>
          <p:cNvSpPr txBox="1"/>
          <p:nvPr/>
        </p:nvSpPr>
        <p:spPr>
          <a:xfrm>
            <a:off x="7546975" y="4497387"/>
            <a:ext cx="4810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endParaRPr/>
          </a:p>
        </p:txBody>
      </p:sp>
      <p:sp>
        <p:nvSpPr>
          <p:cNvPr id="205" name="Google Shape;205;p8"/>
          <p:cNvSpPr txBox="1"/>
          <p:nvPr/>
        </p:nvSpPr>
        <p:spPr>
          <a:xfrm>
            <a:off x="323850" y="3573462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 : 5/6 = ?</a:t>
            </a:r>
            <a:endParaRPr/>
          </a:p>
        </p:txBody>
      </p:sp>
      <p:sp>
        <p:nvSpPr>
          <p:cNvPr id="206" name="Google Shape;206;p8"/>
          <p:cNvSpPr txBox="1"/>
          <p:nvPr/>
        </p:nvSpPr>
        <p:spPr>
          <a:xfrm>
            <a:off x="4032250" y="3573462"/>
            <a:ext cx="29162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Maka, 4 : 5/6 = </a:t>
            </a: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r>
              <a:rPr b="1" i="0" lang="en-US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4/5</a:t>
            </a:r>
            <a:endParaRPr/>
          </a:p>
        </p:txBody>
      </p:sp>
      <p:pic>
        <p:nvPicPr>
          <p:cNvPr id="207" name="Google Shape;20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9200" y="2492375"/>
            <a:ext cx="1743075" cy="228758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8"/>
          <p:cNvSpPr/>
          <p:nvPr/>
        </p:nvSpPr>
        <p:spPr>
          <a:xfrm>
            <a:off x="5543562" y="787962"/>
            <a:ext cx="3600600" cy="1582800"/>
          </a:xfrm>
          <a:prstGeom prst="wedgeEllipseCallout">
            <a:avLst>
              <a:gd fmla="val 25886" name="adj1"/>
              <a:gd fmla="val 8839" name="adj2"/>
            </a:avLst>
          </a:prstGeom>
          <a:solidFill>
            <a:srgbClr val="C7E824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Dari angka 3/4 perlu 1 langkah setengah mundur setengah-setengah menuju nol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/>
          <p:nvPr/>
        </p:nvSpPr>
        <p:spPr>
          <a:xfrm>
            <a:off x="457200" y="274637"/>
            <a:ext cx="822960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PEMBAGIAN PECAHAN DESIMAL</a:t>
            </a:r>
            <a:endParaRPr/>
          </a:p>
        </p:txBody>
      </p:sp>
      <p:sp>
        <p:nvSpPr>
          <p:cNvPr id="214" name="Google Shape;214;p9"/>
          <p:cNvSpPr txBox="1"/>
          <p:nvPr>
            <p:ph idx="1" type="body"/>
          </p:nvPr>
        </p:nvSpPr>
        <p:spPr>
          <a:xfrm>
            <a:off x="457200" y="981075"/>
            <a:ext cx="8229600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Analog kesimpulan peragaan pembagian pecahan biasa bahwa 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Membagi bilangan dengan pecahan biasa sama artinya dengan mengalikan kebalikan pecahan pembagi.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Berapakah 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0,6 : 2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0,5 : 0,4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2,4 : 0,2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0,18 : 2 : 0,2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1,24 : 0,5 : 0,2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AF5F6"/>
            </a:gs>
            <a:gs pos="100000">
              <a:srgbClr val="92C7C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/>
        </p:nvSpPr>
        <p:spPr>
          <a:xfrm>
            <a:off x="684212" y="1700212"/>
            <a:ext cx="76327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Dari peragaan pembagian pecahan dapat disimpulkan bahwa :</a:t>
            </a:r>
            <a:endParaRPr/>
          </a:p>
        </p:txBody>
      </p:sp>
      <p:sp>
        <p:nvSpPr>
          <p:cNvPr id="220" name="Google Shape;220;p10"/>
          <p:cNvSpPr txBox="1"/>
          <p:nvPr/>
        </p:nvSpPr>
        <p:spPr>
          <a:xfrm>
            <a:off x="1331912" y="2928937"/>
            <a:ext cx="4248150" cy="210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  : ½  = 1  x 2/1 =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¾ : ¼ = ¾ x 4/1 = 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¾ : ½ = ¾ x 2/1 = 1 ½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  : 5/6 = 4 x 6/5 = 4 </a:t>
            </a:r>
            <a:r>
              <a:rPr b="0" i="0" lang="en-US" sz="1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4/5</a:t>
            </a:r>
            <a:endParaRPr/>
          </a:p>
        </p:txBody>
      </p:sp>
      <p:sp>
        <p:nvSpPr>
          <p:cNvPr id="221" name="Google Shape;221;p10"/>
          <p:cNvSpPr txBox="1"/>
          <p:nvPr/>
        </p:nvSpPr>
        <p:spPr>
          <a:xfrm>
            <a:off x="468312" y="476250"/>
            <a:ext cx="4321175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4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KESIMPULAN</a:t>
            </a:r>
            <a:endParaRPr/>
          </a:p>
        </p:txBody>
      </p:sp>
      <p:pic>
        <p:nvPicPr>
          <p:cNvPr id="222" name="Google Shape;22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00812" y="2941637"/>
            <a:ext cx="1743075" cy="228758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0"/>
          <p:cNvSpPr/>
          <p:nvPr/>
        </p:nvSpPr>
        <p:spPr>
          <a:xfrm>
            <a:off x="1619250" y="5229225"/>
            <a:ext cx="6553200" cy="1152525"/>
          </a:xfrm>
          <a:prstGeom prst="wedgeEllipseCallout">
            <a:avLst>
              <a:gd fmla="val 16540" name="adj1"/>
              <a:gd fmla="val -25765" name="adj2"/>
            </a:avLst>
          </a:prstGeom>
          <a:solidFill>
            <a:srgbClr val="C7E824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Jadi, membagi dengan pecahan sama artinya dengan </a:t>
            </a:r>
            <a:r>
              <a:rPr b="1" i="0" lang="en-US" sz="1800" u="none">
                <a:solidFill>
                  <a:srgbClr val="FF3399"/>
                </a:solidFill>
                <a:latin typeface="Tahoma"/>
                <a:ea typeface="Tahoma"/>
                <a:cs typeface="Tahoma"/>
                <a:sym typeface="Tahoma"/>
              </a:rPr>
              <a:t>mengalikan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dengan </a:t>
            </a:r>
            <a:r>
              <a:rPr b="1" i="0" lang="en-US" sz="18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kebalikan pembaginya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4" name="Google Shape;224;p10"/>
          <p:cNvSpPr/>
          <p:nvPr/>
        </p:nvSpPr>
        <p:spPr>
          <a:xfrm>
            <a:off x="1724025" y="2924175"/>
            <a:ext cx="287337" cy="2160587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3060700" y="2924175"/>
            <a:ext cx="287337" cy="2160587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