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6" r:id="rId2"/>
    <p:sldId id="277" r:id="rId3"/>
    <p:sldId id="337" r:id="rId4"/>
    <p:sldId id="338" r:id="rId5"/>
    <p:sldId id="339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66FF33"/>
    <a:srgbClr val="FFFF66"/>
    <a:srgbClr val="008080"/>
    <a:srgbClr val="FFFF99"/>
    <a:srgbClr val="FF0066"/>
    <a:srgbClr val="FF9966"/>
    <a:srgbClr val="FF99CC"/>
    <a:srgbClr val="FFCC99"/>
    <a:srgbClr val="C9C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03" autoAdjust="0"/>
  </p:normalViewPr>
  <p:slideViewPr>
    <p:cSldViewPr>
      <p:cViewPr>
        <p:scale>
          <a:sx n="50" d="100"/>
          <a:sy n="50" d="100"/>
        </p:scale>
        <p:origin x="-366" y="-6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FA59A-4039-4780-8827-E3A9A9D801E3}" type="datetimeFigureOut">
              <a:rPr lang="en-US" smtClean="0"/>
              <a:pPr/>
              <a:t>7/8/2023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7492-1529-472A-95BF-2C0C16D7D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tulisan</a:t>
            </a:r>
            <a:r>
              <a:rPr lang="en-US" baseline="0" dirty="0" smtClean="0"/>
              <a:t> BUPENA </a:t>
            </a:r>
            <a:r>
              <a:rPr lang="en-US" baseline="0" dirty="0" err="1" smtClean="0"/>
              <a:t>disesuaikan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dgn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jenjang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254176" y="2071126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B0ED"/>
                </a:solidFill>
                <a:cs typeface="Arial" pitchFamily="34" charset="0"/>
              </a:rPr>
              <a:t>BUPENA</a:t>
            </a:r>
            <a:endParaRPr lang="id-ID" b="1" dirty="0">
              <a:solidFill>
                <a:srgbClr val="00B0ED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54781" y="148819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7822" y="2865879"/>
            <a:ext cx="2070118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5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425010" y="763869"/>
            <a:ext cx="2553156" cy="3312267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3139" y="871897"/>
            <a:ext cx="2414719" cy="320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164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Template Bupena Merdeka (Konten QR-Media mengajar)\BACKGROUND\cream.jpg"/>
          <p:cNvPicPr>
            <a:picLocks noChangeAspect="1" noChangeArrowheads="1"/>
          </p:cNvPicPr>
          <p:nvPr/>
        </p:nvPicPr>
        <p:blipFill>
          <a:blip r:embed="rId2" cstate="print"/>
          <a:srcRect r="921" b="667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3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750" y="437932"/>
            <a:ext cx="5063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Penjumlahan</a:t>
            </a:r>
            <a:r>
              <a:rPr 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Bersusun</a:t>
            </a:r>
            <a:r>
              <a:rPr 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Panjang</a:t>
            </a:r>
            <a:endParaRPr lang="en-US" sz="2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951" y="1151164"/>
            <a:ext cx="3604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35.270 + 48.425 = . . . 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388" y="2013506"/>
            <a:ext cx="4356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35.270 = 30.000 + 5.000 + 200 + 70 + 0</a:t>
            </a:r>
          </a:p>
          <a:p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48.425 = 40.000 + 8.000 + 400 + 20 + 5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65758" y="2610659"/>
            <a:ext cx="4054152" cy="369332"/>
            <a:chOff x="733872" y="2376815"/>
            <a:chExt cx="4054152" cy="36933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733872" y="2561481"/>
              <a:ext cx="3694112" cy="0"/>
            </a:xfrm>
            <a:prstGeom prst="line">
              <a:avLst/>
            </a:prstGeom>
            <a:ln w="19050">
              <a:solidFill>
                <a:srgbClr val="0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391918" y="2376815"/>
              <a:ext cx="396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9999"/>
                  </a:solidFill>
                </a:rPr>
                <a:t>+ </a:t>
              </a:r>
              <a:endParaRPr lang="en-US" b="1" dirty="0">
                <a:solidFill>
                  <a:srgbClr val="FF9999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35534" y="2877602"/>
            <a:ext cx="4356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= 70.000 + 13.000 + 600 + 90 + 5</a:t>
            </a:r>
          </a:p>
          <a:p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= 70.000 + 10.000 + 3.000 + 600 + 90 + 5</a:t>
            </a:r>
          </a:p>
          <a:p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= 80.000 + 3.000 + 600 + 90 + 5</a:t>
            </a:r>
          </a:p>
          <a:p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= 83.695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92080" y="1901195"/>
            <a:ext cx="3448921" cy="1788259"/>
          </a:xfrm>
          <a:prstGeom prst="roundRect">
            <a:avLst>
              <a:gd name="adj" fmla="val 4230"/>
            </a:avLst>
          </a:prstGeom>
          <a:solidFill>
            <a:srgbClr val="FFFF99"/>
          </a:solidFill>
          <a:ln w="1905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d-ID" b="1" dirty="0" smtClean="0">
                <a:solidFill>
                  <a:srgbClr val="008080"/>
                </a:solidFill>
              </a:rPr>
              <a:t>Uraikan </a:t>
            </a:r>
            <a:r>
              <a:rPr lang="id-ID" b="1" dirty="0">
                <a:solidFill>
                  <a:srgbClr val="008080"/>
                </a:solidFill>
              </a:rPr>
              <a:t>bilangan sesuai </a:t>
            </a:r>
            <a:r>
              <a:rPr lang="id-ID" b="1" dirty="0" smtClean="0">
                <a:solidFill>
                  <a:srgbClr val="008080"/>
                </a:solidFill>
              </a:rPr>
              <a:t>nilai</a:t>
            </a:r>
            <a:r>
              <a:rPr lang="en-US" b="1" dirty="0" smtClean="0">
                <a:solidFill>
                  <a:srgbClr val="008080"/>
                </a:solidFill>
              </a:rPr>
              <a:t> </a:t>
            </a:r>
            <a:r>
              <a:rPr lang="id-ID" b="1" dirty="0" smtClean="0">
                <a:solidFill>
                  <a:srgbClr val="008080"/>
                </a:solidFill>
              </a:rPr>
              <a:t>tempat</a:t>
            </a:r>
            <a:r>
              <a:rPr lang="id-ID" b="1" dirty="0">
                <a:solidFill>
                  <a:srgbClr val="008080"/>
                </a:solidFill>
              </a:rPr>
              <a:t>, lalu </a:t>
            </a:r>
            <a:r>
              <a:rPr lang="id-ID" b="1" dirty="0" smtClean="0">
                <a:solidFill>
                  <a:srgbClr val="008080"/>
                </a:solidFill>
              </a:rPr>
              <a:t>jumlahkan.</a:t>
            </a:r>
            <a:endParaRPr lang="en-US" b="1" dirty="0" smtClean="0">
              <a:solidFill>
                <a:srgbClr val="00808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d-ID" b="1" dirty="0" smtClean="0">
                <a:solidFill>
                  <a:srgbClr val="008080"/>
                </a:solidFill>
              </a:rPr>
              <a:t>Kumpulkan </a:t>
            </a:r>
            <a:r>
              <a:rPr lang="id-ID" b="1" dirty="0">
                <a:solidFill>
                  <a:srgbClr val="008080"/>
                </a:solidFill>
              </a:rPr>
              <a:t>bilangan pada </a:t>
            </a:r>
            <a:r>
              <a:rPr lang="id-ID" b="1" dirty="0" smtClean="0">
                <a:solidFill>
                  <a:srgbClr val="008080"/>
                </a:solidFill>
              </a:rPr>
              <a:t>nilai</a:t>
            </a:r>
            <a:r>
              <a:rPr lang="en-US" b="1" dirty="0" smtClean="0">
                <a:solidFill>
                  <a:srgbClr val="008080"/>
                </a:solidFill>
              </a:rPr>
              <a:t> </a:t>
            </a:r>
            <a:r>
              <a:rPr lang="id-ID" b="1" dirty="0" smtClean="0">
                <a:solidFill>
                  <a:srgbClr val="008080"/>
                </a:solidFill>
              </a:rPr>
              <a:t>tempat </a:t>
            </a:r>
            <a:r>
              <a:rPr lang="id-ID" b="1" dirty="0">
                <a:solidFill>
                  <a:srgbClr val="008080"/>
                </a:solidFill>
              </a:rPr>
              <a:t>yang </a:t>
            </a:r>
            <a:r>
              <a:rPr lang="id-ID" b="1" dirty="0" smtClean="0">
                <a:solidFill>
                  <a:srgbClr val="008080"/>
                </a:solidFill>
              </a:rPr>
              <a:t>sama.</a:t>
            </a:r>
            <a:endParaRPr lang="en-US" b="1" dirty="0" smtClean="0">
              <a:solidFill>
                <a:srgbClr val="00808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d-ID" b="1" dirty="0" smtClean="0">
                <a:solidFill>
                  <a:srgbClr val="008080"/>
                </a:solidFill>
              </a:rPr>
              <a:t>Jumlahkan untuk</a:t>
            </a:r>
            <a:r>
              <a:rPr lang="en-US" b="1" dirty="0" smtClean="0">
                <a:solidFill>
                  <a:srgbClr val="008080"/>
                </a:solidFill>
              </a:rPr>
              <a:t> </a:t>
            </a:r>
            <a:r>
              <a:rPr lang="id-ID" b="1" dirty="0" smtClean="0">
                <a:solidFill>
                  <a:srgbClr val="008080"/>
                </a:solidFill>
              </a:rPr>
              <a:t>mendapatkan </a:t>
            </a:r>
            <a:r>
              <a:rPr lang="id-ID" b="1" dirty="0">
                <a:solidFill>
                  <a:srgbClr val="008080"/>
                </a:solidFill>
              </a:rPr>
              <a:t>hasil akhir.</a:t>
            </a:r>
            <a:endParaRPr lang="en-US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75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Template Bupena Merdeka (Konten QR-Media mengajar)\BACKGROUND\cream.jpg"/>
          <p:cNvPicPr>
            <a:picLocks noChangeAspect="1" noChangeArrowheads="1"/>
          </p:cNvPicPr>
          <p:nvPr/>
        </p:nvPicPr>
        <p:blipFill>
          <a:blip r:embed="rId2" cstate="print"/>
          <a:srcRect r="921" b="667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3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750" y="437932"/>
            <a:ext cx="5063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Penjumlahan</a:t>
            </a:r>
            <a:r>
              <a:rPr 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Bersusun</a:t>
            </a:r>
            <a:r>
              <a:rPr 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Pendek</a:t>
            </a:r>
            <a:endParaRPr lang="en-US" sz="2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589" y="1517978"/>
            <a:ext cx="3582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35.270 + 48.425 = . . . 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52181" y="1043381"/>
            <a:ext cx="43565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</a:p>
          <a:p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35.270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48.425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38551" y="2137655"/>
            <a:ext cx="1533872" cy="369332"/>
            <a:chOff x="733872" y="2376815"/>
            <a:chExt cx="1533872" cy="369332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733872" y="2548121"/>
              <a:ext cx="1137766" cy="0"/>
            </a:xfrm>
            <a:prstGeom prst="line">
              <a:avLst/>
            </a:prstGeom>
            <a:ln w="19050">
              <a:solidFill>
                <a:srgbClr val="0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871638" y="2376815"/>
              <a:ext cx="396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9999"/>
                  </a:solidFill>
                </a:rPr>
                <a:t>+ </a:t>
              </a:r>
              <a:endParaRPr lang="en-US" b="1" dirty="0">
                <a:solidFill>
                  <a:srgbClr val="FF9999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488247" y="2394477"/>
            <a:ext cx="1533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83.695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7870" y="3042549"/>
            <a:ext cx="7776865" cy="1505903"/>
          </a:xfrm>
          <a:prstGeom prst="roundRect">
            <a:avLst>
              <a:gd name="adj" fmla="val 4230"/>
            </a:avLst>
          </a:prstGeom>
          <a:solidFill>
            <a:srgbClr val="FFFF99"/>
          </a:solidFill>
          <a:ln w="1905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d-ID" b="1" dirty="0">
                <a:solidFill>
                  <a:srgbClr val="008080"/>
                </a:solidFill>
              </a:rPr>
              <a:t>Jumlahkan angka satuan, 0 + 5 = 5 (tulis 5 satuan).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b="1" dirty="0" smtClean="0">
                <a:solidFill>
                  <a:srgbClr val="008080"/>
                </a:solidFill>
              </a:rPr>
              <a:t>Jumlahkan </a:t>
            </a:r>
            <a:r>
              <a:rPr lang="id-ID" b="1" dirty="0">
                <a:solidFill>
                  <a:srgbClr val="008080"/>
                </a:solidFill>
              </a:rPr>
              <a:t>angka puluhan, 7 + 2 = 9 (tulis 9 puluhan).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b="1" dirty="0" smtClean="0">
                <a:solidFill>
                  <a:srgbClr val="008080"/>
                </a:solidFill>
              </a:rPr>
              <a:t>Jumlahkan </a:t>
            </a:r>
            <a:r>
              <a:rPr lang="id-ID" b="1" dirty="0">
                <a:solidFill>
                  <a:srgbClr val="008080"/>
                </a:solidFill>
              </a:rPr>
              <a:t>angka ratusan, 2 + 4 = 6 (tulis 6 ratusan).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b="1" dirty="0" smtClean="0">
                <a:solidFill>
                  <a:srgbClr val="008080"/>
                </a:solidFill>
              </a:rPr>
              <a:t>Jumlahkan </a:t>
            </a:r>
            <a:r>
              <a:rPr lang="id-ID" b="1" dirty="0">
                <a:solidFill>
                  <a:srgbClr val="008080"/>
                </a:solidFill>
              </a:rPr>
              <a:t>angka ribuan, 5 + 8 = 13 (tulis 3 ribuan, simpan 1 puluh ribuan).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b="1" dirty="0" smtClean="0">
                <a:solidFill>
                  <a:srgbClr val="008080"/>
                </a:solidFill>
              </a:rPr>
              <a:t>Jumlahkan </a:t>
            </a:r>
            <a:r>
              <a:rPr lang="id-ID" b="1" dirty="0">
                <a:solidFill>
                  <a:srgbClr val="008080"/>
                </a:solidFill>
              </a:rPr>
              <a:t>angka puluh ribuan, 1 + 3 + 4 = 8 (tulis 8 puluh ribuan).</a:t>
            </a:r>
            <a:endParaRPr lang="en-US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Template Bupena Merdeka (Konten QR-Media mengajar)\BACKGROUND\cream.jpg"/>
          <p:cNvPicPr>
            <a:picLocks noChangeAspect="1" noChangeArrowheads="1"/>
          </p:cNvPicPr>
          <p:nvPr/>
        </p:nvPicPr>
        <p:blipFill>
          <a:blip r:embed="rId2" cstate="print"/>
          <a:srcRect r="921" b="667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3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750" y="437932"/>
            <a:ext cx="5063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Pengurangan</a:t>
            </a:r>
            <a:r>
              <a:rPr 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Teknik</a:t>
            </a:r>
            <a:r>
              <a:rPr 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Meminjam</a:t>
            </a:r>
            <a:endParaRPr lang="en-US" sz="2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131590"/>
            <a:ext cx="3708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48.375 – 25.750 = . . . 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8580" y="1654810"/>
            <a:ext cx="5052392" cy="2917686"/>
          </a:xfrm>
          <a:prstGeom prst="roundRect">
            <a:avLst>
              <a:gd name="adj" fmla="val 4230"/>
            </a:avLst>
          </a:prstGeom>
          <a:solidFill>
            <a:srgbClr val="FFFF99"/>
          </a:solidFill>
          <a:ln w="1905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d-ID" b="1" dirty="0">
                <a:solidFill>
                  <a:srgbClr val="008080"/>
                </a:solidFill>
              </a:rPr>
              <a:t>Kurangkan angka satuan, 5 – 0 = 5 (tulis 5 satuan).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b="1" dirty="0" smtClean="0">
                <a:solidFill>
                  <a:srgbClr val="008080"/>
                </a:solidFill>
              </a:rPr>
              <a:t>Kurangkan </a:t>
            </a:r>
            <a:r>
              <a:rPr lang="id-ID" b="1" dirty="0">
                <a:solidFill>
                  <a:srgbClr val="008080"/>
                </a:solidFill>
              </a:rPr>
              <a:t>angka puluhan, 7 – 5 = 2 (tulis 2 puluhan).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b="1" dirty="0" smtClean="0">
                <a:solidFill>
                  <a:srgbClr val="008080"/>
                </a:solidFill>
              </a:rPr>
              <a:t>Kurangkan </a:t>
            </a:r>
            <a:r>
              <a:rPr lang="id-ID" b="1" dirty="0">
                <a:solidFill>
                  <a:srgbClr val="008080"/>
                </a:solidFill>
              </a:rPr>
              <a:t>angka ratusan, 3 &lt; 7, maka pinjam 1 ribuan menjadi 13 – 7 = </a:t>
            </a:r>
            <a:r>
              <a:rPr lang="id-ID" b="1" dirty="0" smtClean="0">
                <a:solidFill>
                  <a:srgbClr val="008080"/>
                </a:solidFill>
              </a:rPr>
              <a:t>6</a:t>
            </a:r>
            <a:r>
              <a:rPr lang="en-US" b="1" dirty="0" smtClean="0">
                <a:solidFill>
                  <a:srgbClr val="008080"/>
                </a:solidFill>
              </a:rPr>
              <a:t> </a:t>
            </a:r>
            <a:r>
              <a:rPr lang="id-ID" b="1" dirty="0" smtClean="0">
                <a:solidFill>
                  <a:srgbClr val="008080"/>
                </a:solidFill>
              </a:rPr>
              <a:t>(tulis </a:t>
            </a:r>
            <a:r>
              <a:rPr lang="id-ID" b="1" dirty="0">
                <a:solidFill>
                  <a:srgbClr val="008080"/>
                </a:solidFill>
              </a:rPr>
              <a:t>6 ratusan).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b="1" dirty="0" smtClean="0">
                <a:solidFill>
                  <a:srgbClr val="008080"/>
                </a:solidFill>
              </a:rPr>
              <a:t>Kurangkan </a:t>
            </a:r>
            <a:r>
              <a:rPr lang="id-ID" b="1" dirty="0">
                <a:solidFill>
                  <a:srgbClr val="008080"/>
                </a:solidFill>
              </a:rPr>
              <a:t>angka ribuan, (8 – 1) – 5 = 7 – 5 = 2 (tulis 2 ribuan).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b="1" dirty="0" smtClean="0">
                <a:solidFill>
                  <a:srgbClr val="008080"/>
                </a:solidFill>
              </a:rPr>
              <a:t>Kurangkan </a:t>
            </a:r>
            <a:r>
              <a:rPr lang="id-ID" b="1" dirty="0">
                <a:solidFill>
                  <a:srgbClr val="008080"/>
                </a:solidFill>
              </a:rPr>
              <a:t>angka puluh ribuan, 4 – 2 = 2 (tulis 2 puluh ribuan).</a:t>
            </a:r>
            <a:endParaRPr lang="en-US" b="1" dirty="0">
              <a:solidFill>
                <a:srgbClr val="00808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4439" y="1796644"/>
            <a:ext cx="244740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   7 13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48.375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25.750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70809" y="2890918"/>
            <a:ext cx="1533872" cy="369332"/>
            <a:chOff x="733872" y="2376815"/>
            <a:chExt cx="1533872" cy="369332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733872" y="2548121"/>
              <a:ext cx="1137766" cy="13360"/>
            </a:xfrm>
            <a:prstGeom prst="line">
              <a:avLst/>
            </a:prstGeom>
            <a:ln w="19050">
              <a:solidFill>
                <a:srgbClr val="0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871638" y="2376815"/>
              <a:ext cx="396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9999"/>
                  </a:solidFill>
                </a:rPr>
                <a:t>+ </a:t>
              </a:r>
              <a:endParaRPr lang="en-US" b="1" dirty="0">
                <a:solidFill>
                  <a:srgbClr val="FF9999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20505" y="3200658"/>
            <a:ext cx="1533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22.625</a:t>
            </a:r>
          </a:p>
        </p:txBody>
      </p:sp>
    </p:spTree>
    <p:extLst>
      <p:ext uri="{BB962C8B-B14F-4D97-AF65-F5344CB8AC3E}">
        <p14:creationId xmlns:p14="http://schemas.microsoft.com/office/powerpoint/2010/main" val="331441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3036"/>
            <a:ext cx="91440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8645" y="1499854"/>
            <a:ext cx="119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3.700</a:t>
            </a:r>
          </a:p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    15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94083" y="2163509"/>
            <a:ext cx="1393803" cy="369332"/>
            <a:chOff x="733872" y="2376815"/>
            <a:chExt cx="1393803" cy="36933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33872" y="2561481"/>
              <a:ext cx="997697" cy="0"/>
            </a:xfrm>
            <a:prstGeom prst="line">
              <a:avLst/>
            </a:prstGeom>
            <a:ln w="19050">
              <a:solidFill>
                <a:srgbClr val="0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731569" y="2376815"/>
              <a:ext cx="396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9999"/>
                  </a:solidFill>
                </a:rPr>
                <a:t>X </a:t>
              </a:r>
              <a:endParaRPr lang="en-US" b="1" dirty="0">
                <a:solidFill>
                  <a:srgbClr val="FF9999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65003" y="2359208"/>
            <a:ext cx="1180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18.500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8922" y="205829"/>
            <a:ext cx="5063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Perkalian</a:t>
            </a:r>
            <a:r>
              <a:rPr 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Bersusun</a:t>
            </a:r>
            <a:r>
              <a:rPr 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Panjang</a:t>
            </a:r>
            <a:endParaRPr lang="en-US" sz="2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044986" y="2590040"/>
            <a:ext cx="658924" cy="0"/>
          </a:xfrm>
          <a:prstGeom prst="straightConnector1">
            <a:avLst/>
          </a:prstGeom>
          <a:ln w="28575">
            <a:solidFill>
              <a:srgbClr val="990033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47926" y="2359208"/>
            <a:ext cx="1180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3.700 x 5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5003" y="2748865"/>
            <a:ext cx="1180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37.000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044986" y="2979697"/>
            <a:ext cx="658924" cy="0"/>
          </a:xfrm>
          <a:prstGeom prst="straightConnector1">
            <a:avLst/>
          </a:prstGeom>
          <a:ln w="28575">
            <a:solidFill>
              <a:srgbClr val="990033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47925" y="2748865"/>
            <a:ext cx="1413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3.700 x 10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50067" y="3036897"/>
            <a:ext cx="1393803" cy="369332"/>
            <a:chOff x="733872" y="2376815"/>
            <a:chExt cx="1393803" cy="369332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733872" y="2561481"/>
              <a:ext cx="997697" cy="0"/>
            </a:xfrm>
            <a:prstGeom prst="line">
              <a:avLst/>
            </a:prstGeom>
            <a:ln w="19050">
              <a:solidFill>
                <a:srgbClr val="0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731569" y="2376815"/>
              <a:ext cx="396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9999"/>
                  </a:solidFill>
                </a:rPr>
                <a:t>+ </a:t>
              </a:r>
              <a:endParaRPr lang="en-US" b="1" dirty="0">
                <a:solidFill>
                  <a:srgbClr val="FF9999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65003" y="3262213"/>
            <a:ext cx="1180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55.000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5" name="Group 11"/>
          <p:cNvGrpSpPr/>
          <p:nvPr/>
        </p:nvGrpSpPr>
        <p:grpSpPr>
          <a:xfrm>
            <a:off x="3336386" y="3394288"/>
            <a:ext cx="3375616" cy="907969"/>
            <a:chOff x="3643306" y="777820"/>
            <a:chExt cx="5357850" cy="13958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6" name="Group 8"/>
            <p:cNvGrpSpPr/>
            <p:nvPr/>
          </p:nvGrpSpPr>
          <p:grpSpPr>
            <a:xfrm>
              <a:off x="3643306" y="777820"/>
              <a:ext cx="5357850" cy="1000132"/>
              <a:chOff x="4500562" y="1000114"/>
              <a:chExt cx="5444267" cy="1000132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4500562" y="1000114"/>
                <a:ext cx="5444267" cy="1000132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4572000" y="1071552"/>
                <a:ext cx="5300239" cy="857256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857620" y="990783"/>
              <a:ext cx="5143536" cy="1182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200" b="1" dirty="0">
                  <a:solidFill>
                    <a:srgbClr val="008080"/>
                  </a:solidFill>
                </a:rPr>
                <a:t>Jadi, 3.700 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x </a:t>
              </a:r>
              <a:r>
                <a:rPr lang="id-ID" sz="2200" b="1" dirty="0" smtClean="0">
                  <a:solidFill>
                    <a:srgbClr val="008080"/>
                  </a:solidFill>
                </a:rPr>
                <a:t>15 </a:t>
              </a:r>
              <a:r>
                <a:rPr lang="id-ID" sz="2200" b="1" dirty="0">
                  <a:solidFill>
                    <a:srgbClr val="008080"/>
                  </a:solidFill>
                </a:rPr>
                <a:t>= 55.500.</a:t>
              </a:r>
            </a:p>
          </p:txBody>
        </p:sp>
      </p:grpSp>
      <p:pic>
        <p:nvPicPr>
          <p:cNvPr id="46" name="Picture 2" descr="G:\Template Bupena Merdeka (Konten QR-Media mengajar)\BAHAN\Guru 1.png"/>
          <p:cNvPicPr>
            <a:picLocks noChangeAspect="1" noChangeArrowheads="1"/>
          </p:cNvPicPr>
          <p:nvPr/>
        </p:nvPicPr>
        <p:blipFill>
          <a:blip r:embed="rId4" cstate="print"/>
          <a:srcRect b="22380"/>
          <a:stretch>
            <a:fillRect/>
          </a:stretch>
        </p:blipFill>
        <p:spPr bwMode="auto">
          <a:xfrm>
            <a:off x="6516216" y="2093814"/>
            <a:ext cx="2835918" cy="2985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922862" y="823813"/>
            <a:ext cx="3198311" cy="615553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tabLst>
                <a:tab pos="1828800" algn="l"/>
              </a:tabLst>
            </a:pPr>
            <a:r>
              <a:rPr lang="id-ID" sz="34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3.700 x 15 = . . . .</a:t>
            </a:r>
          </a:p>
        </p:txBody>
      </p:sp>
    </p:spTree>
    <p:extLst>
      <p:ext uri="{BB962C8B-B14F-4D97-AF65-F5344CB8AC3E}">
        <p14:creationId xmlns:p14="http://schemas.microsoft.com/office/powerpoint/2010/main" val="196714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2" presetClass="emph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7" grpId="0"/>
      <p:bldP spid="18" grpId="0"/>
      <p:bldP spid="20" grpId="0"/>
      <p:bldP spid="24" grpId="0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3036"/>
            <a:ext cx="91440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4629" y="300593"/>
            <a:ext cx="5063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Perkalian</a:t>
            </a:r>
            <a:r>
              <a:rPr 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Bersusun</a:t>
            </a:r>
            <a:r>
              <a:rPr 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Pendek</a:t>
            </a:r>
            <a:endParaRPr lang="en-US" sz="2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G:\Template Bupena Merdeka (Konten QR-Media mengajar)\BAHAN\Guru 1.png"/>
          <p:cNvPicPr>
            <a:picLocks noChangeAspect="1" noChangeArrowheads="1"/>
          </p:cNvPicPr>
          <p:nvPr/>
        </p:nvPicPr>
        <p:blipFill>
          <a:blip r:embed="rId4" cstate="print"/>
          <a:srcRect b="22380"/>
          <a:stretch>
            <a:fillRect/>
          </a:stretch>
        </p:blipFill>
        <p:spPr bwMode="auto">
          <a:xfrm>
            <a:off x="6516216" y="2093814"/>
            <a:ext cx="2835918" cy="2985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9060" y="1701190"/>
            <a:ext cx="43565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9999"/>
                </a:solidFill>
              </a:rPr>
              <a:t>     3</a:t>
            </a:r>
            <a:endParaRPr lang="en-US" sz="2000" b="1" dirty="0" smtClean="0">
              <a:solidFill>
                <a:srgbClr val="FF9999"/>
              </a:solidFill>
            </a:endParaRPr>
          </a:p>
          <a:p>
            <a:r>
              <a:rPr lang="en-US" sz="2800" b="1" dirty="0" smtClean="0">
                <a:solidFill>
                  <a:srgbClr val="FF9999"/>
                </a:solidFill>
              </a:rPr>
              <a:t>3.700</a:t>
            </a:r>
          </a:p>
          <a:p>
            <a:r>
              <a:rPr lang="en-US" sz="2800" b="1" dirty="0">
                <a:solidFill>
                  <a:srgbClr val="FF9999"/>
                </a:solidFill>
              </a:rPr>
              <a:t> </a:t>
            </a:r>
            <a:r>
              <a:rPr lang="en-US" sz="2800" b="1" dirty="0" smtClean="0">
                <a:solidFill>
                  <a:srgbClr val="FF9999"/>
                </a:solidFill>
              </a:rPr>
              <a:t>     15</a:t>
            </a:r>
            <a:endParaRPr lang="en-US" sz="2800" b="1" dirty="0">
              <a:solidFill>
                <a:srgbClr val="FF9999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45430" y="2795464"/>
            <a:ext cx="1533872" cy="369332"/>
            <a:chOff x="733872" y="2376815"/>
            <a:chExt cx="1533872" cy="369332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733872" y="2548121"/>
              <a:ext cx="1137766" cy="0"/>
            </a:xfrm>
            <a:prstGeom prst="line">
              <a:avLst/>
            </a:prstGeom>
            <a:ln w="19050">
              <a:solidFill>
                <a:srgbClr val="0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871638" y="2376815"/>
              <a:ext cx="396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9999"/>
                  </a:solidFill>
                </a:rPr>
                <a:t>x </a:t>
              </a:r>
              <a:endParaRPr lang="en-US" b="1" dirty="0">
                <a:solidFill>
                  <a:srgbClr val="FF9999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64211" y="3040653"/>
            <a:ext cx="1180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18.500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144194" y="3271485"/>
            <a:ext cx="658924" cy="0"/>
          </a:xfrm>
          <a:prstGeom prst="straightConnector1">
            <a:avLst/>
          </a:prstGeom>
          <a:ln w="28575">
            <a:solidFill>
              <a:srgbClr val="990033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47134" y="3040653"/>
            <a:ext cx="1180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3.700 x 5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4211" y="3430310"/>
            <a:ext cx="1180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37.000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144194" y="3661142"/>
            <a:ext cx="658924" cy="0"/>
          </a:xfrm>
          <a:prstGeom prst="straightConnector1">
            <a:avLst/>
          </a:prstGeom>
          <a:ln w="28575">
            <a:solidFill>
              <a:srgbClr val="990033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47133" y="3430310"/>
            <a:ext cx="1413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3.700 x 10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49275" y="3718342"/>
            <a:ext cx="1393803" cy="369332"/>
            <a:chOff x="733872" y="2376815"/>
            <a:chExt cx="1393803" cy="36933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733872" y="2561481"/>
              <a:ext cx="997697" cy="0"/>
            </a:xfrm>
            <a:prstGeom prst="line">
              <a:avLst/>
            </a:prstGeom>
            <a:ln w="19050">
              <a:solidFill>
                <a:srgbClr val="0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731569" y="2376815"/>
              <a:ext cx="396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9999"/>
                  </a:solidFill>
                </a:rPr>
                <a:t>+ </a:t>
              </a:r>
              <a:endParaRPr lang="en-US" b="1" dirty="0">
                <a:solidFill>
                  <a:srgbClr val="FF9999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064211" y="3943658"/>
            <a:ext cx="1180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55.000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4500" y="915566"/>
            <a:ext cx="3198311" cy="615553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tabLst>
                <a:tab pos="1828800" algn="l"/>
              </a:tabLst>
            </a:pPr>
            <a:r>
              <a:rPr lang="id-ID" sz="34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3.700 x 15 = . . . .</a:t>
            </a:r>
          </a:p>
        </p:txBody>
      </p:sp>
    </p:spTree>
    <p:extLst>
      <p:ext uri="{BB962C8B-B14F-4D97-AF65-F5344CB8AC3E}">
        <p14:creationId xmlns:p14="http://schemas.microsoft.com/office/powerpoint/2010/main" val="275883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  <p:bldP spid="16" grpId="0"/>
      <p:bldP spid="18" grpId="0"/>
      <p:bldP spid="22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072220" y="983014"/>
            <a:ext cx="2000264" cy="771568"/>
            <a:chOff x="1641696" y="2722258"/>
            <a:chExt cx="2000264" cy="771569"/>
          </a:xfrm>
        </p:grpSpPr>
        <p:sp>
          <p:nvSpPr>
            <p:cNvPr id="11" name="TextBox 10"/>
            <p:cNvSpPr txBox="1"/>
            <p:nvPr/>
          </p:nvSpPr>
          <p:spPr>
            <a:xfrm>
              <a:off x="2294349" y="2826125"/>
              <a:ext cx="133562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3200" b="1" dirty="0">
                  <a:latin typeface="+mj-lt"/>
                  <a:cs typeface="Arial" panose="020B0604020202020204" pitchFamily="34" charset="0"/>
                </a:rPr>
                <a:t>24.639</a:t>
              </a:r>
              <a:endParaRPr lang="en-US" sz="3200" b="1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924335" y="2722258"/>
              <a:ext cx="1717625" cy="771569"/>
            </a:xfrm>
            <a:custGeom>
              <a:avLst/>
              <a:gdLst>
                <a:gd name="connsiteX0" fmla="*/ 0 w 2156347"/>
                <a:gd name="connsiteY0" fmla="*/ 750627 h 750627"/>
                <a:gd name="connsiteX1" fmla="*/ 368490 w 2156347"/>
                <a:gd name="connsiteY1" fmla="*/ 0 h 750627"/>
                <a:gd name="connsiteX2" fmla="*/ 2156347 w 2156347"/>
                <a:gd name="connsiteY2" fmla="*/ 0 h 75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6347" h="750627">
                  <a:moveTo>
                    <a:pt x="0" y="750627"/>
                  </a:moveTo>
                  <a:lnTo>
                    <a:pt x="368490" y="0"/>
                  </a:lnTo>
                  <a:lnTo>
                    <a:pt x="2156347" y="0"/>
                  </a:lnTo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41696" y="2826125"/>
              <a:ext cx="39305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+mj-lt"/>
                  <a:cs typeface="Arial" panose="020B0604020202020204" pitchFamily="34" charset="0"/>
                </a:rPr>
                <a:t>3</a:t>
              </a:r>
              <a:endParaRPr lang="en-US" sz="3200" b="1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28195" y="2041945"/>
            <a:ext cx="1740285" cy="136754"/>
            <a:chOff x="2197671" y="3781190"/>
            <a:chExt cx="1105087" cy="1270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197671" y="3908190"/>
              <a:ext cx="8048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057480" y="3781190"/>
              <a:ext cx="2452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6223687" y="2163213"/>
            <a:ext cx="579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  <a:cs typeface="Arial" panose="020B0604020202020204" pitchFamily="34" charset="0"/>
              </a:rPr>
              <a:t>6  </a:t>
            </a:r>
            <a:endParaRPr lang="en-US" sz="32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72074" y="411510"/>
            <a:ext cx="122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8.213</a:t>
            </a:r>
            <a:r>
              <a:rPr lang="en-US" sz="3200" b="1" dirty="0" smtClean="0">
                <a:latin typeface="+mj-lt"/>
                <a:cs typeface="Arial" panose="020B0604020202020204" pitchFamily="34" charset="0"/>
              </a:rPr>
              <a:t> </a:t>
            </a:r>
            <a:endParaRPr lang="en-US" sz="32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24862" y="1593924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en-US" sz="32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Picture 2" descr="D:\Tere\KONTEN QR\BAHAN\tokoh 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flipH="1">
            <a:off x="174302" y="2073243"/>
            <a:ext cx="2998088" cy="31520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93717" y="300593"/>
            <a:ext cx="5063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Perkalian</a:t>
            </a:r>
            <a:r>
              <a:rPr 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Bersusun</a:t>
            </a:r>
            <a:r>
              <a:rPr 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Pendek</a:t>
            </a:r>
            <a:endParaRPr lang="en-US" sz="2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3588" y="915566"/>
            <a:ext cx="3198311" cy="615553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tabLst>
                <a:tab pos="1828800" algn="l"/>
              </a:tabLst>
            </a:pPr>
            <a:r>
              <a:rPr lang="id-ID" sz="34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24.639 : 3 = . . . 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3687" y="2571750"/>
            <a:ext cx="579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  <a:cs typeface="Arial" panose="020B0604020202020204" pitchFamily="34" charset="0"/>
              </a:rPr>
              <a:t>6  </a:t>
            </a:r>
            <a:endParaRPr lang="en-US" sz="3200" b="1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628195" y="3019771"/>
            <a:ext cx="1740285" cy="136754"/>
            <a:chOff x="2197671" y="3781190"/>
            <a:chExt cx="1105087" cy="1270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197671" y="3908190"/>
              <a:ext cx="8048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057480" y="3781190"/>
              <a:ext cx="2452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6525057" y="3198729"/>
            <a:ext cx="579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  <a:cs typeface="Arial" panose="020B0604020202020204" pitchFamily="34" charset="0"/>
              </a:rPr>
              <a:t>3  </a:t>
            </a:r>
            <a:endParaRPr lang="en-US" sz="32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25057" y="3579862"/>
            <a:ext cx="579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  <a:cs typeface="Arial" panose="020B0604020202020204" pitchFamily="34" charset="0"/>
              </a:rPr>
              <a:t>3  </a:t>
            </a:r>
            <a:endParaRPr lang="en-US" sz="3200" b="1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628195" y="4019172"/>
            <a:ext cx="1740285" cy="136754"/>
            <a:chOff x="2197671" y="3781190"/>
            <a:chExt cx="1105087" cy="12700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197671" y="3908190"/>
              <a:ext cx="8048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057480" y="3781190"/>
              <a:ext cx="2452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6525057" y="4129430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  <a:cs typeface="Arial" panose="020B0604020202020204" pitchFamily="34" charset="0"/>
              </a:rPr>
              <a:t>0 </a:t>
            </a:r>
            <a:endParaRPr lang="en-US" sz="3200" b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84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8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3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9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4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6" grpId="0" animBg="1"/>
      <p:bldP spid="27" grpId="0"/>
      <p:bldP spid="31" grpId="0"/>
      <p:bldP spid="32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1420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147620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  <a:endParaRPr lang="en-US" alt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3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altLang="id-ID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52954" y="506167"/>
            <a:ext cx="711957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d-ID" sz="34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Bilangan </a:t>
            </a:r>
            <a:r>
              <a:rPr lang="en-US" sz="3400" b="1" dirty="0" err="1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Cacah</a:t>
            </a:r>
            <a:r>
              <a:rPr lang="en-US" sz="34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sampai</a:t>
            </a:r>
            <a:r>
              <a:rPr lang="en-US" sz="34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100.000</a:t>
            </a:r>
            <a:endParaRPr lang="id-ID" sz="3400" b="1" dirty="0">
              <a:ln w="0"/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2844" y="1500180"/>
            <a:ext cx="5725300" cy="1143008"/>
            <a:chOff x="295276" y="214296"/>
            <a:chExt cx="5725300" cy="114300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6" y="214296"/>
              <a:ext cx="5725300" cy="114300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5056268" cy="972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Bilangan Cacah sampai 100.000</a:t>
              </a:r>
            </a:p>
            <a:p>
              <a:pPr>
                <a:lnSpc>
                  <a:spcPct val="110000"/>
                </a:lnSpc>
                <a:buSzPct val="100000"/>
              </a:pPr>
              <a:r>
                <a:rPr lang="id-ID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Beserta Nilai Tempatnya</a:t>
              </a:r>
              <a:endParaRPr lang="en-US" sz="2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57158" y="2883589"/>
            <a:ext cx="3929090" cy="1200329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Setiap angka pada suatu bilangan memiliki nilai yang berbeda-beda </a:t>
            </a:r>
            <a:r>
              <a:rPr lang="id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sesuai</a:t>
            </a:r>
            <a:r>
              <a:rPr lang="en-US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2" name="Picture 3" descr="D:\Tere\BUPENA 1B\PP\BAB 2\a3 Gb anak belajar dirumah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87935" y="1679858"/>
            <a:ext cx="2941783" cy="309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487" y="207680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/>
              <a:t>Setiap</a:t>
            </a:r>
            <a:r>
              <a:rPr lang="en-US" sz="2000" b="1" dirty="0" smtClean="0"/>
              <a:t> </a:t>
            </a:r>
            <a:r>
              <a:rPr lang="id-ID" sz="2000" b="1" dirty="0" smtClean="0"/>
              <a:t>angka </a:t>
            </a:r>
            <a:r>
              <a:rPr lang="id-ID" sz="2000" b="1" dirty="0">
                <a:solidFill>
                  <a:srgbClr val="FF0000"/>
                </a:solidFill>
              </a:rPr>
              <a:t>2</a:t>
            </a:r>
            <a:r>
              <a:rPr lang="id-ID" sz="2000" b="1" dirty="0"/>
              <a:t> pada bilangan </a:t>
            </a:r>
            <a:r>
              <a:rPr lang="id-ID" sz="2000" b="1" dirty="0">
                <a:solidFill>
                  <a:srgbClr val="FF0000"/>
                </a:solidFill>
              </a:rPr>
              <a:t>22.222</a:t>
            </a:r>
            <a:r>
              <a:rPr lang="id-ID" sz="2000" b="1" dirty="0"/>
              <a:t> memiliki nilai yang </a:t>
            </a:r>
            <a:r>
              <a:rPr lang="id-ID" sz="2000" b="1" dirty="0" smtClean="0"/>
              <a:t>berbeda</a:t>
            </a:r>
            <a:r>
              <a:rPr lang="en-US" sz="2000" b="1" dirty="0" smtClean="0"/>
              <a:t>-</a:t>
            </a:r>
            <a:r>
              <a:rPr lang="id-ID" sz="2000" b="1" dirty="0" smtClean="0"/>
              <a:t>beda</a:t>
            </a:r>
            <a:r>
              <a:rPr lang="en-US" sz="2000" b="1" dirty="0" smtClean="0"/>
              <a:t>.</a:t>
            </a:r>
            <a:endParaRPr lang="id-ID" sz="20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95536" y="915566"/>
            <a:ext cx="526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FF0000"/>
                </a:solidFill>
              </a:rPr>
              <a:t>2</a:t>
            </a:r>
            <a:endParaRPr lang="id-ID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05060" y="915566"/>
            <a:ext cx="526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FF0000"/>
                </a:solidFill>
              </a:rPr>
              <a:t>2.</a:t>
            </a:r>
            <a:endParaRPr lang="id-ID" sz="32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331640" y="915566"/>
            <a:ext cx="526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FF0000"/>
                </a:solidFill>
              </a:rPr>
              <a:t>2</a:t>
            </a:r>
            <a:endParaRPr lang="id-ID" sz="32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741164" y="915566"/>
            <a:ext cx="526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FF0000"/>
                </a:solidFill>
              </a:rPr>
              <a:t>2</a:t>
            </a:r>
            <a:endParaRPr lang="id-ID" sz="32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101204" y="915566"/>
            <a:ext cx="526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FF0000"/>
                </a:solidFill>
              </a:rPr>
              <a:t>2</a:t>
            </a:r>
            <a:endParaRPr lang="id-ID" sz="3200" b="1" dirty="0" smtClean="0"/>
          </a:p>
        </p:txBody>
      </p:sp>
      <p:grpSp>
        <p:nvGrpSpPr>
          <p:cNvPr id="35" name="Group 34"/>
          <p:cNvGrpSpPr/>
          <p:nvPr/>
        </p:nvGrpSpPr>
        <p:grpSpPr>
          <a:xfrm>
            <a:off x="2324973" y="1500341"/>
            <a:ext cx="5055339" cy="545470"/>
            <a:chOff x="2324973" y="1500341"/>
            <a:chExt cx="5055339" cy="545470"/>
          </a:xfrm>
        </p:grpSpPr>
        <p:grpSp>
          <p:nvGrpSpPr>
            <p:cNvPr id="13" name="Group 12"/>
            <p:cNvGrpSpPr/>
            <p:nvPr/>
          </p:nvGrpSpPr>
          <p:grpSpPr>
            <a:xfrm>
              <a:off x="2324973" y="1500341"/>
              <a:ext cx="864096" cy="324133"/>
              <a:chOff x="2324973" y="1815569"/>
              <a:chExt cx="864096" cy="324133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2324973" y="1815569"/>
                <a:ext cx="0" cy="324133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2324973" y="2139702"/>
                <a:ext cx="864096" cy="0"/>
              </a:xfrm>
              <a:prstGeom prst="line">
                <a:avLst/>
              </a:prstGeom>
              <a:ln w="28575">
                <a:solidFill>
                  <a:srgbClr val="00206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ounded Rectangle 13"/>
            <p:cNvSpPr/>
            <p:nvPr/>
          </p:nvSpPr>
          <p:spPr>
            <a:xfrm>
              <a:off x="3275856" y="1603137"/>
              <a:ext cx="4104456" cy="44267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fi-FI" sz="2000" dirty="0"/>
                <a:t>Pada tempat</a:t>
              </a:r>
              <a:r>
                <a:rPr lang="fi-FI" sz="2000" dirty="0">
                  <a:solidFill>
                    <a:srgbClr val="008080"/>
                  </a:solidFill>
                </a:rPr>
                <a:t> </a:t>
              </a:r>
              <a:r>
                <a:rPr lang="fi-FI" sz="2000" b="1" dirty="0">
                  <a:solidFill>
                    <a:srgbClr val="008080"/>
                  </a:solidFill>
                </a:rPr>
                <a:t>satuan</a:t>
              </a:r>
              <a:r>
                <a:rPr lang="fi-FI" sz="2000" dirty="0">
                  <a:solidFill>
                    <a:srgbClr val="008080"/>
                  </a:solidFill>
                </a:rPr>
                <a:t>, </a:t>
              </a:r>
              <a:r>
                <a:rPr lang="fi-FI" sz="2000" dirty="0"/>
                <a:t>nilainya</a:t>
              </a:r>
              <a:r>
                <a:rPr lang="fi-FI" sz="2000" dirty="0">
                  <a:solidFill>
                    <a:srgbClr val="008080"/>
                  </a:solidFill>
                </a:rPr>
                <a:t> </a:t>
              </a:r>
              <a:r>
                <a:rPr lang="fi-FI" sz="2000" b="1" dirty="0">
                  <a:solidFill>
                    <a:srgbClr val="7030A0"/>
                  </a:solidFill>
                </a:rPr>
                <a:t>2</a:t>
              </a:r>
              <a:r>
                <a:rPr lang="fi-FI" sz="2000" dirty="0">
                  <a:solidFill>
                    <a:srgbClr val="008080"/>
                  </a:solidFill>
                </a:rPr>
                <a:t>.</a:t>
              </a:r>
              <a:endParaRPr lang="en-US" sz="2000" dirty="0">
                <a:solidFill>
                  <a:srgbClr val="660033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945007" y="1500341"/>
            <a:ext cx="5435305" cy="1102184"/>
            <a:chOff x="1945007" y="1500341"/>
            <a:chExt cx="5435305" cy="1102184"/>
          </a:xfrm>
        </p:grpSpPr>
        <p:grpSp>
          <p:nvGrpSpPr>
            <p:cNvPr id="15" name="Group 14"/>
            <p:cNvGrpSpPr/>
            <p:nvPr/>
          </p:nvGrpSpPr>
          <p:grpSpPr>
            <a:xfrm>
              <a:off x="1945007" y="1500341"/>
              <a:ext cx="1330849" cy="880847"/>
              <a:chOff x="2324973" y="1815569"/>
              <a:chExt cx="864096" cy="324133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2324973" y="1815569"/>
                <a:ext cx="0" cy="324133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2324973" y="2139702"/>
                <a:ext cx="864096" cy="0"/>
              </a:xfrm>
              <a:prstGeom prst="line">
                <a:avLst/>
              </a:prstGeom>
              <a:ln w="28575">
                <a:solidFill>
                  <a:srgbClr val="00206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ounded Rectangle 17"/>
            <p:cNvSpPr/>
            <p:nvPr/>
          </p:nvSpPr>
          <p:spPr>
            <a:xfrm>
              <a:off x="3275856" y="2159851"/>
              <a:ext cx="4104456" cy="442674"/>
            </a:xfrm>
            <a:prstGeom prst="roundRect">
              <a:avLst/>
            </a:prstGeom>
            <a:solidFill>
              <a:srgbClr val="FFFF6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fi-FI" sz="2000" dirty="0"/>
                <a:t>Pada tempat</a:t>
              </a:r>
              <a:r>
                <a:rPr lang="fi-FI" sz="2000" dirty="0">
                  <a:solidFill>
                    <a:srgbClr val="008080"/>
                  </a:solidFill>
                </a:rPr>
                <a:t> </a:t>
              </a:r>
              <a:r>
                <a:rPr lang="fi-FI" sz="2000" b="1" dirty="0" smtClean="0">
                  <a:solidFill>
                    <a:srgbClr val="008080"/>
                  </a:solidFill>
                </a:rPr>
                <a:t>puluhan</a:t>
              </a:r>
              <a:r>
                <a:rPr lang="fi-FI" sz="2000" dirty="0" smtClean="0">
                  <a:solidFill>
                    <a:srgbClr val="008080"/>
                  </a:solidFill>
                </a:rPr>
                <a:t>, </a:t>
              </a:r>
              <a:r>
                <a:rPr lang="fi-FI" sz="2000" dirty="0"/>
                <a:t>nilainya</a:t>
              </a:r>
              <a:r>
                <a:rPr lang="fi-FI" sz="2000" dirty="0">
                  <a:solidFill>
                    <a:srgbClr val="008080"/>
                  </a:solidFill>
                </a:rPr>
                <a:t> </a:t>
              </a:r>
              <a:r>
                <a:rPr lang="fi-FI" sz="2000" b="1" dirty="0" smtClean="0">
                  <a:solidFill>
                    <a:srgbClr val="7030A0"/>
                  </a:solidFill>
                </a:rPr>
                <a:t>20</a:t>
              </a:r>
              <a:r>
                <a:rPr lang="fi-FI" sz="2000" dirty="0" smtClean="0">
                  <a:solidFill>
                    <a:srgbClr val="008080"/>
                  </a:solidFill>
                </a:rPr>
                <a:t>.</a:t>
              </a:r>
              <a:endParaRPr lang="en-US" sz="2000" dirty="0">
                <a:solidFill>
                  <a:srgbClr val="660033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594931" y="1500341"/>
            <a:ext cx="5785381" cy="1683984"/>
            <a:chOff x="1594931" y="1500341"/>
            <a:chExt cx="5785381" cy="1683984"/>
          </a:xfrm>
        </p:grpSpPr>
        <p:grpSp>
          <p:nvGrpSpPr>
            <p:cNvPr id="19" name="Group 18"/>
            <p:cNvGrpSpPr/>
            <p:nvPr/>
          </p:nvGrpSpPr>
          <p:grpSpPr>
            <a:xfrm>
              <a:off x="1594931" y="1500341"/>
              <a:ext cx="1680926" cy="1462647"/>
              <a:chOff x="2324973" y="1815569"/>
              <a:chExt cx="864096" cy="324133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2324973" y="1815569"/>
                <a:ext cx="0" cy="324133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2324973" y="2139702"/>
                <a:ext cx="864096" cy="0"/>
              </a:xfrm>
              <a:prstGeom prst="line">
                <a:avLst/>
              </a:prstGeom>
              <a:ln w="28575">
                <a:solidFill>
                  <a:srgbClr val="00206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ounded Rectangle 21"/>
            <p:cNvSpPr/>
            <p:nvPr/>
          </p:nvSpPr>
          <p:spPr>
            <a:xfrm>
              <a:off x="3275856" y="2741651"/>
              <a:ext cx="4104456" cy="442674"/>
            </a:xfrm>
            <a:prstGeom prst="roundRect">
              <a:avLst/>
            </a:prstGeom>
            <a:solidFill>
              <a:srgbClr val="66FF3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fi-FI" sz="2000" dirty="0"/>
                <a:t>Pada tempat</a:t>
              </a:r>
              <a:r>
                <a:rPr lang="fi-FI" sz="2000" dirty="0">
                  <a:solidFill>
                    <a:srgbClr val="008080"/>
                  </a:solidFill>
                </a:rPr>
                <a:t> </a:t>
              </a:r>
              <a:r>
                <a:rPr lang="fi-FI" sz="2000" b="1" dirty="0" smtClean="0">
                  <a:solidFill>
                    <a:srgbClr val="008080"/>
                  </a:solidFill>
                </a:rPr>
                <a:t>ratusan</a:t>
              </a:r>
              <a:r>
                <a:rPr lang="fi-FI" sz="2000" dirty="0" smtClean="0">
                  <a:solidFill>
                    <a:srgbClr val="008080"/>
                  </a:solidFill>
                </a:rPr>
                <a:t>, </a:t>
              </a:r>
              <a:r>
                <a:rPr lang="fi-FI" sz="2000" dirty="0"/>
                <a:t>nilainya</a:t>
              </a:r>
              <a:r>
                <a:rPr lang="fi-FI" sz="2000" dirty="0">
                  <a:solidFill>
                    <a:srgbClr val="008080"/>
                  </a:solidFill>
                </a:rPr>
                <a:t> </a:t>
              </a:r>
              <a:r>
                <a:rPr lang="fi-FI" sz="2000" b="1" dirty="0" smtClean="0">
                  <a:solidFill>
                    <a:srgbClr val="7030A0"/>
                  </a:solidFill>
                </a:rPr>
                <a:t>200</a:t>
              </a:r>
              <a:r>
                <a:rPr lang="fi-FI" sz="2000" dirty="0" smtClean="0">
                  <a:solidFill>
                    <a:srgbClr val="008080"/>
                  </a:solidFill>
                </a:rPr>
                <a:t>.</a:t>
              </a:r>
              <a:endParaRPr lang="en-US" sz="2000" dirty="0">
                <a:solidFill>
                  <a:srgbClr val="660033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22116" y="1500342"/>
            <a:ext cx="6458196" cy="2268348"/>
            <a:chOff x="922116" y="1500342"/>
            <a:chExt cx="6458196" cy="2268348"/>
          </a:xfrm>
        </p:grpSpPr>
        <p:grpSp>
          <p:nvGrpSpPr>
            <p:cNvPr id="23" name="Group 22"/>
            <p:cNvGrpSpPr/>
            <p:nvPr/>
          </p:nvGrpSpPr>
          <p:grpSpPr>
            <a:xfrm>
              <a:off x="922116" y="1500342"/>
              <a:ext cx="2353741" cy="2047012"/>
              <a:chOff x="2324973" y="1815569"/>
              <a:chExt cx="864096" cy="324133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2324973" y="1815569"/>
                <a:ext cx="0" cy="324133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2324973" y="2139702"/>
                <a:ext cx="864096" cy="0"/>
              </a:xfrm>
              <a:prstGeom prst="line">
                <a:avLst/>
              </a:prstGeom>
              <a:ln w="28575">
                <a:solidFill>
                  <a:srgbClr val="00206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ounded Rectangle 25"/>
            <p:cNvSpPr/>
            <p:nvPr/>
          </p:nvSpPr>
          <p:spPr>
            <a:xfrm>
              <a:off x="3275856" y="3326016"/>
              <a:ext cx="4104456" cy="442674"/>
            </a:xfrm>
            <a:prstGeom prst="roundRect">
              <a:avLst/>
            </a:prstGeo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fi-FI" sz="2000" dirty="0"/>
                <a:t>Pada tempat</a:t>
              </a:r>
              <a:r>
                <a:rPr lang="fi-FI" sz="2000" dirty="0">
                  <a:solidFill>
                    <a:srgbClr val="008080"/>
                  </a:solidFill>
                </a:rPr>
                <a:t> </a:t>
              </a:r>
              <a:r>
                <a:rPr lang="fi-FI" sz="2000" b="1" dirty="0" smtClean="0">
                  <a:solidFill>
                    <a:srgbClr val="008080"/>
                  </a:solidFill>
                </a:rPr>
                <a:t>ribuan</a:t>
              </a:r>
              <a:r>
                <a:rPr lang="fi-FI" sz="2000" dirty="0" smtClean="0">
                  <a:solidFill>
                    <a:srgbClr val="008080"/>
                  </a:solidFill>
                </a:rPr>
                <a:t>, </a:t>
              </a:r>
              <a:r>
                <a:rPr lang="fi-FI" sz="2000" dirty="0"/>
                <a:t>nilainya</a:t>
              </a:r>
              <a:r>
                <a:rPr lang="fi-FI" sz="2000" dirty="0">
                  <a:solidFill>
                    <a:srgbClr val="008080"/>
                  </a:solidFill>
                </a:rPr>
                <a:t> </a:t>
              </a:r>
              <a:r>
                <a:rPr lang="fi-FI" sz="2000" b="1" dirty="0" smtClean="0">
                  <a:solidFill>
                    <a:srgbClr val="7030A0"/>
                  </a:solidFill>
                </a:rPr>
                <a:t>2000</a:t>
              </a:r>
              <a:r>
                <a:rPr lang="fi-FI" sz="2000" dirty="0" smtClean="0">
                  <a:solidFill>
                    <a:srgbClr val="008080"/>
                  </a:solidFill>
                </a:rPr>
                <a:t>.</a:t>
              </a:r>
              <a:endParaRPr lang="en-US" sz="2000" dirty="0">
                <a:solidFill>
                  <a:srgbClr val="660033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58826" y="1500342"/>
            <a:ext cx="6721486" cy="3178564"/>
            <a:chOff x="658826" y="1500342"/>
            <a:chExt cx="6721486" cy="3178564"/>
          </a:xfrm>
        </p:grpSpPr>
        <p:grpSp>
          <p:nvGrpSpPr>
            <p:cNvPr id="27" name="Group 26"/>
            <p:cNvGrpSpPr/>
            <p:nvPr/>
          </p:nvGrpSpPr>
          <p:grpSpPr>
            <a:xfrm>
              <a:off x="658826" y="1500342"/>
              <a:ext cx="2617031" cy="2616709"/>
              <a:chOff x="2324973" y="1815569"/>
              <a:chExt cx="864096" cy="324133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2324973" y="1815569"/>
                <a:ext cx="0" cy="324133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2324973" y="2139702"/>
                <a:ext cx="864096" cy="0"/>
              </a:xfrm>
              <a:prstGeom prst="line">
                <a:avLst/>
              </a:prstGeom>
              <a:ln w="28575">
                <a:solidFill>
                  <a:srgbClr val="00206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ounded Rectangle 29"/>
            <p:cNvSpPr/>
            <p:nvPr/>
          </p:nvSpPr>
          <p:spPr>
            <a:xfrm>
              <a:off x="3275856" y="3895713"/>
              <a:ext cx="4104456" cy="783193"/>
            </a:xfrm>
            <a:prstGeom prst="roundRect">
              <a:avLst/>
            </a:prstGeo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fi-FI" sz="2000" dirty="0"/>
                <a:t>Pada tempat</a:t>
              </a:r>
              <a:r>
                <a:rPr lang="fi-FI" sz="2000" dirty="0">
                  <a:solidFill>
                    <a:srgbClr val="008080"/>
                  </a:solidFill>
                </a:rPr>
                <a:t> </a:t>
              </a:r>
              <a:r>
                <a:rPr lang="fi-FI" sz="2000" b="1" dirty="0" smtClean="0">
                  <a:solidFill>
                    <a:srgbClr val="008080"/>
                  </a:solidFill>
                </a:rPr>
                <a:t>puluh ribuan </a:t>
              </a:r>
              <a:r>
                <a:rPr lang="fi-FI" sz="2000" dirty="0" smtClean="0">
                  <a:solidFill>
                    <a:srgbClr val="008080"/>
                  </a:solidFill>
                </a:rPr>
                <a:t>, </a:t>
              </a:r>
              <a:r>
                <a:rPr lang="fi-FI" sz="2000" dirty="0"/>
                <a:t>nilainya</a:t>
              </a:r>
              <a:r>
                <a:rPr lang="fi-FI" sz="2000" dirty="0">
                  <a:solidFill>
                    <a:srgbClr val="008080"/>
                  </a:solidFill>
                </a:rPr>
                <a:t> </a:t>
              </a:r>
              <a:r>
                <a:rPr lang="fi-FI" sz="2000" b="1" dirty="0" smtClean="0">
                  <a:solidFill>
                    <a:srgbClr val="7030A0"/>
                  </a:solidFill>
                </a:rPr>
                <a:t>20.000</a:t>
              </a:r>
              <a:r>
                <a:rPr lang="fi-FI" sz="2000" dirty="0" smtClean="0">
                  <a:solidFill>
                    <a:srgbClr val="008080"/>
                  </a:solidFill>
                </a:rPr>
                <a:t>.</a:t>
              </a:r>
              <a:endParaRPr lang="en-US" sz="2000" dirty="0">
                <a:solidFill>
                  <a:srgbClr val="66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578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2" presetClass="entr" presetSubtype="1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75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250"/>
                            </p:stCondLst>
                            <p:childTnLst>
                              <p:par>
                                <p:cTn id="47" presetID="2" presetClass="entr" presetSubtype="1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487" y="267494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Nilai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Pecahan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Uang</a:t>
            </a:r>
            <a:endParaRPr lang="id-ID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986645"/>
              </p:ext>
            </p:extLst>
          </p:nvPr>
        </p:nvGraphicFramePr>
        <p:xfrm>
          <a:off x="467544" y="915566"/>
          <a:ext cx="7920880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728192"/>
                <a:gridCol w="1440160"/>
                <a:gridCol w="1512168"/>
                <a:gridCol w="129614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Puluhan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Ribuan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Ribuan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Ratusan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Puluhan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Satuan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</a:t>
                      </a:r>
                      <a:endParaRPr lang="en-US" sz="20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Pentagon 3"/>
          <p:cNvSpPr/>
          <p:nvPr/>
        </p:nvSpPr>
        <p:spPr>
          <a:xfrm rot="5400000">
            <a:off x="1257346" y="1925964"/>
            <a:ext cx="489204" cy="484632"/>
          </a:xfrm>
          <a:prstGeom prst="homePlate">
            <a:avLst>
              <a:gd name="adj" fmla="val 5277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5084" y="2507935"/>
            <a:ext cx="1724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66"/>
                </a:solidFill>
              </a:rPr>
              <a:t>30.000</a:t>
            </a: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 rot="5400000">
            <a:off x="2982014" y="1925964"/>
            <a:ext cx="489204" cy="484632"/>
          </a:xfrm>
          <a:prstGeom prst="homePlate">
            <a:avLst>
              <a:gd name="adj" fmla="val 5277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99792" y="2507935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66"/>
                </a:solidFill>
              </a:rPr>
              <a:t>8000</a:t>
            </a: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 rot="5400000">
            <a:off x="4652485" y="1925964"/>
            <a:ext cx="489204" cy="484632"/>
          </a:xfrm>
          <a:prstGeom prst="homePlate">
            <a:avLst>
              <a:gd name="adj" fmla="val 5277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27984" y="2507935"/>
            <a:ext cx="9588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66"/>
                </a:solidFill>
              </a:rPr>
              <a:t>500</a:t>
            </a: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2101" y="2507935"/>
            <a:ext cx="5268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2">
                    <a:lumMod val="25000"/>
                  </a:schemeClr>
                </a:solidFill>
              </a:rPr>
              <a:t>+</a:t>
            </a:r>
            <a:endParaRPr lang="en-US" sz="2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5520" y="2507935"/>
            <a:ext cx="5268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2">
                    <a:lumMod val="25000"/>
                  </a:schemeClr>
                </a:solidFill>
              </a:rPr>
              <a:t>+</a:t>
            </a:r>
            <a:endParaRPr lang="en-US" sz="2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86856" y="2507935"/>
            <a:ext cx="5268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2">
                    <a:lumMod val="25000"/>
                  </a:schemeClr>
                </a:solidFill>
              </a:rPr>
              <a:t>=</a:t>
            </a:r>
            <a:endParaRPr lang="en-US" sz="2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6136" y="2507935"/>
            <a:ext cx="12961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66"/>
                </a:solidFill>
              </a:rPr>
              <a:t>38.5000</a:t>
            </a:r>
            <a:endParaRPr lang="en-US" sz="260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15084" y="3219822"/>
            <a:ext cx="4388965" cy="1289327"/>
            <a:chOff x="572259" y="1624424"/>
            <a:chExt cx="4585488" cy="128932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59" y="1624424"/>
              <a:ext cx="4473737" cy="128932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46895" y="1921553"/>
              <a:ext cx="451085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en-US" sz="2600" b="1" dirty="0" smtClean="0">
                  <a:solidFill>
                    <a:srgbClr val="FF0066"/>
                  </a:solidFill>
                </a:rPr>
                <a:t>	</a:t>
              </a:r>
              <a:r>
                <a:rPr lang="id-ID" sz="2600" b="1" dirty="0" smtClean="0">
                  <a:solidFill>
                    <a:srgbClr val="FF0066"/>
                  </a:solidFill>
                </a:rPr>
                <a:t>38.500 </a:t>
              </a:r>
              <a:r>
                <a:rPr lang="id-ID" sz="2600" b="1" dirty="0">
                  <a:solidFill>
                    <a:srgbClr val="FF0066"/>
                  </a:solidFill>
                </a:rPr>
                <a:t>rupiah </a:t>
              </a:r>
              <a:r>
                <a:rPr lang="id-ID" sz="2600" b="1" dirty="0" smtClean="0">
                  <a:solidFill>
                    <a:srgbClr val="FF0066"/>
                  </a:solidFill>
                </a:rPr>
                <a:t>atau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FF0066"/>
                  </a:solidFill>
                </a:rPr>
                <a:t>dapat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r>
                <a:rPr lang="id-ID" sz="2600" b="1" dirty="0" smtClean="0">
                  <a:solidFill>
                    <a:srgbClr val="FF0066"/>
                  </a:solidFill>
                </a:rPr>
                <a:t>ditulis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r>
                <a:rPr lang="id-ID" sz="2600" b="1" dirty="0" smtClean="0">
                  <a:solidFill>
                    <a:srgbClr val="FF0066"/>
                  </a:solidFill>
                </a:rPr>
                <a:t>Rp38.500,00</a:t>
              </a:r>
              <a:r>
                <a:rPr lang="id-ID" sz="2600" b="1" dirty="0">
                  <a:solidFill>
                    <a:srgbClr val="FF0066"/>
                  </a:solidFill>
                </a:rPr>
                <a:t>.</a:t>
              </a:r>
              <a:endParaRPr lang="en-US" sz="2600" b="1" dirty="0" smtClean="0">
                <a:solidFill>
                  <a:srgbClr val="008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534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Template Bupena Merdeka (Konten QR-Media mengajar)\BACKGROUND\kotak 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142844" y="70280"/>
            <a:ext cx="6661404" cy="1277334"/>
            <a:chOff x="295276" y="70280"/>
            <a:chExt cx="6661404" cy="127733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6" y="70280"/>
              <a:ext cx="6661404" cy="127733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76276" y="267070"/>
              <a:ext cx="6064380" cy="972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B.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Membandingkan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dan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Mengurutkan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Bilangan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sampai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100.0000</a:t>
              </a:r>
              <a:endParaRPr lang="en-US" sz="2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6" name="Picture 5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718" y="22064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13"/>
          <p:cNvGrpSpPr/>
          <p:nvPr/>
        </p:nvGrpSpPr>
        <p:grpSpPr>
          <a:xfrm>
            <a:off x="471462" y="1491630"/>
            <a:ext cx="5180658" cy="1224136"/>
            <a:chOff x="357158" y="3500444"/>
            <a:chExt cx="5180658" cy="1224136"/>
          </a:xfrm>
        </p:grpSpPr>
        <p:pic>
          <p:nvPicPr>
            <p:cNvPr id="8" name="Picture 3" descr="I:\Template Bupena Merdeka (Konten QR-Media mengajar)\BAHAN\hijau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57158" y="3500444"/>
              <a:ext cx="5180658" cy="12241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61728" y="3663116"/>
              <a:ext cx="507608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600" b="1" dirty="0"/>
                <a:t>Nilai tempat dapat digunakan untuk membandingkan bilangan.</a:t>
              </a:r>
              <a:endParaRPr lang="id-ID" sz="2600" b="1" dirty="0" smtClean="0"/>
            </a:p>
          </p:txBody>
        </p:sp>
      </p:grpSp>
      <p:pic>
        <p:nvPicPr>
          <p:cNvPr id="10" name="Picture 2" descr="D:\Tere\KONTEN QR\BAHAN\tokoh 1.png"/>
          <p:cNvPicPr>
            <a:picLocks noChangeAspect="1" noChangeArrowheads="1"/>
          </p:cNvPicPr>
          <p:nvPr/>
        </p:nvPicPr>
        <p:blipFill>
          <a:blip r:embed="rId6" cstate="print"/>
          <a:srcRect b="28418"/>
          <a:stretch>
            <a:fillRect/>
          </a:stretch>
        </p:blipFill>
        <p:spPr bwMode="auto">
          <a:xfrm>
            <a:off x="6286512" y="1071175"/>
            <a:ext cx="2403176" cy="37151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12" name="Group 19"/>
          <p:cNvGrpSpPr/>
          <p:nvPr/>
        </p:nvGrpSpPr>
        <p:grpSpPr>
          <a:xfrm>
            <a:off x="471462" y="3109820"/>
            <a:ext cx="5180658" cy="1499851"/>
            <a:chOff x="289634" y="3500443"/>
            <a:chExt cx="4896787" cy="1499851"/>
          </a:xfrm>
        </p:grpSpPr>
        <p:pic>
          <p:nvPicPr>
            <p:cNvPr id="13" name="Picture 3" descr="I:\Template Bupena Merdeka (Konten QR-Media mengajar)\BAHAN\hijau.png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289634" y="3500443"/>
              <a:ext cx="4896787" cy="14998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93821" y="3634252"/>
              <a:ext cx="44884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b="1" dirty="0" smtClean="0">
                  <a:solidFill>
                    <a:srgbClr val="FFFF00"/>
                  </a:solidFill>
                </a:rPr>
                <a:t>Bandingkan</a:t>
              </a:r>
              <a:r>
                <a:rPr lang="en-US" sz="2400" b="1" dirty="0" smtClean="0">
                  <a:solidFill>
                    <a:srgbClr val="FFFF00"/>
                  </a:solidFill>
                </a:rPr>
                <a:t> </a:t>
              </a:r>
              <a:r>
                <a:rPr lang="id-ID" sz="2400" b="1" dirty="0" smtClean="0">
                  <a:solidFill>
                    <a:srgbClr val="FFFF00"/>
                  </a:solidFill>
                </a:rPr>
                <a:t>setiap </a:t>
              </a:r>
              <a:r>
                <a:rPr lang="id-ID" sz="2400" b="1" dirty="0">
                  <a:solidFill>
                    <a:srgbClr val="FFFF00"/>
                  </a:solidFill>
                </a:rPr>
                <a:t>angka</a:t>
              </a:r>
              <a:r>
                <a:rPr lang="id-ID" sz="2400" b="1" dirty="0"/>
                <a:t> mulai dari nilai tempat yang terbesar (angka paling kiri</a:t>
              </a:r>
              <a:r>
                <a:rPr lang="id-ID" sz="2400" b="1" dirty="0" smtClean="0"/>
                <a:t>)</a:t>
              </a:r>
              <a:r>
                <a:rPr lang="en-US" sz="2400" b="1" dirty="0" smtClean="0"/>
                <a:t>.</a:t>
              </a:r>
              <a:endParaRPr lang="id-ID" sz="2400" b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73810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Template Bupena Merdeka (Konten QR-Media mengajar)\BACKGROUND\kotak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7"/>
            <a:ext cx="9144000" cy="480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4282" y="214296"/>
            <a:ext cx="8715436" cy="4357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925" y="483518"/>
            <a:ext cx="4429156" cy="646331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rgbClr val="0070C0"/>
                </a:solidFill>
              </a:rPr>
              <a:t>Bandingkan setiap angka pada nilai tempat yang sama, mulai dari angka paling kiri.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034" y="1347614"/>
            <a:ext cx="460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4</a:t>
            </a:r>
            <a:r>
              <a:rPr lang="en-US" sz="3200" b="1" dirty="0" smtClean="0">
                <a:latin typeface="+mj-lt"/>
                <a:cs typeface="Arial" panose="020B0604020202020204" pitchFamily="34" charset="0"/>
              </a:rPr>
              <a:t> </a:t>
            </a:r>
            <a:endParaRPr lang="en-US" sz="32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4614" y="1347614"/>
            <a:ext cx="556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9966"/>
                </a:solidFill>
                <a:latin typeface="+mj-lt"/>
                <a:cs typeface="Arial" panose="020B0604020202020204" pitchFamily="34" charset="0"/>
              </a:rPr>
              <a:t>2.</a:t>
            </a:r>
            <a:r>
              <a:rPr lang="en-US" sz="3200" b="1" dirty="0" smtClean="0">
                <a:latin typeface="+mj-lt"/>
                <a:cs typeface="Arial" panose="020B0604020202020204" pitchFamily="34" charset="0"/>
              </a:rPr>
              <a:t> </a:t>
            </a:r>
            <a:endParaRPr lang="en-US" sz="32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951" y="1347614"/>
            <a:ext cx="460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7</a:t>
            </a:r>
            <a:r>
              <a:rPr lang="en-US" sz="3200" b="1" dirty="0" smtClean="0">
                <a:latin typeface="+mj-lt"/>
                <a:cs typeface="Arial" panose="020B0604020202020204" pitchFamily="34" charset="0"/>
              </a:rPr>
              <a:t> </a:t>
            </a:r>
            <a:endParaRPr lang="en-US" sz="32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7622" y="1347614"/>
            <a:ext cx="460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6</a:t>
            </a:r>
            <a:r>
              <a:rPr lang="en-US" sz="3200" b="1" dirty="0" smtClean="0">
                <a:latin typeface="+mj-lt"/>
                <a:cs typeface="Arial" panose="020B0604020202020204" pitchFamily="34" charset="0"/>
              </a:rPr>
              <a:t> </a:t>
            </a:r>
            <a:endParaRPr lang="en-US" sz="32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6572" y="1347614"/>
            <a:ext cx="460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4</a:t>
            </a:r>
            <a:r>
              <a:rPr lang="en-US" sz="3200" b="1" dirty="0" smtClean="0">
                <a:latin typeface="+mj-lt"/>
                <a:cs typeface="Arial" panose="020B0604020202020204" pitchFamily="34" charset="0"/>
              </a:rPr>
              <a:t> </a:t>
            </a:r>
            <a:endParaRPr lang="en-US" sz="32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360" y="1347614"/>
            <a:ext cx="460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4</a:t>
            </a:r>
            <a:r>
              <a:rPr lang="en-US" sz="3200" b="1" dirty="0" smtClean="0">
                <a:latin typeface="+mj-lt"/>
                <a:cs typeface="Arial" panose="020B0604020202020204" pitchFamily="34" charset="0"/>
              </a:rPr>
              <a:t> </a:t>
            </a:r>
            <a:endParaRPr lang="en-US" sz="32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9940" y="1347614"/>
            <a:ext cx="556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9966"/>
                </a:solidFill>
                <a:latin typeface="+mj-lt"/>
                <a:cs typeface="Arial" panose="020B0604020202020204" pitchFamily="34" charset="0"/>
              </a:rPr>
              <a:t>2.</a:t>
            </a:r>
            <a:r>
              <a:rPr lang="en-US" sz="3200" b="1" dirty="0" smtClean="0">
                <a:latin typeface="+mj-lt"/>
                <a:cs typeface="Arial" panose="020B0604020202020204" pitchFamily="34" charset="0"/>
              </a:rPr>
              <a:t> </a:t>
            </a:r>
            <a:endParaRPr lang="en-US" sz="32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05277" y="1347614"/>
            <a:ext cx="460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7</a:t>
            </a:r>
            <a:r>
              <a:rPr lang="en-US" sz="3200" b="1" dirty="0" smtClean="0">
                <a:latin typeface="+mj-lt"/>
                <a:cs typeface="Arial" panose="020B0604020202020204" pitchFamily="34" charset="0"/>
              </a:rPr>
              <a:t> </a:t>
            </a:r>
            <a:endParaRPr lang="en-US" sz="32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2948" y="1347614"/>
            <a:ext cx="460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8</a:t>
            </a:r>
            <a:r>
              <a:rPr lang="en-US" sz="3200" b="1" dirty="0" smtClean="0">
                <a:latin typeface="+mj-lt"/>
                <a:cs typeface="Arial" panose="020B0604020202020204" pitchFamily="34" charset="0"/>
              </a:rPr>
              <a:t> </a:t>
            </a:r>
            <a:endParaRPr lang="en-US" sz="32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1898" y="1347614"/>
            <a:ext cx="460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en-US" sz="3200" b="1" dirty="0" smtClean="0">
                <a:latin typeface="+mj-lt"/>
                <a:cs typeface="Arial" panose="020B0604020202020204" pitchFamily="34" charset="0"/>
              </a:rPr>
              <a:t> </a:t>
            </a:r>
            <a:endParaRPr lang="en-US" sz="3200" b="1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525976" y="1851670"/>
            <a:ext cx="4485326" cy="369332"/>
            <a:chOff x="525976" y="1851670"/>
            <a:chExt cx="4485326" cy="369332"/>
          </a:xfrm>
        </p:grpSpPr>
        <p:grpSp>
          <p:nvGrpSpPr>
            <p:cNvPr id="26" name="Group 25"/>
            <p:cNvGrpSpPr/>
            <p:nvPr/>
          </p:nvGrpSpPr>
          <p:grpSpPr>
            <a:xfrm>
              <a:off x="525976" y="1923678"/>
              <a:ext cx="4485326" cy="288032"/>
              <a:chOff x="755576" y="1995686"/>
              <a:chExt cx="4485326" cy="288032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flipV="1">
                <a:off x="774825" y="1995686"/>
                <a:ext cx="0" cy="288032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5232525" y="1995686"/>
                <a:ext cx="0" cy="288032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755576" y="2283718"/>
                <a:ext cx="4485326" cy="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/>
          </p:nvSpPr>
          <p:spPr>
            <a:xfrm>
              <a:off x="2604299" y="1851670"/>
              <a:ext cx="2196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00B0F0"/>
                  </a:solidFill>
                </a:rPr>
                <a:t>Puluhan</a:t>
              </a:r>
              <a:r>
                <a:rPr lang="en-US" b="1" dirty="0" smtClean="0">
                  <a:solidFill>
                    <a:srgbClr val="00B0F0"/>
                  </a:solidFill>
                </a:rPr>
                <a:t> </a:t>
              </a:r>
              <a:r>
                <a:rPr lang="en-US" b="1" dirty="0" err="1" smtClean="0">
                  <a:solidFill>
                    <a:srgbClr val="00B0F0"/>
                  </a:solidFill>
                </a:rPr>
                <a:t>ribuan</a:t>
              </a:r>
              <a:r>
                <a:rPr lang="en-US" b="1" dirty="0" smtClean="0">
                  <a:solidFill>
                    <a:srgbClr val="00B0F0"/>
                  </a:solidFill>
                </a:rPr>
                <a:t> </a:t>
              </a:r>
              <a:r>
                <a:rPr lang="en-US" b="1" dirty="0" err="1" smtClean="0">
                  <a:solidFill>
                    <a:srgbClr val="00B0F0"/>
                  </a:solidFill>
                </a:rPr>
                <a:t>sama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58024" y="1911870"/>
            <a:ext cx="4485326" cy="803896"/>
            <a:chOff x="958024" y="1911870"/>
            <a:chExt cx="4485326" cy="803896"/>
          </a:xfrm>
        </p:grpSpPr>
        <p:grpSp>
          <p:nvGrpSpPr>
            <p:cNvPr id="27" name="Group 26"/>
            <p:cNvGrpSpPr/>
            <p:nvPr/>
          </p:nvGrpSpPr>
          <p:grpSpPr>
            <a:xfrm>
              <a:off x="958024" y="1911870"/>
              <a:ext cx="4485326" cy="803895"/>
              <a:chOff x="755576" y="1995686"/>
              <a:chExt cx="4485326" cy="288032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flipV="1">
                <a:off x="774825" y="1995686"/>
                <a:ext cx="0" cy="288032"/>
              </a:xfrm>
              <a:prstGeom prst="straightConnector1">
                <a:avLst/>
              </a:prstGeom>
              <a:ln w="28575">
                <a:solidFill>
                  <a:srgbClr val="FF99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V="1">
                <a:off x="5232525" y="1995686"/>
                <a:ext cx="0" cy="288032"/>
              </a:xfrm>
              <a:prstGeom prst="straightConnector1">
                <a:avLst/>
              </a:prstGeom>
              <a:ln w="28575">
                <a:solidFill>
                  <a:srgbClr val="FF99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755576" y="2283718"/>
                <a:ext cx="4485326" cy="0"/>
              </a:xfrm>
              <a:prstGeom prst="straightConnector1">
                <a:avLst/>
              </a:prstGeom>
              <a:ln w="28575">
                <a:solidFill>
                  <a:srgbClr val="FF9966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/>
            <p:cNvSpPr txBox="1"/>
            <p:nvPr/>
          </p:nvSpPr>
          <p:spPr>
            <a:xfrm>
              <a:off x="2604299" y="2346434"/>
              <a:ext cx="2196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FF9966"/>
                  </a:solidFill>
                </a:rPr>
                <a:t>Ribuan</a:t>
              </a:r>
              <a:r>
                <a:rPr lang="en-US" b="1" dirty="0" smtClean="0">
                  <a:solidFill>
                    <a:srgbClr val="FF9966"/>
                  </a:solidFill>
                </a:rPr>
                <a:t> </a:t>
              </a:r>
              <a:r>
                <a:rPr lang="en-US" b="1" dirty="0" err="1" smtClean="0">
                  <a:solidFill>
                    <a:srgbClr val="FF9966"/>
                  </a:solidFill>
                </a:rPr>
                <a:t>sama</a:t>
              </a:r>
              <a:endParaRPr lang="en-US" b="1" dirty="0">
                <a:solidFill>
                  <a:srgbClr val="FF9966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358074" y="1911870"/>
            <a:ext cx="4485326" cy="1307952"/>
            <a:chOff x="1358074" y="1911870"/>
            <a:chExt cx="4485326" cy="1307952"/>
          </a:xfrm>
        </p:grpSpPr>
        <p:grpSp>
          <p:nvGrpSpPr>
            <p:cNvPr id="31" name="Group 30"/>
            <p:cNvGrpSpPr/>
            <p:nvPr/>
          </p:nvGrpSpPr>
          <p:grpSpPr>
            <a:xfrm>
              <a:off x="1358074" y="1911870"/>
              <a:ext cx="4485326" cy="1307952"/>
              <a:chOff x="755576" y="1995686"/>
              <a:chExt cx="4485326" cy="288032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 flipV="1">
                <a:off x="774825" y="1995686"/>
                <a:ext cx="0" cy="288032"/>
              </a:xfrm>
              <a:prstGeom prst="straightConnector1">
                <a:avLst/>
              </a:prstGeom>
              <a:ln w="28575"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V="1">
                <a:off x="5232525" y="1995686"/>
                <a:ext cx="0" cy="288032"/>
              </a:xfrm>
              <a:prstGeom prst="straightConnector1">
                <a:avLst/>
              </a:prstGeom>
              <a:ln w="28575"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755576" y="2283718"/>
                <a:ext cx="4485326" cy="0"/>
              </a:xfrm>
              <a:prstGeom prst="straightConnector1">
                <a:avLst/>
              </a:prstGeom>
              <a:ln w="28575">
                <a:solidFill>
                  <a:schemeClr val="bg2">
                    <a:lumMod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2604300" y="2850490"/>
              <a:ext cx="2196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2">
                      <a:lumMod val="25000"/>
                    </a:schemeClr>
                  </a:solidFill>
                </a:rPr>
                <a:t>Ratusan</a:t>
              </a:r>
              <a:r>
                <a:rPr lang="en-US" b="1" dirty="0" smtClean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bg2">
                      <a:lumMod val="25000"/>
                    </a:schemeClr>
                  </a:solidFill>
                </a:rPr>
                <a:t>sama</a:t>
              </a:r>
              <a:endParaRPr lang="en-US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862899" y="1911870"/>
            <a:ext cx="4485326" cy="1812008"/>
            <a:chOff x="1862899" y="1911870"/>
            <a:chExt cx="4485326" cy="1812008"/>
          </a:xfrm>
        </p:grpSpPr>
        <p:grpSp>
          <p:nvGrpSpPr>
            <p:cNvPr id="35" name="Group 34"/>
            <p:cNvGrpSpPr/>
            <p:nvPr/>
          </p:nvGrpSpPr>
          <p:grpSpPr>
            <a:xfrm>
              <a:off x="1862899" y="1911870"/>
              <a:ext cx="4485326" cy="1812008"/>
              <a:chOff x="755576" y="1995686"/>
              <a:chExt cx="4485326" cy="288032"/>
            </a:xfrm>
          </p:grpSpPr>
          <p:cxnSp>
            <p:nvCxnSpPr>
              <p:cNvPr id="36" name="Straight Arrow Connector 35"/>
              <p:cNvCxnSpPr/>
              <p:nvPr/>
            </p:nvCxnSpPr>
            <p:spPr>
              <a:xfrm flipV="1">
                <a:off x="774825" y="1995686"/>
                <a:ext cx="0" cy="288032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V="1">
                <a:off x="5232525" y="1995686"/>
                <a:ext cx="0" cy="288032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755576" y="2283718"/>
                <a:ext cx="4485326" cy="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2604300" y="3354546"/>
              <a:ext cx="25301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B050"/>
                  </a:solidFill>
                </a:rPr>
                <a:t>Puluhan</a:t>
              </a:r>
              <a:r>
                <a:rPr lang="en-US" b="1" dirty="0" smtClean="0">
                  <a:solidFill>
                    <a:srgbClr val="00B050"/>
                  </a:solidFill>
                </a:rPr>
                <a:t> </a:t>
              </a:r>
              <a:r>
                <a:rPr lang="en-US" b="1" dirty="0" err="1" smtClean="0">
                  <a:solidFill>
                    <a:srgbClr val="00B050"/>
                  </a:solidFill>
                </a:rPr>
                <a:t>berbeda</a:t>
              </a:r>
              <a:r>
                <a:rPr lang="en-US" b="1" dirty="0" smtClean="0">
                  <a:solidFill>
                    <a:srgbClr val="00B050"/>
                  </a:solidFill>
                </a:rPr>
                <a:t> (6 &lt; 8)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965376" y="2589250"/>
            <a:ext cx="1852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>
                <a:solidFill>
                  <a:srgbClr val="00B0F0"/>
                </a:solidFill>
              </a:rPr>
              <a:t>Angka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pada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tempat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puluhan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berbeda</a:t>
            </a:r>
            <a:r>
              <a:rPr lang="en-US" b="1" dirty="0">
                <a:solidFill>
                  <a:srgbClr val="00B0F0"/>
                </a:solidFill>
              </a:rPr>
              <a:t>, </a:t>
            </a:r>
            <a:r>
              <a:rPr lang="en-US" b="1" dirty="0" err="1">
                <a:solidFill>
                  <a:srgbClr val="00B0F0"/>
                </a:solidFill>
              </a:rPr>
              <a:t>yaitu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rgbClr val="FF9999"/>
                </a:solidFill>
              </a:rPr>
              <a:t>6 </a:t>
            </a:r>
            <a:r>
              <a:rPr lang="en-US" b="1" dirty="0" err="1">
                <a:solidFill>
                  <a:srgbClr val="FF9999"/>
                </a:solidFill>
              </a:rPr>
              <a:t>kurang</a:t>
            </a:r>
            <a:r>
              <a:rPr lang="en-US" b="1" dirty="0">
                <a:solidFill>
                  <a:srgbClr val="FF9999"/>
                </a:solidFill>
              </a:rPr>
              <a:t> </a:t>
            </a:r>
            <a:r>
              <a:rPr lang="en-US" b="1" dirty="0" err="1">
                <a:solidFill>
                  <a:srgbClr val="FF9999"/>
                </a:solidFill>
              </a:rPr>
              <a:t>dari</a:t>
            </a:r>
            <a:r>
              <a:rPr lang="en-US" b="1" dirty="0">
                <a:solidFill>
                  <a:srgbClr val="FF9999"/>
                </a:solidFill>
              </a:rPr>
              <a:t> 8</a:t>
            </a:r>
            <a:r>
              <a:rPr lang="en-US" b="1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60742" y="3939902"/>
            <a:ext cx="358064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7030A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Jadi</a:t>
            </a:r>
            <a:r>
              <a:rPr lang="en-US" sz="20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, 42.764 </a:t>
            </a:r>
            <a:r>
              <a:rPr lang="en-US" sz="2000" b="1" dirty="0" err="1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kurang</a:t>
            </a:r>
            <a:r>
              <a:rPr lang="en-US" sz="20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dari</a:t>
            </a:r>
            <a:r>
              <a:rPr lang="en-US" sz="20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42.783.</a:t>
            </a:r>
          </a:p>
        </p:txBody>
      </p:sp>
      <p:pic>
        <p:nvPicPr>
          <p:cNvPr id="49" name="Picture 48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9211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Audio 2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50181" y="4207531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969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915"/>
    </mc:Choice>
    <mc:Fallback xmlns="">
      <p:transition spd="slow" advClick="0" advTm="45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47" grpId="0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Template Bupena Merdeka (Konten QR-Media mengajar)\BAHAN\Notes hijau tua 2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21421468">
            <a:off x="3065230" y="994885"/>
            <a:ext cx="4824971" cy="3519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12865" y="1215342"/>
            <a:ext cx="345547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0" b="1" dirty="0" smtClean="0">
                <a:solidFill>
                  <a:srgbClr val="008080"/>
                </a:solidFill>
              </a:rPr>
              <a:t>Bilangan</a:t>
            </a:r>
            <a:r>
              <a:rPr lang="en-US" sz="2600" b="1" dirty="0" smtClean="0">
                <a:solidFill>
                  <a:srgbClr val="008080"/>
                </a:solidFill>
              </a:rPr>
              <a:t> </a:t>
            </a:r>
            <a:r>
              <a:rPr lang="id-ID" sz="2600" b="1" dirty="0" smtClean="0">
                <a:solidFill>
                  <a:srgbClr val="008080"/>
                </a:solidFill>
              </a:rPr>
              <a:t>dapat </a:t>
            </a:r>
            <a:r>
              <a:rPr lang="id-ID" sz="2600" b="1" dirty="0">
                <a:solidFill>
                  <a:srgbClr val="008080"/>
                </a:solidFill>
              </a:rPr>
              <a:t>diurutkan dari terbesar atau terkecil.</a:t>
            </a:r>
            <a:endParaRPr lang="en-US" sz="2600" b="1" dirty="0">
              <a:solidFill>
                <a:srgbClr val="00808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-32" y="1571618"/>
            <a:ext cx="2740548" cy="321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139952" y="2571750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0066"/>
                </a:solidFill>
              </a:rPr>
              <a:t>Bandingkan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id-ID" sz="2400" b="1" dirty="0" smtClean="0">
                <a:solidFill>
                  <a:srgbClr val="FF0066"/>
                </a:solidFill>
              </a:rPr>
              <a:t>bilangan untuk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id-ID" sz="2400" b="1" dirty="0" smtClean="0">
                <a:solidFill>
                  <a:srgbClr val="FF0066"/>
                </a:solidFill>
              </a:rPr>
              <a:t>mengetahui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id-ID" sz="2400" b="1" dirty="0" smtClean="0">
                <a:solidFill>
                  <a:srgbClr val="FF0066"/>
                </a:solidFill>
              </a:rPr>
              <a:t>bilangan </a:t>
            </a:r>
            <a:r>
              <a:rPr lang="id-ID" sz="2400" b="1" dirty="0">
                <a:solidFill>
                  <a:srgbClr val="FF0066"/>
                </a:solidFill>
              </a:rPr>
              <a:t>yang lebih besar atau lebih </a:t>
            </a:r>
            <a:r>
              <a:rPr lang="id-ID" sz="2400" b="1" dirty="0" smtClean="0">
                <a:solidFill>
                  <a:srgbClr val="FF0066"/>
                </a:solidFill>
              </a:rPr>
              <a:t>kecil</a:t>
            </a:r>
            <a:r>
              <a:rPr lang="en-US" sz="2400" b="1" dirty="0" smtClean="0">
                <a:solidFill>
                  <a:srgbClr val="FF0066"/>
                </a:solidFill>
              </a:rPr>
              <a:t>.</a:t>
            </a:r>
            <a:endParaRPr lang="en-US" sz="2400" b="1" dirty="0">
              <a:solidFill>
                <a:srgbClr val="FF006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9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6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0537"/>
            <a:ext cx="9144000" cy="4806866"/>
            <a:chOff x="0" y="-20537"/>
            <a:chExt cx="9144000" cy="4806866"/>
          </a:xfrm>
        </p:grpSpPr>
        <p:pic>
          <p:nvPicPr>
            <p:cNvPr id="5" name="Picture 2" descr="I:\Template Bupena Merdeka (Konten QR-Media mengajar)\BACKGROUND\kotak 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537"/>
              <a:ext cx="9144000" cy="4806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14282" y="214296"/>
              <a:ext cx="8715436" cy="4357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8" name="Picture 7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9211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411510"/>
            <a:ext cx="6192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B050"/>
                </a:solidFill>
              </a:rPr>
              <a:t>Ayo, </a:t>
            </a:r>
            <a:r>
              <a:rPr lang="en-US" sz="2600" b="1" dirty="0" err="1" smtClean="0">
                <a:solidFill>
                  <a:srgbClr val="00B050"/>
                </a:solidFill>
              </a:rPr>
              <a:t>perhatikan</a:t>
            </a:r>
            <a:r>
              <a:rPr lang="en-US" sz="2600" b="1" dirty="0" smtClean="0">
                <a:solidFill>
                  <a:srgbClr val="00B050"/>
                </a:solidFill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</a:rPr>
              <a:t>bilangan-bilangan</a:t>
            </a:r>
            <a:r>
              <a:rPr lang="en-US" sz="2600" b="1" dirty="0" smtClean="0">
                <a:solidFill>
                  <a:srgbClr val="00B050"/>
                </a:solidFill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</a:rPr>
              <a:t>berikut</a:t>
            </a:r>
            <a:r>
              <a:rPr lang="en-US" sz="2600" b="1" dirty="0" smtClean="0">
                <a:solidFill>
                  <a:srgbClr val="00B050"/>
                </a:solidFill>
              </a:rPr>
              <a:t>.</a:t>
            </a:r>
            <a:endParaRPr lang="en-US" sz="2600" dirty="0">
              <a:solidFill>
                <a:srgbClr val="00B050"/>
              </a:solidFill>
            </a:endParaRPr>
          </a:p>
        </p:txBody>
      </p:sp>
      <p:grpSp>
        <p:nvGrpSpPr>
          <p:cNvPr id="11" name="Group 4"/>
          <p:cNvGrpSpPr/>
          <p:nvPr/>
        </p:nvGrpSpPr>
        <p:grpSpPr>
          <a:xfrm>
            <a:off x="467544" y="1131591"/>
            <a:ext cx="1512168" cy="633427"/>
            <a:chOff x="551120" y="1863929"/>
            <a:chExt cx="1425432" cy="57150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120" y="1863929"/>
              <a:ext cx="1425432" cy="57150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18460" y="1921553"/>
              <a:ext cx="1222336" cy="472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id-ID" sz="2800" b="1" dirty="0">
                  <a:solidFill>
                    <a:srgbClr val="FF0066"/>
                  </a:solidFill>
                </a:rPr>
                <a:t>53.475</a:t>
              </a:r>
              <a:endParaRPr lang="en-US" sz="2800" b="1" dirty="0" smtClean="0">
                <a:solidFill>
                  <a:srgbClr val="FF0066"/>
                </a:solidFill>
              </a:endParaRPr>
            </a:p>
          </p:txBody>
        </p:sp>
      </p:grpSp>
      <p:grpSp>
        <p:nvGrpSpPr>
          <p:cNvPr id="17" name="Group 4"/>
          <p:cNvGrpSpPr/>
          <p:nvPr/>
        </p:nvGrpSpPr>
        <p:grpSpPr>
          <a:xfrm>
            <a:off x="2123728" y="1131591"/>
            <a:ext cx="1512168" cy="633427"/>
            <a:chOff x="551120" y="1863929"/>
            <a:chExt cx="1425432" cy="57150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120" y="1863929"/>
              <a:ext cx="1425432" cy="57150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18460" y="1921553"/>
              <a:ext cx="1222336" cy="472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id-ID" sz="2800" b="1" dirty="0">
                  <a:solidFill>
                    <a:srgbClr val="FF0066"/>
                  </a:solidFill>
                </a:rPr>
                <a:t>53.825</a:t>
              </a:r>
              <a:endParaRPr lang="en-US" sz="2800" b="1" dirty="0" smtClean="0">
                <a:solidFill>
                  <a:srgbClr val="FF0066"/>
                </a:solidFill>
              </a:endParaRPr>
            </a:p>
          </p:txBody>
        </p:sp>
      </p:grpSp>
      <p:grpSp>
        <p:nvGrpSpPr>
          <p:cNvPr id="20" name="Group 4"/>
          <p:cNvGrpSpPr/>
          <p:nvPr/>
        </p:nvGrpSpPr>
        <p:grpSpPr>
          <a:xfrm>
            <a:off x="3779912" y="1131591"/>
            <a:ext cx="1512168" cy="633427"/>
            <a:chOff x="551120" y="1863929"/>
            <a:chExt cx="1425432" cy="57150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120" y="1863929"/>
              <a:ext cx="1425432" cy="57150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18460" y="1921553"/>
              <a:ext cx="1222336" cy="472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id-ID" sz="2800" b="1" dirty="0">
                  <a:solidFill>
                    <a:srgbClr val="FF0066"/>
                  </a:solidFill>
                </a:rPr>
                <a:t>53.150</a:t>
              </a:r>
              <a:endParaRPr lang="en-US" sz="2800" b="1" dirty="0" smtClean="0">
                <a:solidFill>
                  <a:srgbClr val="FF0066"/>
                </a:solidFill>
              </a:endParaRPr>
            </a:p>
          </p:txBody>
        </p:sp>
      </p:grpSp>
      <p:grpSp>
        <p:nvGrpSpPr>
          <p:cNvPr id="23" name="Group 4"/>
          <p:cNvGrpSpPr/>
          <p:nvPr/>
        </p:nvGrpSpPr>
        <p:grpSpPr>
          <a:xfrm>
            <a:off x="5436096" y="1131591"/>
            <a:ext cx="1512168" cy="633427"/>
            <a:chOff x="551120" y="1863929"/>
            <a:chExt cx="1425432" cy="57150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120" y="1863929"/>
              <a:ext cx="1425432" cy="57150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18460" y="1921553"/>
              <a:ext cx="1222336" cy="472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id-ID" sz="2800" b="1" dirty="0">
                  <a:solidFill>
                    <a:srgbClr val="FF0066"/>
                  </a:solidFill>
                </a:rPr>
                <a:t>53.079</a:t>
              </a:r>
              <a:endParaRPr lang="en-US" sz="2800" b="1" dirty="0" smtClean="0">
                <a:solidFill>
                  <a:srgbClr val="FF0066"/>
                </a:solidFill>
              </a:endParaRPr>
            </a:p>
          </p:txBody>
        </p:sp>
      </p:grpSp>
      <p:grpSp>
        <p:nvGrpSpPr>
          <p:cNvPr id="26" name="Group 4"/>
          <p:cNvGrpSpPr/>
          <p:nvPr/>
        </p:nvGrpSpPr>
        <p:grpSpPr>
          <a:xfrm>
            <a:off x="7092280" y="1131591"/>
            <a:ext cx="1512168" cy="633427"/>
            <a:chOff x="551120" y="1863929"/>
            <a:chExt cx="1425432" cy="57150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120" y="1863929"/>
              <a:ext cx="1425432" cy="571504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18460" y="1921553"/>
              <a:ext cx="1222336" cy="472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id-ID" sz="2800" b="1" dirty="0">
                  <a:solidFill>
                    <a:srgbClr val="FF0066"/>
                  </a:solidFill>
                </a:rPr>
                <a:t>53.907</a:t>
              </a:r>
              <a:endParaRPr lang="en-US" sz="2800" b="1" dirty="0" smtClean="0">
                <a:solidFill>
                  <a:srgbClr val="FF0066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95536" y="1923678"/>
            <a:ext cx="720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b="1" dirty="0">
                <a:solidFill>
                  <a:schemeClr val="accent6">
                    <a:lumMod val="75000"/>
                  </a:schemeClr>
                </a:solidFill>
              </a:rPr>
              <a:t>Urutan bilangan tersebut dari yang </a:t>
            </a:r>
            <a:r>
              <a:rPr lang="sv-SE" sz="2600" b="1" dirty="0">
                <a:solidFill>
                  <a:schemeClr val="accent5">
                    <a:lumMod val="75000"/>
                  </a:schemeClr>
                </a:solidFill>
              </a:rPr>
              <a:t>terbesar</a:t>
            </a:r>
            <a:r>
              <a:rPr lang="sv-SE" sz="26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</p:txBody>
      </p:sp>
      <p:grpSp>
        <p:nvGrpSpPr>
          <p:cNvPr id="48" name="Group 4"/>
          <p:cNvGrpSpPr/>
          <p:nvPr/>
        </p:nvGrpSpPr>
        <p:grpSpPr>
          <a:xfrm>
            <a:off x="467544" y="2499742"/>
            <a:ext cx="1512168" cy="633427"/>
            <a:chOff x="551120" y="1863929"/>
            <a:chExt cx="1425432" cy="571504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120" y="1863929"/>
              <a:ext cx="1425432" cy="571504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618460" y="1921553"/>
              <a:ext cx="1222336" cy="472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id-ID" sz="2800" b="1" dirty="0">
                  <a:solidFill>
                    <a:schemeClr val="accent5">
                      <a:lumMod val="75000"/>
                    </a:schemeClr>
                  </a:solidFill>
                </a:rPr>
                <a:t>53.907</a:t>
              </a:r>
              <a:endParaRPr lang="en-US" sz="2800" b="1" dirty="0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51" name="Group 4"/>
          <p:cNvGrpSpPr/>
          <p:nvPr/>
        </p:nvGrpSpPr>
        <p:grpSpPr>
          <a:xfrm>
            <a:off x="2123728" y="2499742"/>
            <a:ext cx="1512168" cy="633427"/>
            <a:chOff x="551120" y="1863929"/>
            <a:chExt cx="1425432" cy="571504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120" y="1863929"/>
              <a:ext cx="1425432" cy="571504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618460" y="1921553"/>
              <a:ext cx="1222336" cy="472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id-ID" sz="2800" b="1" dirty="0">
                  <a:solidFill>
                    <a:schemeClr val="accent5">
                      <a:lumMod val="75000"/>
                    </a:schemeClr>
                  </a:solidFill>
                </a:rPr>
                <a:t>53.825</a:t>
              </a:r>
              <a:endParaRPr lang="en-US" sz="2800" b="1" dirty="0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54" name="Group 4"/>
          <p:cNvGrpSpPr/>
          <p:nvPr/>
        </p:nvGrpSpPr>
        <p:grpSpPr>
          <a:xfrm>
            <a:off x="3779912" y="2499742"/>
            <a:ext cx="1512168" cy="633427"/>
            <a:chOff x="551120" y="1863929"/>
            <a:chExt cx="1425432" cy="571504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120" y="1863929"/>
              <a:ext cx="1425432" cy="571504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618460" y="1921553"/>
              <a:ext cx="1222336" cy="472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id-ID" sz="2800" b="1" dirty="0">
                  <a:solidFill>
                    <a:schemeClr val="accent5">
                      <a:lumMod val="75000"/>
                    </a:schemeClr>
                  </a:solidFill>
                </a:rPr>
                <a:t>53.475</a:t>
              </a:r>
              <a:endParaRPr lang="en-US" sz="2800" b="1" dirty="0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57" name="Group 4"/>
          <p:cNvGrpSpPr/>
          <p:nvPr/>
        </p:nvGrpSpPr>
        <p:grpSpPr>
          <a:xfrm>
            <a:off x="5436096" y="2499742"/>
            <a:ext cx="1512168" cy="633427"/>
            <a:chOff x="551120" y="1863929"/>
            <a:chExt cx="1425432" cy="571504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120" y="1863929"/>
              <a:ext cx="1425432" cy="571504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618460" y="1921553"/>
              <a:ext cx="1222336" cy="472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id-ID" sz="2800" b="1" dirty="0">
                  <a:solidFill>
                    <a:schemeClr val="accent5">
                      <a:lumMod val="75000"/>
                    </a:schemeClr>
                  </a:solidFill>
                </a:rPr>
                <a:t>53.150</a:t>
              </a:r>
              <a:endParaRPr lang="en-US" sz="2800" b="1" dirty="0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60" name="Group 4"/>
          <p:cNvGrpSpPr/>
          <p:nvPr/>
        </p:nvGrpSpPr>
        <p:grpSpPr>
          <a:xfrm>
            <a:off x="7092280" y="2499742"/>
            <a:ext cx="1512168" cy="633427"/>
            <a:chOff x="551120" y="1863929"/>
            <a:chExt cx="1425432" cy="571504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120" y="1863929"/>
              <a:ext cx="1425432" cy="571504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618460" y="1921553"/>
              <a:ext cx="1222336" cy="472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id-ID" sz="2800" b="1" dirty="0">
                  <a:solidFill>
                    <a:schemeClr val="accent5">
                      <a:lumMod val="75000"/>
                    </a:schemeClr>
                  </a:solidFill>
                </a:rPr>
                <a:t>53.079</a:t>
              </a:r>
              <a:endParaRPr lang="en-US" sz="2800" b="1" dirty="0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395536" y="3234467"/>
            <a:ext cx="720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b="1" dirty="0">
                <a:solidFill>
                  <a:schemeClr val="accent6">
                    <a:lumMod val="75000"/>
                  </a:schemeClr>
                </a:solidFill>
              </a:rPr>
              <a:t>Urutan bilangan tersebut dari yang </a:t>
            </a:r>
            <a:r>
              <a:rPr lang="sv-SE" sz="2600" b="1" dirty="0">
                <a:solidFill>
                  <a:schemeClr val="bg2">
                    <a:lumMod val="25000"/>
                  </a:schemeClr>
                </a:solidFill>
              </a:rPr>
              <a:t>terkecil</a:t>
            </a:r>
            <a:r>
              <a:rPr lang="sv-SE" sz="26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</p:txBody>
      </p:sp>
      <p:grpSp>
        <p:nvGrpSpPr>
          <p:cNvPr id="64" name="Group 4"/>
          <p:cNvGrpSpPr/>
          <p:nvPr/>
        </p:nvGrpSpPr>
        <p:grpSpPr>
          <a:xfrm>
            <a:off x="467544" y="3810531"/>
            <a:ext cx="1512168" cy="633427"/>
            <a:chOff x="551120" y="1863929"/>
            <a:chExt cx="1425432" cy="571504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120" y="1863929"/>
              <a:ext cx="1425432" cy="571504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618460" y="1921553"/>
              <a:ext cx="1222336" cy="472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id-ID" sz="2800" b="1" dirty="0">
                  <a:solidFill>
                    <a:schemeClr val="bg2">
                      <a:lumMod val="25000"/>
                    </a:schemeClr>
                  </a:solidFill>
                </a:rPr>
                <a:t>53.079</a:t>
              </a:r>
              <a:endParaRPr lang="en-US" sz="2800" b="1" dirty="0" smtClean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67" name="Group 4"/>
          <p:cNvGrpSpPr/>
          <p:nvPr/>
        </p:nvGrpSpPr>
        <p:grpSpPr>
          <a:xfrm>
            <a:off x="2123728" y="3810531"/>
            <a:ext cx="1512168" cy="633427"/>
            <a:chOff x="551120" y="1863929"/>
            <a:chExt cx="1425432" cy="571504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120" y="1863929"/>
              <a:ext cx="1425432" cy="571504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618460" y="1921553"/>
              <a:ext cx="1222336" cy="472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id-ID" sz="2800" b="1" dirty="0">
                  <a:solidFill>
                    <a:schemeClr val="bg2">
                      <a:lumMod val="25000"/>
                    </a:schemeClr>
                  </a:solidFill>
                </a:rPr>
                <a:t>53.150</a:t>
              </a:r>
              <a:endParaRPr lang="en-US" sz="2800" b="1" dirty="0" smtClean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70" name="Group 4"/>
          <p:cNvGrpSpPr/>
          <p:nvPr/>
        </p:nvGrpSpPr>
        <p:grpSpPr>
          <a:xfrm>
            <a:off x="3779912" y="3810531"/>
            <a:ext cx="1512168" cy="633427"/>
            <a:chOff x="551120" y="1863929"/>
            <a:chExt cx="1425432" cy="571504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120" y="1863929"/>
              <a:ext cx="1425432" cy="571504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618460" y="1921553"/>
              <a:ext cx="1222336" cy="472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id-ID" sz="2800" b="1" dirty="0">
                  <a:solidFill>
                    <a:schemeClr val="bg2">
                      <a:lumMod val="25000"/>
                    </a:schemeClr>
                  </a:solidFill>
                </a:rPr>
                <a:t>53.475</a:t>
              </a:r>
              <a:endParaRPr lang="en-US" sz="2800" b="1" dirty="0" smtClean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73" name="Group 4"/>
          <p:cNvGrpSpPr/>
          <p:nvPr/>
        </p:nvGrpSpPr>
        <p:grpSpPr>
          <a:xfrm>
            <a:off x="5436096" y="3810531"/>
            <a:ext cx="1512168" cy="633427"/>
            <a:chOff x="551120" y="1863929"/>
            <a:chExt cx="1425432" cy="571504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120" y="1863929"/>
              <a:ext cx="1425432" cy="571504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618460" y="1921553"/>
              <a:ext cx="1222336" cy="472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id-ID" sz="2800" b="1" dirty="0">
                  <a:solidFill>
                    <a:schemeClr val="bg2">
                      <a:lumMod val="25000"/>
                    </a:schemeClr>
                  </a:solidFill>
                </a:rPr>
                <a:t>53.825</a:t>
              </a:r>
              <a:endParaRPr lang="en-US" sz="2800" b="1" dirty="0" smtClean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76" name="Group 4"/>
          <p:cNvGrpSpPr/>
          <p:nvPr/>
        </p:nvGrpSpPr>
        <p:grpSpPr>
          <a:xfrm>
            <a:off x="7092280" y="3810531"/>
            <a:ext cx="1512168" cy="633427"/>
            <a:chOff x="551120" y="1863929"/>
            <a:chExt cx="1425432" cy="571504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120" y="1863929"/>
              <a:ext cx="1425432" cy="571504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618460" y="1921553"/>
              <a:ext cx="1222336" cy="472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id-ID" sz="2800" b="1" dirty="0">
                  <a:solidFill>
                    <a:schemeClr val="bg2">
                      <a:lumMod val="25000"/>
                    </a:schemeClr>
                  </a:solidFill>
                </a:rPr>
                <a:t>53.907</a:t>
              </a:r>
              <a:endParaRPr lang="en-US" sz="2800" b="1" dirty="0" smtClean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862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4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2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8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6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4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2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1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8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46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64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82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:\Template Bupena Merdeka (Konten QR-Media mengajar)\BACKGROUND\dind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3999" cy="517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0836" y="195486"/>
            <a:ext cx="8029556" cy="733044"/>
            <a:chOff x="295276" y="214296"/>
            <a:chExt cx="5193267" cy="7330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6" y="214296"/>
              <a:ext cx="5000660" cy="73304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83131" y="267070"/>
              <a:ext cx="4905412" cy="532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Operasi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Hitung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Bilangan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Cacah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sampai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100.000 </a:t>
              </a:r>
              <a:endParaRPr lang="en-US" sz="2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9211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4"/>
          <p:cNvGrpSpPr/>
          <p:nvPr/>
        </p:nvGrpSpPr>
        <p:grpSpPr>
          <a:xfrm>
            <a:off x="571531" y="1142990"/>
            <a:ext cx="2776333" cy="1071570"/>
            <a:chOff x="551120" y="1863927"/>
            <a:chExt cx="2617085" cy="96681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1" y="1863927"/>
              <a:ext cx="2482404" cy="96681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51120" y="2034361"/>
              <a:ext cx="2413452" cy="749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>
                <a:tabLst>
                  <a:tab pos="358775" algn="l"/>
                </a:tabLst>
              </a:pPr>
              <a:r>
                <a:rPr lang="id-ID" sz="2400" b="1" dirty="0">
                  <a:solidFill>
                    <a:srgbClr val="FF0066"/>
                  </a:solidFill>
                </a:rPr>
                <a:t>Penjumlahan dan </a:t>
              </a:r>
              <a:r>
                <a:rPr lang="id-ID" sz="2400" b="1" dirty="0">
                  <a:solidFill>
                    <a:schemeClr val="bg2">
                      <a:lumMod val="25000"/>
                    </a:schemeClr>
                  </a:solidFill>
                </a:rPr>
                <a:t>Pengurangan</a:t>
              </a:r>
              <a:endParaRPr lang="en-US" sz="2400" b="1" dirty="0" smtClean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1" name="Group 4"/>
          <p:cNvGrpSpPr/>
          <p:nvPr/>
        </p:nvGrpSpPr>
        <p:grpSpPr>
          <a:xfrm>
            <a:off x="2699792" y="2571750"/>
            <a:ext cx="2776333" cy="1071570"/>
            <a:chOff x="551120" y="1863927"/>
            <a:chExt cx="2617085" cy="96681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1" y="1863927"/>
              <a:ext cx="2482404" cy="96681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51120" y="2034361"/>
              <a:ext cx="2413452" cy="749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>
                <a:tabLst>
                  <a:tab pos="358775" algn="l"/>
                </a:tabLst>
              </a:pPr>
              <a:r>
                <a:rPr lang="id-ID" sz="2400" b="1" dirty="0">
                  <a:solidFill>
                    <a:srgbClr val="FF0066"/>
                  </a:solidFill>
                </a:rPr>
                <a:t>Perkalian dan </a:t>
              </a:r>
              <a:r>
                <a:rPr lang="id-ID" sz="2400" b="1" dirty="0">
                  <a:solidFill>
                    <a:schemeClr val="bg2">
                      <a:lumMod val="25000"/>
                    </a:schemeClr>
                  </a:solidFill>
                </a:rPr>
                <a:t>Pembagian</a:t>
              </a:r>
              <a:endParaRPr lang="en-US" sz="2400" b="1" dirty="0" smtClean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pic>
        <p:nvPicPr>
          <p:cNvPr id="14" name="Picture 2" descr="G:\Template Bupena Merdeka (Konten QR-Media mengajar)\BAHAN\Guru 1.png"/>
          <p:cNvPicPr>
            <a:picLocks noChangeAspect="1" noChangeArrowheads="1"/>
          </p:cNvPicPr>
          <p:nvPr/>
        </p:nvPicPr>
        <p:blipFill>
          <a:blip r:embed="rId6" cstate="print"/>
          <a:srcRect b="22380"/>
          <a:stretch>
            <a:fillRect/>
          </a:stretch>
        </p:blipFill>
        <p:spPr bwMode="auto">
          <a:xfrm>
            <a:off x="5692149" y="1253374"/>
            <a:ext cx="3451851" cy="3633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4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0.9|15|3.3|2.8|2.3|4.9|6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650</Words>
  <Application>Microsoft Office PowerPoint</Application>
  <PresentationFormat>On-screen Show (16:9)</PresentationFormat>
  <Paragraphs>155</Paragraphs>
  <Slides>15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Rahma Damayanti Arif</cp:lastModifiedBy>
  <cp:revision>92</cp:revision>
  <dcterms:created xsi:type="dcterms:W3CDTF">2022-01-17T01:37:52Z</dcterms:created>
  <dcterms:modified xsi:type="dcterms:W3CDTF">2023-07-08T12:16:35Z</dcterms:modified>
</cp:coreProperties>
</file>