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8" r:id="rId2"/>
    <p:sldId id="257" r:id="rId3"/>
    <p:sldId id="259" r:id="rId4"/>
    <p:sldId id="272" r:id="rId5"/>
    <p:sldId id="267" r:id="rId6"/>
    <p:sldId id="327" r:id="rId7"/>
    <p:sldId id="328" r:id="rId8"/>
    <p:sldId id="273" r:id="rId9"/>
    <p:sldId id="269" r:id="rId10"/>
    <p:sldId id="297" r:id="rId11"/>
    <p:sldId id="330" r:id="rId12"/>
    <p:sldId id="298" r:id="rId13"/>
    <p:sldId id="301" r:id="rId14"/>
    <p:sldId id="312" r:id="rId15"/>
    <p:sldId id="334" r:id="rId16"/>
    <p:sldId id="335" r:id="rId17"/>
    <p:sldId id="336" r:id="rId18"/>
    <p:sldId id="337" r:id="rId19"/>
    <p:sldId id="338" r:id="rId20"/>
    <p:sldId id="339" r:id="rId21"/>
    <p:sldId id="347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48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1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>
            <a:fillRect/>
          </a:stretch>
        </p:blipFill>
        <p:spPr>
          <a:xfrm>
            <a:off x="0" y="0"/>
            <a:ext cx="9153525" cy="5193750"/>
          </a:xfrm>
          <a:prstGeom prst="rect">
            <a:avLst/>
          </a:prstGeom>
        </p:spPr>
      </p:pic>
      <p:sp>
        <p:nvSpPr>
          <p:cNvPr id="5" name="Placeholder Teks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d-ID" altLang="en-US"/>
          </a:p>
        </p:txBody>
      </p:sp>
      <p:sp>
        <p:nvSpPr>
          <p:cNvPr id="8" name="テキスト プレースホルダー 11"/>
          <p:cNvSpPr txBox="1"/>
          <p:nvPr/>
        </p:nvSpPr>
        <p:spPr>
          <a:xfrm>
            <a:off x="4114800" y="1783077"/>
            <a:ext cx="4614040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Pendidikan</a:t>
            </a:r>
            <a:r>
              <a:rPr lang="en-US" b="1" dirty="0">
                <a:solidFill>
                  <a:srgbClr val="C9C01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Pancasila</a:t>
            </a:r>
            <a:endParaRPr lang="id-ID" b="1" dirty="0">
              <a:solidFill>
                <a:srgbClr val="C9C0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04018" y="2865879"/>
            <a:ext cx="2117725" cy="31432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IV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laceholder Konten 1" descr="WhatsApp Image 2022-04-19 at 10.43.25 AM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1620" y="895350"/>
            <a:ext cx="2363470" cy="310642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160157"/>
            <a:ext cx="5125720" cy="1497330"/>
            <a:chOff x="3854400" y="1814543"/>
            <a:chExt cx="9354439" cy="14973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>
              <a:fillRect/>
            </a:stretch>
          </p:blipFill>
          <p:spPr>
            <a:xfrm>
              <a:off x="3854400" y="1814543"/>
              <a:ext cx="9354439" cy="14973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66920" y="2043143"/>
              <a:ext cx="756513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fi-FI" sz="2400" b="1" dirty="0">
                  <a:solidFill>
                    <a:schemeClr val="bg1"/>
                  </a:solidFill>
                </a:rPr>
                <a:t>Keragaman Lagu Daerah dan Cara Menghargainya</a:t>
              </a:r>
            </a:p>
          </p:txBody>
        </p:sp>
      </p:grpSp>
      <p:sp>
        <p:nvSpPr>
          <p:cNvPr id="13" name="Kotak Teks 12"/>
          <p:cNvSpPr txBox="1"/>
          <p:nvPr/>
        </p:nvSpPr>
        <p:spPr>
          <a:xfrm>
            <a:off x="685800" y="3093085"/>
            <a:ext cx="55619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>
                <a:sym typeface="+mn-ea"/>
              </a:rPr>
              <a:t>Lagu daerah dinyanyikan saat pementasan tari, permainan tradisional, pesta rakyat, atau pertunjukan daerah. </a:t>
            </a:r>
            <a:endParaRPr lang="id-ID" altLang="en-US" dirty="0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200" y="929005"/>
            <a:ext cx="1880235" cy="3652520"/>
          </a:xfrm>
          <a:prstGeom prst="rect">
            <a:avLst/>
          </a:prstGeom>
        </p:spPr>
      </p:pic>
      <p:grpSp>
        <p:nvGrpSpPr>
          <p:cNvPr id="16" name="Group 7"/>
          <p:cNvGrpSpPr/>
          <p:nvPr/>
        </p:nvGrpSpPr>
        <p:grpSpPr>
          <a:xfrm>
            <a:off x="476885" y="1604010"/>
            <a:ext cx="5074920" cy="1328478"/>
            <a:chOff x="179513" y="1240759"/>
            <a:chExt cx="6530438" cy="1634470"/>
          </a:xfrm>
        </p:grpSpPr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240759"/>
              <a:ext cx="6530438" cy="1443771"/>
            </a:xfrm>
            <a:prstGeom prst="rect">
              <a:avLst/>
            </a:prstGeom>
          </p:spPr>
        </p:pic>
        <p:sp>
          <p:nvSpPr>
            <p:cNvPr id="18" name="Rectangle 10"/>
            <p:cNvSpPr/>
            <p:nvPr/>
          </p:nvSpPr>
          <p:spPr>
            <a:xfrm>
              <a:off x="448629" y="1400208"/>
              <a:ext cx="5992969" cy="1475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d-ID" altLang="en-US" b="1" dirty="0">
                  <a:sym typeface="+mn-ea"/>
                </a:rPr>
                <a:t>Lagu daerah </a:t>
              </a:r>
              <a:r>
                <a:rPr lang="id-ID" altLang="en-US" dirty="0">
                  <a:sym typeface="+mn-ea"/>
                </a:rPr>
                <a:t>adalah lagu khas suatu daerah. </a:t>
              </a:r>
              <a:endParaRPr lang="id-ID" altLang="en-US" dirty="0"/>
            </a:p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d-ID" altLang="en-US" dirty="0">
                  <a:sym typeface="+mn-ea"/>
                </a:rPr>
                <a:t>Lagu daerah menggunakan bahasa dan dialek </a:t>
              </a:r>
              <a:endParaRPr lang="id-ID" altLang="en-US" dirty="0"/>
            </a:p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d-ID" altLang="en-US" dirty="0">
                  <a:sym typeface="+mn-ea"/>
                </a:rPr>
                <a:t>daerah setempat. </a:t>
              </a:r>
              <a:endParaRPr lang="id-ID" altLang="en-US" dirty="0"/>
            </a:p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altLang="en-US" dirty="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bar 6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695" y="1144270"/>
            <a:ext cx="4675505" cy="3103880"/>
          </a:xfrm>
          <a:prstGeom prst="rect">
            <a:avLst/>
          </a:prstGeom>
        </p:spPr>
      </p:pic>
      <p:sp>
        <p:nvSpPr>
          <p:cNvPr id="2" name="Kotak Teks 1"/>
          <p:cNvSpPr txBox="1"/>
          <p:nvPr/>
        </p:nvSpPr>
        <p:spPr>
          <a:xfrm>
            <a:off x="533400" y="1200150"/>
            <a:ext cx="48768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2000" b="1" dirty="0">
                <a:solidFill>
                  <a:schemeClr val="accent1">
                    <a:lumMod val="50000"/>
                  </a:schemeClr>
                </a:solidFill>
              </a:rPr>
              <a:t>Contoh tindakan dalam upaya melestarikan dan menghargai keragaman lagu daerah:</a:t>
            </a:r>
          </a:p>
        </p:txBody>
      </p:sp>
      <p:sp>
        <p:nvSpPr>
          <p:cNvPr id="3" name="Kotak Teks 2"/>
          <p:cNvSpPr txBox="1"/>
          <p:nvPr/>
        </p:nvSpPr>
        <p:spPr>
          <a:xfrm>
            <a:off x="533400" y="1885950"/>
            <a:ext cx="418846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/>
              <a:t>Memberi tepuk tangan setelah teman menyanyikan lagu daerahnya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/>
              <a:t>Mempelajari lagu daerah lain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/>
              <a:t>Menyanyikan lagu daerah dengan lirik yang benar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04613" y="-95229"/>
            <a:ext cx="7074535" cy="1513205"/>
            <a:chOff x="3388426" y="4465820"/>
            <a:chExt cx="7074535" cy="12088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6" b="18570"/>
            <a:stretch>
              <a:fillRect/>
            </a:stretch>
          </p:blipFill>
          <p:spPr>
            <a:xfrm>
              <a:off x="3388426" y="4465820"/>
              <a:ext cx="7074535" cy="12088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52636" y="4769682"/>
              <a:ext cx="5706110" cy="663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l">
                <a:buFont typeface="+mj-lt"/>
                <a:buAutoNum type="arabicPeriod" startAt="3"/>
              </a:pPr>
              <a:r>
                <a:rPr lang="en-US" sz="2400" b="1" dirty="0" err="1">
                  <a:solidFill>
                    <a:schemeClr val="bg1"/>
                  </a:solidFill>
                </a:rPr>
                <a:t>Keragaman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Alat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Musik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Tradisional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dan</a:t>
              </a:r>
              <a:r>
                <a:rPr lang="en-US" sz="2400" b="1" dirty="0">
                  <a:solidFill>
                    <a:schemeClr val="bg1"/>
                  </a:solidFill>
                </a:rPr>
                <a:t> Cara </a:t>
              </a:r>
              <a:r>
                <a:rPr lang="en-US" sz="2400" b="1" dirty="0" err="1">
                  <a:solidFill>
                    <a:schemeClr val="bg1"/>
                  </a:solidFill>
                </a:rPr>
                <a:t>Menghargainya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Kotak Teks 5"/>
          <p:cNvSpPr txBox="1"/>
          <p:nvPr/>
        </p:nvSpPr>
        <p:spPr>
          <a:xfrm>
            <a:off x="609600" y="1428750"/>
            <a:ext cx="49669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Lagu daerah biasanya diiringi oleh permainan </a:t>
            </a:r>
          </a:p>
          <a:p>
            <a:r>
              <a:rPr lang="id-ID" altLang="en-US" dirty="0"/>
              <a:t>alat musik daerah setempat. </a:t>
            </a:r>
          </a:p>
        </p:txBody>
      </p:sp>
      <p:pic>
        <p:nvPicPr>
          <p:cNvPr id="13" name="Gambar 12" descr="kid-6543695_19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880110"/>
            <a:ext cx="2375535" cy="389001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2266950"/>
            <a:ext cx="5105400" cy="990600"/>
            <a:chOff x="533400" y="2266950"/>
            <a:chExt cx="5105400" cy="990600"/>
          </a:xfrm>
        </p:grpSpPr>
        <p:sp>
          <p:nvSpPr>
            <p:cNvPr id="11" name="Persegi panjang 10"/>
            <p:cNvSpPr/>
            <p:nvPr/>
          </p:nvSpPr>
          <p:spPr>
            <a:xfrm>
              <a:off x="533400" y="2266950"/>
              <a:ext cx="5105400" cy="99060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altLang="en-US"/>
            </a:p>
          </p:txBody>
        </p:sp>
        <p:sp>
          <p:nvSpPr>
            <p:cNvPr id="9" name="Kotak Teks 8"/>
            <p:cNvSpPr txBox="1"/>
            <p:nvPr/>
          </p:nvSpPr>
          <p:spPr>
            <a:xfrm>
              <a:off x="609600" y="2266950"/>
              <a:ext cx="4869180" cy="9220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id-ID" altLang="en-US" dirty="0">
                  <a:sym typeface="+mn-ea"/>
                </a:rPr>
                <a:t>Iringan permainan alat musik daerah membuat lagu daerah menjadi lebih menarik untuk didengarkan. </a:t>
              </a:r>
              <a:endParaRPr lang="id-ID" altLang="en-US" dirty="0"/>
            </a:p>
          </p:txBody>
        </p:sp>
      </p:grpSp>
      <p:pic>
        <p:nvPicPr>
          <p:cNvPr id="16" name="Gambar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2571750"/>
            <a:ext cx="1050290" cy="2122170"/>
          </a:xfrm>
          <a:prstGeom prst="rect">
            <a:avLst/>
          </a:prstGeom>
        </p:spPr>
      </p:pic>
      <p:pic>
        <p:nvPicPr>
          <p:cNvPr id="19" name="Gambar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3112770"/>
            <a:ext cx="1188720" cy="1454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 descr="11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831340"/>
            <a:ext cx="6120130" cy="3407410"/>
          </a:xfrm>
          <a:prstGeom prst="rect">
            <a:avLst/>
          </a:prstGeom>
        </p:spPr>
      </p:pic>
      <p:sp>
        <p:nvSpPr>
          <p:cNvPr id="12" name="Kotak Teks 11"/>
          <p:cNvSpPr txBox="1"/>
          <p:nvPr/>
        </p:nvSpPr>
        <p:spPr>
          <a:xfrm>
            <a:off x="3559629" y="1272837"/>
            <a:ext cx="436517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d-ID" altLang="en-US" dirty="0" smtClean="0"/>
              <a:t>Mempelajari </a:t>
            </a:r>
            <a:r>
              <a:rPr lang="id-ID" altLang="en-US" dirty="0"/>
              <a:t>alat musik tradisional daerah lain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Memuji keindahan bentuk dan suara dari alat musik tradisional.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7665" y="53320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altLang="en-US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Contoh tindakan saling menghargai keragaman alat musik daerah:</a:t>
            </a:r>
            <a:endParaRPr lang="id-ID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835" y="133330"/>
            <a:ext cx="6424295" cy="1528445"/>
            <a:chOff x="2037347" y="1754086"/>
            <a:chExt cx="5774216" cy="15284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7" y="1754086"/>
              <a:ext cx="5774216" cy="152844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56273" y="1978241"/>
              <a:ext cx="4432968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fi-FI" sz="2400" b="1" dirty="0">
                  <a:solidFill>
                    <a:schemeClr val="bg1"/>
                  </a:solidFill>
                </a:rPr>
                <a:t>Keragaman Pakaian Daerah</a:t>
              </a:r>
              <a:r>
                <a:rPr lang="id-ID" altLang="fi-FI" sz="2400" b="1" dirty="0">
                  <a:solidFill>
                    <a:schemeClr val="bg1"/>
                  </a:solidFill>
                </a:rPr>
                <a:t> d</a:t>
              </a:r>
              <a:r>
                <a:rPr lang="fi-FI" sz="2400" b="1" dirty="0">
                  <a:solidFill>
                    <a:schemeClr val="bg1"/>
                  </a:solidFill>
                </a:rPr>
                <a:t>an Cara Menghargainya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0225" y="1657350"/>
            <a:ext cx="5108575" cy="1308720"/>
            <a:chOff x="530225" y="1657350"/>
            <a:chExt cx="5108575" cy="13087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25" y="1657350"/>
              <a:ext cx="5108575" cy="1308720"/>
            </a:xfrm>
            <a:prstGeom prst="rect">
              <a:avLst/>
            </a:prstGeom>
          </p:spPr>
        </p:pic>
        <p:sp>
          <p:nvSpPr>
            <p:cNvPr id="5" name="Kotak Teks 4"/>
            <p:cNvSpPr txBox="1"/>
            <p:nvPr/>
          </p:nvSpPr>
          <p:spPr>
            <a:xfrm>
              <a:off x="1046797" y="1849219"/>
              <a:ext cx="4484370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id-ID" altLang="en-US" sz="2400" b="1" dirty="0"/>
                <a:t>Pakaian daerah </a:t>
              </a:r>
              <a:r>
                <a:rPr lang="id-ID" altLang="en-US" sz="2400" dirty="0"/>
                <a:t>merupakan pakaian khas suatu </a:t>
              </a:r>
              <a:r>
                <a:rPr lang="id-ID" altLang="en-US" sz="2400" dirty="0" smtClean="0"/>
                <a:t>daerah</a:t>
              </a:r>
              <a:r>
                <a:rPr lang="id-ID" altLang="en-US" sz="2400" dirty="0"/>
                <a:t>. </a:t>
              </a:r>
            </a:p>
          </p:txBody>
        </p:sp>
      </p:grpSp>
      <p:pic>
        <p:nvPicPr>
          <p:cNvPr id="10" name="Gambar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312" y="1065590"/>
            <a:ext cx="1904740" cy="2428755"/>
          </a:xfrm>
          <a:prstGeom prst="ellipse">
            <a:avLst/>
          </a:prstGeom>
        </p:spPr>
      </p:pic>
      <p:pic>
        <p:nvPicPr>
          <p:cNvPr id="13" name="Gambar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647" y="2398621"/>
            <a:ext cx="1822526" cy="2247424"/>
          </a:xfrm>
          <a:prstGeom prst="ellipse">
            <a:avLst/>
          </a:prstGeom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06755" y="3056082"/>
            <a:ext cx="493204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i-FI" sz="2000" dirty="0"/>
              <a:t>Pakaian daerah dikenakan saat </a:t>
            </a:r>
            <a:r>
              <a:rPr lang="fi-FI" sz="2000" dirty="0" smtClean="0"/>
              <a:t>perayaan </a:t>
            </a:r>
            <a:r>
              <a:rPr lang="en-US" sz="2000" dirty="0" err="1" smtClean="0"/>
              <a:t>atau</a:t>
            </a:r>
            <a:r>
              <a:rPr lang="en-US" sz="2000" dirty="0" smtClean="0"/>
              <a:t> </a:t>
            </a:r>
            <a:r>
              <a:rPr lang="en-US" sz="2000" dirty="0" err="1"/>
              <a:t>upacara</a:t>
            </a:r>
            <a:r>
              <a:rPr lang="en-US" sz="2000" dirty="0"/>
              <a:t> </a:t>
            </a:r>
            <a:r>
              <a:rPr lang="en-US" sz="2000" dirty="0" err="1"/>
              <a:t>adat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err="1" smtClean="0"/>
              <a:t>Bahan</a:t>
            </a:r>
            <a:r>
              <a:rPr lang="en-US" sz="2000" dirty="0" smtClean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membuat</a:t>
            </a:r>
            <a:r>
              <a:rPr lang="en-US" sz="2000" dirty="0"/>
              <a:t> </a:t>
            </a:r>
            <a:r>
              <a:rPr lang="en-US" sz="2000" dirty="0" err="1" smtClean="0"/>
              <a:t>pakaian</a:t>
            </a:r>
            <a:r>
              <a:rPr lang="en-US" sz="2000" dirty="0" smtClean="0"/>
              <a:t> </a:t>
            </a:r>
            <a:r>
              <a:rPr lang="pt-BR" sz="2000" dirty="0" smtClean="0"/>
              <a:t>daerah </a:t>
            </a:r>
            <a:r>
              <a:rPr lang="pt-BR" sz="2000" dirty="0"/>
              <a:t>diambil dari hasil alam daerah setempat</a:t>
            </a:r>
            <a:r>
              <a:rPr lang="pt-BR" sz="2000" dirty="0" smtClean="0"/>
              <a:t>.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/>
          <p:cNvSpPr txBox="1"/>
          <p:nvPr/>
        </p:nvSpPr>
        <p:spPr>
          <a:xfrm>
            <a:off x="596900" y="1098887"/>
            <a:ext cx="39751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Contoh</a:t>
            </a: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tindakan</a:t>
            </a: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d-ID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menghargai </a:t>
            </a:r>
            <a:r>
              <a:rPr lang="id-ID" altLang="en-US" sz="2400" b="1" dirty="0">
                <a:solidFill>
                  <a:schemeClr val="accent1">
                    <a:lumMod val="50000"/>
                  </a:schemeClr>
                </a:solidFill>
              </a:rPr>
              <a:t>keragaman pakaian daerah:</a:t>
            </a:r>
          </a:p>
        </p:txBody>
      </p:sp>
      <p:sp>
        <p:nvSpPr>
          <p:cNvPr id="3" name="Kotak Teks 2"/>
          <p:cNvSpPr txBox="1"/>
          <p:nvPr/>
        </p:nvSpPr>
        <p:spPr>
          <a:xfrm>
            <a:off x="609600" y="1962150"/>
            <a:ext cx="4203699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200" dirty="0"/>
              <a:t>Memakai pakaian daerah dengan ra</a:t>
            </a:r>
            <a:r>
              <a:rPr lang="id-ID" altLang="en-US" sz="2200" dirty="0">
                <a:sym typeface="+mn-ea"/>
              </a:rPr>
              <a:t>sa bangga</a:t>
            </a:r>
            <a:endParaRPr lang="id-ID" altLang="en-US" sz="2200" dirty="0"/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200" dirty="0"/>
              <a:t>Memuji keindahan pakaian adat daerah lain 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200" dirty="0"/>
              <a:t>Menyimpan pakaian daerah dengan baik</a:t>
            </a:r>
          </a:p>
        </p:txBody>
      </p:sp>
      <p:pic>
        <p:nvPicPr>
          <p:cNvPr id="4" name="Gambar 3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71550"/>
            <a:ext cx="4572000" cy="3550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249670"/>
            <a:ext cx="5867400" cy="1477645"/>
            <a:chOff x="4943604" y="2063090"/>
            <a:chExt cx="5052299" cy="14776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>
              <a:fillRect/>
            </a:stretch>
          </p:blipFill>
          <p:spPr>
            <a:xfrm>
              <a:off x="4943604" y="2063090"/>
              <a:ext cx="5052299" cy="147764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35102" y="2327770"/>
              <a:ext cx="423212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+mj-lt"/>
                <a:buAutoNum type="arabicPeriod" startAt="5"/>
              </a:pPr>
              <a:r>
                <a:rPr sz="2400" b="1" dirty="0" err="1">
                  <a:solidFill>
                    <a:schemeClr val="bg1"/>
                  </a:solidFill>
                </a:rPr>
                <a:t>Keragaman</a:t>
              </a:r>
              <a:r>
                <a:rPr sz="2400" b="1" dirty="0">
                  <a:solidFill>
                    <a:schemeClr val="bg1"/>
                  </a:solidFill>
                </a:rPr>
                <a:t> </a:t>
              </a:r>
              <a:r>
                <a:rPr sz="2400" b="1" dirty="0" err="1">
                  <a:solidFill>
                    <a:schemeClr val="bg1"/>
                  </a:solidFill>
                </a:rPr>
                <a:t>Senjata</a:t>
              </a:r>
              <a:r>
                <a:rPr sz="2400" b="1" dirty="0">
                  <a:solidFill>
                    <a:schemeClr val="bg1"/>
                  </a:solidFill>
                </a:rPr>
                <a:t> </a:t>
              </a:r>
              <a:r>
                <a:rPr sz="2400" b="1" dirty="0" err="1">
                  <a:solidFill>
                    <a:schemeClr val="bg1"/>
                  </a:solidFill>
                </a:rPr>
                <a:t>Tradisional</a:t>
              </a:r>
              <a:r>
                <a:rPr sz="2400" b="1" dirty="0">
                  <a:solidFill>
                    <a:schemeClr val="bg1"/>
                  </a:solidFill>
                </a:rPr>
                <a:t> </a:t>
              </a:r>
              <a:r>
                <a:rPr sz="2400" b="1" dirty="0" err="1">
                  <a:solidFill>
                    <a:schemeClr val="bg1"/>
                  </a:solidFill>
                </a:rPr>
                <a:t>dan</a:t>
              </a:r>
              <a:r>
                <a:rPr sz="2400" b="1" dirty="0">
                  <a:solidFill>
                    <a:schemeClr val="bg1"/>
                  </a:solidFill>
                </a:rPr>
                <a:t> Cara </a:t>
              </a:r>
              <a:r>
                <a:rPr sz="2400" b="1" dirty="0" err="1">
                  <a:solidFill>
                    <a:schemeClr val="bg1"/>
                  </a:solidFill>
                </a:rPr>
                <a:t>Menghargainya</a:t>
              </a:r>
              <a:endParaRPr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Kotak Teks 11"/>
          <p:cNvSpPr txBox="1"/>
          <p:nvPr/>
        </p:nvSpPr>
        <p:spPr>
          <a:xfrm>
            <a:off x="5842000" y="3253085"/>
            <a:ext cx="25400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b="1" dirty="0"/>
              <a:t>Badik</a:t>
            </a:r>
            <a:r>
              <a:rPr lang="id-ID" altLang="en-US" dirty="0"/>
              <a:t> merupakan </a:t>
            </a:r>
            <a:r>
              <a:rPr lang="id-ID" altLang="en-US" dirty="0" smtClean="0"/>
              <a:t>senjata</a:t>
            </a:r>
            <a:r>
              <a:rPr lang="en-US" altLang="en-US" dirty="0" smtClean="0"/>
              <a:t> </a:t>
            </a:r>
            <a:r>
              <a:rPr lang="id-ID" altLang="en-US" dirty="0" smtClean="0"/>
              <a:t>tradisional </a:t>
            </a:r>
            <a:r>
              <a:rPr lang="id-ID" altLang="en-US" dirty="0"/>
              <a:t>masyarakat Bugis, </a:t>
            </a:r>
            <a:r>
              <a:rPr lang="id-ID" altLang="en-US" dirty="0" smtClean="0"/>
              <a:t>Sulawesi </a:t>
            </a:r>
            <a:r>
              <a:rPr lang="id-ID" altLang="en-US" dirty="0"/>
              <a:t>Selatan.</a:t>
            </a:r>
          </a:p>
        </p:txBody>
      </p:sp>
      <p:sp>
        <p:nvSpPr>
          <p:cNvPr id="8" name="Rectangle 7"/>
          <p:cNvSpPr/>
          <p:nvPr/>
        </p:nvSpPr>
        <p:spPr>
          <a:xfrm>
            <a:off x="831421" y="3037641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id-ID" altLang="en-US" dirty="0"/>
              <a:t>Senjata tradisional digunakan sebagai kelengkapan atau hiasan pakaian daerah. </a:t>
            </a:r>
          </a:p>
          <a:p>
            <a:pPr>
              <a:spcAft>
                <a:spcPts val="1200"/>
              </a:spcAft>
            </a:pPr>
            <a:r>
              <a:rPr lang="id-ID" altLang="en-US" dirty="0"/>
              <a:t>Senjata tradisional juga ada yang digunakan untuk berburu dan untuk peralatan sehari-hari.</a:t>
            </a:r>
            <a:endParaRPr lang="id-ID" alt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0" y="1657350"/>
            <a:ext cx="4761280" cy="1237875"/>
            <a:chOff x="827584" y="3303977"/>
            <a:chExt cx="5554827" cy="16382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3303977"/>
              <a:ext cx="5554827" cy="163823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175275" y="3699105"/>
              <a:ext cx="4993286" cy="936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altLang="en-US" sz="2000" b="1" dirty="0"/>
                <a:t>Senjata tradisional</a:t>
              </a:r>
              <a:r>
                <a:rPr lang="id-ID" altLang="en-US" sz="2000" dirty="0"/>
                <a:t> merupakan senjata khas suatu daerah. </a:t>
              </a:r>
              <a:endParaRPr lang="id-ID" altLang="en-US" sz="2000" dirty="0"/>
            </a:p>
          </p:txBody>
        </p:sp>
      </p:grpSp>
      <p:sp>
        <p:nvSpPr>
          <p:cNvPr id="15" name="Curved Left Arrow 14"/>
          <p:cNvSpPr/>
          <p:nvPr/>
        </p:nvSpPr>
        <p:spPr>
          <a:xfrm rot="21146482">
            <a:off x="8119942" y="2775349"/>
            <a:ext cx="484696" cy="681884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/>
              </a:solidFill>
            </a:endParaRPr>
          </a:p>
        </p:txBody>
      </p:sp>
      <p:pic>
        <p:nvPicPr>
          <p:cNvPr id="9" name="Gambar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680" y="1657350"/>
            <a:ext cx="3813966" cy="1377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build="p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bar 6"/>
          <p:cNvPicPr>
            <a:picLocks noChangeAspect="1"/>
          </p:cNvPicPr>
          <p:nvPr/>
        </p:nvPicPr>
        <p:blipFill rotWithShape="1">
          <a:blip r:embed="rId2"/>
          <a:srcRect l="10304" r="13349"/>
          <a:stretch/>
        </p:blipFill>
        <p:spPr>
          <a:xfrm>
            <a:off x="3780855" y="952"/>
            <a:ext cx="5388545" cy="3485198"/>
          </a:xfrm>
          <a:prstGeom prst="teardrop">
            <a:avLst/>
          </a:prstGeom>
        </p:spPr>
      </p:pic>
      <p:sp>
        <p:nvSpPr>
          <p:cNvPr id="2" name="Kotak Teks 1"/>
          <p:cNvSpPr txBox="1"/>
          <p:nvPr/>
        </p:nvSpPr>
        <p:spPr>
          <a:xfrm>
            <a:off x="381000" y="1200150"/>
            <a:ext cx="31242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Tindakan melestarikan </a:t>
            </a:r>
            <a:r>
              <a:rPr lang="id-ID" altLang="en-US" sz="2000" b="1" dirty="0">
                <a:solidFill>
                  <a:schemeClr val="accent1">
                    <a:lumMod val="50000"/>
                  </a:schemeClr>
                </a:solidFill>
              </a:rPr>
              <a:t>keragaman senjata tradisional </a:t>
            </a:r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Indonesia</a:t>
            </a:r>
            <a:r>
              <a:rPr lang="en-US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id-ID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Kotak Teks 2"/>
          <p:cNvSpPr txBox="1"/>
          <p:nvPr/>
        </p:nvSpPr>
        <p:spPr>
          <a:xfrm>
            <a:off x="381000" y="2209621"/>
            <a:ext cx="3429000" cy="20159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 smtClean="0"/>
              <a:t>Memuji </a:t>
            </a:r>
            <a:r>
              <a:rPr lang="id-ID" altLang="en-US" sz="2000" dirty="0"/>
              <a:t>keindahan bentuk senjata tradisional daerah lain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/>
              <a:t>Mempelajari sejarah senjata tradisional daerah lain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19600" y="3199351"/>
            <a:ext cx="4508550" cy="1102551"/>
            <a:chOff x="4267150" y="3374199"/>
            <a:chExt cx="4508550" cy="1102551"/>
          </a:xfrm>
        </p:grpSpPr>
        <p:sp>
          <p:nvSpPr>
            <p:cNvPr id="8" name="Freeform: Shape 11">
              <a:extLst>
                <a:ext uri="{FF2B5EF4-FFF2-40B4-BE49-F238E27FC236}">
                  <a16:creationId xmlns="" xmlns:a16="http://schemas.microsoft.com/office/drawing/2014/main" id="{1A034DB3-73B2-43EB-B461-3E88B4EFC7ED}"/>
                </a:ext>
              </a:extLst>
            </p:cNvPr>
            <p:cNvSpPr/>
            <p:nvPr/>
          </p:nvSpPr>
          <p:spPr>
            <a:xfrm>
              <a:off x="4267150" y="3374199"/>
              <a:ext cx="4508549" cy="1102551"/>
            </a:xfrm>
            <a:custGeom>
              <a:avLst/>
              <a:gdLst>
                <a:gd name="connsiteX0" fmla="*/ 46633 w 2683908"/>
                <a:gd name="connsiteY0" fmla="*/ 8814 h 345741"/>
                <a:gd name="connsiteX1" fmla="*/ 642056 w 2683908"/>
                <a:gd name="connsiteY1" fmla="*/ 19446 h 345741"/>
                <a:gd name="connsiteX2" fmla="*/ 2077452 w 2683908"/>
                <a:gd name="connsiteY2" fmla="*/ 8814 h 345741"/>
                <a:gd name="connsiteX3" fmla="*/ 2577182 w 2683908"/>
                <a:gd name="connsiteY3" fmla="*/ 72609 h 345741"/>
                <a:gd name="connsiteX4" fmla="*/ 2577182 w 2683908"/>
                <a:gd name="connsiteY4" fmla="*/ 295893 h 345741"/>
                <a:gd name="connsiteX5" fmla="*/ 1428866 w 2683908"/>
                <a:gd name="connsiteY5" fmla="*/ 338423 h 345741"/>
                <a:gd name="connsiteX6" fmla="*/ 312447 w 2683908"/>
                <a:gd name="connsiteY6" fmla="*/ 327791 h 345741"/>
                <a:gd name="connsiteX7" fmla="*/ 67898 w 2683908"/>
                <a:gd name="connsiteY7" fmla="*/ 168302 h 345741"/>
                <a:gd name="connsiteX8" fmla="*/ 46633 w 2683908"/>
                <a:gd name="connsiteY8" fmla="*/ 8814 h 3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908" h="345741">
                  <a:moveTo>
                    <a:pt x="46633" y="8814"/>
                  </a:moveTo>
                  <a:cubicBezTo>
                    <a:pt x="142326" y="-15995"/>
                    <a:pt x="642056" y="19446"/>
                    <a:pt x="642056" y="19446"/>
                  </a:cubicBezTo>
                  <a:cubicBezTo>
                    <a:pt x="980526" y="19446"/>
                    <a:pt x="1754931" y="-47"/>
                    <a:pt x="2077452" y="8814"/>
                  </a:cubicBezTo>
                  <a:cubicBezTo>
                    <a:pt x="2399973" y="17675"/>
                    <a:pt x="2493894" y="24763"/>
                    <a:pt x="2577182" y="72609"/>
                  </a:cubicBezTo>
                  <a:cubicBezTo>
                    <a:pt x="2660470" y="120455"/>
                    <a:pt x="2768568" y="251591"/>
                    <a:pt x="2577182" y="295893"/>
                  </a:cubicBezTo>
                  <a:cubicBezTo>
                    <a:pt x="2385796" y="340195"/>
                    <a:pt x="1428866" y="338423"/>
                    <a:pt x="1428866" y="338423"/>
                  </a:cubicBezTo>
                  <a:cubicBezTo>
                    <a:pt x="1051410" y="343739"/>
                    <a:pt x="539275" y="356145"/>
                    <a:pt x="312447" y="327791"/>
                  </a:cubicBezTo>
                  <a:cubicBezTo>
                    <a:pt x="85619" y="299438"/>
                    <a:pt x="110428" y="221465"/>
                    <a:pt x="67898" y="168302"/>
                  </a:cubicBezTo>
                  <a:cubicBezTo>
                    <a:pt x="25368" y="115139"/>
                    <a:pt x="-49060" y="33623"/>
                    <a:pt x="46633" y="8814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Kotak Teks 9"/>
            <p:cNvSpPr txBox="1"/>
            <p:nvPr/>
          </p:nvSpPr>
          <p:spPr>
            <a:xfrm>
              <a:off x="4660900" y="3492500"/>
              <a:ext cx="4114800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id-ID" altLang="en-US" dirty="0"/>
                <a:t>Kujang merupakan </a:t>
              </a:r>
              <a:r>
                <a:rPr lang="id-ID" altLang="en-US" dirty="0" smtClean="0"/>
                <a:t>senjata </a:t>
              </a:r>
              <a:r>
                <a:rPr lang="id-ID" altLang="en-US" dirty="0"/>
                <a:t>tradisional </a:t>
              </a:r>
            </a:p>
            <a:p>
              <a:r>
                <a:rPr lang="id-ID" altLang="en-US" dirty="0"/>
                <a:t>Jawa Barat yang </a:t>
              </a:r>
              <a:r>
                <a:rPr lang="id-ID" altLang="en-US" dirty="0" smtClean="0"/>
                <a:t>dijadikan </a:t>
              </a:r>
              <a:r>
                <a:rPr lang="id-ID" altLang="en-US" dirty="0"/>
                <a:t>sebuah tugu </a:t>
              </a:r>
            </a:p>
            <a:p>
              <a:r>
                <a:rPr lang="id-ID" altLang="en-US" dirty="0"/>
                <a:t>di Kota Bogor, </a:t>
              </a:r>
              <a:r>
                <a:rPr lang="id-ID" altLang="en-US" dirty="0" smtClean="0"/>
                <a:t>Jawa </a:t>
              </a:r>
              <a:r>
                <a:rPr lang="id-ID" altLang="en-US" dirty="0"/>
                <a:t>Barat.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66800" y="2678490"/>
            <a:ext cx="5334000" cy="17451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04613" y="-43815"/>
            <a:ext cx="7074535" cy="1396365"/>
            <a:chOff x="3388426" y="4465820"/>
            <a:chExt cx="7074535" cy="11155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6" b="18570"/>
            <a:stretch>
              <a:fillRect/>
            </a:stretch>
          </p:blipFill>
          <p:spPr>
            <a:xfrm>
              <a:off x="3388426" y="4465820"/>
              <a:ext cx="7074535" cy="111551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74226" y="4668226"/>
              <a:ext cx="5029013" cy="663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l">
                <a:buFont typeface="+mj-lt"/>
                <a:buAutoNum type="arabicPeriod" startAt="6"/>
              </a:pPr>
              <a:r>
                <a:rPr lang="en-US" sz="2400" b="1" dirty="0" err="1">
                  <a:solidFill>
                    <a:schemeClr val="bg1"/>
                  </a:solidFill>
                </a:rPr>
                <a:t>Keragaman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Tari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Tradisional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dan</a:t>
              </a:r>
              <a:r>
                <a:rPr lang="en-US" sz="2400" b="1" dirty="0">
                  <a:solidFill>
                    <a:schemeClr val="bg1"/>
                  </a:solidFill>
                </a:rPr>
                <a:t> Cara </a:t>
              </a:r>
              <a:r>
                <a:rPr lang="en-US" sz="2400" b="1" dirty="0" err="1">
                  <a:solidFill>
                    <a:schemeClr val="bg1"/>
                  </a:solidFill>
                </a:rPr>
                <a:t>Menghargainya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1001" y="1428750"/>
            <a:ext cx="4952999" cy="1015663"/>
            <a:chOff x="381001" y="1428750"/>
            <a:chExt cx="4952999" cy="1015663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440E249-FAAC-4BEE-8FE2-3651839D5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50" b="49660"/>
            <a:stretch/>
          </p:blipFill>
          <p:spPr>
            <a:xfrm>
              <a:off x="381001" y="1428750"/>
              <a:ext cx="4876800" cy="1015663"/>
            </a:xfrm>
            <a:prstGeom prst="rect">
              <a:avLst/>
            </a:prstGeom>
          </p:spPr>
        </p:pic>
        <p:sp>
          <p:nvSpPr>
            <p:cNvPr id="5" name="Kotak Teks 4"/>
            <p:cNvSpPr txBox="1"/>
            <p:nvPr/>
          </p:nvSpPr>
          <p:spPr>
            <a:xfrm>
              <a:off x="457200" y="1497330"/>
              <a:ext cx="4876800" cy="9220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id-ID" altLang="en-US" b="1" dirty="0"/>
                <a:t>Tari</a:t>
              </a:r>
              <a:r>
                <a:rPr lang="id-ID" altLang="en-US" dirty="0"/>
                <a:t> adalah gerak tubuh secara berirama untuk mengungkapkan perasaan dan pikiran serta untuk </a:t>
              </a:r>
            </a:p>
            <a:p>
              <a:r>
                <a:rPr lang="id-ID" altLang="en-US" dirty="0"/>
                <a:t>menceritakan sesuatu. </a:t>
              </a:r>
            </a:p>
          </p:txBody>
        </p:sp>
      </p:grpSp>
      <p:sp>
        <p:nvSpPr>
          <p:cNvPr id="6" name="Kotak Teks 5"/>
          <p:cNvSpPr txBox="1"/>
          <p:nvPr/>
        </p:nvSpPr>
        <p:spPr>
          <a:xfrm>
            <a:off x="1219200" y="2753945"/>
            <a:ext cx="4724400" cy="1646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id-ID" altLang="en-US" sz="1600" b="1" dirty="0">
                <a:sym typeface="+mn-ea"/>
              </a:rPr>
              <a:t>Tari tradisional </a:t>
            </a:r>
            <a:r>
              <a:rPr lang="id-ID" altLang="en-US" sz="1600" dirty="0">
                <a:sym typeface="+mn-ea"/>
              </a:rPr>
              <a:t>merupakan tarian yang lahir, tumbuh, dan berkembang dalam kelompok masyarakat di daerah tertentu. </a:t>
            </a:r>
          </a:p>
          <a:p>
            <a:pPr>
              <a:spcAft>
                <a:spcPts val="600"/>
              </a:spcAft>
            </a:pPr>
            <a:r>
              <a:rPr lang="id-ID" altLang="en-US" sz="1600" dirty="0" smtClean="0">
                <a:sym typeface="+mn-ea"/>
              </a:rPr>
              <a:t>Tari </a:t>
            </a:r>
            <a:r>
              <a:rPr lang="id-ID" altLang="en-US" sz="1600" dirty="0">
                <a:sym typeface="+mn-ea"/>
              </a:rPr>
              <a:t>tradisional dipentaskan dalam upacara adat dan keagamaan, penyambutan tamu, perayaan panen raya, serta hiburan rakyat.</a:t>
            </a:r>
            <a:endParaRPr lang="id-ID" altLang="en-US" sz="1600" dirty="0"/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040548"/>
            <a:ext cx="3836670" cy="3383139"/>
          </a:xfrm>
          <a:prstGeom prst="flowChartOnlineStorag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/>
          <p:cNvSpPr txBox="1"/>
          <p:nvPr/>
        </p:nvSpPr>
        <p:spPr>
          <a:xfrm>
            <a:off x="533400" y="475149"/>
            <a:ext cx="3817257" cy="24776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id-ID" altLang="en-US" sz="2000" b="1" dirty="0">
                <a:solidFill>
                  <a:schemeClr val="accent1">
                    <a:lumMod val="50000"/>
                  </a:schemeClr>
                </a:solidFill>
              </a:rPr>
              <a:t>Sikap menghargai tari </a:t>
            </a:r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tradisional</a:t>
            </a:r>
            <a:r>
              <a:rPr lang="en-US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id-ID" alt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 smtClean="0"/>
              <a:t>Menonton pementasan tari tradisional hingga selesai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 smtClean="0"/>
              <a:t>Mempelajari </a:t>
            </a:r>
            <a:r>
              <a:rPr lang="id-ID" altLang="en-US" sz="2000" dirty="0"/>
              <a:t>tari tradisional dari berbagai daerah di Indonesia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endParaRPr lang="id-ID" altLang="en-US" sz="2000" dirty="0"/>
          </a:p>
        </p:txBody>
      </p:sp>
      <p:pic>
        <p:nvPicPr>
          <p:cNvPr id="5" name="Gamba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824320"/>
            <a:ext cx="4288991" cy="1761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/>
          <a:stretch>
            <a:fillRect/>
          </a:stretch>
        </p:blipFill>
        <p:spPr>
          <a:xfrm flipH="1">
            <a:off x="6324600" y="1810385"/>
            <a:ext cx="3181350" cy="3789045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3581400" y="1594120"/>
            <a:ext cx="3733799" cy="2133600"/>
            <a:chOff x="5262910" y="932737"/>
            <a:chExt cx="3399222" cy="2879185"/>
          </a:xfrm>
        </p:grpSpPr>
        <p:pic>
          <p:nvPicPr>
            <p:cNvPr id="1026" name="Picture 2" descr="D:\Endah\Video ABC\Video IPS 456\contoh\speech-bubble-4924668_128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7" t="66405" b="7343"/>
            <a:stretch>
              <a:fillRect/>
            </a:stretch>
          </p:blipFill>
          <p:spPr bwMode="auto">
            <a:xfrm>
              <a:off x="5262910" y="932737"/>
              <a:ext cx="3399222" cy="287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/>
            <p:nvPr/>
          </p:nvSpPr>
          <p:spPr>
            <a:xfrm>
              <a:off x="5401654" y="1387259"/>
              <a:ext cx="2906791" cy="193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altLang="en-US" sz="1600" dirty="0">
                  <a:sym typeface="+mn-ea"/>
                </a:rPr>
                <a:t>Kita sebaiknya memberi tepuk tangan saat</a:t>
              </a:r>
              <a:r>
                <a:rPr lang="id-ID" altLang="en-US" sz="1600" dirty="0"/>
                <a:t> </a:t>
              </a:r>
              <a:r>
                <a:rPr lang="id-ID" altLang="en-US" sz="1600" dirty="0">
                  <a:sym typeface="+mn-ea"/>
                </a:rPr>
                <a:t>tarian itu selesai dipentaskan, agar para penari merasa </a:t>
              </a:r>
              <a:r>
                <a:rPr lang="id-ID" altLang="en-US" sz="1600" dirty="0" smtClean="0">
                  <a:sym typeface="+mn-ea"/>
                </a:rPr>
                <a:t>kerja</a:t>
              </a:r>
              <a:r>
                <a:rPr lang="en-US" altLang="en-US" sz="1600" dirty="0" smtClean="0">
                  <a:sym typeface="+mn-ea"/>
                </a:rPr>
                <a:t> </a:t>
              </a:r>
              <a:r>
                <a:rPr lang="id-ID" altLang="en-US" sz="1600" dirty="0" smtClean="0">
                  <a:sym typeface="+mn-ea"/>
                </a:rPr>
                <a:t>kerasnya </a:t>
              </a:r>
              <a:r>
                <a:rPr lang="id-ID" altLang="en-US" sz="1600" dirty="0">
                  <a:sym typeface="+mn-ea"/>
                </a:rPr>
                <a:t>telah dihargai.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3600000">
            <a:off x="3118103" y="1603115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"/>
          <p:cNvGrpSpPr/>
          <p:nvPr/>
        </p:nvGrpSpPr>
        <p:grpSpPr bwMode="auto">
          <a:xfrm>
            <a:off x="304799" y="148589"/>
            <a:ext cx="6210935" cy="1532890"/>
            <a:chOff x="457198" y="-116978"/>
            <a:chExt cx="6210670" cy="1532372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8" y="401007"/>
              <a:ext cx="6210670" cy="10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sz="3000" b="1"/>
                <a:t>M</a:t>
              </a:r>
              <a:r>
                <a:rPr lang="id-ID" sz="3000" b="1"/>
                <a:t>ENGHARGAI </a:t>
              </a:r>
              <a:r>
                <a:rPr sz="3000" b="1"/>
                <a:t>K</a:t>
              </a:r>
              <a:r>
                <a:rPr lang="id-ID" sz="3000" b="1"/>
                <a:t>ERAGAMAN</a:t>
              </a:r>
              <a:r>
                <a:rPr sz="3000" b="1"/>
                <a:t> S</a:t>
              </a:r>
              <a:r>
                <a:rPr lang="id-ID" sz="3000" b="1"/>
                <a:t>UKU</a:t>
              </a:r>
              <a:r>
                <a:rPr sz="3000" b="1"/>
                <a:t> B</a:t>
              </a:r>
              <a:r>
                <a:rPr lang="id-ID" sz="3000" b="1"/>
                <a:t>ANG</a:t>
              </a:r>
              <a:r>
                <a:rPr sz="3000" b="1">
                  <a:sym typeface="+mn-ea"/>
                </a:rPr>
                <a:t>S</a:t>
              </a:r>
              <a:r>
                <a:rPr lang="id-ID" sz="3000" b="1">
                  <a:sym typeface="+mn-ea"/>
                </a:rPr>
                <a:t>A</a:t>
              </a:r>
              <a:r>
                <a:rPr sz="3000" b="1"/>
                <a:t> </a:t>
              </a:r>
              <a:r>
                <a:rPr lang="id-ID" sz="3000" b="1"/>
                <a:t>DAN</a:t>
              </a:r>
              <a:r>
                <a:rPr sz="3000" b="1"/>
                <a:t> B</a:t>
              </a:r>
              <a:r>
                <a:rPr lang="id-ID" sz="3000" b="1"/>
                <a:t>UDAYA</a:t>
              </a:r>
              <a:r>
                <a:rPr sz="3000" b="1"/>
                <a:t> </a:t>
              </a:r>
              <a:r>
                <a:rPr lang="id-ID" sz="3000" b="1"/>
                <a:t>DI</a:t>
              </a:r>
              <a:r>
                <a:rPr sz="3000" b="1"/>
                <a:t> I</a:t>
              </a:r>
              <a:r>
                <a:rPr lang="id-ID" sz="3000" b="1"/>
                <a:t>NDONE</a:t>
              </a:r>
              <a:r>
                <a:rPr sz="3000" b="1">
                  <a:sym typeface="+mn-ea"/>
                </a:rPr>
                <a:t>S</a:t>
              </a:r>
              <a:r>
                <a:rPr lang="id-ID" sz="3000" b="1">
                  <a:sym typeface="+mn-ea"/>
                </a:rPr>
                <a:t>IA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16978"/>
              <a:ext cx="1248992" cy="52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BAB </a:t>
              </a:r>
              <a:r>
                <a:rPr lang="id-ID" alt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648784"/>
            <a:ext cx="4110355" cy="2549525"/>
            <a:chOff x="157161" y="1733550"/>
            <a:chExt cx="4110355" cy="2549525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416" y="2252980"/>
              <a:ext cx="4102100" cy="2030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/>
                <a:t>M</a:t>
              </a:r>
              <a:r>
                <a:t>enjelaskan cara menghargai keragaman suku bangsa di Indonesia</a:t>
              </a:r>
              <a:r>
                <a:rPr lang="id-ID"/>
                <a:t>.</a:t>
              </a:r>
              <a: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/>
                <a:t>M</a:t>
              </a:r>
              <a:r>
                <a:t>enjelaskan cara menghargai keragaman budaya di Indonesia</a:t>
              </a:r>
              <a:r>
                <a:rPr lang="id-ID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/>
                <a:t>M</a:t>
              </a:r>
              <a:r>
                <a:t>enceritakan dampak keragaman</a:t>
              </a:r>
              <a:r>
                <a:rPr lang="id-ID"/>
                <a:t> </a:t>
              </a:r>
              <a:r>
                <a:t>di lingkungan sekitar.</a:t>
              </a:r>
            </a:p>
            <a:p>
              <a:pPr indent="0">
                <a:buFont typeface="Arial" panose="020B0604020202020204" pitchFamily="34" charset="0"/>
                <a:buNone/>
              </a:pPr>
              <a:endParaRPr/>
            </a:p>
          </p:txBody>
        </p:sp>
      </p:grpSp>
      <p:pic>
        <p:nvPicPr>
          <p:cNvPr id="2" name="Gambar 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860" y="1620520"/>
            <a:ext cx="4217670" cy="328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2400" y="194129"/>
            <a:ext cx="5125720" cy="1497330"/>
            <a:chOff x="3854400" y="1814543"/>
            <a:chExt cx="9354439" cy="14973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>
              <a:fillRect/>
            </a:stretch>
          </p:blipFill>
          <p:spPr>
            <a:xfrm>
              <a:off x="3854400" y="1814543"/>
              <a:ext cx="9354439" cy="14973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66920" y="2056478"/>
              <a:ext cx="756513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7"/>
              </a:pPr>
              <a:r>
                <a:rPr lang="fi-FI" sz="2400" b="1" dirty="0">
                  <a:solidFill>
                    <a:schemeClr val="bg1"/>
                  </a:solidFill>
                </a:rPr>
                <a:t>Keragaman Rumah Adat</a:t>
              </a:r>
              <a:r>
                <a:rPr lang="id-ID" altLang="fi-FI" sz="2400" b="1" dirty="0">
                  <a:solidFill>
                    <a:schemeClr val="bg1"/>
                  </a:solidFill>
                </a:rPr>
                <a:t> </a:t>
              </a:r>
              <a:r>
                <a:rPr lang="fi-FI" sz="2400" b="1" dirty="0">
                  <a:solidFill>
                    <a:schemeClr val="bg1"/>
                  </a:solidFill>
                </a:rPr>
                <a:t>dan Cara Menghargainya</a:t>
              </a:r>
            </a:p>
          </p:txBody>
        </p:sp>
      </p:grpSp>
      <p:sp>
        <p:nvSpPr>
          <p:cNvPr id="5" name="Kotak Teks 4"/>
          <p:cNvSpPr txBox="1"/>
          <p:nvPr/>
        </p:nvSpPr>
        <p:spPr>
          <a:xfrm>
            <a:off x="3048000" y="1657350"/>
            <a:ext cx="473900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2000" b="1" dirty="0"/>
              <a:t>Rumah adat </a:t>
            </a:r>
            <a:r>
              <a:rPr lang="id-ID" altLang="en-US" sz="2000" dirty="0"/>
              <a:t>adalah rumah yang dibangun</a:t>
            </a:r>
          </a:p>
          <a:p>
            <a:r>
              <a:rPr lang="id-ID" altLang="en-US" sz="2000" dirty="0"/>
              <a:t>sesuai dengan ciri khas dan budaya</a:t>
            </a:r>
          </a:p>
          <a:p>
            <a:r>
              <a:rPr lang="id-ID" altLang="en-US" sz="2000" dirty="0"/>
              <a:t>masyarakat di suatu daerah tertentu</a:t>
            </a:r>
            <a:r>
              <a:rPr lang="id-ID" altLang="en-US" sz="2000" dirty="0" smtClean="0"/>
              <a:t>.</a:t>
            </a:r>
            <a:endParaRPr lang="id-ID" alt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2453005" y="2836117"/>
            <a:ext cx="3642995" cy="174519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ambar 6" descr="gbr 2"/>
          <p:cNvPicPr>
            <a:picLocks noChangeAspect="1"/>
          </p:cNvPicPr>
          <p:nvPr/>
        </p:nvPicPr>
        <p:blipFill>
          <a:blip r:embed="rId3"/>
          <a:srcRect l="72243"/>
          <a:stretch>
            <a:fillRect/>
          </a:stretch>
        </p:blipFill>
        <p:spPr>
          <a:xfrm flipH="1">
            <a:off x="457200" y="1691459"/>
            <a:ext cx="1792923" cy="3760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0" name="Gambar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703830"/>
            <a:ext cx="4137660" cy="2009775"/>
          </a:xfrm>
          <a:prstGeom prst="rect">
            <a:avLst/>
          </a:prstGeom>
        </p:spPr>
      </p:pic>
      <p:sp>
        <p:nvSpPr>
          <p:cNvPr id="6" name="Kotak Teks 5"/>
          <p:cNvSpPr txBox="1"/>
          <p:nvPr/>
        </p:nvSpPr>
        <p:spPr>
          <a:xfrm>
            <a:off x="2668906" y="2952750"/>
            <a:ext cx="2748596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2000" dirty="0">
                <a:sym typeface="+mn-ea"/>
              </a:rPr>
              <a:t>Setiap rumah adat </a:t>
            </a:r>
            <a:r>
              <a:rPr lang="id-ID" altLang="en-US" sz="2000" dirty="0" smtClean="0">
                <a:sym typeface="+mn-ea"/>
              </a:rPr>
              <a:t>memilik</a:t>
            </a:r>
            <a:r>
              <a:rPr lang="en-US" altLang="en-US" sz="2000" dirty="0" err="1" smtClean="0">
                <a:sym typeface="+mn-ea"/>
              </a:rPr>
              <a:t>i</a:t>
            </a:r>
            <a:r>
              <a:rPr lang="id-ID" altLang="en-US" sz="2000" dirty="0" smtClean="0">
                <a:sym typeface="+mn-ea"/>
              </a:rPr>
              <a:t>i </a:t>
            </a:r>
            <a:r>
              <a:rPr lang="id-ID" altLang="en-US" sz="2000" dirty="0">
                <a:sym typeface="+mn-ea"/>
              </a:rPr>
              <a:t>aturan</a:t>
            </a:r>
            <a:r>
              <a:rPr lang="id-ID" altLang="en-US" sz="2000" dirty="0" smtClean="0">
                <a:sym typeface="+mn-ea"/>
              </a:rPr>
              <a:t>.</a:t>
            </a:r>
            <a:r>
              <a:rPr lang="en-US" altLang="en-US" sz="2000" dirty="0" smtClean="0">
                <a:sym typeface="+mn-ea"/>
              </a:rPr>
              <a:t> </a:t>
            </a:r>
            <a:r>
              <a:rPr lang="id-ID" altLang="en-US" sz="2000" dirty="0" smtClean="0">
                <a:sym typeface="+mn-ea"/>
              </a:rPr>
              <a:t>Kita </a:t>
            </a:r>
            <a:r>
              <a:rPr lang="id-ID" altLang="en-US" sz="2000" dirty="0">
                <a:sym typeface="+mn-ea"/>
              </a:rPr>
              <a:t>harus menghargai dan menghormati</a:t>
            </a:r>
            <a:endParaRPr lang="id-ID" altLang="en-US" sz="2000" dirty="0"/>
          </a:p>
          <a:p>
            <a:r>
              <a:rPr lang="id-ID" altLang="en-US" sz="2000" dirty="0">
                <a:sym typeface="+mn-ea"/>
              </a:rPr>
              <a:t>aturan itu.</a:t>
            </a:r>
            <a:endParaRPr lang="id-ID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/>
          <p:cNvSpPr txBox="1"/>
          <p:nvPr/>
        </p:nvSpPr>
        <p:spPr>
          <a:xfrm>
            <a:off x="457200" y="1276350"/>
            <a:ext cx="4495800" cy="27853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ontoh </a:t>
            </a:r>
            <a:r>
              <a:rPr lang="id-ID" altLang="en-US" sz="2000" b="1" dirty="0">
                <a:solidFill>
                  <a:schemeClr val="accent1">
                    <a:lumMod val="50000"/>
                  </a:schemeClr>
                </a:solidFill>
              </a:rPr>
              <a:t>tindakan menghargai keragaman rumah adat </a:t>
            </a:r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di</a:t>
            </a:r>
            <a:r>
              <a:rPr lang="en-US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Indonesia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id-ID" alt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 smtClean="0"/>
              <a:t>Melepas </a:t>
            </a:r>
            <a:r>
              <a:rPr lang="id-ID" altLang="en-US" sz="2000" dirty="0"/>
              <a:t>alas kaki sebelum memasuki rumah adat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 smtClean="0"/>
              <a:t>Mendengarkan </a:t>
            </a:r>
            <a:r>
              <a:rPr lang="id-ID" altLang="en-US" sz="2000" dirty="0"/>
              <a:t>penjelasan tentang rumah adat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sz="2000" dirty="0" smtClean="0"/>
              <a:t>Menunjukkan </a:t>
            </a:r>
            <a:r>
              <a:rPr lang="id-ID" altLang="en-US" sz="2000" dirty="0"/>
              <a:t>kekaguman terhadap keunikan rumah </a:t>
            </a:r>
            <a:r>
              <a:rPr lang="id-ID" altLang="en-US" sz="2000" dirty="0" smtClean="0"/>
              <a:t>adat</a:t>
            </a:r>
            <a:endParaRPr lang="id-ID" altLang="en-US" sz="2000" dirty="0"/>
          </a:p>
        </p:txBody>
      </p:sp>
      <p:pic>
        <p:nvPicPr>
          <p:cNvPr id="6" name="Gamba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997009"/>
            <a:ext cx="4152900" cy="3144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1770" y="362585"/>
            <a:ext cx="5568315" cy="1161749"/>
            <a:chOff x="191897" y="363322"/>
            <a:chExt cx="5280298" cy="685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6859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8115" y="419595"/>
              <a:ext cx="4884080" cy="573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10000"/>
                </a:lnSpc>
                <a:buSzPct val="100000"/>
                <a:buFont typeface="+mj-lt"/>
                <a:buAutoNum type="alphaUcPeriod"/>
              </a:pPr>
              <a:r>
                <a:rPr lang="en-US" sz="2600" b="1" dirty="0">
                  <a:solidFill>
                    <a:schemeClr val="bg1"/>
                  </a:solidFill>
                </a:rPr>
                <a:t>Cara </a:t>
              </a:r>
              <a:r>
                <a:rPr lang="en-US" sz="2600" b="1" dirty="0" err="1">
                  <a:solidFill>
                    <a:schemeClr val="bg1"/>
                  </a:solidFill>
                </a:rPr>
                <a:t>Menghargai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Keragaman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Suku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Bangsa</a:t>
              </a:r>
              <a:r>
                <a:rPr lang="en-US" sz="2600" b="1" dirty="0">
                  <a:solidFill>
                    <a:schemeClr val="bg1"/>
                  </a:solidFill>
                </a:rPr>
                <a:t> di Indonesia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18845" y="1276350"/>
            <a:ext cx="5956935" cy="2415540"/>
            <a:chOff x="918845" y="1276350"/>
            <a:chExt cx="5956935" cy="2415540"/>
          </a:xfrm>
        </p:grpSpPr>
        <p:pic>
          <p:nvPicPr>
            <p:cNvPr id="11" name="Gambar 10" descr="MaxPixel.net-Speech-Bubbles-Talk-Speech-Comic-Comic-Bubbles-5374821"/>
            <p:cNvPicPr>
              <a:picLocks noChangeAspect="1"/>
            </p:cNvPicPr>
            <p:nvPr/>
          </p:nvPicPr>
          <p:blipFill>
            <a:blip r:embed="rId4"/>
            <a:srcRect t="28840" b="41531"/>
            <a:stretch>
              <a:fillRect/>
            </a:stretch>
          </p:blipFill>
          <p:spPr>
            <a:xfrm>
              <a:off x="918845" y="1276350"/>
              <a:ext cx="5956935" cy="2415540"/>
            </a:xfrm>
            <a:prstGeom prst="rect">
              <a:avLst/>
            </a:prstGeom>
          </p:spPr>
        </p:pic>
        <p:sp>
          <p:nvSpPr>
            <p:cNvPr id="3" name="Kotak Teks 2"/>
            <p:cNvSpPr txBox="1"/>
            <p:nvPr/>
          </p:nvSpPr>
          <p:spPr>
            <a:xfrm>
              <a:off x="2096770" y="2038350"/>
              <a:ext cx="3740785" cy="13220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id-ID" altLang="en-US" sz="2000" dirty="0"/>
                <a:t>Indonesia memiliki beragam suku bangsa, budaya, dan agama. </a:t>
              </a:r>
            </a:p>
            <a:p>
              <a:pPr algn="ctr"/>
              <a:r>
                <a:rPr lang="id-ID" altLang="en-US" sz="2000" dirty="0"/>
                <a:t>Bagaimana cara menghargai keragaman ter</a:t>
              </a:r>
              <a:r>
                <a:rPr lang="id-ID" altLang="en-US" sz="2000" dirty="0">
                  <a:sym typeface="+mn-ea"/>
                </a:rPr>
                <a:t>s</a:t>
              </a:r>
              <a:r>
                <a:rPr lang="id-ID" altLang="en-US" sz="2000" dirty="0"/>
                <a:t>ebut?</a:t>
              </a:r>
            </a:p>
          </p:txBody>
        </p:sp>
      </p:grpSp>
      <p:pic>
        <p:nvPicPr>
          <p:cNvPr id="12" name="Picture 6" descr="D:\Endah\Video ABC\Video IPS 456\contoh\gbr 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6"/>
          <a:stretch>
            <a:fillRect/>
          </a:stretch>
        </p:blipFill>
        <p:spPr bwMode="auto">
          <a:xfrm>
            <a:off x="6324600" y="1733550"/>
            <a:ext cx="2450465" cy="45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480" y="224790"/>
            <a:ext cx="6740525" cy="1022985"/>
            <a:chOff x="3357302" y="2834930"/>
            <a:chExt cx="7426974" cy="15189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357302" y="2834930"/>
              <a:ext cx="7426974" cy="151892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62905" y="3048290"/>
              <a:ext cx="5970408" cy="683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sz="2400" b="1" dirty="0" err="1">
                  <a:solidFill>
                    <a:schemeClr val="bg1"/>
                  </a:solidFill>
                </a:rPr>
                <a:t>Keragaman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Suku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Bangsa</a:t>
              </a:r>
              <a:r>
                <a:rPr lang="en-US" sz="2400" b="1" dirty="0">
                  <a:solidFill>
                    <a:schemeClr val="bg1"/>
                  </a:solidFill>
                </a:rPr>
                <a:t> di Indonesia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16" name="Group 7"/>
          <p:cNvGrpSpPr/>
          <p:nvPr/>
        </p:nvGrpSpPr>
        <p:grpSpPr>
          <a:xfrm>
            <a:off x="276860" y="2952750"/>
            <a:ext cx="5074920" cy="1379855"/>
            <a:chOff x="179513" y="1240759"/>
            <a:chExt cx="6530438" cy="1443771"/>
          </a:xfrm>
        </p:grpSpPr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240759"/>
              <a:ext cx="6530438" cy="1443771"/>
            </a:xfrm>
            <a:prstGeom prst="rect">
              <a:avLst/>
            </a:prstGeom>
          </p:spPr>
        </p:pic>
        <p:sp>
          <p:nvSpPr>
            <p:cNvPr id="18" name="Rectangle 10"/>
            <p:cNvSpPr/>
            <p:nvPr/>
          </p:nvSpPr>
          <p:spPr>
            <a:xfrm>
              <a:off x="448629" y="1400208"/>
              <a:ext cx="5992969" cy="1254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d-ID" altLang="en-US" b="1" dirty="0">
                  <a:sym typeface="+mn-ea"/>
                </a:rPr>
                <a:t>Suku bangsa </a:t>
              </a:r>
              <a:r>
                <a:rPr lang="id-ID" altLang="en-US" dirty="0">
                  <a:sym typeface="+mn-ea"/>
                </a:rPr>
                <a:t>adalah kelompok masyarakat dengan ciri dan budaya yang sama. </a:t>
              </a:r>
            </a:p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d-ID" altLang="en-US" dirty="0">
                  <a:sym typeface="+mn-ea"/>
                </a:rPr>
                <a:t>Ada ratusan suku bangsa yang tersebar di seluruh wilayah Indonesia.</a:t>
              </a:r>
            </a:p>
          </p:txBody>
        </p:sp>
      </p:grpSp>
      <p:sp>
        <p:nvSpPr>
          <p:cNvPr id="6" name="Kotak Teks 5"/>
          <p:cNvSpPr txBox="1"/>
          <p:nvPr/>
        </p:nvSpPr>
        <p:spPr>
          <a:xfrm>
            <a:off x="304800" y="1230690"/>
            <a:ext cx="52959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1600" dirty="0"/>
              <a:t> Setiap pulau di Indone</a:t>
            </a:r>
            <a:r>
              <a:rPr lang="id-ID" altLang="en-US" sz="1600" dirty="0">
                <a:sym typeface="+mn-ea"/>
              </a:rPr>
              <a:t>s</a:t>
            </a:r>
            <a:r>
              <a:rPr lang="id-ID" altLang="en-US" sz="1600" dirty="0"/>
              <a:t>ia dan wilayah ditempati oleh sekelompok masyarakat dengan kesamaan ciri fisik, bahasa, adat istiadat, dan keseniannya. </a:t>
            </a:r>
            <a:endParaRPr lang="en-US" altLang="en-US" sz="1600" dirty="0" smtClean="0"/>
          </a:p>
          <a:p>
            <a:r>
              <a:rPr lang="id-ID" altLang="en-US" sz="1600" dirty="0" smtClean="0"/>
              <a:t>Mereka </a:t>
            </a:r>
            <a:r>
              <a:rPr lang="id-ID" altLang="en-US" sz="1600" dirty="0"/>
              <a:t>adalah suku asli yang sudah tinggal dan menetap secara turun-temurun. Kelompok masyarakat itu disebut </a:t>
            </a:r>
            <a:r>
              <a:rPr lang="id-ID" altLang="en-US" sz="1600" b="1" dirty="0"/>
              <a:t>suku bangsa</a:t>
            </a:r>
            <a:r>
              <a:rPr lang="id-ID" altLang="en-US" sz="1600" dirty="0"/>
              <a:t>.</a:t>
            </a:r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395095"/>
            <a:ext cx="3282950" cy="235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133351"/>
            <a:ext cx="5476240" cy="1373505"/>
            <a:chOff x="2037347" y="1754086"/>
            <a:chExt cx="4922097" cy="13735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7" y="1754086"/>
              <a:ext cx="4922097" cy="13735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56273" y="1902041"/>
              <a:ext cx="4048858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+mj-lt"/>
                <a:buAutoNum type="arabicPeriod" startAt="2"/>
              </a:pPr>
              <a:r>
                <a:rPr lang="en-US" sz="2400" b="1">
                  <a:solidFill>
                    <a:schemeClr val="bg1"/>
                  </a:solidFill>
                </a:rPr>
                <a:t>Cara Menghargai Keragaman</a:t>
              </a:r>
              <a:r>
                <a:rPr lang="id-ID" altLang="en-US" sz="2400" b="1">
                  <a:solidFill>
                    <a:schemeClr val="bg1"/>
                  </a:solidFill>
                </a:rPr>
                <a:t> </a:t>
              </a:r>
              <a:r>
                <a:rPr lang="en-US" sz="2400" b="1">
                  <a:solidFill>
                    <a:schemeClr val="bg1"/>
                  </a:solidFill>
                </a:rPr>
                <a:t>Suku Bangsa di Indonesia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58"/>
            <a:ext cx="9144000" cy="8503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32840" y="3029585"/>
            <a:ext cx="5172710" cy="1090295"/>
            <a:chOff x="228600" y="2952750"/>
            <a:chExt cx="4214061" cy="1948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952750"/>
              <a:ext cx="4214061" cy="19489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9590" y="3087431"/>
              <a:ext cx="3833061" cy="1813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altLang="en-US" sz="2000">
                  <a:sym typeface="+mn-ea"/>
                </a:rPr>
                <a:t>Persatuan Indonesia dapat terwujud apabila semua warga negaranya saling menghargai dan menghormati</a:t>
              </a:r>
              <a:endParaRPr lang="id-ID" altLang="en-US" sz="2000" dirty="0">
                <a:sym typeface="+mn-ea"/>
              </a:endParaRPr>
            </a:p>
          </p:txBody>
        </p:sp>
      </p:grpSp>
      <p:sp>
        <p:nvSpPr>
          <p:cNvPr id="5" name="Kotak Teks 4"/>
          <p:cNvSpPr txBox="1"/>
          <p:nvPr/>
        </p:nvSpPr>
        <p:spPr>
          <a:xfrm>
            <a:off x="618490" y="1506855"/>
            <a:ext cx="55460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2000" dirty="0"/>
              <a:t>Bangsa Indonesia adalah bangsa yang </a:t>
            </a:r>
          </a:p>
          <a:p>
            <a:r>
              <a:rPr lang="id-ID" altLang="en-US" sz="2000" b="1" dirty="0"/>
              <a:t>majemuk</a:t>
            </a:r>
            <a:r>
              <a:rPr lang="id-ID" altLang="en-US" sz="2000" dirty="0"/>
              <a:t>. Artinya, bangsa Indonesia terdiri </a:t>
            </a:r>
          </a:p>
          <a:p>
            <a:r>
              <a:rPr lang="id-ID" altLang="en-US" sz="2000" dirty="0"/>
              <a:t>atas beragam suku bangsa dan budaya. </a:t>
            </a:r>
          </a:p>
        </p:txBody>
      </p:sp>
      <p:pic>
        <p:nvPicPr>
          <p:cNvPr id="6" name="Gambar 5" descr="gbr 1"/>
          <p:cNvPicPr>
            <a:picLocks noChangeAspect="1"/>
          </p:cNvPicPr>
          <p:nvPr/>
        </p:nvPicPr>
        <p:blipFill>
          <a:blip r:embed="rId5"/>
          <a:srcRect l="34145" r="30910"/>
          <a:stretch>
            <a:fillRect/>
          </a:stretch>
        </p:blipFill>
        <p:spPr>
          <a:xfrm>
            <a:off x="6553200" y="895350"/>
            <a:ext cx="2092960" cy="395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bar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1060450"/>
            <a:ext cx="4351020" cy="3023235"/>
          </a:xfrm>
          <a:prstGeom prst="rect">
            <a:avLst/>
          </a:prstGeom>
        </p:spPr>
      </p:pic>
      <p:sp>
        <p:nvSpPr>
          <p:cNvPr id="3" name="Kotak Teks 2"/>
          <p:cNvSpPr txBox="1"/>
          <p:nvPr/>
        </p:nvSpPr>
        <p:spPr>
          <a:xfrm>
            <a:off x="4343400" y="1962150"/>
            <a:ext cx="451675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Mensyukuri perbedaan suku bangsa orang tua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Bermain bersama semua teman tanpa memandang suku bangsanya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Menerapkan sikap tolong  menolong dengan tetangga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Menjaga ketertiban saat tetangga mengadakan acara adat</a:t>
            </a:r>
          </a:p>
        </p:txBody>
      </p:sp>
      <p:sp>
        <p:nvSpPr>
          <p:cNvPr id="2" name="Kotak Teks 1"/>
          <p:cNvSpPr txBox="1"/>
          <p:nvPr/>
        </p:nvSpPr>
        <p:spPr>
          <a:xfrm>
            <a:off x="4343400" y="1276350"/>
            <a:ext cx="45935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b="1" dirty="0">
                <a:solidFill>
                  <a:schemeClr val="accent1">
                    <a:lumMod val="50000"/>
                  </a:schemeClr>
                </a:solidFill>
              </a:rPr>
              <a:t>Contoh tindakan saling menghargai dan menghormati dalam keragaman suku bangsa: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00" y="209550"/>
            <a:ext cx="5568315" cy="1161749"/>
            <a:chOff x="191897" y="363322"/>
            <a:chExt cx="5280298" cy="685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6859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8115" y="407973"/>
              <a:ext cx="4884080" cy="5732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10000"/>
                </a:lnSpc>
                <a:buSzPct val="100000"/>
                <a:buFont typeface="+mj-lt"/>
                <a:buAutoNum type="alphaUcPeriod" startAt="2"/>
              </a:pPr>
              <a:r>
                <a:rPr lang="en-US" sz="2600" b="1" dirty="0">
                  <a:solidFill>
                    <a:schemeClr val="bg1"/>
                  </a:solidFill>
                </a:rPr>
                <a:t>Cara </a:t>
              </a:r>
              <a:r>
                <a:rPr lang="en-US" sz="2600" b="1" dirty="0" err="1">
                  <a:solidFill>
                    <a:schemeClr val="bg1"/>
                  </a:solidFill>
                </a:rPr>
                <a:t>Menghargai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</a:rPr>
                <a:t>Keragaman</a:t>
              </a:r>
              <a:r>
                <a:rPr lang="en-US" sz="2600" b="1" dirty="0">
                  <a:solidFill>
                    <a:schemeClr val="bg1"/>
                  </a:solidFill>
                </a:rPr>
                <a:t> </a:t>
              </a:r>
              <a:r>
                <a:rPr lang="id-ID" altLang="en-US" sz="2600" b="1" dirty="0">
                  <a:solidFill>
                    <a:schemeClr val="bg1"/>
                  </a:solidFill>
                </a:rPr>
                <a:t>Budaya</a:t>
              </a:r>
              <a:r>
                <a:rPr lang="en-US" sz="2600" b="1" dirty="0">
                  <a:solidFill>
                    <a:schemeClr val="bg1"/>
                  </a:solidFill>
                </a:rPr>
                <a:t> di Indonesia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33600" y="1256094"/>
            <a:ext cx="5723890" cy="2158302"/>
            <a:chOff x="2133600" y="1428750"/>
            <a:chExt cx="5723890" cy="1985645"/>
          </a:xfrm>
        </p:grpSpPr>
        <p:pic>
          <p:nvPicPr>
            <p:cNvPr id="15" name="Gambar 14" descr="speech-bubble-4924668_1280"/>
            <p:cNvPicPr>
              <a:picLocks noChangeAspect="1"/>
            </p:cNvPicPr>
            <p:nvPr/>
          </p:nvPicPr>
          <p:blipFill>
            <a:blip r:embed="rId3"/>
            <a:srcRect l="30309" r="36975" b="79222"/>
            <a:stretch>
              <a:fillRect/>
            </a:stretch>
          </p:blipFill>
          <p:spPr>
            <a:xfrm>
              <a:off x="2133600" y="1428750"/>
              <a:ext cx="5723890" cy="1985645"/>
            </a:xfrm>
            <a:prstGeom prst="rect">
              <a:avLst/>
            </a:prstGeom>
          </p:spPr>
        </p:pic>
        <p:sp>
          <p:nvSpPr>
            <p:cNvPr id="3" name="Kotak Teks 2"/>
            <p:cNvSpPr txBox="1"/>
            <p:nvPr/>
          </p:nvSpPr>
          <p:spPr>
            <a:xfrm>
              <a:off x="3886201" y="2044120"/>
              <a:ext cx="3124200" cy="9344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id-ID" altLang="en-US" sz="2000" b="1" dirty="0"/>
                <a:t>Budaya</a:t>
              </a:r>
              <a:r>
                <a:rPr lang="id-ID" altLang="en-US" sz="2000" dirty="0"/>
                <a:t> adalah adat istiadat yang dimiliki suatu suku </a:t>
              </a:r>
              <a:r>
                <a:rPr lang="id-ID" altLang="en-US" sz="2000" dirty="0" smtClean="0"/>
                <a:t>bangsa</a:t>
              </a:r>
              <a:r>
                <a:rPr lang="id-ID" altLang="en-US" sz="2000" dirty="0"/>
                <a:t>. </a:t>
              </a:r>
            </a:p>
          </p:txBody>
        </p:sp>
      </p:grpSp>
      <p:sp>
        <p:nvSpPr>
          <p:cNvPr id="5" name="Kotak Teks 4"/>
          <p:cNvSpPr txBox="1"/>
          <p:nvPr/>
        </p:nvSpPr>
        <p:spPr>
          <a:xfrm>
            <a:off x="3200400" y="3350260"/>
            <a:ext cx="46850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2000" dirty="0">
                <a:sym typeface="+mn-ea"/>
              </a:rPr>
              <a:t>Budaya di Indonesia dapat berupa bahasa, lagu, alat musik, pakaian, senjata, tarian, dan rumah adat. 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9" y="1581285"/>
            <a:ext cx="2247900" cy="4092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5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156960"/>
            <a:ext cx="5368925" cy="1477645"/>
            <a:chOff x="4943604" y="2063090"/>
            <a:chExt cx="4623072" cy="14776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>
              <a:fillRect/>
            </a:stretch>
          </p:blipFill>
          <p:spPr>
            <a:xfrm>
              <a:off x="4943604" y="2063090"/>
              <a:ext cx="4623072" cy="147764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35102" y="2289150"/>
              <a:ext cx="368533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AutoNum type="arabicPeriod"/>
              </a:pPr>
              <a:r>
                <a:rPr lang="en-US" sz="2400" b="1">
                  <a:solidFill>
                    <a:schemeClr val="bg1"/>
                  </a:solidFill>
                </a:rPr>
                <a:t>Keragaman Bahasa Daerah</a:t>
              </a:r>
              <a:r>
                <a:rPr lang="id-ID" altLang="en-US" sz="2400" b="1">
                  <a:solidFill>
                    <a:schemeClr val="bg1"/>
                  </a:solidFill>
                </a:rPr>
                <a:t> </a:t>
              </a:r>
              <a:r>
                <a:rPr lang="en-US" sz="2400" b="1">
                  <a:solidFill>
                    <a:schemeClr val="bg1"/>
                  </a:solidFill>
                </a:rPr>
                <a:t>dan Cara Menghargainya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1000" y="1593215"/>
            <a:ext cx="5991860" cy="1442720"/>
            <a:chOff x="4497423" y="2240319"/>
            <a:chExt cx="3572874" cy="20794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23" y="2240319"/>
              <a:ext cx="3572874" cy="20794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70046" y="2662246"/>
              <a:ext cx="3088211" cy="1196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d-ID" altLang="en-US" sz="1600" b="1">
                  <a:sym typeface="+mn-ea"/>
                </a:rPr>
                <a:t>Bahasa daerah</a:t>
              </a:r>
              <a:r>
                <a:rPr lang="id-ID" altLang="en-US" sz="1600">
                  <a:sym typeface="+mn-ea"/>
                </a:rPr>
                <a:t> adalah bahasa yang digunakan oleh suatu suku bangsa. Bahasa daerah digunakan sebagai alat komunikasi atau bahasa percakapan sehari-hari masyarakat.</a:t>
              </a:r>
              <a:endParaRPr lang="id-ID" altLang="en-US" sz="1600" dirty="0">
                <a:sym typeface="+mn-ea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1" name="Kotak Teks 10"/>
          <p:cNvSpPr txBox="1"/>
          <p:nvPr/>
        </p:nvSpPr>
        <p:spPr>
          <a:xfrm>
            <a:off x="762000" y="3236595"/>
            <a:ext cx="59016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1600" dirty="0"/>
              <a:t> Indonesia memiliki ratusan jenis bahasa daerah. </a:t>
            </a:r>
          </a:p>
          <a:p>
            <a:r>
              <a:rPr lang="id-ID" altLang="en-US" sz="1600" dirty="0"/>
              <a:t>Agar setiap orang dari berbagai daerah tetap dapat berkomunikasi dengan baik, bangsa Indonesia memiliki bahasa yang dapat dimengerti oleh semua orang, yaitu </a:t>
            </a:r>
            <a:r>
              <a:rPr lang="id-ID" altLang="en-US" sz="1600" b="1" dirty="0"/>
              <a:t>bahasa Indonesi</a:t>
            </a:r>
            <a:r>
              <a:rPr lang="id-ID" altLang="en-US" sz="1600" dirty="0"/>
              <a:t>a. </a:t>
            </a:r>
          </a:p>
        </p:txBody>
      </p:sp>
      <p:pic>
        <p:nvPicPr>
          <p:cNvPr id="12" name="Gambar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25" y="1352550"/>
            <a:ext cx="2771775" cy="3235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/>
          <p:cNvSpPr txBox="1"/>
          <p:nvPr/>
        </p:nvSpPr>
        <p:spPr>
          <a:xfrm>
            <a:off x="4191000" y="950595"/>
            <a:ext cx="36906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2000" b="1" dirty="0">
                <a:solidFill>
                  <a:schemeClr val="accent1">
                    <a:lumMod val="50000"/>
                  </a:schemeClr>
                </a:solidFill>
              </a:rPr>
              <a:t>Contoh cara menghargai keragaman bahasa daerah:</a:t>
            </a:r>
          </a:p>
        </p:txBody>
      </p:sp>
      <p:sp>
        <p:nvSpPr>
          <p:cNvPr id="4" name="Kotak Teks 3"/>
          <p:cNvSpPr txBox="1"/>
          <p:nvPr/>
        </p:nvSpPr>
        <p:spPr>
          <a:xfrm>
            <a:off x="4191000" y="1657350"/>
            <a:ext cx="433197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d-ID" altLang="en-US" sz="2000" dirty="0"/>
              <a:t>Meminta teman mengajari bahasa daerahnya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sz="2000" dirty="0"/>
              <a:t>Meminta penjelasan tentang bahasa yang tidak dimengerti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sz="2000" dirty="0"/>
              <a:t>Berbicara dengan teman berbeda suku  menggunakan bahasa Indonesia</a:t>
            </a:r>
          </a:p>
        </p:txBody>
      </p:sp>
      <p:pic>
        <p:nvPicPr>
          <p:cNvPr id="5" name="Gambar 4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52550"/>
            <a:ext cx="3658870" cy="2752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797</Words>
  <Application>Microsoft Office PowerPoint</Application>
  <PresentationFormat>On-screen Show (16:9)</PresentationFormat>
  <Paragraphs>93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Endah Wahyuningtias</cp:lastModifiedBy>
  <cp:revision>147</cp:revision>
  <dcterms:created xsi:type="dcterms:W3CDTF">2022-01-17T01:37:00Z</dcterms:created>
  <dcterms:modified xsi:type="dcterms:W3CDTF">2022-05-11T03:20:59Z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4D77538E2C904CA4AFD6378355B466A9</vt:lpwstr>
  </property>
  <property fmtid="{D5CDD505-2E9C-101B-9397-08002B2CF9AE}" pid="3" name="KSOProductBuildVer">
    <vt:lpwstr>1057-11.2.0.10463</vt:lpwstr>
  </property>
</Properties>
</file>