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7" r:id="rId3"/>
    <p:sldId id="285" r:id="rId4"/>
    <p:sldId id="291" r:id="rId5"/>
    <p:sldId id="292" r:id="rId6"/>
    <p:sldId id="293" r:id="rId7"/>
    <p:sldId id="294" r:id="rId8"/>
    <p:sldId id="286" r:id="rId9"/>
    <p:sldId id="295" r:id="rId10"/>
    <p:sldId id="296" r:id="rId11"/>
    <p:sldId id="297" r:id="rId12"/>
    <p:sldId id="298" r:id="rId13"/>
    <p:sldId id="29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9A392"/>
    <a:srgbClr val="074141"/>
    <a:srgbClr val="990033"/>
    <a:srgbClr val="FFCC99"/>
    <a:srgbClr val="FF99CC"/>
    <a:srgbClr val="008080"/>
    <a:srgbClr val="FFFF99"/>
    <a:srgbClr val="FF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 varScale="1">
        <p:scale>
          <a:sx n="71" d="100"/>
          <a:sy n="71" d="100"/>
        </p:scale>
        <p:origin x="-114" y="-8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7822" y="2865879"/>
            <a:ext cx="207011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5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139" y="871897"/>
            <a:ext cx="241471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Template Bupena Merdeka (Konten QR-Media mengajar)\BACKGROUND\ruangan.jpg"/>
          <p:cNvPicPr>
            <a:picLocks noChangeAspect="1" noChangeArrowheads="1"/>
          </p:cNvPicPr>
          <p:nvPr/>
        </p:nvPicPr>
        <p:blipFill rotWithShape="1">
          <a:blip r:embed="rId2" cstate="print"/>
          <a:srcRect r="1175"/>
          <a:stretch/>
        </p:blipFill>
        <p:spPr bwMode="auto">
          <a:xfrm>
            <a:off x="-108519" y="0"/>
            <a:ext cx="9252520" cy="5068868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298922" y="282425"/>
            <a:ext cx="8223699" cy="733044"/>
            <a:chOff x="541580" y="214296"/>
            <a:chExt cx="3755396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3726997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84348" y="271373"/>
              <a:ext cx="3612628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Kalimat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Majemuk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Setara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Teks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Deskripsi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6" name="Picture 5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211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457" y="1203598"/>
            <a:ext cx="4677615" cy="3104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55576" y="1991037"/>
            <a:ext cx="46085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</a:rPr>
              <a:t>Kalimat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majemuk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setara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merupakan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jenis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kalimat</a:t>
            </a:r>
            <a:r>
              <a:rPr lang="en-US" sz="2600" b="1" dirty="0">
                <a:solidFill>
                  <a:srgbClr val="C00000"/>
                </a:solidFill>
              </a:rPr>
              <a:t> yang </a:t>
            </a:r>
            <a:r>
              <a:rPr lang="en-US" sz="2600" b="1" dirty="0" err="1">
                <a:solidFill>
                  <a:srgbClr val="C00000"/>
                </a:solidFill>
              </a:rPr>
              <a:t>terdiri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atas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dua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atau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lebih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kalimat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tunggal</a:t>
            </a:r>
            <a:r>
              <a:rPr lang="en-US" sz="2600" b="1" dirty="0">
                <a:solidFill>
                  <a:srgbClr val="C00000"/>
                </a:solidFill>
              </a:rPr>
              <a:t> yang </a:t>
            </a:r>
            <a:r>
              <a:rPr lang="en-US" sz="2600" b="1" dirty="0" err="1">
                <a:solidFill>
                  <a:srgbClr val="C00000"/>
                </a:solidFill>
              </a:rPr>
              <a:t>memiliki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hubungan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setara</a:t>
            </a:r>
            <a:r>
              <a:rPr lang="en-US" sz="2600" b="1" dirty="0">
                <a:solidFill>
                  <a:srgbClr val="C00000"/>
                </a:solidFill>
              </a:rPr>
              <a:t>.</a:t>
            </a:r>
            <a:endParaRPr lang="en-US" sz="2600" b="1" dirty="0" smtClean="0">
              <a:solidFill>
                <a:srgbClr val="FFFF99"/>
              </a:solidFill>
            </a:endParaRPr>
          </a:p>
        </p:txBody>
      </p:sp>
      <p:pic>
        <p:nvPicPr>
          <p:cNvPr id="10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6" cstate="print"/>
          <a:srcRect b="32516"/>
          <a:stretch>
            <a:fillRect/>
          </a:stretch>
        </p:blipFill>
        <p:spPr bwMode="auto">
          <a:xfrm flipH="1">
            <a:off x="5518546" y="1775891"/>
            <a:ext cx="1949308" cy="305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9632" y="195486"/>
            <a:ext cx="6240600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Kalimat-kalimat tunggal </a:t>
            </a:r>
            <a:r>
              <a:rPr lang="sv-SE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digabungkan menggunakan </a:t>
            </a:r>
            <a:r>
              <a:rPr lang="sv-SE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kata hubung </a:t>
            </a:r>
            <a:r>
              <a:rPr lang="sv-SE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atau konjungsi sehingga membentuk kalimat majemuk setara.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2" y="2313951"/>
            <a:ext cx="3075042" cy="4001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Memiliki</a:t>
            </a:r>
            <a:r>
              <a:rPr lang="en-US" sz="20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situasi</a:t>
            </a:r>
            <a:r>
              <a:rPr lang="en-US" sz="20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sama</a:t>
            </a:r>
            <a:endParaRPr lang="en-US" sz="20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4" cstate="print"/>
          <a:srcRect b="37640"/>
          <a:stretch>
            <a:fillRect/>
          </a:stretch>
        </p:blipFill>
        <p:spPr bwMode="auto">
          <a:xfrm>
            <a:off x="7596336" y="2005505"/>
            <a:ext cx="2062229" cy="291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632" y="1635646"/>
            <a:ext cx="566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Hubungan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kalimat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majemuk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setara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35896" y="2257234"/>
            <a:ext cx="2592288" cy="484632"/>
            <a:chOff x="3635896" y="2257234"/>
            <a:chExt cx="2592288" cy="484632"/>
          </a:xfrm>
        </p:grpSpPr>
        <p:sp>
          <p:nvSpPr>
            <p:cNvPr id="9" name="TextBox 8"/>
            <p:cNvSpPr txBox="1"/>
            <p:nvPr/>
          </p:nvSpPr>
          <p:spPr>
            <a:xfrm>
              <a:off x="3975720" y="2313951"/>
              <a:ext cx="2252464" cy="40011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808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Kata </a:t>
              </a:r>
              <a:r>
                <a:rPr lang="en-US" sz="2000" b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hubung</a:t>
              </a:r>
              <a:r>
                <a:rPr lang="en-US" sz="2000" b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dan</a:t>
              </a:r>
              <a:endParaRPr lang="en-US" sz="20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3635896" y="2257234"/>
              <a:ext cx="242316" cy="484632"/>
            </a:xfrm>
            <a:prstGeom prst="chevron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8632" y="2921932"/>
            <a:ext cx="3075042" cy="4001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Situasi</a:t>
            </a:r>
            <a:r>
              <a:rPr lang="en-US" sz="20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bertentangan</a:t>
            </a:r>
            <a:endParaRPr lang="en-US" sz="20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35896" y="2865215"/>
            <a:ext cx="3600400" cy="484632"/>
            <a:chOff x="3635896" y="2257234"/>
            <a:chExt cx="3600400" cy="484632"/>
          </a:xfrm>
        </p:grpSpPr>
        <p:sp>
          <p:nvSpPr>
            <p:cNvPr id="14" name="TextBox 13"/>
            <p:cNvSpPr txBox="1"/>
            <p:nvPr/>
          </p:nvSpPr>
          <p:spPr>
            <a:xfrm>
              <a:off x="3975720" y="2313951"/>
              <a:ext cx="3260576" cy="40011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808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Kata </a:t>
              </a:r>
              <a:r>
                <a:rPr lang="en-US" sz="2000" b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hubung</a:t>
              </a:r>
              <a:r>
                <a:rPr lang="en-US" sz="2000" b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tetapi</a:t>
              </a:r>
              <a:r>
                <a:rPr lang="en-US" sz="2000" b="1" i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000" b="1" i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namun</a:t>
              </a:r>
              <a:endParaRPr lang="en-US" sz="20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3635896" y="2257234"/>
              <a:ext cx="242316" cy="484632"/>
            </a:xfrm>
            <a:prstGeom prst="chevron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78632" y="3564571"/>
            <a:ext cx="3075042" cy="4001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Sebab-akibat</a:t>
            </a:r>
            <a:endParaRPr lang="en-US" sz="20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35896" y="3507854"/>
            <a:ext cx="3732584" cy="484632"/>
            <a:chOff x="3635896" y="2257234"/>
            <a:chExt cx="3732584" cy="484632"/>
          </a:xfrm>
        </p:grpSpPr>
        <p:sp>
          <p:nvSpPr>
            <p:cNvPr id="18" name="TextBox 17"/>
            <p:cNvSpPr txBox="1"/>
            <p:nvPr/>
          </p:nvSpPr>
          <p:spPr>
            <a:xfrm>
              <a:off x="3975720" y="2313951"/>
              <a:ext cx="3392760" cy="40011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808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Kata </a:t>
              </a:r>
              <a:r>
                <a:rPr lang="en-US" sz="2000" b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hubung</a:t>
              </a:r>
              <a:r>
                <a:rPr lang="en-US" sz="2000" b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karena</a:t>
              </a:r>
              <a:r>
                <a:rPr lang="en-US" sz="2000" b="1" i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000" b="1" i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sehingga</a:t>
              </a:r>
              <a:endParaRPr lang="en-US" sz="20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3635896" y="2257234"/>
              <a:ext cx="242316" cy="484632"/>
            </a:xfrm>
            <a:prstGeom prst="chevron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8632" y="4204573"/>
            <a:ext cx="3075042" cy="4001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Hubungan</a:t>
            </a:r>
            <a:r>
              <a:rPr lang="en-US" sz="20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pemilihan</a:t>
            </a:r>
            <a:endParaRPr lang="en-US" sz="20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35896" y="4147856"/>
            <a:ext cx="2592288" cy="484632"/>
            <a:chOff x="3635896" y="2257234"/>
            <a:chExt cx="2592288" cy="484632"/>
          </a:xfrm>
        </p:grpSpPr>
        <p:sp>
          <p:nvSpPr>
            <p:cNvPr id="22" name="TextBox 21"/>
            <p:cNvSpPr txBox="1"/>
            <p:nvPr/>
          </p:nvSpPr>
          <p:spPr>
            <a:xfrm>
              <a:off x="3975720" y="2313951"/>
              <a:ext cx="2252464" cy="40011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808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Kata </a:t>
              </a:r>
              <a:r>
                <a:rPr lang="en-US" sz="2000" b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hubung</a:t>
              </a:r>
              <a:r>
                <a:rPr lang="en-US" sz="2000" b="1" dirty="0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FF0066"/>
                  </a:solidFill>
                  <a:latin typeface="+mj-lt"/>
                  <a:cs typeface="Arial" panose="020B0604020202020204" pitchFamily="34" charset="0"/>
                </a:rPr>
                <a:t>atau</a:t>
              </a:r>
              <a:endParaRPr lang="en-US" sz="20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3635896" y="2257234"/>
              <a:ext cx="242316" cy="484632"/>
            </a:xfrm>
            <a:prstGeom prst="chevron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5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12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399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29256" y="1071552"/>
            <a:ext cx="3587823" cy="377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445023">
            <a:off x="-31702" y="777953"/>
            <a:ext cx="4783772" cy="342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55577" y="1419622"/>
            <a:ext cx="39604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</a:rPr>
              <a:t>Teks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deskripsi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adalah</a:t>
            </a:r>
            <a:r>
              <a:rPr lang="en-US" sz="3000" b="1" dirty="0">
                <a:solidFill>
                  <a:srgbClr val="990033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teks</a:t>
            </a:r>
            <a:r>
              <a:rPr lang="en-US" sz="3000" b="1" dirty="0">
                <a:solidFill>
                  <a:srgbClr val="990033"/>
                </a:solidFill>
              </a:rPr>
              <a:t> yang </a:t>
            </a:r>
            <a:r>
              <a:rPr lang="en-US" sz="3000" b="1" dirty="0" err="1">
                <a:solidFill>
                  <a:srgbClr val="990033"/>
                </a:solidFill>
              </a:rPr>
              <a:t>berisi</a:t>
            </a:r>
            <a:r>
              <a:rPr lang="en-US" sz="3000" b="1" dirty="0">
                <a:solidFill>
                  <a:srgbClr val="990033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gambaran</a:t>
            </a:r>
            <a:r>
              <a:rPr lang="en-US" sz="3000" b="1" dirty="0">
                <a:solidFill>
                  <a:srgbClr val="990033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tentang</a:t>
            </a:r>
            <a:r>
              <a:rPr lang="en-US" sz="3000" b="1" dirty="0">
                <a:solidFill>
                  <a:srgbClr val="990033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suatu</a:t>
            </a:r>
            <a:r>
              <a:rPr lang="en-US" sz="3000" b="1" dirty="0">
                <a:solidFill>
                  <a:srgbClr val="990033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objek</a:t>
            </a:r>
            <a:r>
              <a:rPr lang="en-US" sz="3000" b="1" dirty="0">
                <a:solidFill>
                  <a:srgbClr val="990033"/>
                </a:solidFill>
              </a:rPr>
              <a:t>, </a:t>
            </a:r>
            <a:r>
              <a:rPr lang="en-US" sz="3000" b="1" dirty="0" err="1">
                <a:solidFill>
                  <a:srgbClr val="990033"/>
                </a:solidFill>
              </a:rPr>
              <a:t>tempat</a:t>
            </a:r>
            <a:r>
              <a:rPr lang="en-US" sz="3000" b="1" dirty="0">
                <a:solidFill>
                  <a:srgbClr val="990033"/>
                </a:solidFill>
              </a:rPr>
              <a:t>, </a:t>
            </a:r>
            <a:r>
              <a:rPr lang="en-US" sz="3000" b="1" dirty="0" err="1" smtClean="0">
                <a:solidFill>
                  <a:srgbClr val="990033"/>
                </a:solidFill>
              </a:rPr>
              <a:t>atau</a:t>
            </a:r>
            <a:r>
              <a:rPr lang="en-US" sz="3000" b="1" dirty="0" smtClean="0">
                <a:solidFill>
                  <a:srgbClr val="990033"/>
                </a:solidFill>
              </a:rPr>
              <a:t> </a:t>
            </a:r>
            <a:r>
              <a:rPr lang="en-US" sz="3000" b="1" dirty="0" err="1" smtClean="0">
                <a:solidFill>
                  <a:srgbClr val="990033"/>
                </a:solidFill>
              </a:rPr>
              <a:t>peristiwa</a:t>
            </a:r>
            <a:r>
              <a:rPr lang="en-US" sz="3000" b="1" dirty="0">
                <a:solidFill>
                  <a:srgbClr val="990033"/>
                </a:solidFill>
              </a:rPr>
              <a:t>.</a:t>
            </a:r>
          </a:p>
        </p:txBody>
      </p:sp>
      <p:pic>
        <p:nvPicPr>
          <p:cNvPr id="6" name="Picture 5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0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50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0"/>
          <a:stretch/>
        </p:blipFill>
        <p:spPr bwMode="auto">
          <a:xfrm flipH="1">
            <a:off x="-108520" y="1563638"/>
            <a:ext cx="2146285" cy="331236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64" y="10823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07704" y="696464"/>
            <a:ext cx="5904656" cy="723158"/>
            <a:chOff x="1907704" y="411510"/>
            <a:chExt cx="4392488" cy="7231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751" y="411510"/>
              <a:ext cx="4110441" cy="723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907704" y="536362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1950"/>
              <a:r>
                <a:rPr lang="en-US" sz="2800" b="1" dirty="0" err="1" smtClean="0">
                  <a:solidFill>
                    <a:srgbClr val="009999"/>
                  </a:solidFill>
                </a:rPr>
                <a:t>Langkah</a:t>
              </a:r>
              <a:r>
                <a:rPr lang="en-US" sz="28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9999"/>
                  </a:solidFill>
                </a:rPr>
                <a:t>Membuat</a:t>
              </a:r>
              <a:r>
                <a:rPr lang="en-US" sz="28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9999"/>
                  </a:solidFill>
                </a:rPr>
                <a:t>Teks</a:t>
              </a:r>
              <a:r>
                <a:rPr lang="en-US" sz="28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9999"/>
                  </a:solidFill>
                </a:rPr>
                <a:t>Deksripsi</a:t>
              </a:r>
              <a:r>
                <a:rPr lang="en-US" sz="2800" b="1" dirty="0" smtClean="0">
                  <a:solidFill>
                    <a:srgbClr val="009999"/>
                  </a:solidFill>
                </a:rPr>
                <a:t>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43808" y="1812761"/>
            <a:ext cx="5409585" cy="510778"/>
          </a:xfrm>
          <a:prstGeom prst="roundRect">
            <a:avLst/>
          </a:prstGeom>
          <a:solidFill>
            <a:srgbClr val="FFFF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80"/>
                </a:solidFill>
              </a:rPr>
              <a:t>Tentukan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objek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tulisan</a:t>
            </a:r>
            <a:r>
              <a:rPr lang="en-US" sz="2400" b="1" dirty="0" smtClean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9216" y="2588094"/>
            <a:ext cx="5403948" cy="510778"/>
          </a:xfrm>
          <a:prstGeom prst="roundRect">
            <a:avLst/>
          </a:prstGeom>
          <a:solidFill>
            <a:srgbClr val="FFFF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80"/>
                </a:solidFill>
              </a:rPr>
              <a:t>Identifikasi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objek</a:t>
            </a:r>
            <a:r>
              <a:rPr lang="en-US" sz="2400" b="1" dirty="0" smtClean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95736" y="1857180"/>
            <a:ext cx="504056" cy="504056"/>
            <a:chOff x="6948264" y="915566"/>
            <a:chExt cx="504056" cy="504056"/>
          </a:xfrm>
        </p:grpSpPr>
        <p:sp>
          <p:nvSpPr>
            <p:cNvPr id="12" name="Oval 11"/>
            <p:cNvSpPr/>
            <p:nvPr/>
          </p:nvSpPr>
          <p:spPr>
            <a:xfrm>
              <a:off x="6948264" y="915566"/>
              <a:ext cx="504056" cy="50405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30410" y="915566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1.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95736" y="2563399"/>
            <a:ext cx="504056" cy="504056"/>
            <a:chOff x="6948264" y="915566"/>
            <a:chExt cx="504056" cy="504056"/>
          </a:xfrm>
        </p:grpSpPr>
        <p:sp>
          <p:nvSpPr>
            <p:cNvPr id="15" name="Oval 14"/>
            <p:cNvSpPr/>
            <p:nvPr/>
          </p:nvSpPr>
          <p:spPr>
            <a:xfrm>
              <a:off x="6948264" y="915566"/>
              <a:ext cx="504056" cy="50405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30410" y="915566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2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.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49216" y="3244517"/>
            <a:ext cx="5403948" cy="510778"/>
          </a:xfrm>
          <a:prstGeom prst="roundRect">
            <a:avLst/>
          </a:prstGeom>
          <a:solidFill>
            <a:srgbClr val="FFFF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80"/>
                </a:solidFill>
              </a:rPr>
              <a:t>Tulislah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deskripsi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umum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tentang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objek</a:t>
            </a:r>
            <a:r>
              <a:rPr lang="en-US" sz="2400" b="1" dirty="0" smtClean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95736" y="3219822"/>
            <a:ext cx="504056" cy="504056"/>
            <a:chOff x="6948264" y="915566"/>
            <a:chExt cx="504056" cy="504056"/>
          </a:xfrm>
        </p:grpSpPr>
        <p:sp>
          <p:nvSpPr>
            <p:cNvPr id="19" name="Oval 18"/>
            <p:cNvSpPr/>
            <p:nvPr/>
          </p:nvSpPr>
          <p:spPr>
            <a:xfrm>
              <a:off x="6948264" y="915566"/>
              <a:ext cx="504056" cy="50405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0410" y="915566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3.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49216" y="3939902"/>
            <a:ext cx="5403948" cy="510778"/>
          </a:xfrm>
          <a:prstGeom prst="roundRect">
            <a:avLst/>
          </a:prstGeom>
          <a:solidFill>
            <a:srgbClr val="FFFF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80"/>
                </a:solidFill>
              </a:rPr>
              <a:t>Tulislah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deskripsi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bagian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tentang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objek</a:t>
            </a:r>
            <a:r>
              <a:rPr lang="en-US" sz="2400" b="1" dirty="0" smtClean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95736" y="3915207"/>
            <a:ext cx="504056" cy="504056"/>
            <a:chOff x="6948264" y="915566"/>
            <a:chExt cx="504056" cy="504056"/>
          </a:xfrm>
        </p:grpSpPr>
        <p:sp>
          <p:nvSpPr>
            <p:cNvPr id="23" name="Oval 22"/>
            <p:cNvSpPr/>
            <p:nvPr/>
          </p:nvSpPr>
          <p:spPr>
            <a:xfrm>
              <a:off x="6948264" y="915566"/>
              <a:ext cx="504056" cy="50405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30410" y="915566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4.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4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6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1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600"/>
                            </p:stCondLst>
                            <p:childTnLst>
                              <p:par>
                                <p:cTn id="50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4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9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400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4626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Aku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Keunikanku</a:t>
            </a:r>
            <a:endParaRPr lang="id-ID" sz="36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9147" y="1500180"/>
            <a:ext cx="5046949" cy="733044"/>
            <a:chOff x="541580" y="214296"/>
            <a:chExt cx="5046949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5046949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87479" y="267070"/>
              <a:ext cx="4441009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Kata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Sifat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Maknanya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2602" y="3769179"/>
            <a:ext cx="4773777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Kata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sifat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disebut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juga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adjektiva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5" cstate="print"/>
          <a:srcRect b="37640"/>
          <a:stretch>
            <a:fillRect/>
          </a:stretch>
        </p:blipFill>
        <p:spPr bwMode="auto">
          <a:xfrm>
            <a:off x="6079917" y="1321237"/>
            <a:ext cx="2775034" cy="382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2601" y="2380372"/>
            <a:ext cx="477377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Kata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sifat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digunakan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menerangkan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mendeskrispikan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kata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benda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/>
          <p:nvPr/>
        </p:nvGrpSpPr>
        <p:grpSpPr>
          <a:xfrm>
            <a:off x="378612" y="386217"/>
            <a:ext cx="7073708" cy="4201757"/>
            <a:chOff x="0" y="0"/>
            <a:chExt cx="18242782" cy="12091182"/>
          </a:xfrm>
        </p:grpSpPr>
        <p:grpSp>
          <p:nvGrpSpPr>
            <p:cNvPr id="7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8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9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16" name="Group 15"/>
          <p:cNvGrpSpPr/>
          <p:nvPr/>
        </p:nvGrpSpPr>
        <p:grpSpPr>
          <a:xfrm>
            <a:off x="604030" y="609902"/>
            <a:ext cx="6560258" cy="593696"/>
            <a:chOff x="604030" y="609902"/>
            <a:chExt cx="6560258" cy="593696"/>
          </a:xfrm>
        </p:grpSpPr>
        <p:sp>
          <p:nvSpPr>
            <p:cNvPr id="11" name="TextBox 10"/>
            <p:cNvSpPr txBox="1"/>
            <p:nvPr/>
          </p:nvSpPr>
          <p:spPr>
            <a:xfrm>
              <a:off x="604030" y="609902"/>
              <a:ext cx="6560257" cy="430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Ciri-ciri</a:t>
              </a:r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 Kata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Sifat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Poppins Bold" charset="0"/>
                <a:cs typeface="Poppins Bold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66869" y="1203598"/>
              <a:ext cx="6397419" cy="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51098" y="1419622"/>
            <a:ext cx="533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  <a:tabLst>
                <a:tab pos="631825" algn="l"/>
              </a:tabLst>
            </a:pP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diberi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keterangan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pembanding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098" y="1894061"/>
            <a:ext cx="576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  <a:tabLst>
                <a:tab pos="631825" algn="l"/>
              </a:tabLst>
            </a:pPr>
            <a:r>
              <a:rPr lang="en-US" sz="2400" b="1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diberi</a:t>
            </a:r>
            <a:r>
              <a:rPr lang="en-US" sz="2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keterangan</a:t>
            </a:r>
            <a:r>
              <a:rPr lang="en-US" sz="2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penguat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9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9644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5576" y="2398117"/>
            <a:ext cx="497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  <a:tabLst>
                <a:tab pos="631825" algn="l"/>
              </a:tabLst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diingkari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kata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6560372" y="1717987"/>
            <a:ext cx="1783895" cy="51639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9592" y="3075806"/>
            <a:ext cx="5472608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Kata </a:t>
            </a:r>
            <a:r>
              <a:rPr lang="en-US" sz="2400" b="1" dirty="0" err="1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sifat</a:t>
            </a:r>
            <a:r>
              <a:rPr lang="en-US" sz="2400" b="1" dirty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berfungsi</a:t>
            </a:r>
            <a:r>
              <a:rPr lang="en-US" sz="2400" b="1" dirty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b="1" dirty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menjelaskan</a:t>
            </a:r>
            <a:r>
              <a:rPr lang="en-US" sz="2400" b="1" dirty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sifat</a:t>
            </a:r>
            <a:r>
              <a:rPr lang="en-US" sz="2400" b="1" dirty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b="1" dirty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keadaan</a:t>
            </a:r>
            <a:r>
              <a:rPr lang="en-US" sz="2400" b="1" dirty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suatu</a:t>
            </a:r>
            <a:r>
              <a:rPr lang="en-US" sz="2400" b="1" dirty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benda</a:t>
            </a:r>
            <a:r>
              <a:rPr lang="en-US" sz="2400" b="1" dirty="0" smtClean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7414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9644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557983"/>
            <a:ext cx="3960440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Makna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kata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sifat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ditemukan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Kamus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Besar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Bahasa</a:t>
            </a:r>
            <a:r>
              <a:rPr lang="en-US" sz="2400" i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Indonesia 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(KBBI)</a:t>
            </a:r>
            <a:endParaRPr lang="en-US" sz="24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2" descr="C:\Users\P1859\Desktop\KBBI2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0331"/>
            <a:ext cx="2765150" cy="3765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3285572" y="1998815"/>
            <a:ext cx="585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  <a:tabLst>
                <a:tab pos="631825" algn="l"/>
              </a:tabLst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Kata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disusun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berdasarkan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urutan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abjad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5572" y="2462033"/>
            <a:ext cx="539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  <a:tabLst>
                <a:tab pos="631825" algn="l"/>
              </a:tabLst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Carilah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kata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terlebih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dahulu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5572" y="2923698"/>
            <a:ext cx="462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  <a:tabLst>
                <a:tab pos="631825" algn="l"/>
              </a:tabLst>
            </a:pPr>
            <a:r>
              <a:rPr lang="en-US" sz="24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Temukan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arti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kata.</a:t>
            </a:r>
            <a:endParaRPr lang="en-US" sz="24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1"/>
          <a:stretch/>
        </p:blipFill>
        <p:spPr bwMode="auto">
          <a:xfrm>
            <a:off x="6300192" y="822192"/>
            <a:ext cx="2589670" cy="39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5605" y="455670"/>
            <a:ext cx="6793358" cy="733044"/>
            <a:chOff x="541580" y="214296"/>
            <a:chExt cx="6793358" cy="7330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4634427" cy="7330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87480" y="267070"/>
              <a:ext cx="6547458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Sinonim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Antonim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9" name="Picture 8" descr="G:\Template Bupena Merdeka (Konten QR-Media mengajar)\BAHAN\Notes hijau tua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2818" y="1367622"/>
            <a:ext cx="3189060" cy="287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396198" y="1971867"/>
            <a:ext cx="34523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rgbClr val="FFFF00"/>
                </a:solidFill>
              </a:rPr>
              <a:t>Apa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perbedaan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antara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Sinonim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dan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Antonim</a:t>
            </a:r>
            <a:r>
              <a:rPr lang="en-US" sz="3400" b="1" dirty="0" smtClean="0">
                <a:solidFill>
                  <a:srgbClr val="FFFF00"/>
                </a:solidFill>
              </a:rPr>
              <a:t>?</a:t>
            </a:r>
            <a:endParaRPr lang="en-US" sz="3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" r="1936" b="-1"/>
          <a:stretch/>
        </p:blipFill>
        <p:spPr bwMode="auto">
          <a:xfrm>
            <a:off x="-1588" y="1"/>
            <a:ext cx="9145588" cy="50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1"/>
          <a:stretch/>
        </p:blipFill>
        <p:spPr bwMode="auto">
          <a:xfrm>
            <a:off x="6300192" y="822192"/>
            <a:ext cx="2589670" cy="39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83567" y="843558"/>
            <a:ext cx="5011350" cy="2041860"/>
            <a:chOff x="395536" y="673906"/>
            <a:chExt cx="5011350" cy="2041860"/>
          </a:xfrm>
        </p:grpSpPr>
        <p:grpSp>
          <p:nvGrpSpPr>
            <p:cNvPr id="12" name="Group 8"/>
            <p:cNvGrpSpPr/>
            <p:nvPr/>
          </p:nvGrpSpPr>
          <p:grpSpPr>
            <a:xfrm>
              <a:off x="395536" y="673906"/>
              <a:ext cx="4929222" cy="2041860"/>
              <a:chOff x="4500562" y="1000114"/>
              <a:chExt cx="5008725" cy="1000132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500562" y="1000114"/>
                <a:ext cx="5008725" cy="100013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4572000" y="1071552"/>
                <a:ext cx="4830913" cy="857256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49102" y="868890"/>
              <a:ext cx="485778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008080"/>
                  </a:solidFill>
                </a:rPr>
                <a:t>Sinonim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adalah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hubungan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yang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menyatakan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adanya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persamaan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makna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antara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satu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kata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dengan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kata lain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. </a:t>
              </a:r>
              <a:endParaRPr lang="en-US" sz="2600" b="1" dirty="0">
                <a:solidFill>
                  <a:srgbClr val="008080"/>
                </a:solidFill>
              </a:endParaRPr>
            </a:p>
          </p:txBody>
        </p:sp>
      </p:grpSp>
      <p:grpSp>
        <p:nvGrpSpPr>
          <p:cNvPr id="16" name="Group 10"/>
          <p:cNvGrpSpPr/>
          <p:nvPr/>
        </p:nvGrpSpPr>
        <p:grpSpPr>
          <a:xfrm>
            <a:off x="667669" y="3086511"/>
            <a:ext cx="5272483" cy="590995"/>
            <a:chOff x="816644" y="5799738"/>
            <a:chExt cx="2440828" cy="5909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816704" y="5799739"/>
              <a:ext cx="2440768" cy="59099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6644" y="5799738"/>
              <a:ext cx="2440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Hubungan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sinonim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bersifat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dua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arah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9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" r="1936" b="-1"/>
          <a:stretch/>
        </p:blipFill>
        <p:spPr bwMode="auto">
          <a:xfrm>
            <a:off x="-1588" y="1"/>
            <a:ext cx="9145588" cy="50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1"/>
          <a:stretch/>
        </p:blipFill>
        <p:spPr bwMode="auto">
          <a:xfrm flipH="1">
            <a:off x="542170" y="842650"/>
            <a:ext cx="2589670" cy="39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203848" y="1203598"/>
            <a:ext cx="5688632" cy="1681819"/>
            <a:chOff x="395536" y="673906"/>
            <a:chExt cx="5688632" cy="1681819"/>
          </a:xfrm>
        </p:grpSpPr>
        <p:grpSp>
          <p:nvGrpSpPr>
            <p:cNvPr id="12" name="Group 8"/>
            <p:cNvGrpSpPr/>
            <p:nvPr/>
          </p:nvGrpSpPr>
          <p:grpSpPr>
            <a:xfrm>
              <a:off x="395536" y="673906"/>
              <a:ext cx="5688632" cy="1681819"/>
              <a:chOff x="4500562" y="1000114"/>
              <a:chExt cx="5780384" cy="823779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500562" y="1000114"/>
                <a:ext cx="5780384" cy="823779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4572000" y="1071552"/>
                <a:ext cx="5562607" cy="681800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49101" y="868890"/>
              <a:ext cx="539105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008080"/>
                  </a:solidFill>
                </a:rPr>
                <a:t>Antonim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adalah</a:t>
              </a:r>
              <a:r>
                <a:rPr lang="en-US" sz="2600" b="1" dirty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>
                  <a:solidFill>
                    <a:srgbClr val="FF0066"/>
                  </a:solidFill>
                </a:rPr>
                <a:t>hubungan</a:t>
              </a:r>
              <a:r>
                <a:rPr lang="en-US" sz="2600" b="1" dirty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>
                  <a:solidFill>
                    <a:srgbClr val="FF0066"/>
                  </a:solidFill>
                </a:rPr>
                <a:t>antara</a:t>
              </a:r>
              <a:r>
                <a:rPr lang="en-US" sz="2600" b="1" dirty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>
                  <a:solidFill>
                    <a:srgbClr val="FF0066"/>
                  </a:solidFill>
                </a:rPr>
                <a:t>dua</a:t>
              </a:r>
              <a:r>
                <a:rPr lang="en-US" sz="2600" b="1" dirty="0">
                  <a:solidFill>
                    <a:srgbClr val="FF0066"/>
                  </a:solidFill>
                </a:rPr>
                <a:t> kata yang </a:t>
              </a:r>
              <a:r>
                <a:rPr lang="en-US" sz="2600" b="1" dirty="0" err="1">
                  <a:solidFill>
                    <a:srgbClr val="FF0066"/>
                  </a:solidFill>
                </a:rPr>
                <a:t>maknanya</a:t>
              </a:r>
              <a:r>
                <a:rPr lang="en-US" sz="2600" b="1" dirty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>
                  <a:solidFill>
                    <a:srgbClr val="FF0066"/>
                  </a:solidFill>
                </a:rPr>
                <a:t>bertentangan</a:t>
              </a:r>
              <a:r>
                <a:rPr lang="en-US" sz="2600" b="1" dirty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atau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FF0066"/>
                  </a:solidFill>
                </a:rPr>
                <a:t>berlawanan</a:t>
              </a:r>
              <a:r>
                <a:rPr lang="en-US" sz="2600" b="1" dirty="0" smtClean="0">
                  <a:solidFill>
                    <a:srgbClr val="008080"/>
                  </a:solidFill>
                </a:rPr>
                <a:t>. </a:t>
              </a:r>
              <a:endParaRPr lang="en-US" sz="2600" b="1" dirty="0">
                <a:solidFill>
                  <a:srgbClr val="008080"/>
                </a:solidFill>
              </a:endParaRPr>
            </a:p>
          </p:txBody>
        </p:sp>
      </p:grpSp>
      <p:grpSp>
        <p:nvGrpSpPr>
          <p:cNvPr id="16" name="Group 10"/>
          <p:cNvGrpSpPr/>
          <p:nvPr/>
        </p:nvGrpSpPr>
        <p:grpSpPr>
          <a:xfrm>
            <a:off x="3411988" y="3084343"/>
            <a:ext cx="5272353" cy="903004"/>
            <a:chOff x="816704" y="5799739"/>
            <a:chExt cx="2440768" cy="903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816704" y="5799739"/>
              <a:ext cx="2440768" cy="90300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4004" y="5871746"/>
              <a:ext cx="2407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q"/>
              </a:pP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Antomin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bersifat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kontras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.</a:t>
              </a:r>
            </a:p>
            <a:p>
              <a:pPr marL="342900" indent="-342900">
                <a:buFont typeface="Wingdings" pitchFamily="2" charset="2"/>
                <a:buChar char="q"/>
              </a:pP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Antonim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disebut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lawan</a:t>
              </a:r>
              <a:r>
                <a:rPr lang="en-US" sz="2400" b="1" dirty="0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makna</a:t>
              </a:r>
              <a:r>
                <a:rPr lang="en-US" sz="2400" b="1" dirty="0" smtClean="0">
                  <a:solidFill>
                    <a:srgbClr val="FFFF00"/>
                  </a:solidFill>
                  <a:latin typeface="+mj-lt"/>
                  <a:cs typeface="Arial" panose="020B0604020202020204" pitchFamily="34" charset="0"/>
                </a:rPr>
                <a:t> kata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4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922" y="282425"/>
            <a:ext cx="2904926" cy="733044"/>
            <a:chOff x="541580" y="214296"/>
            <a:chExt cx="2904926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2904926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80" y="267070"/>
              <a:ext cx="251501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Awalan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i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</a:t>
              </a:r>
              <a:r>
                <a:rPr lang="en-US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-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8596" y="1290828"/>
            <a:ext cx="6375652" cy="523220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Aturan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penulisan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awalan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</a:t>
            </a:r>
            <a:r>
              <a:rPr lang="en-US" sz="2800" b="1" i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sesuai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EYD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8" name="Group 10"/>
          <p:cNvGrpSpPr/>
          <p:nvPr/>
        </p:nvGrpSpPr>
        <p:grpSpPr>
          <a:xfrm>
            <a:off x="428596" y="2067182"/>
            <a:ext cx="6375652" cy="707886"/>
            <a:chOff x="816644" y="5799738"/>
            <a:chExt cx="2240816" cy="7078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>
              <a:off x="816704" y="5799739"/>
              <a:ext cx="2240756" cy="70788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6644" y="5799738"/>
              <a:ext cx="2190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Tidak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mengalami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perubahan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bentuk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jika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bertemu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kata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dasar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l, m, n, r, w, y,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z.</a:t>
              </a:r>
              <a:endPara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8A97B12-DDBB-48DF-9196-FD497A5D0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2067694"/>
            <a:ext cx="1938102" cy="37640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23" name="Group 10"/>
          <p:cNvGrpSpPr/>
          <p:nvPr/>
        </p:nvGrpSpPr>
        <p:grpSpPr>
          <a:xfrm>
            <a:off x="428596" y="2931790"/>
            <a:ext cx="6375652" cy="707886"/>
            <a:chOff x="816644" y="5799738"/>
            <a:chExt cx="2240816" cy="7078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ounded Rectangle 25"/>
            <p:cNvSpPr/>
            <p:nvPr/>
          </p:nvSpPr>
          <p:spPr>
            <a:xfrm>
              <a:off x="816704" y="5799739"/>
              <a:ext cx="2240756" cy="70788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6644" y="5799738"/>
              <a:ext cx="2190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2"/>
              </a:pP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Berubah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menjadi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peng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-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jika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bertemu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huruf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vokal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g,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h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. </a:t>
              </a:r>
              <a:endPara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10"/>
          <p:cNvGrpSpPr/>
          <p:nvPr/>
        </p:nvGrpSpPr>
        <p:grpSpPr>
          <a:xfrm>
            <a:off x="428596" y="3795886"/>
            <a:ext cx="6375652" cy="504056"/>
            <a:chOff x="816644" y="5799738"/>
            <a:chExt cx="2240816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Rounded Rectangle 28"/>
            <p:cNvSpPr/>
            <p:nvPr/>
          </p:nvSpPr>
          <p:spPr>
            <a:xfrm>
              <a:off x="816704" y="5799739"/>
              <a:ext cx="2240756" cy="50405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6644" y="5799738"/>
              <a:ext cx="2190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3"/>
              </a:pP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Berubah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menjadi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pen-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jika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bertemu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huruf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c, d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j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. </a:t>
              </a:r>
              <a:endPara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4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:\Template Bupena Merdeka (Konten QR-Media mengajar)\BACKGROUND\taman.jpg"/>
          <p:cNvPicPr>
            <a:picLocks noChangeAspect="1" noChangeArrowheads="1"/>
          </p:cNvPicPr>
          <p:nvPr/>
        </p:nvPicPr>
        <p:blipFill rotWithShape="1">
          <a:blip r:embed="rId2" cstate="print"/>
          <a:srcRect l="1597" r="1597" b="23537"/>
          <a:stretch/>
        </p:blipFill>
        <p:spPr bwMode="auto">
          <a:xfrm>
            <a:off x="3629" y="-71456"/>
            <a:ext cx="9144000" cy="5214956"/>
          </a:xfrm>
          <a:prstGeom prst="rect">
            <a:avLst/>
          </a:prstGeom>
          <a:noFill/>
        </p:spPr>
      </p:pic>
      <p:grpSp>
        <p:nvGrpSpPr>
          <p:cNvPr id="2" name="Group 10"/>
          <p:cNvGrpSpPr/>
          <p:nvPr/>
        </p:nvGrpSpPr>
        <p:grpSpPr>
          <a:xfrm>
            <a:off x="395536" y="915566"/>
            <a:ext cx="6375652" cy="504056"/>
            <a:chOff x="816644" y="5799738"/>
            <a:chExt cx="2240816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ounded Rectangle 2"/>
            <p:cNvSpPr/>
            <p:nvPr/>
          </p:nvSpPr>
          <p:spPr>
            <a:xfrm>
              <a:off x="816704" y="5799739"/>
              <a:ext cx="2240756" cy="50405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6644" y="5799738"/>
              <a:ext cx="2190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4"/>
              </a:pP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Berubah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menjadi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pem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-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jika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bertemu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huruf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f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. </a:t>
              </a:r>
              <a:endPara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95536" y="1563638"/>
            <a:ext cx="6375652" cy="504056"/>
            <a:chOff x="816644" y="5799738"/>
            <a:chExt cx="2240816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816704" y="5799739"/>
              <a:ext cx="2240756" cy="50405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6644" y="5799738"/>
              <a:ext cx="2190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5"/>
              </a:pP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Berubah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menjadi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peny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-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jika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bertemu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huruf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s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. </a:t>
              </a:r>
              <a:endPara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395536" y="2211710"/>
            <a:ext cx="6375652" cy="504056"/>
            <a:chOff x="816644" y="5799738"/>
            <a:chExt cx="2240816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>
              <a:off x="816704" y="5799739"/>
              <a:ext cx="2240756" cy="50405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6644" y="5799738"/>
              <a:ext cx="2190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6"/>
              </a:pP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Berubah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menjadi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peng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-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jika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bertemu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huruf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k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. </a:t>
              </a:r>
              <a:endPara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536" y="2859782"/>
            <a:ext cx="6375652" cy="504056"/>
            <a:chOff x="816644" y="5799738"/>
            <a:chExt cx="2240816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ounded Rectangle 11"/>
            <p:cNvSpPr/>
            <p:nvPr/>
          </p:nvSpPr>
          <p:spPr>
            <a:xfrm>
              <a:off x="816704" y="5799739"/>
              <a:ext cx="2240756" cy="50405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6644" y="5799738"/>
              <a:ext cx="2190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7"/>
              </a:pP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Berubah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menjadi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pen-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jika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bertemu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huruf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t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. </a:t>
              </a:r>
              <a:endPara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536" y="3507854"/>
            <a:ext cx="6375652" cy="504056"/>
            <a:chOff x="816644" y="5799738"/>
            <a:chExt cx="2240816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816704" y="5799739"/>
              <a:ext cx="2240756" cy="50405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6644" y="5799738"/>
              <a:ext cx="2190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8"/>
              </a:pP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Berubah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menjadi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pem</a:t>
              </a:r>
              <a:r>
                <a:rPr lang="en-US" sz="20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-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jika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bertemu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huruf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i="1" dirty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p</a:t>
              </a:r>
              <a:r>
                <a:rPr lang="en-US" sz="20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. </a:t>
              </a:r>
              <a:endPara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8A97B12-DDBB-48DF-9196-FD497A5D0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2067694"/>
            <a:ext cx="1938102" cy="37640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20" name="Picture 19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2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375</Words>
  <Application>Microsoft Office PowerPoint</Application>
  <PresentationFormat>On-screen Show (16:9)</PresentationFormat>
  <Paragraphs>59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Rahma Damayanti Arif Triyono</cp:lastModifiedBy>
  <cp:revision>108</cp:revision>
  <dcterms:created xsi:type="dcterms:W3CDTF">2022-01-17T01:37:52Z</dcterms:created>
  <dcterms:modified xsi:type="dcterms:W3CDTF">2023-07-04T08:38:52Z</dcterms:modified>
</cp:coreProperties>
</file>