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322" r:id="rId5"/>
    <p:sldId id="327" r:id="rId6"/>
    <p:sldId id="323" r:id="rId7"/>
    <p:sldId id="324" r:id="rId8"/>
    <p:sldId id="320" r:id="rId9"/>
    <p:sldId id="321" r:id="rId10"/>
    <p:sldId id="329" r:id="rId11"/>
    <p:sldId id="328" r:id="rId12"/>
    <p:sldId id="325" r:id="rId13"/>
    <p:sldId id="304" r:id="rId14"/>
    <p:sldId id="326" r:id="rId15"/>
    <p:sldId id="319" r:id="rId16"/>
    <p:sldId id="310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3300"/>
    <a:srgbClr val="FEC6FE"/>
    <a:srgbClr val="DFEEBC"/>
    <a:srgbClr val="FDD1EA"/>
    <a:srgbClr val="C9C011"/>
    <a:srgbClr val="00C06A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5940"/>
            <a:ext cx="2377967" cy="31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27" y="2018884"/>
            <a:ext cx="2156860" cy="3251835"/>
          </a:xfrm>
          <a:prstGeom prst="rect">
            <a:avLst/>
          </a:prstGeom>
        </p:spPr>
      </p:pic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1000922"/>
            <a:ext cx="6104490" cy="42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95400" y="1504950"/>
            <a:ext cx="46482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Video ini </a:t>
            </a:r>
            <a:r>
              <a:rPr lang="en-US" sz="2800" dirty="0" err="1">
                <a:solidFill>
                  <a:schemeClr val="bg1"/>
                </a:solidFill>
              </a:rPr>
              <a:t>tentang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jenis-jenis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cerita</a:t>
            </a:r>
            <a:r>
              <a:rPr lang="en-US" sz="2800" dirty="0">
                <a:solidFill>
                  <a:schemeClr val="bg1"/>
                </a:solidFill>
              </a:rPr>
              <a:t> rakyat.</a:t>
            </a:r>
            <a:endParaRPr lang="id-ID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73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139.01.mp4">
            <a:hlinkClick r:id="" action="ppaction://media"/>
            <a:extLst>
              <a:ext uri="{FF2B5EF4-FFF2-40B4-BE49-F238E27FC236}">
                <a16:creationId xmlns:a16="http://schemas.microsoft.com/office/drawing/2014/main" id="{293462A2-DB8F-FA30-37DD-59B2E748CC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3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57350"/>
            <a:ext cx="3810000" cy="409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0038"/>
            <a:ext cx="4572000" cy="47587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85750"/>
            <a:ext cx="39624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Teks Petunjuk Bergambar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838200" y="1428750"/>
            <a:ext cx="4610100" cy="2522413"/>
          </a:xfrm>
          <a:prstGeom prst="wedgeEllipseCallout">
            <a:avLst>
              <a:gd name="adj1" fmla="val 67249"/>
              <a:gd name="adj2" fmla="val 29380"/>
            </a:avLst>
          </a:prstGeom>
          <a:solidFill>
            <a:srgbClr val="FFFFCC"/>
          </a:solidFill>
          <a:ln w="28575">
            <a:solidFill>
              <a:srgbClr val="66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>
                <a:solidFill>
                  <a:schemeClr val="tx1"/>
                </a:solidFill>
              </a:rPr>
              <a:t>Teks petunjuk dapat berisi langkah-langkah membuat sesuatu. 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id-ID" sz="2400" dirty="0">
                <a:solidFill>
                  <a:schemeClr val="tx1"/>
                </a:solidFill>
              </a:rPr>
              <a:t>Teks petunjuk dapat dilengkapi gambar.</a:t>
            </a:r>
          </a:p>
        </p:txBody>
      </p:sp>
    </p:spTree>
    <p:extLst>
      <p:ext uri="{BB962C8B-B14F-4D97-AF65-F5344CB8AC3E}">
        <p14:creationId xmlns:p14="http://schemas.microsoft.com/office/powerpoint/2010/main" val="2445884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114550"/>
            <a:ext cx="3352800" cy="3606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6265" y="438803"/>
            <a:ext cx="457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400" b="1" dirty="0"/>
              <a:t>Memperagakan Petunjuk Lisan</a:t>
            </a:r>
          </a:p>
        </p:txBody>
      </p:sp>
      <p:sp>
        <p:nvSpPr>
          <p:cNvPr id="3" name="Rounded Rectangular Callout 2"/>
          <p:cNvSpPr/>
          <p:nvPr/>
        </p:nvSpPr>
        <p:spPr>
          <a:xfrm flipH="1">
            <a:off x="914400" y="1095267"/>
            <a:ext cx="5105401" cy="3003042"/>
          </a:xfrm>
          <a:prstGeom prst="wedgeRoundRectCallout">
            <a:avLst>
              <a:gd name="adj1" fmla="val -63883"/>
              <a:gd name="adj2" fmla="val 3507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>
                <a:solidFill>
                  <a:schemeClr val="tx1"/>
                </a:solidFill>
              </a:rPr>
              <a:t>Kamu dapat memperagakan </a:t>
            </a:r>
            <a:r>
              <a:rPr lang="en-US" sz="2800" dirty="0" err="1">
                <a:solidFill>
                  <a:schemeClr val="tx1"/>
                </a:solidFill>
              </a:rPr>
              <a:t>teks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id-ID" sz="2800" dirty="0">
                <a:solidFill>
                  <a:schemeClr val="tx1"/>
                </a:solidFill>
              </a:rPr>
              <a:t>petunjuk </a:t>
            </a:r>
            <a:r>
              <a:rPr lang="en-US" sz="2800" dirty="0">
                <a:solidFill>
                  <a:schemeClr val="tx1"/>
                </a:solidFill>
              </a:rPr>
              <a:t>yang </a:t>
            </a:r>
            <a:r>
              <a:rPr lang="en-US" sz="2800" dirty="0" err="1">
                <a:solidFill>
                  <a:schemeClr val="tx1"/>
                </a:solidFill>
              </a:rPr>
              <a:t>dibacakan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oleh</a:t>
            </a:r>
            <a:r>
              <a:rPr lang="en-US" sz="2800" dirty="0">
                <a:solidFill>
                  <a:schemeClr val="tx1"/>
                </a:solidFill>
              </a:rPr>
              <a:t> orang lain.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Simaklah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teks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dengan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saksama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Perhatikan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urutan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langkah-langkah</a:t>
            </a:r>
            <a:r>
              <a:rPr lang="en-US" sz="2800" dirty="0">
                <a:solidFill>
                  <a:schemeClr val="tx1"/>
                </a:solidFill>
              </a:rPr>
              <a:t> yang </a:t>
            </a:r>
            <a:r>
              <a:rPr lang="en-US" sz="2800" dirty="0" err="1">
                <a:solidFill>
                  <a:schemeClr val="tx1"/>
                </a:solidFill>
              </a:rPr>
              <a:t>dibacakan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id-ID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24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86" y="1733550"/>
            <a:ext cx="2352269" cy="35464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6265" y="438803"/>
            <a:ext cx="694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d-ID" sz="2400" b="1" dirty="0"/>
              <a:t>Menceritakan Petunjuk Berdasarkan Gambar Seri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81000" y="1202288"/>
            <a:ext cx="4876800" cy="2664862"/>
          </a:xfrm>
          <a:prstGeom prst="wedgeEllipseCallout">
            <a:avLst>
              <a:gd name="adj1" fmla="val 72300"/>
              <a:gd name="adj2" fmla="val 26074"/>
            </a:avLst>
          </a:prstGeom>
          <a:solidFill>
            <a:srgbClr val="FFFFCC"/>
          </a:solidFill>
          <a:ln w="38100">
            <a:solidFill>
              <a:srgbClr val="66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dirty="0">
                <a:solidFill>
                  <a:schemeClr val="tx1"/>
                </a:solidFill>
              </a:rPr>
              <a:t>Kamu dapat membuat teks prosedur atau petunjuk berdasarkan gambar seri.</a:t>
            </a:r>
          </a:p>
        </p:txBody>
      </p:sp>
    </p:spTree>
    <p:extLst>
      <p:ext uri="{BB962C8B-B14F-4D97-AF65-F5344CB8AC3E}">
        <p14:creationId xmlns:p14="http://schemas.microsoft.com/office/powerpoint/2010/main" val="1091117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7318" y="666750"/>
            <a:ext cx="3829682" cy="461665"/>
          </a:xfrm>
          <a:prstGeom prst="rect">
            <a:avLst/>
          </a:prstGeom>
          <a:noFill/>
          <a:ln w="190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id-ID" sz="2400" dirty="0"/>
              <a:t>Cara Membuat Teks Prosedur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" y="1793057"/>
            <a:ext cx="7772400" cy="2271453"/>
            <a:chOff x="685800" y="1793057"/>
            <a:chExt cx="7772400" cy="2271453"/>
          </a:xfrm>
          <a:solidFill>
            <a:srgbClr val="FFFFCC"/>
          </a:solidFill>
        </p:grpSpPr>
        <p:grpSp>
          <p:nvGrpSpPr>
            <p:cNvPr id="23" name="Group 22"/>
            <p:cNvGrpSpPr/>
            <p:nvPr/>
          </p:nvGrpSpPr>
          <p:grpSpPr>
            <a:xfrm>
              <a:off x="685800" y="1793059"/>
              <a:ext cx="2196000" cy="2221187"/>
              <a:chOff x="508074" y="2517226"/>
              <a:chExt cx="1806876" cy="1072724"/>
            </a:xfrm>
            <a:grpFill/>
          </p:grpSpPr>
          <p:sp>
            <p:nvSpPr>
              <p:cNvPr id="38" name="Pentagon 37"/>
              <p:cNvSpPr/>
              <p:nvPr/>
            </p:nvSpPr>
            <p:spPr>
              <a:xfrm>
                <a:off x="685799" y="2599350"/>
                <a:ext cx="1629151" cy="990600"/>
              </a:xfrm>
              <a:prstGeom prst="homePlate">
                <a:avLst/>
              </a:prstGeom>
              <a:grpFill/>
              <a:ln w="57150">
                <a:solidFill>
                  <a:srgbClr val="6633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Amatilah gambar seri dengan saksama.</a:t>
                </a: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08074" y="2517226"/>
                <a:ext cx="355451" cy="208635"/>
              </a:xfrm>
              <a:prstGeom prst="ellipse">
                <a:avLst/>
              </a:prstGeom>
              <a:grpFill/>
              <a:ln w="57150">
                <a:solidFill>
                  <a:srgbClr val="6633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368727" y="1793057"/>
              <a:ext cx="2596114" cy="2211944"/>
              <a:chOff x="2045025" y="2492950"/>
              <a:chExt cx="2659692" cy="1068260"/>
            </a:xfrm>
            <a:grpFill/>
          </p:grpSpPr>
          <p:sp>
            <p:nvSpPr>
              <p:cNvPr id="36" name="Pentagon 35"/>
              <p:cNvSpPr/>
              <p:nvPr/>
            </p:nvSpPr>
            <p:spPr>
              <a:xfrm>
                <a:off x="2266315" y="2570610"/>
                <a:ext cx="2438402" cy="990600"/>
              </a:xfrm>
              <a:prstGeom prst="homePlate">
                <a:avLst/>
              </a:prstGeom>
              <a:grpFill/>
              <a:ln w="57150">
                <a:solidFill>
                  <a:srgbClr val="6633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Jika gambar tersusun acak, urutkan terlebih dahulu.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045025" y="2492950"/>
                <a:ext cx="442580" cy="208635"/>
              </a:xfrm>
              <a:prstGeom prst="ellipse">
                <a:avLst/>
              </a:prstGeom>
              <a:grpFill/>
              <a:ln w="57150">
                <a:solidFill>
                  <a:srgbClr val="6633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419600" y="1793059"/>
              <a:ext cx="1782759" cy="2271451"/>
              <a:chOff x="2219958" y="2492951"/>
              <a:chExt cx="1782759" cy="1096999"/>
            </a:xfrm>
            <a:grpFill/>
          </p:grpSpPr>
          <p:sp>
            <p:nvSpPr>
              <p:cNvPr id="34" name="Pentagon 33"/>
              <p:cNvSpPr/>
              <p:nvPr/>
            </p:nvSpPr>
            <p:spPr>
              <a:xfrm>
                <a:off x="2418717" y="2599350"/>
                <a:ext cx="1584000" cy="990600"/>
              </a:xfrm>
              <a:prstGeom prst="homePlate">
                <a:avLst/>
              </a:prstGeom>
              <a:grpFill/>
              <a:ln w="57150">
                <a:solidFill>
                  <a:srgbClr val="6633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Tentukan judul teks.</a:t>
                </a: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219958" y="2492951"/>
                <a:ext cx="432000" cy="208635"/>
              </a:xfrm>
              <a:prstGeom prst="ellipse">
                <a:avLst/>
              </a:prstGeom>
              <a:grpFill/>
              <a:ln w="57150">
                <a:solidFill>
                  <a:srgbClr val="6633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796717" y="1793059"/>
              <a:ext cx="2661483" cy="2271451"/>
              <a:chOff x="1706241" y="2492951"/>
              <a:chExt cx="2661483" cy="1096999"/>
            </a:xfrm>
            <a:grpFill/>
          </p:grpSpPr>
          <p:sp>
            <p:nvSpPr>
              <p:cNvPr id="32" name="Pentagon 31"/>
              <p:cNvSpPr/>
              <p:nvPr/>
            </p:nvSpPr>
            <p:spPr>
              <a:xfrm>
                <a:off x="1902259" y="2599350"/>
                <a:ext cx="2465465" cy="990600"/>
              </a:xfrm>
              <a:prstGeom prst="homePlate">
                <a:avLst/>
              </a:prstGeom>
              <a:grpFill/>
              <a:ln w="57150">
                <a:solidFill>
                  <a:srgbClr val="6633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Ceritakan langkah-langkah secara berurutan sesuai gambar.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706241" y="2492951"/>
                <a:ext cx="432000" cy="208635"/>
              </a:xfrm>
              <a:prstGeom prst="ellipse">
                <a:avLst/>
              </a:prstGeom>
              <a:grpFill/>
              <a:ln w="57150">
                <a:solidFill>
                  <a:srgbClr val="6633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869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Diagonal Corner Rectangle 14"/>
          <p:cNvSpPr/>
          <p:nvPr/>
        </p:nvSpPr>
        <p:spPr>
          <a:xfrm>
            <a:off x="685800" y="1299101"/>
            <a:ext cx="4343400" cy="2864358"/>
          </a:xfrm>
          <a:prstGeom prst="round2DiagRect">
            <a:avLst/>
          </a:prstGeom>
          <a:solidFill>
            <a:srgbClr val="FFFFCC"/>
          </a:solidFill>
          <a:ln>
            <a:solidFill>
              <a:srgbClr val="66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400" dirty="0">
                <a:solidFill>
                  <a:schemeClr val="tx1"/>
                </a:solidFill>
              </a:rPr>
              <a:t>Brosur menjelaskan informasi dengan tulisan dan gambar. Gambar harus sesuai dengan tulisan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dalam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brosur</a:t>
            </a:r>
            <a:r>
              <a:rPr lang="id-ID" sz="2400" dirty="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id-ID" sz="2400" dirty="0">
                <a:solidFill>
                  <a:schemeClr val="tx1"/>
                </a:solidFill>
              </a:rPr>
              <a:t>Informasi dalam brosur dapat berupa ajakan untuk melakukan sesuatu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id-ID" sz="2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4343400" cy="4758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57174"/>
            <a:ext cx="37338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5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Informasi dalam Brosur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95350"/>
            <a:ext cx="2594848" cy="36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25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308594"/>
            <a:ext cx="4504947" cy="2951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10192"/>
            <a:ext cx="5791200" cy="851178"/>
            <a:chOff x="457199" y="-126500"/>
            <a:chExt cx="5790952" cy="85089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01347"/>
              <a:ext cx="5790952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2800" b="1" dirty="0">
                  <a:ln w="0"/>
                  <a:latin typeface="+mj-lt"/>
                  <a:cs typeface="Arial" panose="020B0604020202020204" pitchFamily="34" charset="0"/>
                </a:rPr>
                <a:t>KEGIATAN KEGEMARANKU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5831" y="742950"/>
            <a:ext cx="6814569" cy="3828812"/>
            <a:chOff x="70454" y="1748836"/>
            <a:chExt cx="4232055" cy="3828812"/>
          </a:xfrm>
        </p:grpSpPr>
        <p:sp>
          <p:nvSpPr>
            <p:cNvPr id="4" name="Rectangle 3"/>
            <p:cNvSpPr/>
            <p:nvPr/>
          </p:nvSpPr>
          <p:spPr>
            <a:xfrm>
              <a:off x="157161" y="1866232"/>
              <a:ext cx="1873175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4" y="1748836"/>
              <a:ext cx="3209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70454" y="2253661"/>
              <a:ext cx="4232055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542925" indent="-542925"/>
              <a:r>
                <a:rPr lang="en-US" altLang="id-ID" sz="1500" dirty="0">
                  <a:latin typeface="+mj-lt"/>
                </a:rPr>
                <a:t>2.12	</a:t>
              </a:r>
              <a:r>
                <a:rPr lang="id-ID" altLang="id-ID" sz="1500" dirty="0">
                  <a:latin typeface="+mj-lt"/>
                </a:rPr>
                <a:t>mengidentifikasi penggunaan kata penghubung </a:t>
              </a:r>
              <a:r>
                <a:rPr lang="id-ID" altLang="id-ID" sz="1500" i="1" dirty="0">
                  <a:latin typeface="+mj-lt"/>
                </a:rPr>
                <a:t>dan </a:t>
              </a:r>
              <a:r>
                <a:rPr lang="id-ID" altLang="id-ID" sz="1500" dirty="0">
                  <a:latin typeface="+mj-lt"/>
                </a:rPr>
                <a:t>serta</a:t>
              </a:r>
              <a:r>
                <a:rPr lang="id-ID" altLang="id-ID" sz="1500" i="1" dirty="0">
                  <a:latin typeface="+mj-lt"/>
                </a:rPr>
                <a:t> tetapi</a:t>
              </a:r>
              <a:r>
                <a:rPr lang="id-ID" altLang="id-ID" sz="1500" dirty="0">
                  <a:latin typeface="+mj-lt"/>
                </a:rPr>
                <a:t>, huruf kapital, </a:t>
              </a:r>
              <a:r>
                <a:rPr lang="en-US" altLang="id-ID" sz="1500" dirty="0" err="1">
                  <a:latin typeface="+mj-lt"/>
                </a:rPr>
                <a:t>dan</a:t>
              </a:r>
              <a:r>
                <a:rPr lang="en-US" altLang="id-ID" sz="1500" dirty="0">
                  <a:latin typeface="+mj-lt"/>
                </a:rPr>
                <a:t> </a:t>
              </a:r>
              <a:r>
                <a:rPr lang="id-ID" altLang="id-ID" sz="1500" dirty="0">
                  <a:latin typeface="+mj-lt"/>
                </a:rPr>
                <a:t>tanda titik (membaca)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2.13	</a:t>
              </a:r>
              <a:r>
                <a:rPr lang="id-ID" altLang="id-ID" sz="1500" dirty="0">
                  <a:latin typeface="+mj-lt"/>
                </a:rPr>
                <a:t>mengidentifikasi informasi dari teks rekon atau cerita pengalaman (membaca)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4.25	</a:t>
              </a:r>
              <a:r>
                <a:rPr lang="id-ID" altLang="id-ID" sz="1500" dirty="0">
                  <a:latin typeface="+mj-lt"/>
                </a:rPr>
                <a:t>menulis teks rekon atau cerita pengalaman dengan kata</a:t>
              </a:r>
              <a:r>
                <a:rPr lang="en-US" altLang="id-ID" sz="1500" dirty="0">
                  <a:latin typeface="+mj-lt"/>
                </a:rPr>
                <a:t> </a:t>
              </a:r>
              <a:r>
                <a:rPr lang="id-ID" altLang="id-ID" sz="1500" dirty="0">
                  <a:latin typeface="+mj-lt"/>
                </a:rPr>
                <a:t>penghubung,</a:t>
              </a:r>
              <a:r>
                <a:rPr lang="en-US" altLang="id-ID" sz="1500" dirty="0">
                  <a:latin typeface="+mj-lt"/>
                </a:rPr>
                <a:t> </a:t>
              </a: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huruf kapital, dan tanda baca yang tepat (menulis)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4.26	</a:t>
              </a:r>
              <a:r>
                <a:rPr lang="id-ID" altLang="id-ID" sz="1500" dirty="0">
                  <a:latin typeface="+mj-lt"/>
                </a:rPr>
                <a:t>menjelaskan hal yang dialami tokoh cerita rakyat (menulis)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1.6	</a:t>
              </a:r>
              <a:r>
                <a:rPr lang="id-ID" altLang="id-ID" sz="1500" dirty="0">
                  <a:latin typeface="+mj-lt"/>
                </a:rPr>
                <a:t>memperagakan instruksi sederhana yang disimak </a:t>
              </a:r>
              <a:endParaRPr lang="en-US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(menyimak)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3.14	</a:t>
              </a:r>
              <a:r>
                <a:rPr lang="id-ID" altLang="id-ID" sz="1500" dirty="0">
                  <a:latin typeface="+mj-lt"/>
                </a:rPr>
                <a:t>menceritakan teks prosedur dengan bantuan </a:t>
              </a:r>
              <a:endParaRPr lang="en-US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gambar seri (berbicara)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2.14	</a:t>
              </a:r>
              <a:r>
                <a:rPr lang="id-ID" altLang="id-ID" sz="1500" dirty="0">
                  <a:latin typeface="+mj-lt"/>
                </a:rPr>
                <a:t>menjelaskan informasi dari brosur (membaca </a:t>
              </a:r>
              <a:endParaRPr lang="en-US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dan memirsa)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3.15	</a:t>
              </a:r>
              <a:r>
                <a:rPr lang="id-ID" altLang="id-ID" sz="1500" dirty="0">
                  <a:latin typeface="+mj-lt"/>
                </a:rPr>
                <a:t>menyampaikan pendapat terhadap gambar, warna, </a:t>
              </a:r>
              <a:endParaRPr lang="en-US" altLang="id-ID" sz="1500" dirty="0">
                <a:latin typeface="+mj-lt"/>
              </a:endParaRPr>
            </a:p>
            <a:p>
              <a:pPr marL="542925" indent="-542925"/>
              <a:r>
                <a:rPr lang="en-US" altLang="id-ID" sz="1500" dirty="0">
                  <a:latin typeface="+mj-lt"/>
                </a:rPr>
                <a:t>	</a:t>
              </a:r>
              <a:r>
                <a:rPr lang="id-ID" altLang="id-ID" sz="1500" dirty="0">
                  <a:latin typeface="+mj-lt"/>
                </a:rPr>
                <a:t>dan tata letak brosur melalui diskusi (berbicara).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57350"/>
            <a:ext cx="3810000" cy="4097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486400" cy="93308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85750"/>
            <a:ext cx="49149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Kata Penghubung, Huruf Kapital, dan Tanda Titik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33400" y="1352551"/>
            <a:ext cx="4586287" cy="2711958"/>
          </a:xfrm>
          <a:prstGeom prst="wedgeEllipseCallout">
            <a:avLst>
              <a:gd name="adj1" fmla="val 71933"/>
              <a:gd name="adj2" fmla="val 12199"/>
            </a:avLst>
          </a:prstGeom>
          <a:solidFill>
            <a:srgbClr val="FFFFCC"/>
          </a:solidFill>
          <a:ln w="28575">
            <a:solidFill>
              <a:srgbClr val="66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Kata penghubung adalah kata yang menghubungkan bagian-bagian pada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id-ID" sz="2000" dirty="0">
                <a:solidFill>
                  <a:schemeClr val="tx1"/>
                </a:solidFill>
              </a:rPr>
              <a:t>kalimat. 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id-ID" sz="2000" dirty="0">
                <a:solidFill>
                  <a:schemeClr val="tx1"/>
                </a:solidFill>
              </a:rPr>
              <a:t>Kamu dapat menggunakan kata penghubung saat menulis cerita.</a:t>
            </a: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1579279"/>
            <a:ext cx="4738626" cy="1068671"/>
            <a:chOff x="533400" y="2796945"/>
            <a:chExt cx="4038601" cy="1233833"/>
          </a:xfrm>
        </p:grpSpPr>
        <p:grpSp>
          <p:nvGrpSpPr>
            <p:cNvPr id="7" name="Group 6"/>
            <p:cNvGrpSpPr/>
            <p:nvPr/>
          </p:nvGrpSpPr>
          <p:grpSpPr>
            <a:xfrm>
              <a:off x="533400" y="2796945"/>
              <a:ext cx="4038601" cy="1233833"/>
              <a:chOff x="509860" y="2797469"/>
              <a:chExt cx="3417275" cy="1044012"/>
            </a:xfrm>
          </p:grpSpPr>
          <p:sp>
            <p:nvSpPr>
              <p:cNvPr id="3" name="Pentagon 2"/>
              <p:cNvSpPr/>
              <p:nvPr/>
            </p:nvSpPr>
            <p:spPr>
              <a:xfrm>
                <a:off x="838200" y="2800347"/>
                <a:ext cx="3088935" cy="1031632"/>
              </a:xfrm>
              <a:prstGeom prst="homePlate">
                <a:avLst/>
              </a:prstGeom>
              <a:solidFill>
                <a:srgbClr val="FFFFCC"/>
              </a:solidFill>
              <a:ln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55600" algn="ctr"/>
                <a:r>
                  <a:rPr lang="id-ID" sz="2000" dirty="0">
                    <a:solidFill>
                      <a:schemeClr val="tx1"/>
                    </a:solidFill>
                  </a:rPr>
                  <a:t>Menandakan hubungan</a:t>
                </a:r>
              </a:p>
              <a:p>
                <a:pPr marL="355600" algn="ctr"/>
                <a:r>
                  <a:rPr lang="id-ID" sz="2000" dirty="0">
                    <a:solidFill>
                      <a:schemeClr val="tx1"/>
                    </a:solidFill>
                  </a:rPr>
                  <a:t>penambahan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09860" y="2797469"/>
                <a:ext cx="770676" cy="1044012"/>
              </a:xfrm>
              <a:prstGeom prst="ellipse">
                <a:avLst/>
              </a:prstGeom>
              <a:solidFill>
                <a:srgbClr val="FFFFCC"/>
              </a:solidFill>
              <a:ln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000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574800" y="2848146"/>
              <a:ext cx="828000" cy="1121666"/>
            </a:xfrm>
            <a:prstGeom prst="ellipse">
              <a:avLst/>
            </a:prstGeom>
            <a:solidFill>
              <a:srgbClr val="663300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i="1" dirty="0"/>
                <a:t>dan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" y="2859652"/>
            <a:ext cx="4876800" cy="1275756"/>
            <a:chOff x="533400" y="2792065"/>
            <a:chExt cx="3365007" cy="1233831"/>
          </a:xfrm>
        </p:grpSpPr>
        <p:grpSp>
          <p:nvGrpSpPr>
            <p:cNvPr id="16" name="Group 15"/>
            <p:cNvGrpSpPr/>
            <p:nvPr/>
          </p:nvGrpSpPr>
          <p:grpSpPr>
            <a:xfrm>
              <a:off x="533400" y="2792065"/>
              <a:ext cx="3365007" cy="1233831"/>
              <a:chOff x="509859" y="2793339"/>
              <a:chExt cx="2847311" cy="1044010"/>
            </a:xfrm>
          </p:grpSpPr>
          <p:sp>
            <p:nvSpPr>
              <p:cNvPr id="19" name="Pentagon 18"/>
              <p:cNvSpPr/>
              <p:nvPr/>
            </p:nvSpPr>
            <p:spPr>
              <a:xfrm>
                <a:off x="838200" y="2800347"/>
                <a:ext cx="2518970" cy="1031632"/>
              </a:xfrm>
              <a:prstGeom prst="homePlate">
                <a:avLst/>
              </a:prstGeom>
              <a:solidFill>
                <a:srgbClr val="FFFFCC"/>
              </a:solidFill>
              <a:ln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00100" algn="ctr"/>
                <a:r>
                  <a:rPr lang="id-ID" sz="2000" dirty="0">
                    <a:solidFill>
                      <a:schemeClr val="tx1"/>
                    </a:solidFill>
                  </a:rPr>
                  <a:t>Menandakan hubungan yang berlawanan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09859" y="2793339"/>
                <a:ext cx="770676" cy="1044010"/>
              </a:xfrm>
              <a:prstGeom prst="ellipse">
                <a:avLst/>
              </a:prstGeom>
              <a:solidFill>
                <a:srgbClr val="FFFFCC"/>
              </a:solidFill>
              <a:ln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000"/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574800" y="2849615"/>
              <a:ext cx="828000" cy="1121665"/>
            </a:xfrm>
            <a:prstGeom prst="ellipse">
              <a:avLst/>
            </a:prstGeom>
            <a:solidFill>
              <a:srgbClr val="663300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000" i="1" dirty="0"/>
                <a:t>tetapi</a:t>
              </a:r>
            </a:p>
          </p:txBody>
        </p:sp>
      </p:grpSp>
      <p:sp>
        <p:nvSpPr>
          <p:cNvPr id="23" name="Pentagon 22"/>
          <p:cNvSpPr/>
          <p:nvPr/>
        </p:nvSpPr>
        <p:spPr>
          <a:xfrm>
            <a:off x="5334000" y="1579279"/>
            <a:ext cx="3397503" cy="1055999"/>
          </a:xfrm>
          <a:prstGeom prst="homePlate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d-ID" sz="2000" b="1" dirty="0">
                <a:solidFill>
                  <a:schemeClr val="tx1"/>
                </a:solidFill>
              </a:rPr>
              <a:t>Contoh kalimat:</a:t>
            </a:r>
          </a:p>
          <a:p>
            <a:r>
              <a:rPr lang="id-ID" sz="2000" dirty="0">
                <a:solidFill>
                  <a:schemeClr val="tx1"/>
                </a:solidFill>
              </a:rPr>
              <a:t>Tari pendet </a:t>
            </a:r>
            <a:r>
              <a:rPr lang="id-ID" sz="2000" dirty="0">
                <a:solidFill>
                  <a:srgbClr val="FF0000"/>
                </a:solidFill>
              </a:rPr>
              <a:t>dan</a:t>
            </a:r>
            <a:r>
              <a:rPr lang="id-ID" sz="2000" dirty="0">
                <a:solidFill>
                  <a:schemeClr val="tx1"/>
                </a:solidFill>
              </a:rPr>
              <a:t> kecak berasal dari Bali.</a:t>
            </a:r>
          </a:p>
        </p:txBody>
      </p:sp>
      <p:sp>
        <p:nvSpPr>
          <p:cNvPr id="24" name="Pentagon 23"/>
          <p:cNvSpPr/>
          <p:nvPr/>
        </p:nvSpPr>
        <p:spPr>
          <a:xfrm>
            <a:off x="5334000" y="3037879"/>
            <a:ext cx="3397503" cy="1055999"/>
          </a:xfrm>
          <a:prstGeom prst="homePlate">
            <a:avLst/>
          </a:prstGeom>
          <a:solidFill>
            <a:srgbClr val="FFFFCC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d-ID" sz="2000" b="1" dirty="0">
                <a:solidFill>
                  <a:schemeClr val="tx1"/>
                </a:solidFill>
              </a:rPr>
              <a:t>Contoh kalimat:</a:t>
            </a:r>
          </a:p>
          <a:p>
            <a:r>
              <a:rPr lang="id-ID" sz="2000" dirty="0">
                <a:solidFill>
                  <a:schemeClr val="tx1"/>
                </a:solidFill>
              </a:rPr>
              <a:t>Tempat wisata itu bersih, </a:t>
            </a:r>
            <a:r>
              <a:rPr lang="id-ID" sz="2000" dirty="0">
                <a:solidFill>
                  <a:srgbClr val="FF0000"/>
                </a:solidFill>
              </a:rPr>
              <a:t>tetapi</a:t>
            </a:r>
            <a:r>
              <a:rPr lang="id-ID" sz="2000" dirty="0">
                <a:solidFill>
                  <a:schemeClr val="tx1"/>
                </a:solidFill>
              </a:rPr>
              <a:t> sepi pengunjung.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2998" y="893479"/>
            <a:ext cx="6795009" cy="461665"/>
          </a:xfrm>
          <a:prstGeom prst="rect">
            <a:avLst/>
          </a:prstGeom>
          <a:noFill/>
          <a:ln w="38100">
            <a:solidFill>
              <a:srgbClr val="663300"/>
            </a:solidFill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400" dirty="0"/>
              <a:t>Berikut ini contoh kata penghubun</a:t>
            </a:r>
            <a:r>
              <a:rPr lang="en-US" sz="2400" dirty="0"/>
              <a:t>g.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54357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3481" y="1047750"/>
            <a:ext cx="6781800" cy="461665"/>
          </a:xfrm>
          <a:prstGeom prst="rect">
            <a:avLst/>
          </a:prstGeom>
          <a:noFill/>
          <a:ln w="38100">
            <a:solidFill>
              <a:srgbClr val="663300"/>
            </a:solidFill>
            <a:prstDash val="sysDash"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Ingatlah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penggunaan</a:t>
            </a:r>
            <a:r>
              <a:rPr lang="en-US" sz="2400" dirty="0"/>
              <a:t> </a:t>
            </a:r>
            <a:r>
              <a:rPr lang="en-US" sz="2400" dirty="0" err="1"/>
              <a:t>huruf</a:t>
            </a:r>
            <a:r>
              <a:rPr lang="en-US" sz="2400" dirty="0"/>
              <a:t> </a:t>
            </a:r>
            <a:r>
              <a:rPr lang="en-US" sz="2400" dirty="0" err="1"/>
              <a:t>kapital</a:t>
            </a:r>
            <a:r>
              <a:rPr lang="en-US" sz="2400" dirty="0"/>
              <a:t>.</a:t>
            </a:r>
            <a:endParaRPr lang="id-ID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71487" y="1885576"/>
            <a:ext cx="8205788" cy="584775"/>
          </a:xfrm>
          <a:prstGeom prst="rect">
            <a:avLst/>
          </a:prstGeom>
          <a:noFill/>
          <a:ln w="38100">
            <a:solidFill>
              <a:srgbClr val="663300"/>
            </a:solidFill>
            <a:prstDash val="solid"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rgbClr val="FF0000"/>
                </a:solidFill>
              </a:rPr>
              <a:t>S</a:t>
            </a:r>
            <a:r>
              <a:rPr lang="id-ID" sz="3200" b="1" dirty="0"/>
              <a:t>ekolah </a:t>
            </a:r>
            <a:r>
              <a:rPr lang="id-ID" sz="3200" b="1" dirty="0">
                <a:solidFill>
                  <a:srgbClr val="FF0000"/>
                </a:solidFill>
              </a:rPr>
              <a:t>C</a:t>
            </a:r>
            <a:r>
              <a:rPr lang="id-ID" sz="3200" b="1" dirty="0"/>
              <a:t>itra masuk mulai </a:t>
            </a:r>
            <a:r>
              <a:rPr lang="id-ID" sz="3200" b="1" dirty="0">
                <a:solidFill>
                  <a:srgbClr val="FF0000"/>
                </a:solidFill>
              </a:rPr>
              <a:t>S</a:t>
            </a:r>
            <a:r>
              <a:rPr lang="id-ID" sz="3200" b="1" dirty="0"/>
              <a:t>enin, 11 </a:t>
            </a:r>
            <a:r>
              <a:rPr lang="id-ID" sz="3200" b="1" dirty="0">
                <a:solidFill>
                  <a:srgbClr val="FF0000"/>
                </a:solidFill>
              </a:rPr>
              <a:t>J</a:t>
            </a:r>
            <a:r>
              <a:rPr lang="id-ID" sz="3200" b="1" dirty="0"/>
              <a:t>uli 2022</a:t>
            </a:r>
            <a:r>
              <a:rPr lang="en-US" sz="3200" b="1" dirty="0"/>
              <a:t>.</a:t>
            </a:r>
            <a:endParaRPr lang="id-ID" sz="3200" b="1" dirty="0"/>
          </a:p>
        </p:txBody>
      </p:sp>
      <p:cxnSp>
        <p:nvCxnSpPr>
          <p:cNvPr id="4" name="Curved Connector 3"/>
          <p:cNvCxnSpPr/>
          <p:nvPr/>
        </p:nvCxnSpPr>
        <p:spPr>
          <a:xfrm rot="5400000">
            <a:off x="507753" y="2771006"/>
            <a:ext cx="563153" cy="12700"/>
          </a:xfrm>
          <a:prstGeom prst="curvedConnector3">
            <a:avLst>
              <a:gd name="adj1" fmla="val 50000"/>
            </a:avLst>
          </a:prstGeom>
          <a:ln w="38100">
            <a:solidFill>
              <a:srgbClr val="6633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3052583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Huruf kapital pada awal kalimat.</a:t>
            </a:r>
          </a:p>
        </p:txBody>
      </p:sp>
      <p:cxnSp>
        <p:nvCxnSpPr>
          <p:cNvPr id="6" name="Curved Connector 5"/>
          <p:cNvCxnSpPr/>
          <p:nvPr/>
        </p:nvCxnSpPr>
        <p:spPr>
          <a:xfrm rot="16200000" flipH="1">
            <a:off x="2081354" y="2695536"/>
            <a:ext cx="537923" cy="176170"/>
          </a:xfrm>
          <a:prstGeom prst="curvedConnector3">
            <a:avLst>
              <a:gd name="adj1" fmla="val 50000"/>
            </a:avLst>
          </a:prstGeom>
          <a:ln w="38100">
            <a:solidFill>
              <a:srgbClr val="6633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8800" y="3096891"/>
            <a:ext cx="1614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Huruf kapital pada unsur nama diri.</a:t>
            </a:r>
          </a:p>
        </p:txBody>
      </p:sp>
      <p:cxnSp>
        <p:nvCxnSpPr>
          <p:cNvPr id="8" name="Curved Connector 7"/>
          <p:cNvCxnSpPr/>
          <p:nvPr/>
        </p:nvCxnSpPr>
        <p:spPr>
          <a:xfrm rot="5400000">
            <a:off x="4765107" y="2527999"/>
            <a:ext cx="604388" cy="533401"/>
          </a:xfrm>
          <a:prstGeom prst="curvedConnector3">
            <a:avLst>
              <a:gd name="adj1" fmla="val 50000"/>
            </a:avLst>
          </a:prstGeom>
          <a:ln w="38100">
            <a:solidFill>
              <a:srgbClr val="6633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0" y="3119048"/>
            <a:ext cx="177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Huruf kapital pada nama hari.</a:t>
            </a:r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6759385" y="2670340"/>
            <a:ext cx="709845" cy="331638"/>
          </a:xfrm>
          <a:prstGeom prst="curvedConnector3">
            <a:avLst>
              <a:gd name="adj1" fmla="val 50000"/>
            </a:avLst>
          </a:prstGeom>
          <a:ln w="38100">
            <a:solidFill>
              <a:srgbClr val="6633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48412" y="3191082"/>
            <a:ext cx="203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Huruf kapital pada unsur nama bulan.</a:t>
            </a:r>
          </a:p>
        </p:txBody>
      </p:sp>
    </p:spTree>
    <p:extLst>
      <p:ext uri="{BB962C8B-B14F-4D97-AF65-F5344CB8AC3E}">
        <p14:creationId xmlns:p14="http://schemas.microsoft.com/office/powerpoint/2010/main" val="16343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294846"/>
            <a:ext cx="6781800" cy="461665"/>
          </a:xfrm>
          <a:prstGeom prst="rect">
            <a:avLst/>
          </a:prstGeom>
          <a:noFill/>
          <a:ln w="38100"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id-ID" sz="2400" dirty="0"/>
              <a:t>Huruf kapital juga digunakan pada hal-hal berikut.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2000" y="971550"/>
            <a:ext cx="3960000" cy="432000"/>
          </a:xfrm>
          <a:prstGeom prst="rect">
            <a:avLst/>
          </a:prstGeom>
          <a:solidFill>
            <a:srgbClr val="663300"/>
          </a:solidFill>
          <a:ln w="38100"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solidFill>
                  <a:schemeClr val="bg1"/>
                </a:solidFill>
              </a:rPr>
              <a:t>Contoh Penulisan Huruf Kapital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62150"/>
            <a:ext cx="3505200" cy="1944463"/>
          </a:xfrm>
          <a:prstGeom prst="rect">
            <a:avLst/>
          </a:prstGeom>
        </p:spPr>
      </p:pic>
      <p:cxnSp>
        <p:nvCxnSpPr>
          <p:cNvPr id="12" name="Elbow Connector 11"/>
          <p:cNvCxnSpPr/>
          <p:nvPr/>
        </p:nvCxnSpPr>
        <p:spPr>
          <a:xfrm rot="10800000">
            <a:off x="1981200" y="1657350"/>
            <a:ext cx="1828801" cy="838200"/>
          </a:xfrm>
          <a:prstGeom prst="bentConnector3">
            <a:avLst>
              <a:gd name="adj1" fmla="val 50000"/>
            </a:avLst>
          </a:prstGeom>
          <a:ln w="28575">
            <a:solidFill>
              <a:srgbClr val="6633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endCxn id="37" idx="0"/>
          </p:cNvCxnSpPr>
          <p:nvPr/>
        </p:nvCxnSpPr>
        <p:spPr>
          <a:xfrm rot="5400000">
            <a:off x="2992246" y="2866275"/>
            <a:ext cx="980954" cy="811500"/>
          </a:xfrm>
          <a:prstGeom prst="bentConnector3">
            <a:avLst>
              <a:gd name="adj1" fmla="val 77844"/>
            </a:avLst>
          </a:prstGeom>
          <a:ln w="28575">
            <a:solidFill>
              <a:srgbClr val="6633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flipV="1">
            <a:off x="5486400" y="1657350"/>
            <a:ext cx="1176148" cy="838202"/>
          </a:xfrm>
          <a:prstGeom prst="bentConnector3">
            <a:avLst>
              <a:gd name="adj1" fmla="val 50000"/>
            </a:avLst>
          </a:prstGeom>
          <a:ln w="28575">
            <a:solidFill>
              <a:srgbClr val="6633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>
            <a:off x="5334001" y="2800349"/>
            <a:ext cx="1328547" cy="762001"/>
          </a:xfrm>
          <a:prstGeom prst="bentConnector3">
            <a:avLst>
              <a:gd name="adj1" fmla="val 80391"/>
            </a:avLst>
          </a:prstGeom>
          <a:ln w="28575">
            <a:solidFill>
              <a:srgbClr val="6633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52400" y="1430119"/>
            <a:ext cx="2351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/>
              <a:t>Nama Tuhan</a:t>
            </a:r>
          </a:p>
          <a:p>
            <a:r>
              <a:rPr lang="id-ID" sz="2000" dirty="0"/>
              <a:t>Contoh: Allah, Tuhan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80112" y="3762502"/>
            <a:ext cx="3993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/>
              <a:t>Nama Tempat atau Daerah</a:t>
            </a:r>
          </a:p>
          <a:p>
            <a:r>
              <a:rPr lang="id-ID" sz="2000" dirty="0"/>
              <a:t>Contoh: Danau Toba, Gunung Bromo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05600" y="1440079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/>
              <a:t>Nama Agama</a:t>
            </a:r>
          </a:p>
          <a:p>
            <a:r>
              <a:rPr lang="id-ID" sz="2000" dirty="0"/>
              <a:t>Contoh: Islam, Hindu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62548" y="3333750"/>
            <a:ext cx="23774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/>
              <a:t>Nama Suku</a:t>
            </a:r>
          </a:p>
          <a:p>
            <a:r>
              <a:rPr lang="id-ID" sz="2000" dirty="0"/>
              <a:t>Contoh: </a:t>
            </a:r>
            <a:r>
              <a:rPr lang="en-US" sz="2000" dirty="0" err="1"/>
              <a:t>suku</a:t>
            </a:r>
            <a:r>
              <a:rPr lang="en-US" sz="2000" dirty="0"/>
              <a:t> </a:t>
            </a:r>
            <a:r>
              <a:rPr lang="id-ID" sz="2000" dirty="0"/>
              <a:t>Sunda, </a:t>
            </a:r>
            <a:endParaRPr lang="en-US" sz="2000" dirty="0"/>
          </a:p>
          <a:p>
            <a:r>
              <a:rPr lang="en-US" sz="2000" dirty="0" err="1"/>
              <a:t>suku</a:t>
            </a:r>
            <a:r>
              <a:rPr lang="en-US" sz="2000" dirty="0"/>
              <a:t> </a:t>
            </a:r>
            <a:r>
              <a:rPr lang="id-ID" sz="2000" dirty="0"/>
              <a:t>Bugis</a:t>
            </a:r>
          </a:p>
        </p:txBody>
      </p:sp>
    </p:spTree>
    <p:extLst>
      <p:ext uri="{BB962C8B-B14F-4D97-AF65-F5344CB8AC3E}">
        <p14:creationId xmlns:p14="http://schemas.microsoft.com/office/powerpoint/2010/main" val="106084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36" grpId="0"/>
      <p:bldP spid="37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886" y="361950"/>
            <a:ext cx="6205348" cy="1015663"/>
          </a:xfrm>
          <a:prstGeom prst="rect">
            <a:avLst/>
          </a:prstGeom>
          <a:noFill/>
          <a:ln w="38100"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id-ID" sz="2000" dirty="0"/>
              <a:t>Salah satu tanda baca adalah tanda titik (.).</a:t>
            </a:r>
          </a:p>
          <a:p>
            <a:r>
              <a:rPr lang="id-ID" sz="2000" dirty="0"/>
              <a:t>Tanda titik digunakan pada akhir kalimat berita.</a:t>
            </a:r>
          </a:p>
          <a:p>
            <a:r>
              <a:rPr lang="id-ID" sz="2000" dirty="0"/>
              <a:t>Tanda titik juga digunakan pada hal-hal berikut.</a:t>
            </a:r>
          </a:p>
        </p:txBody>
      </p:sp>
      <p:sp>
        <p:nvSpPr>
          <p:cNvPr id="3" name="Oval 2"/>
          <p:cNvSpPr/>
          <p:nvPr/>
        </p:nvSpPr>
        <p:spPr>
          <a:xfrm>
            <a:off x="4114800" y="2217394"/>
            <a:ext cx="1080000" cy="1080000"/>
          </a:xfrm>
          <a:prstGeom prst="ellipse">
            <a:avLst/>
          </a:prstGeom>
          <a:solidFill>
            <a:srgbClr val="FFFFCC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Tanda Titik</a:t>
            </a:r>
          </a:p>
        </p:txBody>
      </p:sp>
      <p:cxnSp>
        <p:nvCxnSpPr>
          <p:cNvPr id="7" name="Elbow Connector 6"/>
          <p:cNvCxnSpPr/>
          <p:nvPr/>
        </p:nvCxnSpPr>
        <p:spPr>
          <a:xfrm rot="16200000" flipV="1">
            <a:off x="3871200" y="1979556"/>
            <a:ext cx="360000" cy="432000"/>
          </a:xfrm>
          <a:prstGeom prst="bentConnector2">
            <a:avLst/>
          </a:prstGeom>
          <a:ln w="38100">
            <a:solidFill>
              <a:srgbClr val="6633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3" idx="3"/>
          </p:cNvCxnSpPr>
          <p:nvPr/>
        </p:nvCxnSpPr>
        <p:spPr>
          <a:xfrm rot="5400000">
            <a:off x="3876962" y="3103232"/>
            <a:ext cx="360000" cy="432000"/>
          </a:xfrm>
          <a:prstGeom prst="bentConnector2">
            <a:avLst/>
          </a:prstGeom>
          <a:ln w="38100">
            <a:solidFill>
              <a:srgbClr val="6633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5400000" flipH="1" flipV="1">
            <a:off x="5014200" y="1952794"/>
            <a:ext cx="360000" cy="432000"/>
          </a:xfrm>
          <a:prstGeom prst="bentConnector2">
            <a:avLst/>
          </a:prstGeom>
          <a:ln w="38100">
            <a:solidFill>
              <a:srgbClr val="6633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3" idx="5"/>
          </p:cNvCxnSpPr>
          <p:nvPr/>
        </p:nvCxnSpPr>
        <p:spPr>
          <a:xfrm rot="16200000" flipH="1">
            <a:off x="5072638" y="3103232"/>
            <a:ext cx="360000" cy="432000"/>
          </a:xfrm>
          <a:prstGeom prst="bentConnector2">
            <a:avLst/>
          </a:prstGeom>
          <a:ln w="38100">
            <a:solidFill>
              <a:srgbClr val="663300"/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066800" y="1558356"/>
            <a:ext cx="2592000" cy="1199038"/>
            <a:chOff x="1143000" y="1455512"/>
            <a:chExt cx="2592000" cy="1199038"/>
          </a:xfrm>
        </p:grpSpPr>
        <p:sp>
          <p:nvSpPr>
            <p:cNvPr id="16" name="Rounded Rectangle 15"/>
            <p:cNvSpPr/>
            <p:nvPr/>
          </p:nvSpPr>
          <p:spPr>
            <a:xfrm>
              <a:off x="1143000" y="1455512"/>
              <a:ext cx="2592000" cy="119903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Menuliskan singkatan nama gelar, contoh: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219200" y="2114550"/>
              <a:ext cx="2448000" cy="457200"/>
            </a:xfrm>
            <a:prstGeom prst="roundRect">
              <a:avLst/>
            </a:prstGeom>
            <a:solidFill>
              <a:srgbClr val="663300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bg1"/>
                  </a:solidFill>
                </a:rPr>
                <a:t>Prof. Dr. H. Soleman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98452" y="1558356"/>
            <a:ext cx="2592000" cy="1199038"/>
            <a:chOff x="1143000" y="1455512"/>
            <a:chExt cx="2592000" cy="1199038"/>
          </a:xfrm>
        </p:grpSpPr>
        <p:sp>
          <p:nvSpPr>
            <p:cNvPr id="30" name="Rounded Rectangle 29"/>
            <p:cNvSpPr/>
            <p:nvPr/>
          </p:nvSpPr>
          <p:spPr>
            <a:xfrm>
              <a:off x="1143000" y="1455512"/>
              <a:ext cx="2592000" cy="119903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Menuliskan singkatan nama orang, contoh: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219200" y="2114550"/>
              <a:ext cx="2448000" cy="457200"/>
            </a:xfrm>
            <a:prstGeom prst="roundRect">
              <a:avLst/>
            </a:prstGeom>
            <a:solidFill>
              <a:srgbClr val="663300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bg1"/>
                  </a:solidFill>
                </a:rPr>
                <a:t>M. Ridwan, Citra P.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594252" y="3103651"/>
            <a:ext cx="2592000" cy="1199038"/>
            <a:chOff x="1143000" y="1455512"/>
            <a:chExt cx="2592000" cy="1199038"/>
          </a:xfrm>
        </p:grpSpPr>
        <p:sp>
          <p:nvSpPr>
            <p:cNvPr id="33" name="Rounded Rectangle 32"/>
            <p:cNvSpPr/>
            <p:nvPr/>
          </p:nvSpPr>
          <p:spPr>
            <a:xfrm>
              <a:off x="1143000" y="1455512"/>
              <a:ext cx="2592000" cy="1199038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Menuliskan waktu pada jam, contoh: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219200" y="2114550"/>
              <a:ext cx="2448000" cy="457200"/>
            </a:xfrm>
            <a:prstGeom prst="roundRect">
              <a:avLst/>
            </a:prstGeom>
            <a:solidFill>
              <a:srgbClr val="663300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bg1"/>
                  </a:solidFill>
                </a:rPr>
                <a:t>Pukul 12.00 WIB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71000" y="3000750"/>
            <a:ext cx="2592000" cy="1476000"/>
            <a:chOff x="1143000" y="1455512"/>
            <a:chExt cx="2592000" cy="1055703"/>
          </a:xfrm>
        </p:grpSpPr>
        <p:sp>
          <p:nvSpPr>
            <p:cNvPr id="38" name="Rounded Rectangle 37"/>
            <p:cNvSpPr/>
            <p:nvPr/>
          </p:nvSpPr>
          <p:spPr>
            <a:xfrm>
              <a:off x="1143000" y="1455512"/>
              <a:ext cx="2592000" cy="105570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Menuliskan bilangan ribuan, contoh: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219200" y="1946027"/>
              <a:ext cx="2448000" cy="514977"/>
            </a:xfrm>
            <a:prstGeom prst="roundRect">
              <a:avLst/>
            </a:prstGeom>
            <a:solidFill>
              <a:srgbClr val="663300"/>
            </a:soli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dirty="0">
                  <a:solidFill>
                    <a:schemeClr val="bg1"/>
                  </a:solidFill>
                </a:rPr>
                <a:t>Ia mendapat pesanan 1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r>
                <a:rPr lang="id-ID" dirty="0">
                  <a:solidFill>
                    <a:schemeClr val="bg1"/>
                  </a:solidFill>
                </a:rPr>
                <a:t>000 nasi kotak.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825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64131"/>
            <a:ext cx="5861050" cy="44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359"/>
            <a:ext cx="47244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85750"/>
            <a:ext cx="41148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Menceritakan Pengalaman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88003" y="1174074"/>
            <a:ext cx="5184221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600" dirty="0">
                <a:solidFill>
                  <a:schemeClr val="bg1"/>
                </a:solidFill>
              </a:rPr>
              <a:t>Teks yang menceritakan peristiwa yang pernah terjadi atau cerita pengalaman disebut teks rekon.</a:t>
            </a:r>
          </a:p>
          <a:p>
            <a:r>
              <a:rPr lang="id-ID" sz="2600" dirty="0">
                <a:solidFill>
                  <a:schemeClr val="bg1"/>
                </a:solidFill>
              </a:rPr>
              <a:t>Perhatikan alur cerita saat menulis cerita pengalaman. 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id-ID" sz="2600" dirty="0">
                <a:solidFill>
                  <a:schemeClr val="bg1"/>
                </a:solidFill>
              </a:rPr>
              <a:t>Gunakan huruf kapital dan tanda baca yang tepat. </a:t>
            </a:r>
            <a:endParaRPr lang="en-US" sz="2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27" y="2018884"/>
            <a:ext cx="2156860" cy="325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38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27" y="2018884"/>
            <a:ext cx="2156860" cy="3251835"/>
          </a:xfrm>
          <a:prstGeom prst="rect">
            <a:avLst/>
          </a:prstGeom>
        </p:spPr>
      </p:pic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1000922"/>
            <a:ext cx="6104490" cy="426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3048000" cy="49695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4824" y="258640"/>
            <a:ext cx="2514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Cerita Rakyat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0600" y="1262062"/>
            <a:ext cx="5334000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600" dirty="0">
                <a:solidFill>
                  <a:schemeClr val="bg1"/>
                </a:solidFill>
              </a:rPr>
              <a:t>Cerita rakyat berkembang di suatu daerah. 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id-ID" sz="2600" dirty="0">
                <a:solidFill>
                  <a:schemeClr val="bg1"/>
                </a:solidFill>
              </a:rPr>
              <a:t>Cerita rakyat dapat dibagi menjadi mite,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id-ID" sz="2600" dirty="0">
                <a:solidFill>
                  <a:schemeClr val="bg1"/>
                </a:solidFill>
              </a:rPr>
              <a:t>legenda, </a:t>
            </a:r>
            <a:r>
              <a:rPr lang="en-US" sz="2600" dirty="0">
                <a:solidFill>
                  <a:schemeClr val="bg1"/>
                </a:solidFill>
              </a:rPr>
              <a:t>sage</a:t>
            </a:r>
            <a:r>
              <a:rPr lang="id-ID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hikayat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id-ID" sz="2600" dirty="0">
                <a:solidFill>
                  <a:schemeClr val="bg1"/>
                </a:solidFill>
              </a:rPr>
              <a:t>cerita jenaka, dan sebagainya.</a:t>
            </a:r>
            <a:endParaRPr lang="en-US" sz="2600" dirty="0">
              <a:solidFill>
                <a:schemeClr val="bg1"/>
              </a:solidFill>
            </a:endParaRPr>
          </a:p>
          <a:p>
            <a:r>
              <a:rPr lang="id-ID" sz="2600" dirty="0">
                <a:solidFill>
                  <a:schemeClr val="bg1"/>
                </a:solidFill>
              </a:rPr>
              <a:t>Cerita rakyat memiliki tokoh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id-ID" sz="2600" dirty="0">
                <a:solidFill>
                  <a:schemeClr val="bg1"/>
                </a:solidFill>
              </a:rPr>
              <a:t>utama dan tokoh tambahan.</a:t>
            </a:r>
          </a:p>
        </p:txBody>
      </p:sp>
    </p:spTree>
    <p:extLst>
      <p:ext uri="{BB962C8B-B14F-4D97-AF65-F5344CB8AC3E}">
        <p14:creationId xmlns:p14="http://schemas.microsoft.com/office/powerpoint/2010/main" val="1071746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587</Words>
  <Application>Microsoft Office PowerPoint</Application>
  <PresentationFormat>On-screen Show (16:9)</PresentationFormat>
  <Paragraphs>93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126</cp:revision>
  <dcterms:created xsi:type="dcterms:W3CDTF">2022-01-17T01:37:52Z</dcterms:created>
  <dcterms:modified xsi:type="dcterms:W3CDTF">2023-03-25T00:22:38Z</dcterms:modified>
</cp:coreProperties>
</file>