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411" r:id="rId2"/>
    <p:sldId id="412" r:id="rId3"/>
    <p:sldId id="413" r:id="rId4"/>
    <p:sldId id="430" r:id="rId5"/>
    <p:sldId id="414" r:id="rId6"/>
    <p:sldId id="415" r:id="rId7"/>
    <p:sldId id="416" r:id="rId8"/>
    <p:sldId id="417" r:id="rId9"/>
    <p:sldId id="418" r:id="rId10"/>
    <p:sldId id="419" r:id="rId11"/>
    <p:sldId id="420" r:id="rId12"/>
    <p:sldId id="421" r:id="rId13"/>
    <p:sldId id="422" r:id="rId14"/>
    <p:sldId id="424" r:id="rId15"/>
    <p:sldId id="425" r:id="rId16"/>
    <p:sldId id="423" r:id="rId17"/>
    <p:sldId id="426" r:id="rId18"/>
    <p:sldId id="427" r:id="rId19"/>
    <p:sldId id="428" r:id="rId20"/>
    <p:sldId id="429" r:id="rId21"/>
    <p:sldId id="277" r:id="rId22"/>
    <p:sldId id="302" r:id="rId23"/>
    <p:sldId id="300" r:id="rId24"/>
    <p:sldId id="301" r:id="rId25"/>
    <p:sldId id="351" r:id="rId26"/>
    <p:sldId id="303" r:id="rId27"/>
    <p:sldId id="352" r:id="rId28"/>
    <p:sldId id="353" r:id="rId29"/>
    <p:sldId id="306" r:id="rId30"/>
    <p:sldId id="354" r:id="rId31"/>
    <p:sldId id="355" r:id="rId32"/>
    <p:sldId id="309" r:id="rId33"/>
    <p:sldId id="268" r:id="rId34"/>
    <p:sldId id="356" r:id="rId35"/>
    <p:sldId id="357" r:id="rId36"/>
    <p:sldId id="304" r:id="rId37"/>
    <p:sldId id="358" r:id="rId38"/>
    <p:sldId id="359" r:id="rId39"/>
    <p:sldId id="297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70" r:id="rId48"/>
    <p:sldId id="371" r:id="rId49"/>
    <p:sldId id="373" r:id="rId50"/>
    <p:sldId id="372" r:id="rId51"/>
    <p:sldId id="369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6" r:id="rId62"/>
    <p:sldId id="385" r:id="rId63"/>
    <p:sldId id="387" r:id="rId64"/>
    <p:sldId id="388" r:id="rId65"/>
    <p:sldId id="389" r:id="rId66"/>
    <p:sldId id="390" r:id="rId67"/>
    <p:sldId id="391" r:id="rId68"/>
    <p:sldId id="392" r:id="rId69"/>
    <p:sldId id="393" r:id="rId70"/>
    <p:sldId id="394" r:id="rId71"/>
    <p:sldId id="395" r:id="rId72"/>
    <p:sldId id="396" r:id="rId73"/>
    <p:sldId id="397" r:id="rId74"/>
    <p:sldId id="398" r:id="rId75"/>
    <p:sldId id="399" r:id="rId76"/>
    <p:sldId id="400" r:id="rId77"/>
    <p:sldId id="401" r:id="rId78"/>
    <p:sldId id="402" r:id="rId79"/>
    <p:sldId id="403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350" r:id="rId8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D1E7"/>
    <a:srgbClr val="FF0066"/>
    <a:srgbClr val="008080"/>
    <a:srgbClr val="3D52A4"/>
    <a:srgbClr val="F0618B"/>
    <a:srgbClr val="990033"/>
    <a:srgbClr val="FFFF99"/>
    <a:srgbClr val="FFFF66"/>
    <a:srgbClr val="FF99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6203" autoAdjust="0"/>
  </p:normalViewPr>
  <p:slideViewPr>
    <p:cSldViewPr>
      <p:cViewPr varScale="1">
        <p:scale>
          <a:sx n="91" d="100"/>
          <a:sy n="91" d="100"/>
        </p:scale>
        <p:origin x="67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82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1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009C-6C16-422D-B6CD-3BDD25FB5205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584A4-ED8B-4241-9A20-08916168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1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2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2.wdp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7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1.svg"/><Relationship Id="rId5" Type="http://schemas.openxmlformats.org/officeDocument/2006/relationships/image" Target="../media/image34.pn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6.png"/><Relationship Id="rId5" Type="http://schemas.openxmlformats.org/officeDocument/2006/relationships/image" Target="../media/image5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4.png"/><Relationship Id="rId5" Type="http://schemas.openxmlformats.org/officeDocument/2006/relationships/image" Target="../media/image70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1.sv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11.sv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7.png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11.sv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82.png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11.sv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11.sv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1.png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11.sv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11.sv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89.png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3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11.sv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11.sv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EE658C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EE658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71550"/>
            <a:ext cx="2615170" cy="33045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4527186" y="3927915"/>
            <a:ext cx="387138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PENDIDIKAN JASMANI, OLAHRAGA, DAN KESEHATAN (PJOK)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760"/>
          <a:stretch/>
        </p:blipFill>
        <p:spPr>
          <a:xfrm>
            <a:off x="1425010" y="848464"/>
            <a:ext cx="2515414" cy="32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54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4" y="603511"/>
            <a:ext cx="4237816" cy="39954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043609" y="1635646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Latihan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tarik-menarik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berpasangan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satu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atau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dua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lengan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5440" y="1770920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8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37" y="1419622"/>
            <a:ext cx="5917126" cy="30166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187624" y="392559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Latihan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jongkok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bertumpu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pada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telapak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tangan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br>
              <a:rPr lang="en-US" sz="2400" b="1" dirty="0">
                <a:solidFill>
                  <a:srgbClr val="0070C0"/>
                </a:solidFill>
              </a:rPr>
            </a:b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89455" y="527833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9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43808" y="4161118"/>
            <a:ext cx="540000" cy="550225"/>
            <a:chOff x="2339752" y="2178730"/>
            <a:chExt cx="540000" cy="550225"/>
          </a:xfrm>
        </p:grpSpPr>
        <p:sp>
          <p:nvSpPr>
            <p:cNvPr id="12" name="Oval 11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23904" y="4172948"/>
            <a:ext cx="540000" cy="550225"/>
            <a:chOff x="2339752" y="2178730"/>
            <a:chExt cx="540000" cy="550225"/>
          </a:xfrm>
        </p:grpSpPr>
        <p:sp>
          <p:nvSpPr>
            <p:cNvPr id="16" name="Oval 15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8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9" y="2025765"/>
            <a:ext cx="8028384" cy="19638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187624" y="77155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Latihan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>
                <a:solidFill>
                  <a:srgbClr val="0070C0"/>
                </a:solidFill>
              </a:rPr>
              <a:t>push up </a:t>
            </a:r>
            <a:r>
              <a:rPr lang="en-US" sz="2400" b="1" dirty="0" err="1">
                <a:solidFill>
                  <a:srgbClr val="0070C0"/>
                </a:solidFill>
              </a:rPr>
              <a:t>untuk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melatih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kekuatan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otot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lengan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3607" y="906824"/>
            <a:ext cx="684017" cy="550225"/>
            <a:chOff x="2253904" y="2178730"/>
            <a:chExt cx="684017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253904" y="2178730"/>
              <a:ext cx="68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10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9752" y="3964238"/>
            <a:ext cx="540000" cy="550225"/>
            <a:chOff x="2339752" y="2178730"/>
            <a:chExt cx="540000" cy="550225"/>
          </a:xfrm>
        </p:grpSpPr>
        <p:sp>
          <p:nvSpPr>
            <p:cNvPr id="12" name="Oval 11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16216" y="3974463"/>
            <a:ext cx="540000" cy="550225"/>
            <a:chOff x="2339752" y="2178730"/>
            <a:chExt cx="540000" cy="550225"/>
          </a:xfrm>
        </p:grpSpPr>
        <p:sp>
          <p:nvSpPr>
            <p:cNvPr id="16" name="Oval 15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8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187624" y="77155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Latihan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mengangkat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kedua</a:t>
            </a:r>
            <a:r>
              <a:rPr lang="en-US" sz="2400" b="1" dirty="0">
                <a:solidFill>
                  <a:srgbClr val="0070C0"/>
                </a:solidFill>
              </a:rPr>
              <a:t> kaki </a:t>
            </a:r>
            <a:r>
              <a:rPr lang="en-US" sz="2400" b="1" dirty="0" err="1">
                <a:solidFill>
                  <a:srgbClr val="0070C0"/>
                </a:solidFill>
              </a:rPr>
              <a:t>dari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sikap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duduk.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06824"/>
            <a:ext cx="612009" cy="550225"/>
            <a:chOff x="2289849" y="2178730"/>
            <a:chExt cx="612009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289849" y="2178730"/>
              <a:ext cx="612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" y="1883192"/>
            <a:ext cx="8954461" cy="191269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5576" y="3921751"/>
            <a:ext cx="540000" cy="550225"/>
            <a:chOff x="2339752" y="2178730"/>
            <a:chExt cx="540000" cy="550225"/>
          </a:xfrm>
        </p:grpSpPr>
        <p:sp>
          <p:nvSpPr>
            <p:cNvPr id="12" name="Oval 11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31840" y="3921751"/>
            <a:ext cx="540000" cy="550225"/>
            <a:chOff x="2339752" y="2178730"/>
            <a:chExt cx="540000" cy="550225"/>
          </a:xfrm>
        </p:grpSpPr>
        <p:sp>
          <p:nvSpPr>
            <p:cNvPr id="16" name="Oval 15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54440" y="3893556"/>
            <a:ext cx="540000" cy="550225"/>
            <a:chOff x="2339752" y="2178730"/>
            <a:chExt cx="540000" cy="550225"/>
          </a:xfrm>
        </p:grpSpPr>
        <p:sp>
          <p:nvSpPr>
            <p:cNvPr id="19" name="Oval 18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3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30704" y="3893556"/>
            <a:ext cx="540000" cy="550225"/>
            <a:chOff x="2339752" y="2178730"/>
            <a:chExt cx="540000" cy="550225"/>
          </a:xfrm>
        </p:grpSpPr>
        <p:sp>
          <p:nvSpPr>
            <p:cNvPr id="22" name="Oval 21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4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3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1615282"/>
            <a:ext cx="9036496" cy="22523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187624" y="77155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Latihan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>
                <a:solidFill>
                  <a:srgbClr val="0070C0"/>
                </a:solidFill>
              </a:rPr>
              <a:t>sit up </a:t>
            </a:r>
            <a:r>
              <a:rPr lang="en-US" sz="2400" b="1" dirty="0" err="1">
                <a:solidFill>
                  <a:srgbClr val="0070C0"/>
                </a:solidFill>
              </a:rPr>
              <a:t>untuk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melatih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kekuatan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otot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perut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06824"/>
            <a:ext cx="612009" cy="550225"/>
            <a:chOff x="2289849" y="2178730"/>
            <a:chExt cx="612009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289849" y="2178730"/>
              <a:ext cx="612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12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25576" y="3921751"/>
            <a:ext cx="540000" cy="550225"/>
            <a:chOff x="2339752" y="2178730"/>
            <a:chExt cx="540000" cy="550225"/>
          </a:xfrm>
        </p:grpSpPr>
        <p:sp>
          <p:nvSpPr>
            <p:cNvPr id="12" name="Oval 11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27984" y="3086026"/>
            <a:ext cx="540000" cy="550225"/>
            <a:chOff x="2339752" y="2178730"/>
            <a:chExt cx="540000" cy="550225"/>
          </a:xfrm>
        </p:grpSpPr>
        <p:sp>
          <p:nvSpPr>
            <p:cNvPr id="16" name="Oval 15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68344" y="3893556"/>
            <a:ext cx="540000" cy="550225"/>
            <a:chOff x="2339752" y="2178730"/>
            <a:chExt cx="540000" cy="550225"/>
          </a:xfrm>
        </p:grpSpPr>
        <p:sp>
          <p:nvSpPr>
            <p:cNvPr id="22" name="Oval 21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3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3865"/>
            <a:ext cx="8388424" cy="18780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187624" y="77155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Latihan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Latihan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otot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punggung</a:t>
            </a:r>
            <a:r>
              <a:rPr lang="en-US" sz="2400" b="1" dirty="0">
                <a:solidFill>
                  <a:srgbClr val="0070C0"/>
                </a:solidFill>
              </a:rPr>
              <a:t> (</a:t>
            </a:r>
            <a:r>
              <a:rPr lang="en-US" sz="2400" b="1" i="1" dirty="0">
                <a:solidFill>
                  <a:srgbClr val="0070C0"/>
                </a:solidFill>
              </a:rPr>
              <a:t>back lift</a:t>
            </a:r>
            <a:r>
              <a:rPr lang="en-US" sz="2400" b="1" dirty="0" smtClean="0">
                <a:solidFill>
                  <a:srgbClr val="0070C0"/>
                </a:solidFill>
              </a:rPr>
              <a:t>).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06824"/>
            <a:ext cx="612009" cy="550225"/>
            <a:chOff x="2289849" y="2178730"/>
            <a:chExt cx="612009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289849" y="2178730"/>
              <a:ext cx="612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14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51720" y="3817761"/>
            <a:ext cx="540000" cy="550225"/>
            <a:chOff x="2339752" y="2178730"/>
            <a:chExt cx="540000" cy="550225"/>
          </a:xfrm>
        </p:grpSpPr>
        <p:sp>
          <p:nvSpPr>
            <p:cNvPr id="12" name="Oval 11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04248" y="3804258"/>
            <a:ext cx="540000" cy="550225"/>
            <a:chOff x="2339752" y="2178730"/>
            <a:chExt cx="540000" cy="550225"/>
          </a:xfrm>
        </p:grpSpPr>
        <p:sp>
          <p:nvSpPr>
            <p:cNvPr id="22" name="Oval 21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8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80" y="1025674"/>
            <a:ext cx="5855020" cy="39987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" y="85845"/>
            <a:ext cx="7533187" cy="829721"/>
            <a:chOff x="295277" y="85845"/>
            <a:chExt cx="6987763" cy="12053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7" y="85845"/>
              <a:ext cx="5710452" cy="120532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31800" y="263276"/>
              <a:ext cx="6351240" cy="822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Latihan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Daya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Tahan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Otot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043608" y="1307165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Permainan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gerobak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dorong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melatih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daya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tahan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otot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bahu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5440" y="1442439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57802"/>
            <a:ext cx="5565522" cy="36518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971600" y="1779662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Latihan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tarik-menarik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tali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berpasangan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melatih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daya</a:t>
            </a:r>
            <a:r>
              <a:rPr lang="en-US" sz="2400" b="1" dirty="0">
                <a:solidFill>
                  <a:srgbClr val="0070C0"/>
                </a:solidFill>
              </a:rPr>
              <a:t/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b="1" dirty="0" err="1">
                <a:solidFill>
                  <a:srgbClr val="0070C0"/>
                </a:solidFill>
              </a:rPr>
              <a:t>tahan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otot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lengan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3431" y="1914936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043608" y="603512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Latihan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tarik-menarik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seutas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tali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beregu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melatih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daya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tahan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otot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lengan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5440" y="738786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3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0" y="1861170"/>
            <a:ext cx="8698560" cy="24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7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24" y="340534"/>
            <a:ext cx="4194407" cy="41559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971600" y="1779662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rgbClr val="0070C0"/>
                </a:solidFill>
              </a:rPr>
              <a:t>Latihan </a:t>
            </a:r>
            <a:r>
              <a:rPr lang="fi-FI" sz="2400" b="1" dirty="0">
                <a:solidFill>
                  <a:srgbClr val="0070C0"/>
                </a:solidFill>
              </a:rPr>
              <a:t>lompat tali</a:t>
            </a:r>
            <a:br>
              <a:rPr lang="fi-FI" sz="2400" b="1" dirty="0">
                <a:solidFill>
                  <a:srgbClr val="0070C0"/>
                </a:solidFill>
              </a:rPr>
            </a:br>
            <a:r>
              <a:rPr lang="fi-FI" sz="2400" b="1" dirty="0">
                <a:solidFill>
                  <a:srgbClr val="0070C0"/>
                </a:solidFill>
              </a:rPr>
              <a:t>perorangan dengan </a:t>
            </a:r>
            <a:r>
              <a:rPr lang="fi-FI" sz="2400" b="1" dirty="0" smtClean="0">
                <a:solidFill>
                  <a:srgbClr val="0070C0"/>
                </a:solidFill>
              </a:rPr>
              <a:t>satu kaki </a:t>
            </a:r>
            <a:r>
              <a:rPr lang="fi-FI" sz="2400" b="1" dirty="0">
                <a:solidFill>
                  <a:srgbClr val="0070C0"/>
                </a:solidFill>
              </a:rPr>
              <a:t>melatih daya </a:t>
            </a:r>
            <a:r>
              <a:rPr lang="fi-FI" sz="2400" b="1" dirty="0" smtClean="0">
                <a:solidFill>
                  <a:srgbClr val="0070C0"/>
                </a:solidFill>
              </a:rPr>
              <a:t>tahan otot </a:t>
            </a:r>
            <a:r>
              <a:rPr lang="fi-FI" sz="2400" b="1" dirty="0">
                <a:solidFill>
                  <a:srgbClr val="0070C0"/>
                </a:solidFill>
              </a:rPr>
              <a:t>kaki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3431" y="1914936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4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4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9662"/>
            <a:ext cx="4999311" cy="34868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26397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7915" y="147620"/>
            <a:ext cx="963725" cy="1041975"/>
            <a:chOff x="510791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10791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774192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7</a:t>
              </a: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75656" y="50822"/>
            <a:ext cx="636988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Aktivitas</a:t>
            </a:r>
            <a:r>
              <a:rPr lang="en-US" sz="32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Kebugaran</a:t>
            </a:r>
            <a:r>
              <a:rPr lang="en-US" sz="32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Jasmani</a:t>
            </a:r>
            <a:r>
              <a:rPr lang="en-US" sz="32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yang </a:t>
            </a:r>
            <a:r>
              <a:rPr lang="en-US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Berkaitan</a:t>
            </a:r>
            <a:r>
              <a:rPr lang="en-US" sz="32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US" sz="32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Kesehatan</a:t>
            </a:r>
            <a:r>
              <a:rPr lang="en-US" sz="32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id-ID" sz="32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269311" y="1491738"/>
            <a:ext cx="4662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66"/>
                </a:solidFill>
              </a:rPr>
              <a:t>Kebugaran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jasmani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/>
              <a:t>kemampuan</a:t>
            </a:r>
            <a:r>
              <a:rPr lang="en-US" sz="2400" dirty="0"/>
              <a:t> </a:t>
            </a:r>
            <a:r>
              <a:rPr lang="en-US" sz="2400" dirty="0" err="1"/>
              <a:t>seseorang</a:t>
            </a:r>
            <a:r>
              <a:rPr lang="en-US" sz="2400" dirty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melakukan</a:t>
            </a:r>
            <a:r>
              <a:rPr lang="en-US" sz="2400" dirty="0" smtClean="0"/>
              <a:t> </a:t>
            </a:r>
            <a:r>
              <a:rPr lang="en-US" sz="2400" dirty="0" err="1"/>
              <a:t>aktivitas</a:t>
            </a:r>
            <a:r>
              <a:rPr lang="en-US" sz="2400" dirty="0"/>
              <a:t> </a:t>
            </a:r>
            <a:r>
              <a:rPr lang="en-US" sz="2400" dirty="0" err="1"/>
              <a:t>tanpa</a:t>
            </a:r>
            <a:r>
              <a:rPr lang="en-US" sz="2400" dirty="0"/>
              <a:t> </a:t>
            </a:r>
            <a:r>
              <a:rPr lang="en-US" sz="2400" dirty="0" err="1" smtClean="0"/>
              <a:t>merasakan</a:t>
            </a:r>
            <a:r>
              <a:rPr lang="en-US" sz="2400" dirty="0" smtClean="0"/>
              <a:t> </a:t>
            </a:r>
            <a:r>
              <a:rPr lang="en-US" sz="2400" dirty="0" err="1" smtClean="0"/>
              <a:t>kelelahan</a:t>
            </a:r>
            <a:r>
              <a:rPr lang="en-US" sz="2400" dirty="0" smtClean="0"/>
              <a:t> </a:t>
            </a:r>
            <a:r>
              <a:rPr lang="en-US" sz="2400" dirty="0" err="1"/>
              <a:t>berlebihan</a:t>
            </a:r>
            <a:r>
              <a:rPr lang="en-US" sz="2400" dirty="0"/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269312" y="3168092"/>
            <a:ext cx="387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Kebugaran</a:t>
            </a:r>
            <a:r>
              <a:rPr lang="en-US" sz="2400" dirty="0" smtClean="0"/>
              <a:t> </a:t>
            </a:r>
            <a:r>
              <a:rPr lang="en-US" sz="2400" dirty="0" err="1" smtClean="0"/>
              <a:t>jasmani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/>
              <a:t>ditingkatkan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rajin</a:t>
            </a:r>
            <a:r>
              <a:rPr lang="en-US" sz="2400" dirty="0"/>
              <a:t> </a:t>
            </a:r>
            <a:r>
              <a:rPr lang="en-US" sz="2400" dirty="0" err="1" smtClean="0"/>
              <a:t>berolahraga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947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8497"/>
            <a:ext cx="4208137" cy="47319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971600" y="1779662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rgbClr val="0070C0"/>
                </a:solidFill>
              </a:rPr>
              <a:t>Latihan </a:t>
            </a:r>
            <a:r>
              <a:rPr lang="en-US" sz="2400" b="1" dirty="0" err="1" smtClean="0">
                <a:solidFill>
                  <a:srgbClr val="0070C0"/>
                </a:solidFill>
              </a:rPr>
              <a:t>lompat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tali</a:t>
            </a:r>
            <a:r>
              <a:rPr lang="en-US" sz="2400" b="1" dirty="0">
                <a:solidFill>
                  <a:srgbClr val="0070C0"/>
                </a:solidFill>
              </a:rPr>
              <a:t/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b="1" dirty="0" err="1">
                <a:solidFill>
                  <a:srgbClr val="0070C0"/>
                </a:solidFill>
              </a:rPr>
              <a:t>perorangan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dua</a:t>
            </a:r>
            <a:r>
              <a:rPr lang="en-US" sz="2400" b="1" dirty="0">
                <a:solidFill>
                  <a:srgbClr val="0070C0"/>
                </a:solidFill>
              </a:rPr>
              <a:t/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b="1" dirty="0">
                <a:solidFill>
                  <a:srgbClr val="0070C0"/>
                </a:solidFill>
              </a:rPr>
              <a:t>kaki </a:t>
            </a:r>
            <a:r>
              <a:rPr lang="en-US" sz="2400" b="1" dirty="0" err="1">
                <a:solidFill>
                  <a:srgbClr val="0070C0"/>
                </a:solidFill>
              </a:rPr>
              <a:t>melatih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daya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tahan</a:t>
            </a:r>
            <a:r>
              <a:rPr lang="en-US" sz="2400" b="1" dirty="0">
                <a:solidFill>
                  <a:srgbClr val="0070C0"/>
                </a:solidFill>
              </a:rPr>
              <a:t/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b="1" dirty="0" err="1">
                <a:solidFill>
                  <a:srgbClr val="0070C0"/>
                </a:solidFill>
              </a:rPr>
              <a:t>otot</a:t>
            </a:r>
            <a:r>
              <a:rPr lang="en-US" sz="2400" b="1" dirty="0">
                <a:solidFill>
                  <a:srgbClr val="0070C0"/>
                </a:solidFill>
              </a:rPr>
              <a:t> kaki.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3431" y="1914936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5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I:\Template Bupena Merdeka (Konten QR-Media mengajar)\BACKGROUND\kelas 2.jpg">
            <a:extLst>
              <a:ext uri="{FF2B5EF4-FFF2-40B4-BE49-F238E27FC236}">
                <a16:creationId xmlns:a16="http://schemas.microsoft.com/office/drawing/2014/main" id="{615E60BD-C7AD-0EC3-9FDA-D1F6ADDC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85" r="1785" b="9849"/>
          <a:stretch>
            <a:fillRect/>
          </a:stretch>
        </p:blipFill>
        <p:spPr bwMode="auto">
          <a:xfrm>
            <a:off x="-32" y="-6350"/>
            <a:ext cx="9177986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26397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7915" y="147620"/>
            <a:ext cx="963725" cy="1041975"/>
            <a:chOff x="510791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10791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774192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514485" y="50822"/>
            <a:ext cx="584595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4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Menjaga</a:t>
            </a:r>
            <a:r>
              <a:rPr lang="en-US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Kebersihan</a:t>
            </a:r>
            <a:r>
              <a:rPr lang="en-US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dan Kesehatan Alat </a:t>
            </a:r>
            <a:r>
              <a:rPr lang="en-US" sz="34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Reproduksi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DAC9D10-2AB1-7C44-B0BB-CB93ECB97D44}"/>
              </a:ext>
            </a:extLst>
          </p:cNvPr>
          <p:cNvGrpSpPr/>
          <p:nvPr/>
        </p:nvGrpSpPr>
        <p:grpSpPr>
          <a:xfrm>
            <a:off x="412846" y="1510560"/>
            <a:ext cx="6679434" cy="1505057"/>
            <a:chOff x="671429" y="119862"/>
            <a:chExt cx="4256515" cy="59004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C2486A-E0D7-E067-7ACD-5FB96214F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29" y="119862"/>
              <a:ext cx="4256515" cy="590042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480937-62CB-CCAD-70EC-165D9FB35F86}"/>
                </a:ext>
              </a:extLst>
            </p:cNvPr>
            <p:cNvSpPr txBox="1"/>
            <p:nvPr/>
          </p:nvSpPr>
          <p:spPr>
            <a:xfrm>
              <a:off x="872313" y="407169"/>
              <a:ext cx="3915974" cy="4961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66"/>
                  </a:solidFill>
                </a:rPr>
                <a:t>Alat </a:t>
              </a:r>
              <a:r>
                <a:rPr lang="en-US" sz="2800" b="1" dirty="0" err="1">
                  <a:solidFill>
                    <a:srgbClr val="FF0066"/>
                  </a:solidFill>
                </a:rPr>
                <a:t>reproduksi</a:t>
              </a:r>
              <a:r>
                <a:rPr lang="en-US" sz="2800" b="1" dirty="0">
                  <a:solidFill>
                    <a:srgbClr val="FF0066"/>
                  </a:solidFill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</a:rPr>
                <a:t>memiliki</a:t>
              </a:r>
              <a:r>
                <a:rPr lang="en-US" sz="2800" b="1" dirty="0">
                  <a:solidFill>
                    <a:srgbClr val="FF0066"/>
                  </a:solidFill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</a:rPr>
                <a:t>fungsi</a:t>
              </a:r>
              <a:r>
                <a:rPr lang="en-US" sz="2800" b="1" dirty="0">
                  <a:solidFill>
                    <a:srgbClr val="FF0066"/>
                  </a:solidFill>
                </a:rPr>
                <a:t> yang </a:t>
              </a:r>
              <a:r>
                <a:rPr lang="en-US" sz="2800" b="1" dirty="0">
                  <a:solidFill>
                    <a:srgbClr val="990033"/>
                  </a:solidFill>
                </a:rPr>
                <a:t>sangat </a:t>
              </a:r>
              <a:r>
                <a:rPr lang="en-US" sz="2800" b="1" dirty="0" err="1">
                  <a:solidFill>
                    <a:srgbClr val="990033"/>
                  </a:solidFill>
                </a:rPr>
                <a:t>penting</a:t>
              </a:r>
              <a:r>
                <a:rPr lang="en-US" sz="2800" b="1" dirty="0">
                  <a:solidFill>
                    <a:srgbClr val="990033"/>
                  </a:solidFill>
                </a:rPr>
                <a:t> bagi </a:t>
              </a:r>
              <a:r>
                <a:rPr lang="en-US" sz="2800" b="1" dirty="0" err="1">
                  <a:solidFill>
                    <a:srgbClr val="990033"/>
                  </a:solidFill>
                </a:rPr>
                <a:t>tubuh</a:t>
              </a:r>
              <a:r>
                <a:rPr lang="en-US" sz="2800" b="1" dirty="0">
                  <a:solidFill>
                    <a:srgbClr val="FF0066"/>
                  </a:solidFill>
                </a:rPr>
                <a:t>, </a:t>
              </a:r>
              <a:r>
                <a:rPr lang="en-US" sz="2800" b="1" dirty="0">
                  <a:solidFill>
                    <a:srgbClr val="008080"/>
                  </a:solidFill>
                </a:rPr>
                <a:t>yaitu </a:t>
              </a:r>
              <a:r>
                <a:rPr lang="en-US" sz="2800" b="1" dirty="0" err="1">
                  <a:solidFill>
                    <a:srgbClr val="008080"/>
                  </a:solidFill>
                </a:rPr>
                <a:t>untuk</a:t>
              </a:r>
              <a:r>
                <a:rPr lang="en-US" sz="2800" b="1" dirty="0">
                  <a:solidFill>
                    <a:srgbClr val="008080"/>
                  </a:solidFill>
                </a:rPr>
                <a:t> </a:t>
              </a:r>
              <a:r>
                <a:rPr lang="en-US" sz="2800" b="1" dirty="0" err="1">
                  <a:solidFill>
                    <a:srgbClr val="008080"/>
                  </a:solidFill>
                </a:rPr>
                <a:t>menghasilkan</a:t>
              </a:r>
              <a:r>
                <a:rPr lang="en-US" sz="2800" b="1" dirty="0">
                  <a:solidFill>
                    <a:srgbClr val="008080"/>
                  </a:solidFill>
                </a:rPr>
                <a:t> </a:t>
              </a:r>
              <a:r>
                <a:rPr lang="en-US" sz="2800" b="1" dirty="0" err="1">
                  <a:solidFill>
                    <a:srgbClr val="008080"/>
                  </a:solidFill>
                </a:rPr>
                <a:t>keturunan</a:t>
              </a:r>
              <a:r>
                <a:rPr lang="en-US" sz="2800" b="1" dirty="0">
                  <a:solidFill>
                    <a:srgbClr val="008080"/>
                  </a:solidFill>
                </a:rPr>
                <a:t>.</a:t>
              </a:r>
              <a:r>
                <a:rPr lang="en-US" sz="2800" b="1" dirty="0">
                  <a:solidFill>
                    <a:srgbClr val="FF0066"/>
                  </a:solidFill>
                </a:rPr>
                <a:t> </a:t>
              </a:r>
              <a:endParaRPr lang="en-US" sz="2800" b="1" dirty="0">
                <a:solidFill>
                  <a:srgbClr val="00808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0E1607-E516-D469-A781-83F10F85ED80}"/>
              </a:ext>
            </a:extLst>
          </p:cNvPr>
          <p:cNvGrpSpPr/>
          <p:nvPr/>
        </p:nvGrpSpPr>
        <p:grpSpPr>
          <a:xfrm>
            <a:off x="1835696" y="3219462"/>
            <a:ext cx="6679434" cy="1265471"/>
            <a:chOff x="3571868" y="706382"/>
            <a:chExt cx="5248583" cy="10715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Group 8">
              <a:extLst>
                <a:ext uri="{FF2B5EF4-FFF2-40B4-BE49-F238E27FC236}">
                  <a16:creationId xmlns:a16="http://schemas.microsoft.com/office/drawing/2014/main" id="{9AD62C13-394B-05F0-33E8-5B53D79F9648}"/>
                </a:ext>
              </a:extLst>
            </p:cNvPr>
            <p:cNvGrpSpPr/>
            <p:nvPr/>
          </p:nvGrpSpPr>
          <p:grpSpPr>
            <a:xfrm>
              <a:off x="3571868" y="706382"/>
              <a:ext cx="5214974" cy="1071570"/>
              <a:chOff x="4427972" y="928676"/>
              <a:chExt cx="5299086" cy="1071570"/>
            </a:xfrm>
          </p:grpSpPr>
          <p:sp>
            <p:nvSpPr>
              <p:cNvPr id="20" name="Rounded Rectangle 13">
                <a:extLst>
                  <a:ext uri="{FF2B5EF4-FFF2-40B4-BE49-F238E27FC236}">
                    <a16:creationId xmlns:a16="http://schemas.microsoft.com/office/drawing/2014/main" id="{63CFBBF5-D047-5393-6E26-B3735548379F}"/>
                  </a:ext>
                </a:extLst>
              </p:cNvPr>
              <p:cNvSpPr/>
              <p:nvPr/>
            </p:nvSpPr>
            <p:spPr>
              <a:xfrm>
                <a:off x="4427972" y="928676"/>
                <a:ext cx="5299086" cy="1071570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" name="Rounded Rectangle 14">
                <a:extLst>
                  <a:ext uri="{FF2B5EF4-FFF2-40B4-BE49-F238E27FC236}">
                    <a16:creationId xmlns:a16="http://schemas.microsoft.com/office/drawing/2014/main" id="{680D4FF5-2AA1-3F0C-0472-CEBA69ADD338}"/>
                  </a:ext>
                </a:extLst>
              </p:cNvPr>
              <p:cNvSpPr/>
              <p:nvPr/>
            </p:nvSpPr>
            <p:spPr>
              <a:xfrm>
                <a:off x="4500562" y="1000114"/>
                <a:ext cx="5082468" cy="928694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C5B82A-916B-39EF-538B-00C25A8732DB}"/>
                </a:ext>
              </a:extLst>
            </p:cNvPr>
            <p:cNvSpPr txBox="1"/>
            <p:nvPr/>
          </p:nvSpPr>
          <p:spPr>
            <a:xfrm>
              <a:off x="3748353" y="775249"/>
              <a:ext cx="5072098" cy="87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800" b="1" dirty="0">
                  <a:solidFill>
                    <a:srgbClr val="0070C0"/>
                  </a:solidFill>
                </a:rPr>
                <a:t>Memelihara </a:t>
              </a:r>
              <a:r>
                <a:rPr lang="sv-SE" sz="2800" b="1" dirty="0">
                  <a:solidFill>
                    <a:srgbClr val="008080"/>
                  </a:solidFill>
                </a:rPr>
                <a:t>alat reproduksi </a:t>
              </a:r>
              <a:r>
                <a:rPr lang="sv-SE" sz="2800" b="1" dirty="0">
                  <a:solidFill>
                    <a:srgbClr val="990033"/>
                  </a:solidFill>
                </a:rPr>
                <a:t>agar tetap sehat dan bersih </a:t>
              </a:r>
              <a:r>
                <a:rPr lang="sv-SE" sz="2800" b="1" dirty="0">
                  <a:solidFill>
                    <a:srgbClr val="FF0066"/>
                  </a:solidFill>
                </a:rPr>
                <a:t>sangat penting</a:t>
              </a:r>
              <a:r>
                <a:rPr lang="sv-SE" sz="2800" b="1" dirty="0">
                  <a:solidFill>
                    <a:srgbClr val="0070C0"/>
                  </a:solidFill>
                </a:rPr>
                <a:t>. </a:t>
              </a:r>
              <a:endParaRPr lang="en-US" sz="2800" b="1" dirty="0">
                <a:solidFill>
                  <a:srgbClr val="72224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Template Bupena Merdeka (Konten QR-Media mengajar)\BACKGROUND\kelas 2.jpg"/>
          <p:cNvPicPr>
            <a:picLocks noChangeAspect="1" noChangeArrowheads="1"/>
          </p:cNvPicPr>
          <p:nvPr/>
        </p:nvPicPr>
        <p:blipFill>
          <a:blip r:embed="rId2" cstate="print"/>
          <a:srcRect l="1785" r="1785" b="9849"/>
          <a:stretch>
            <a:fillRect/>
          </a:stretch>
        </p:blipFill>
        <p:spPr bwMode="auto">
          <a:xfrm>
            <a:off x="-32" y="-6350"/>
            <a:ext cx="9177986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85845"/>
            <a:ext cx="7956377" cy="1205326"/>
            <a:chOff x="295276" y="85845"/>
            <a:chExt cx="7380313" cy="12053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85845"/>
              <a:ext cx="7380313" cy="120532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039163" y="172849"/>
              <a:ext cx="6351240" cy="1016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Menjaga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Kebersihan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dan Kesehatan Alat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Reproduksi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467CE7A-08AA-1D7A-DB3D-9CDD7BFBA90E}"/>
              </a:ext>
            </a:extLst>
          </p:cNvPr>
          <p:cNvSpPr/>
          <p:nvPr/>
        </p:nvSpPr>
        <p:spPr>
          <a:xfrm>
            <a:off x="493633" y="3363838"/>
            <a:ext cx="3862343" cy="130265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 startAt="2"/>
            </a:pPr>
            <a:r>
              <a:rPr lang="en-US" sz="2300" b="1" dirty="0" err="1">
                <a:solidFill>
                  <a:schemeClr val="tx2"/>
                </a:solidFill>
              </a:rPr>
              <a:t>Mencegah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munculnya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bau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tidak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sedap</a:t>
            </a:r>
            <a:r>
              <a:rPr lang="en-US" sz="2300" b="1" dirty="0">
                <a:solidFill>
                  <a:schemeClr val="tx2"/>
                </a:solidFill>
              </a:rPr>
              <a:t> pada </a:t>
            </a:r>
            <a:r>
              <a:rPr lang="en-US" sz="2300" b="1" dirty="0" err="1">
                <a:solidFill>
                  <a:schemeClr val="tx2"/>
                </a:solidFill>
              </a:rPr>
              <a:t>alat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reproduksi</a:t>
            </a:r>
            <a:r>
              <a:rPr lang="en-US" sz="23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251520" y="1276413"/>
            <a:ext cx="8458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Tujuan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Menjaga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Kebersihan</a:t>
            </a:r>
            <a:r>
              <a:rPr lang="en-US" sz="2800" b="1" dirty="0">
                <a:solidFill>
                  <a:srgbClr val="7030A0"/>
                </a:solidFill>
              </a:rPr>
              <a:t> Alat </a:t>
            </a:r>
            <a:r>
              <a:rPr lang="en-US" sz="2800" b="1" dirty="0" err="1">
                <a:solidFill>
                  <a:srgbClr val="7030A0"/>
                </a:solidFill>
              </a:rPr>
              <a:t>Reproduksi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6E86544-3BEE-F170-A1D4-A0CADF03CE31}"/>
              </a:ext>
            </a:extLst>
          </p:cNvPr>
          <p:cNvSpPr/>
          <p:nvPr/>
        </p:nvSpPr>
        <p:spPr>
          <a:xfrm>
            <a:off x="467544" y="1917167"/>
            <a:ext cx="3888576" cy="130265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300" b="1" dirty="0" err="1">
                <a:solidFill>
                  <a:schemeClr val="tx2"/>
                </a:solidFill>
              </a:rPr>
              <a:t>Menjaga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kesehatan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alat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reproduksi</a:t>
            </a:r>
            <a:r>
              <a:rPr lang="en-US" sz="2300" b="1" dirty="0">
                <a:solidFill>
                  <a:schemeClr val="tx2"/>
                </a:solidFill>
              </a:rPr>
              <a:t> agar dapat </a:t>
            </a:r>
            <a:r>
              <a:rPr lang="en-US" sz="2300" b="1" dirty="0" err="1">
                <a:solidFill>
                  <a:schemeClr val="tx2"/>
                </a:solidFill>
              </a:rPr>
              <a:t>berfungsi</a:t>
            </a:r>
            <a:r>
              <a:rPr lang="en-US" sz="2300" b="1" dirty="0">
                <a:solidFill>
                  <a:schemeClr val="tx2"/>
                </a:solidFill>
              </a:rPr>
              <a:t> dengan baik.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9ABE0A4-43BC-EE41-BD39-33C9A028E367}"/>
              </a:ext>
            </a:extLst>
          </p:cNvPr>
          <p:cNvSpPr/>
          <p:nvPr/>
        </p:nvSpPr>
        <p:spPr>
          <a:xfrm>
            <a:off x="4857482" y="1917167"/>
            <a:ext cx="3888576" cy="130265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chemeClr val="tx2"/>
                </a:solidFill>
              </a:rPr>
              <a:t>3.  </a:t>
            </a:r>
            <a:r>
              <a:rPr lang="en-US" sz="2300" b="1" dirty="0" err="1">
                <a:solidFill>
                  <a:schemeClr val="tx2"/>
                </a:solidFill>
              </a:rPr>
              <a:t>Mencegah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munculnya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</a:p>
          <a:p>
            <a:r>
              <a:rPr lang="en-US" sz="2300" b="1" dirty="0">
                <a:solidFill>
                  <a:schemeClr val="tx2"/>
                </a:solidFill>
              </a:rPr>
              <a:t>     </a:t>
            </a:r>
            <a:r>
              <a:rPr lang="en-US" sz="2300" b="1" dirty="0" err="1">
                <a:solidFill>
                  <a:schemeClr val="tx2"/>
                </a:solidFill>
              </a:rPr>
              <a:t>berbagai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penyakit</a:t>
            </a:r>
            <a:r>
              <a:rPr lang="en-US" sz="2300" b="1" dirty="0">
                <a:solidFill>
                  <a:schemeClr val="tx2"/>
                </a:solidFill>
              </a:rPr>
              <a:t> pada </a:t>
            </a:r>
          </a:p>
          <a:p>
            <a:r>
              <a:rPr lang="en-US" sz="2300" b="1" dirty="0">
                <a:solidFill>
                  <a:schemeClr val="tx2"/>
                </a:solidFill>
              </a:rPr>
              <a:t>     </a:t>
            </a:r>
            <a:r>
              <a:rPr lang="en-US" sz="2300" b="1" dirty="0" err="1">
                <a:solidFill>
                  <a:schemeClr val="tx2"/>
                </a:solidFill>
              </a:rPr>
              <a:t>alat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reproduksi</a:t>
            </a:r>
            <a:r>
              <a:rPr lang="en-US" sz="23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F6C6436-0048-EBAE-589F-A8CDE5E78816}"/>
              </a:ext>
            </a:extLst>
          </p:cNvPr>
          <p:cNvSpPr/>
          <p:nvPr/>
        </p:nvSpPr>
        <p:spPr>
          <a:xfrm>
            <a:off x="4857482" y="3363838"/>
            <a:ext cx="3914810" cy="130265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chemeClr val="tx2"/>
                </a:solidFill>
              </a:rPr>
              <a:t>4. </a:t>
            </a:r>
            <a:r>
              <a:rPr lang="sv-SE" sz="2300" b="1" dirty="0">
                <a:solidFill>
                  <a:schemeClr val="tx2"/>
                </a:solidFill>
              </a:rPr>
              <a:t>Dapat melakukan aktivitas </a:t>
            </a:r>
          </a:p>
          <a:p>
            <a:pPr marL="231775" indent="53975"/>
            <a:r>
              <a:rPr lang="sv-SE" sz="2300" b="1" dirty="0">
                <a:solidFill>
                  <a:schemeClr val="tx2"/>
                </a:solidFill>
              </a:rPr>
              <a:t>sehari-hari dengan nyaman.</a:t>
            </a:r>
            <a:endParaRPr lang="en-US" sz="2300" b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30198"/>
            <a:ext cx="3240360" cy="3679474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692696" y="2400731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395536" y="618823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Menjaga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Kebersihan</a:t>
            </a:r>
            <a:r>
              <a:rPr lang="en-US" sz="3200" b="1" dirty="0">
                <a:solidFill>
                  <a:srgbClr val="FF0066"/>
                </a:solidFill>
              </a:rPr>
              <a:t> Alat </a:t>
            </a:r>
            <a:r>
              <a:rPr lang="en-US" sz="3200" b="1" dirty="0" err="1">
                <a:solidFill>
                  <a:srgbClr val="FF0066"/>
                </a:solidFill>
              </a:rPr>
              <a:t>Reproduksi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4790314" y="1496140"/>
            <a:ext cx="38163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Cucilah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tangan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7030A0"/>
                </a:solidFill>
              </a:rPr>
              <a:t>dengan </a:t>
            </a:r>
            <a:r>
              <a:rPr lang="en-US" sz="2800" b="1" dirty="0" err="1">
                <a:solidFill>
                  <a:srgbClr val="7030A0"/>
                </a:solidFill>
              </a:rPr>
              <a:t>sabun</a:t>
            </a:r>
            <a:r>
              <a:rPr lang="en-US" sz="2800" b="1" dirty="0">
                <a:solidFill>
                  <a:srgbClr val="7030A0"/>
                </a:solidFill>
              </a:rPr>
              <a:t> dan air </a:t>
            </a:r>
            <a:r>
              <a:rPr lang="en-US" sz="2800" b="1" dirty="0" err="1">
                <a:solidFill>
                  <a:srgbClr val="7030A0"/>
                </a:solidFill>
              </a:rPr>
              <a:t>bersih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>
                <a:solidFill>
                  <a:srgbClr val="0070C0"/>
                </a:solidFill>
              </a:rPr>
              <a:t>Cucilah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tangan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ketika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hendak</a:t>
            </a:r>
            <a:r>
              <a:rPr lang="en-US" sz="2800" b="1" dirty="0">
                <a:solidFill>
                  <a:srgbClr val="7030A0"/>
                </a:solidFill>
              </a:rPr>
              <a:t> atau </a:t>
            </a:r>
            <a:r>
              <a:rPr lang="en-US" sz="2800" b="1" dirty="0" err="1">
                <a:solidFill>
                  <a:srgbClr val="7030A0"/>
                </a:solidFill>
              </a:rPr>
              <a:t>selesai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buang</a:t>
            </a:r>
            <a:r>
              <a:rPr lang="en-US" sz="2800" b="1" dirty="0">
                <a:solidFill>
                  <a:srgbClr val="990033"/>
                </a:solidFill>
              </a:rPr>
              <a:t> air </a:t>
            </a:r>
            <a:r>
              <a:rPr lang="en-US" sz="2800" b="1" dirty="0" err="1">
                <a:solidFill>
                  <a:srgbClr val="990033"/>
                </a:solidFill>
              </a:rPr>
              <a:t>kecil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dan </a:t>
            </a:r>
            <a:r>
              <a:rPr lang="en-US" sz="2800" b="1" dirty="0" err="1">
                <a:solidFill>
                  <a:srgbClr val="002060"/>
                </a:solidFill>
              </a:rPr>
              <a:t>buang</a:t>
            </a:r>
            <a:r>
              <a:rPr lang="en-US" sz="2800" b="1" dirty="0">
                <a:solidFill>
                  <a:srgbClr val="002060"/>
                </a:solidFill>
              </a:rPr>
              <a:t> air </a:t>
            </a:r>
            <a:r>
              <a:rPr lang="en-US" sz="2800" b="1" dirty="0" err="1">
                <a:solidFill>
                  <a:srgbClr val="002060"/>
                </a:solidFill>
              </a:rPr>
              <a:t>besar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6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93" y="1203468"/>
            <a:ext cx="5192243" cy="3659469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179512" y="-1235546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1403648" y="204582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Menjaga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Kebersihan</a:t>
            </a:r>
            <a:r>
              <a:rPr lang="en-US" sz="3200" b="1" dirty="0">
                <a:solidFill>
                  <a:srgbClr val="FF0066"/>
                </a:solidFill>
              </a:rPr>
              <a:t> Alat </a:t>
            </a:r>
            <a:r>
              <a:rPr lang="en-US" sz="3200" b="1" dirty="0" err="1">
                <a:solidFill>
                  <a:srgbClr val="FF0066"/>
                </a:solidFill>
              </a:rPr>
              <a:t>Reproduksi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477666" y="1854078"/>
            <a:ext cx="38163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Mandilah</a:t>
            </a:r>
            <a:r>
              <a:rPr lang="en-US" sz="2800" b="1" dirty="0">
                <a:solidFill>
                  <a:srgbClr val="0070C0"/>
                </a:solidFill>
              </a:rPr>
              <a:t> secara </a:t>
            </a:r>
            <a:r>
              <a:rPr lang="en-US" sz="2800" b="1" dirty="0" err="1">
                <a:solidFill>
                  <a:srgbClr val="0070C0"/>
                </a:solidFill>
              </a:rPr>
              <a:t>teratur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dua</a:t>
            </a:r>
            <a:r>
              <a:rPr lang="en-US" sz="2800" b="1" dirty="0">
                <a:solidFill>
                  <a:srgbClr val="0070C0"/>
                </a:solidFill>
              </a:rPr>
              <a:t> kali </a:t>
            </a:r>
            <a:r>
              <a:rPr lang="en-US" sz="2800" b="1" dirty="0" err="1">
                <a:solidFill>
                  <a:srgbClr val="0070C0"/>
                </a:solidFill>
              </a:rPr>
              <a:t>sehari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7030A0"/>
                </a:solidFill>
              </a:rPr>
              <a:t>dengan </a:t>
            </a:r>
            <a:r>
              <a:rPr lang="en-US" sz="2800" b="1" dirty="0" err="1">
                <a:solidFill>
                  <a:srgbClr val="7030A0"/>
                </a:solidFill>
              </a:rPr>
              <a:t>sabun</a:t>
            </a:r>
            <a:r>
              <a:rPr lang="en-US" sz="2800" b="1" dirty="0">
                <a:solidFill>
                  <a:srgbClr val="7030A0"/>
                </a:solidFill>
              </a:rPr>
              <a:t> dan air </a:t>
            </a:r>
            <a:r>
              <a:rPr lang="en-US" sz="2800" b="1" dirty="0" err="1">
                <a:solidFill>
                  <a:srgbClr val="7030A0"/>
                </a:solidFill>
              </a:rPr>
              <a:t>bersih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>
                <a:solidFill>
                  <a:srgbClr val="0070C0"/>
                </a:solidFill>
              </a:rPr>
              <a:t>Cucilah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rambut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tiga</a:t>
            </a:r>
            <a:r>
              <a:rPr lang="en-US" sz="2800" b="1" dirty="0">
                <a:solidFill>
                  <a:srgbClr val="002060"/>
                </a:solidFill>
              </a:rPr>
              <a:t> kali </a:t>
            </a:r>
            <a:r>
              <a:rPr lang="en-US" sz="2800" b="1" dirty="0" err="1">
                <a:solidFill>
                  <a:srgbClr val="002060"/>
                </a:solidFill>
              </a:rPr>
              <a:t>seminggu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9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404664" y="2571750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395536" y="339502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Menjaga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Kebersihan</a:t>
            </a:r>
            <a:r>
              <a:rPr lang="en-US" sz="3200" b="1" dirty="0">
                <a:solidFill>
                  <a:srgbClr val="FF0066"/>
                </a:solidFill>
              </a:rPr>
              <a:t> Alat </a:t>
            </a:r>
            <a:r>
              <a:rPr lang="en-US" sz="3200" b="1" dirty="0" err="1">
                <a:solidFill>
                  <a:srgbClr val="FF0066"/>
                </a:solidFill>
              </a:rPr>
              <a:t>Reproduksi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1814498" y="1777931"/>
            <a:ext cx="38163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Pakailah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pakaian</a:t>
            </a:r>
            <a:r>
              <a:rPr lang="en-US" sz="2800" b="1" dirty="0">
                <a:solidFill>
                  <a:srgbClr val="0070C0"/>
                </a:solidFill>
              </a:rPr>
              <a:t> yang </a:t>
            </a:r>
            <a:r>
              <a:rPr lang="en-US" sz="2800" b="1" dirty="0" err="1">
                <a:solidFill>
                  <a:srgbClr val="0070C0"/>
                </a:solidFill>
              </a:rPr>
              <a:t>bersih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7030A0"/>
                </a:solidFill>
              </a:rPr>
              <a:t>dan </a:t>
            </a:r>
            <a:r>
              <a:rPr lang="en-US" sz="2800" b="1" dirty="0" err="1">
                <a:solidFill>
                  <a:srgbClr val="7030A0"/>
                </a:solidFill>
              </a:rPr>
              <a:t>mudah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menyerap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keringat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fi-FI" sz="2800" b="1" dirty="0">
                <a:solidFill>
                  <a:srgbClr val="002060"/>
                </a:solidFill>
              </a:rPr>
              <a:t>Gantilah pakaian minimal dua kali sehari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96" y="843558"/>
            <a:ext cx="1332192" cy="3797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8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27534"/>
            <a:ext cx="1460224" cy="4111815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179512" y="-1235546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1403648" y="160933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Menjaga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Kebersihan</a:t>
            </a:r>
            <a:r>
              <a:rPr lang="en-US" sz="3200" b="1" dirty="0">
                <a:solidFill>
                  <a:srgbClr val="FF0066"/>
                </a:solidFill>
              </a:rPr>
              <a:t> Alat </a:t>
            </a:r>
            <a:r>
              <a:rPr lang="en-US" sz="3200" b="1" dirty="0" err="1">
                <a:solidFill>
                  <a:srgbClr val="FF0066"/>
                </a:solidFill>
              </a:rPr>
              <a:t>Reproduksi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1403648" y="1854077"/>
            <a:ext cx="38163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Tidak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menggunakan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handuk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milik</a:t>
            </a:r>
            <a:r>
              <a:rPr lang="en-US" sz="2800" b="1" dirty="0">
                <a:solidFill>
                  <a:srgbClr val="7030A0"/>
                </a:solidFill>
              </a:rPr>
              <a:t> orang lain</a:t>
            </a:r>
            <a:r>
              <a:rPr lang="en-US" sz="2800" b="1" dirty="0">
                <a:solidFill>
                  <a:srgbClr val="0070C0"/>
                </a:solidFill>
              </a:rPr>
              <a:t> atau </a:t>
            </a:r>
            <a:r>
              <a:rPr lang="en-US" sz="2800" b="1" dirty="0" err="1">
                <a:solidFill>
                  <a:srgbClr val="002060"/>
                </a:solidFill>
              </a:rPr>
              <a:t>bergantian</a:t>
            </a:r>
            <a:r>
              <a:rPr lang="en-US" sz="2800" b="1" dirty="0">
                <a:solidFill>
                  <a:srgbClr val="002060"/>
                </a:solidFill>
              </a:rPr>
              <a:t> dengan orang lain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5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82032"/>
            <a:ext cx="3456384" cy="3698052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395536" y="219364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Menjaga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Kebersihan</a:t>
            </a:r>
            <a:r>
              <a:rPr lang="en-US" sz="3200" b="1" dirty="0">
                <a:solidFill>
                  <a:srgbClr val="FF0066"/>
                </a:solidFill>
              </a:rPr>
              <a:t> Alat </a:t>
            </a:r>
            <a:r>
              <a:rPr lang="en-US" sz="3200" b="1" dirty="0" err="1">
                <a:solidFill>
                  <a:srgbClr val="FF0066"/>
                </a:solidFill>
              </a:rPr>
              <a:t>Reproduksi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4716016" y="1893622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Gunakan</a:t>
            </a:r>
            <a:r>
              <a:rPr lang="en-US" sz="2800" b="1" dirty="0">
                <a:solidFill>
                  <a:srgbClr val="0070C0"/>
                </a:solidFill>
              </a:rPr>
              <a:t> toilet atau </a:t>
            </a:r>
            <a:r>
              <a:rPr lang="en-US" sz="2800" b="1" dirty="0" err="1">
                <a:solidFill>
                  <a:srgbClr val="0070C0"/>
                </a:solidFill>
              </a:rPr>
              <a:t>kamar</a:t>
            </a:r>
            <a:r>
              <a:rPr lang="en-US" sz="2800" b="1" dirty="0">
                <a:solidFill>
                  <a:srgbClr val="0070C0"/>
                </a:solidFill>
              </a:rPr>
              <a:t> mandi </a:t>
            </a:r>
            <a:r>
              <a:rPr lang="en-US" sz="2800" b="1" dirty="0">
                <a:solidFill>
                  <a:srgbClr val="7030A0"/>
                </a:solidFill>
              </a:rPr>
              <a:t>yang </a:t>
            </a:r>
            <a:r>
              <a:rPr lang="en-US" sz="2800" b="1" dirty="0" err="1">
                <a:solidFill>
                  <a:srgbClr val="7030A0"/>
                </a:solidFill>
              </a:rPr>
              <a:t>sesuai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fi-FI" sz="2800" b="1" dirty="0">
                <a:solidFill>
                  <a:srgbClr val="002060"/>
                </a:solidFill>
              </a:rPr>
              <a:t>saat buang air kecil dan buang air besar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5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83743"/>
            <a:ext cx="5053181" cy="4280295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179512" y="-1235546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1516757" y="258385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Menjaga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Kebersihan</a:t>
            </a:r>
            <a:r>
              <a:rPr lang="en-US" sz="3200" b="1" dirty="0">
                <a:solidFill>
                  <a:srgbClr val="FF0066"/>
                </a:solidFill>
              </a:rPr>
              <a:t> Alat </a:t>
            </a:r>
            <a:r>
              <a:rPr lang="en-US" sz="3200" b="1" dirty="0" err="1">
                <a:solidFill>
                  <a:srgbClr val="FF0066"/>
                </a:solidFill>
              </a:rPr>
              <a:t>Reproduksi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477667" y="1854078"/>
            <a:ext cx="3019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Jagalah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kebersihan</a:t>
            </a:r>
            <a:r>
              <a:rPr lang="en-US" sz="2800" b="1" dirty="0">
                <a:solidFill>
                  <a:srgbClr val="0070C0"/>
                </a:solidFill>
              </a:rPr>
              <a:t> toilet </a:t>
            </a:r>
            <a:r>
              <a:rPr lang="en-US" sz="2800" b="1" dirty="0" err="1">
                <a:solidFill>
                  <a:srgbClr val="002060"/>
                </a:solidFill>
              </a:rPr>
              <a:t>setelah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menggunakannya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8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01731"/>
            <a:ext cx="5616624" cy="3402267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00608" y="-1036231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1761398" y="212179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Menjaga</a:t>
            </a:r>
            <a:r>
              <a:rPr lang="en-US" sz="3200" b="1" dirty="0">
                <a:solidFill>
                  <a:srgbClr val="FF0066"/>
                </a:solidFill>
              </a:rPr>
              <a:t> Kesehatan Alat </a:t>
            </a:r>
            <a:r>
              <a:rPr lang="en-US" sz="3200" b="1" dirty="0" err="1">
                <a:solidFill>
                  <a:srgbClr val="FF0066"/>
                </a:solidFill>
              </a:rPr>
              <a:t>Reproduksi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4716016" y="1879252"/>
            <a:ext cx="4030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Biasakan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mengkonsumsi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makanan</a:t>
            </a:r>
            <a:r>
              <a:rPr lang="en-US" sz="2800" b="1" dirty="0">
                <a:solidFill>
                  <a:srgbClr val="7030A0"/>
                </a:solidFill>
              </a:rPr>
              <a:t> yang </a:t>
            </a:r>
            <a:r>
              <a:rPr lang="en-US" sz="2800" b="1" dirty="0" err="1">
                <a:solidFill>
                  <a:srgbClr val="7030A0"/>
                </a:solidFill>
              </a:rPr>
              <a:t>bergizi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dan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minum</a:t>
            </a:r>
            <a:r>
              <a:rPr lang="en-US" sz="2800" b="1" dirty="0">
                <a:solidFill>
                  <a:srgbClr val="002060"/>
                </a:solidFill>
              </a:rPr>
              <a:t> air </a:t>
            </a:r>
            <a:r>
              <a:rPr lang="en-US" sz="2800" b="1" dirty="0" err="1">
                <a:solidFill>
                  <a:srgbClr val="002060"/>
                </a:solidFill>
              </a:rPr>
              <a:t>secukupnya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4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4" r="14248" b="2957"/>
          <a:stretch/>
        </p:blipFill>
        <p:spPr>
          <a:xfrm>
            <a:off x="3572448" y="-20539"/>
            <a:ext cx="5608064" cy="51845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" y="85845"/>
            <a:ext cx="7533187" cy="829721"/>
            <a:chOff x="295277" y="85845"/>
            <a:chExt cx="6987763" cy="12053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7" y="85845"/>
              <a:ext cx="5710452" cy="120532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31800" y="263276"/>
              <a:ext cx="6351240" cy="788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Latihan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Kekuatan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Otot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043608" y="2194036"/>
            <a:ext cx="398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Latihan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kekuatan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otot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dengan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mendorong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pohon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5440" y="2329310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238428"/>
            <a:ext cx="5152014" cy="3593343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179512" y="-1235546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395536" y="2146204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Berolahragalah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secara </a:t>
            </a:r>
            <a:r>
              <a:rPr lang="en-US" sz="2800" b="1" dirty="0" err="1">
                <a:solidFill>
                  <a:srgbClr val="002060"/>
                </a:solidFill>
              </a:rPr>
              <a:t>teratur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8A18E-D40F-2BB5-16CE-1813A4C74B28}"/>
              </a:ext>
            </a:extLst>
          </p:cNvPr>
          <p:cNvSpPr txBox="1"/>
          <p:nvPr/>
        </p:nvSpPr>
        <p:spPr>
          <a:xfrm>
            <a:off x="1547664" y="248149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Menjaga</a:t>
            </a:r>
            <a:r>
              <a:rPr lang="en-US" sz="3200" b="1" dirty="0">
                <a:solidFill>
                  <a:srgbClr val="FF0066"/>
                </a:solidFill>
              </a:rPr>
              <a:t> Kesehatan Alat </a:t>
            </a:r>
            <a:r>
              <a:rPr lang="en-US" sz="3200" b="1" dirty="0" err="1">
                <a:solidFill>
                  <a:srgbClr val="FF0066"/>
                </a:solidFill>
              </a:rPr>
              <a:t>Reproduksi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5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8151"/>
            <a:ext cx="4305284" cy="3851570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00608" y="-1036231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1791522" y="160933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Menjaga</a:t>
            </a:r>
            <a:r>
              <a:rPr lang="en-US" sz="3200" b="1" dirty="0">
                <a:solidFill>
                  <a:srgbClr val="FF0066"/>
                </a:solidFill>
              </a:rPr>
              <a:t> Kesehatan Alat </a:t>
            </a:r>
            <a:r>
              <a:rPr lang="en-US" sz="3200" b="1" dirty="0" err="1">
                <a:solidFill>
                  <a:srgbClr val="FF0066"/>
                </a:solidFill>
              </a:rPr>
              <a:t>Reproduksi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101288" y="1994426"/>
            <a:ext cx="3498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Istirahatlah</a:t>
            </a:r>
            <a:r>
              <a:rPr lang="en-US" sz="2800" b="1" dirty="0">
                <a:solidFill>
                  <a:srgbClr val="0070C0"/>
                </a:solidFill>
              </a:rPr>
              <a:t> yang cukup </a:t>
            </a:r>
            <a:r>
              <a:rPr lang="en-US" sz="2800" b="1" dirty="0" err="1">
                <a:solidFill>
                  <a:srgbClr val="0070C0"/>
                </a:solidFill>
              </a:rPr>
              <a:t>sesuai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usiamu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>
                <a:solidFill>
                  <a:srgbClr val="002060"/>
                </a:solidFill>
              </a:rPr>
              <a:t>Jangan tidur </a:t>
            </a:r>
            <a:r>
              <a:rPr lang="en-US" sz="2800" b="1" dirty="0" err="1">
                <a:solidFill>
                  <a:srgbClr val="002060"/>
                </a:solidFill>
              </a:rPr>
              <a:t>larut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malam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9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74" y="838269"/>
            <a:ext cx="3420218" cy="4011910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179512" y="-1235546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84275" y="2305509"/>
            <a:ext cx="3987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Jagalah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kebersihan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diri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dan </a:t>
            </a:r>
            <a:r>
              <a:rPr lang="en-US" sz="2800" b="1" dirty="0" err="1">
                <a:solidFill>
                  <a:srgbClr val="002060"/>
                </a:solidFill>
              </a:rPr>
              <a:t>lingkunganmu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8A18E-D40F-2BB5-16CE-1813A4C74B28}"/>
              </a:ext>
            </a:extLst>
          </p:cNvPr>
          <p:cNvSpPr txBox="1"/>
          <p:nvPr/>
        </p:nvSpPr>
        <p:spPr>
          <a:xfrm>
            <a:off x="1421904" y="300964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Menjaga</a:t>
            </a:r>
            <a:r>
              <a:rPr lang="en-US" sz="3200" b="1" dirty="0">
                <a:solidFill>
                  <a:srgbClr val="FF0066"/>
                </a:solidFill>
              </a:rPr>
              <a:t> Kesehatan Alat </a:t>
            </a:r>
            <a:r>
              <a:rPr lang="en-US" sz="3200" b="1" dirty="0" err="1">
                <a:solidFill>
                  <a:srgbClr val="FF0066"/>
                </a:solidFill>
              </a:rPr>
              <a:t>Reproduksi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3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5" y="677923"/>
            <a:ext cx="2884562" cy="3779092"/>
          </a:xfrm>
          <a:prstGeom prst="rect">
            <a:avLst/>
          </a:prstGeom>
        </p:spPr>
      </p:pic>
      <p:pic>
        <p:nvPicPr>
          <p:cNvPr id="12" name="Graphic 11" descr="An organic shape">
            <a:extLst>
              <a:ext uri="{FF2B5EF4-FFF2-40B4-BE49-F238E27FC236}">
                <a16:creationId xmlns:a16="http://schemas.microsoft.com/office/drawing/2014/main" id="{7FDC7367-B20F-EA1E-CEC4-3AC74CF32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75657" y="-1583714"/>
            <a:ext cx="9649072" cy="5862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3CF0A9-D351-DF0B-DEBD-0B59925D5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71"/>
          <a:stretch/>
        </p:blipFill>
        <p:spPr bwMode="auto">
          <a:xfrm>
            <a:off x="6542706" y="1028632"/>
            <a:ext cx="2589670" cy="39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D6E749-62F7-4321-E036-85EBC8C456F7}"/>
              </a:ext>
            </a:extLst>
          </p:cNvPr>
          <p:cNvSpPr txBox="1"/>
          <p:nvPr/>
        </p:nvSpPr>
        <p:spPr>
          <a:xfrm>
            <a:off x="3597449" y="627534"/>
            <a:ext cx="39988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20409A"/>
                </a:solidFill>
              </a:rPr>
              <a:t>Apakah</a:t>
            </a:r>
            <a:r>
              <a:rPr lang="en-US" sz="2800" b="1" dirty="0">
                <a:solidFill>
                  <a:srgbClr val="20409A"/>
                </a:solidFill>
              </a:rPr>
              <a:t> </a:t>
            </a:r>
            <a:r>
              <a:rPr lang="en-US" sz="2800" b="1" dirty="0" err="1" smtClean="0">
                <a:solidFill>
                  <a:srgbClr val="20409A"/>
                </a:solidFill>
              </a:rPr>
              <a:t>tukar-menukar</a:t>
            </a:r>
            <a:r>
              <a:rPr lang="en-US" sz="2800" b="1" dirty="0" smtClean="0">
                <a:solidFill>
                  <a:srgbClr val="20409A"/>
                </a:solidFill>
              </a:rPr>
              <a:t> </a:t>
            </a:r>
            <a:r>
              <a:rPr lang="en-US" sz="2800" b="1" dirty="0" err="1" smtClean="0">
                <a:solidFill>
                  <a:srgbClr val="20409A"/>
                </a:solidFill>
              </a:rPr>
              <a:t>handuk</a:t>
            </a:r>
            <a:r>
              <a:rPr lang="en-US" sz="2800" b="1" dirty="0" smtClean="0">
                <a:solidFill>
                  <a:srgbClr val="20409A"/>
                </a:solidFill>
              </a:rPr>
              <a:t> </a:t>
            </a:r>
            <a:r>
              <a:rPr lang="en-US" sz="2800" b="1" dirty="0" err="1" smtClean="0">
                <a:solidFill>
                  <a:srgbClr val="20409A"/>
                </a:solidFill>
              </a:rPr>
              <a:t>setelah</a:t>
            </a:r>
            <a:r>
              <a:rPr lang="en-US" sz="2800" b="1" dirty="0" smtClean="0">
                <a:solidFill>
                  <a:srgbClr val="20409A"/>
                </a:solidFill>
              </a:rPr>
              <a:t> </a:t>
            </a:r>
            <a:r>
              <a:rPr lang="en-US" sz="2800" b="1" dirty="0" err="1" smtClean="0">
                <a:solidFill>
                  <a:srgbClr val="20409A"/>
                </a:solidFill>
              </a:rPr>
              <a:t>berolahraga</a:t>
            </a:r>
            <a:r>
              <a:rPr lang="en-US" sz="2800" b="1" dirty="0" smtClean="0">
                <a:solidFill>
                  <a:srgbClr val="20409A"/>
                </a:solidFill>
              </a:rPr>
              <a:t> </a:t>
            </a:r>
            <a:r>
              <a:rPr lang="en-US" sz="2800" b="1" dirty="0" err="1" smtClean="0">
                <a:solidFill>
                  <a:srgbClr val="20409A"/>
                </a:solidFill>
              </a:rPr>
              <a:t>termasuk</a:t>
            </a:r>
            <a:r>
              <a:rPr lang="en-US" sz="2800" b="1" dirty="0" smtClean="0">
                <a:solidFill>
                  <a:srgbClr val="20409A"/>
                </a:solidFill>
              </a:rPr>
              <a:t> </a:t>
            </a:r>
            <a:r>
              <a:rPr lang="en-US" sz="2800" b="1" dirty="0" err="1" smtClean="0">
                <a:solidFill>
                  <a:srgbClr val="20409A"/>
                </a:solidFill>
              </a:rPr>
              <a:t>cara</a:t>
            </a:r>
            <a:r>
              <a:rPr lang="en-US" sz="2800" b="1" dirty="0" smtClean="0">
                <a:solidFill>
                  <a:srgbClr val="20409A"/>
                </a:solidFill>
              </a:rPr>
              <a:t> </a:t>
            </a:r>
            <a:r>
              <a:rPr lang="en-US" sz="2800" b="1" dirty="0" err="1">
                <a:solidFill>
                  <a:srgbClr val="20409A"/>
                </a:solidFill>
              </a:rPr>
              <a:t>menjaga</a:t>
            </a:r>
            <a:r>
              <a:rPr lang="en-US" sz="2800" b="1" dirty="0">
                <a:solidFill>
                  <a:srgbClr val="20409A"/>
                </a:solidFill>
              </a:rPr>
              <a:t> </a:t>
            </a:r>
            <a:r>
              <a:rPr lang="en-US" sz="2800" b="1" dirty="0" err="1">
                <a:solidFill>
                  <a:srgbClr val="20409A"/>
                </a:solidFill>
              </a:rPr>
              <a:t>kebersihan</a:t>
            </a:r>
            <a:r>
              <a:rPr lang="en-US" sz="2800" b="1" dirty="0">
                <a:solidFill>
                  <a:srgbClr val="20409A"/>
                </a:solidFill>
              </a:rPr>
              <a:t> </a:t>
            </a:r>
            <a:r>
              <a:rPr lang="en-US" sz="2800" b="1" dirty="0" err="1">
                <a:solidFill>
                  <a:srgbClr val="20409A"/>
                </a:solidFill>
              </a:rPr>
              <a:t>alat</a:t>
            </a:r>
            <a:r>
              <a:rPr lang="en-US" sz="2800" b="1" dirty="0">
                <a:solidFill>
                  <a:srgbClr val="20409A"/>
                </a:solidFill>
              </a:rPr>
              <a:t> </a:t>
            </a:r>
            <a:r>
              <a:rPr lang="en-US" sz="2800" b="1" dirty="0" err="1">
                <a:solidFill>
                  <a:srgbClr val="20409A"/>
                </a:solidFill>
              </a:rPr>
              <a:t>reproduksi</a:t>
            </a:r>
            <a:r>
              <a:rPr lang="en-US" sz="2800" b="1" dirty="0">
                <a:solidFill>
                  <a:srgbClr val="20409A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32421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Allergy Cold photo and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349" y="1059582"/>
            <a:ext cx="2993670" cy="449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31597" y="51470"/>
            <a:ext cx="6547813" cy="1211019"/>
            <a:chOff x="295276" y="214296"/>
            <a:chExt cx="5654432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5654432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20293" y="267070"/>
              <a:ext cx="4507583" cy="629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Menjaga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Kesehatan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dari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Penyakit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Menular</a:t>
              </a:r>
              <a:endParaRPr lang="en-US" sz="28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3128" y="1467056"/>
            <a:ext cx="491217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66"/>
                </a:solidFill>
              </a:rPr>
              <a:t>Penyakit</a:t>
            </a:r>
            <a:r>
              <a:rPr lang="en-US" sz="2600" b="1" dirty="0">
                <a:solidFill>
                  <a:srgbClr val="FF0066"/>
                </a:solidFill>
              </a:rPr>
              <a:t> </a:t>
            </a:r>
            <a:r>
              <a:rPr lang="en-US" sz="2600" b="1" dirty="0" err="1">
                <a:solidFill>
                  <a:srgbClr val="FF0066"/>
                </a:solidFill>
              </a:rPr>
              <a:t>menular</a:t>
            </a:r>
            <a:r>
              <a:rPr lang="en-US" sz="2600" b="1" dirty="0">
                <a:solidFill>
                  <a:srgbClr val="FF0066"/>
                </a:solidFill>
              </a:rPr>
              <a:t> </a:t>
            </a:r>
            <a:r>
              <a:rPr lang="en-US" sz="2600" dirty="0" err="1"/>
              <a:t>adalah</a:t>
            </a:r>
            <a:r>
              <a:rPr lang="en-US" sz="2600" dirty="0"/>
              <a:t> </a:t>
            </a:r>
            <a:r>
              <a:rPr lang="en-US" sz="2600" dirty="0" err="1"/>
              <a:t>penyakit</a:t>
            </a:r>
            <a:r>
              <a:rPr lang="en-US" sz="2600" dirty="0"/>
              <a:t> yang dapat </a:t>
            </a:r>
            <a:r>
              <a:rPr lang="en-US" sz="2600" dirty="0" err="1"/>
              <a:t>menyebar</a:t>
            </a:r>
            <a:r>
              <a:rPr lang="en-US" sz="2600" dirty="0"/>
              <a:t> </a:t>
            </a:r>
            <a:r>
              <a:rPr lang="en-US" sz="2600" dirty="0" err="1"/>
              <a:t>cepat</a:t>
            </a:r>
            <a:r>
              <a:rPr lang="en-US" sz="2600" dirty="0"/>
              <a:t> </a:t>
            </a:r>
            <a:r>
              <a:rPr lang="en-US" sz="2600" dirty="0" err="1"/>
              <a:t>dari</a:t>
            </a:r>
            <a:r>
              <a:rPr lang="en-US" sz="2600" dirty="0"/>
              <a:t> </a:t>
            </a:r>
            <a:r>
              <a:rPr lang="en-US" sz="2600" dirty="0" err="1"/>
              <a:t>satu</a:t>
            </a:r>
            <a:r>
              <a:rPr lang="en-US" sz="2600" dirty="0"/>
              <a:t> orang ke orang yang lain.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1E780-0C34-01FB-CB8C-2B8B3A2DEB10}"/>
              </a:ext>
            </a:extLst>
          </p:cNvPr>
          <p:cNvSpPr/>
          <p:nvPr/>
        </p:nvSpPr>
        <p:spPr>
          <a:xfrm>
            <a:off x="902049" y="3021677"/>
            <a:ext cx="46805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66"/>
                </a:solidFill>
              </a:rPr>
              <a:t>Penyakit</a:t>
            </a:r>
            <a:r>
              <a:rPr lang="en-US" sz="2600" b="1" dirty="0">
                <a:solidFill>
                  <a:srgbClr val="FF0066"/>
                </a:solidFill>
              </a:rPr>
              <a:t> </a:t>
            </a:r>
            <a:r>
              <a:rPr lang="en-US" sz="2600" b="1" dirty="0" err="1">
                <a:solidFill>
                  <a:srgbClr val="FF0066"/>
                </a:solidFill>
              </a:rPr>
              <a:t>menular</a:t>
            </a:r>
            <a:r>
              <a:rPr lang="en-US" sz="2600" b="1" dirty="0">
                <a:solidFill>
                  <a:srgbClr val="FF0066"/>
                </a:solidFill>
              </a:rPr>
              <a:t> </a:t>
            </a:r>
            <a:r>
              <a:rPr lang="en-US" sz="2600" dirty="0"/>
              <a:t>dapat </a:t>
            </a:r>
            <a:r>
              <a:rPr lang="en-US" sz="2600" dirty="0" err="1"/>
              <a:t>disebabkan</a:t>
            </a:r>
            <a:r>
              <a:rPr lang="en-US" sz="2600" dirty="0"/>
              <a:t> oleh virus, </a:t>
            </a:r>
            <a:r>
              <a:rPr lang="en-US" sz="2600" dirty="0" err="1"/>
              <a:t>bakteri</a:t>
            </a:r>
            <a:r>
              <a:rPr lang="en-US" sz="2600" dirty="0"/>
              <a:t>, </a:t>
            </a:r>
            <a:r>
              <a:rPr lang="en-US" sz="2600" dirty="0" err="1"/>
              <a:t>parasit</a:t>
            </a:r>
            <a:r>
              <a:rPr lang="en-US" sz="2600" dirty="0"/>
              <a:t>, </a:t>
            </a:r>
            <a:r>
              <a:rPr lang="en-US" sz="2600" dirty="0" err="1"/>
              <a:t>ataupun</a:t>
            </a:r>
            <a:r>
              <a:rPr lang="en-US" sz="2600" dirty="0"/>
              <a:t> </a:t>
            </a:r>
            <a:r>
              <a:rPr lang="en-US" sz="2600" dirty="0" err="1"/>
              <a:t>jamur</a:t>
            </a:r>
            <a:r>
              <a:rPr lang="en-US" sz="2600" dirty="0"/>
              <a:t>.</a:t>
            </a:r>
          </a:p>
        </p:txBody>
      </p:sp>
      <p:pic>
        <p:nvPicPr>
          <p:cNvPr id="1026" name="Picture 2" descr="Free Coronavirus Symbol vector and 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74" y="1599553"/>
            <a:ext cx="590234" cy="59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Coronavirus Symbol vector and pict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733" y="2399419"/>
            <a:ext cx="359454" cy="36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Coronavirus Symbol vector and pictu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208" y="2174951"/>
            <a:ext cx="277862" cy="27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145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B39DB8D-1DE5-CF72-A803-AA0FE0A8E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71"/>
          <a:stretch/>
        </p:blipFill>
        <p:spPr bwMode="auto">
          <a:xfrm>
            <a:off x="6732240" y="1069407"/>
            <a:ext cx="2550888" cy="39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179512" y="-1235546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C8A18E-D40F-2BB5-16CE-1813A4C74B28}"/>
              </a:ext>
            </a:extLst>
          </p:cNvPr>
          <p:cNvSpPr txBox="1"/>
          <p:nvPr/>
        </p:nvSpPr>
        <p:spPr>
          <a:xfrm>
            <a:off x="1421904" y="300964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Cara </a:t>
            </a:r>
            <a:r>
              <a:rPr lang="en-US" sz="3200" b="1" dirty="0" err="1">
                <a:solidFill>
                  <a:srgbClr val="FF0066"/>
                </a:solidFill>
              </a:rPr>
              <a:t>Penyebaran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endParaRPr lang="en-US" sz="3200" b="1" dirty="0">
              <a:solidFill>
                <a:srgbClr val="FF0066"/>
              </a:solidFill>
            </a:endParaRPr>
          </a:p>
          <a:p>
            <a:r>
              <a:rPr lang="en-US" sz="3200" b="1" dirty="0" err="1">
                <a:solidFill>
                  <a:srgbClr val="FF0066"/>
                </a:solidFill>
              </a:rPr>
              <a:t>Menular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E2DFB-0463-A855-D168-CB818AAF6425}"/>
              </a:ext>
            </a:extLst>
          </p:cNvPr>
          <p:cNvSpPr txBox="1"/>
          <p:nvPr/>
        </p:nvSpPr>
        <p:spPr>
          <a:xfrm>
            <a:off x="342542" y="1831646"/>
            <a:ext cx="3220838" cy="892552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Penyebaran</a:t>
            </a:r>
            <a:r>
              <a:rPr lang="en-US" sz="26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kontak</a:t>
            </a:r>
            <a:r>
              <a:rPr lang="en-US" sz="26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langsung</a:t>
            </a:r>
            <a:endParaRPr lang="en-US" sz="26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97D9D-BF39-062D-7082-8FA94983085C}"/>
              </a:ext>
            </a:extLst>
          </p:cNvPr>
          <p:cNvSpPr txBox="1"/>
          <p:nvPr/>
        </p:nvSpPr>
        <p:spPr>
          <a:xfrm>
            <a:off x="332781" y="3069584"/>
            <a:ext cx="3240360" cy="892552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Penyebaran</a:t>
            </a:r>
            <a:r>
              <a:rPr lang="en-US" sz="26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kontak</a:t>
            </a:r>
            <a:r>
              <a:rPr lang="en-US" sz="26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tidak</a:t>
            </a:r>
            <a:r>
              <a:rPr lang="en-US" sz="26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langsung</a:t>
            </a:r>
            <a:endParaRPr lang="en-US" sz="26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406E5-23BA-2833-D13E-1D5836570C07}"/>
              </a:ext>
            </a:extLst>
          </p:cNvPr>
          <p:cNvSpPr txBox="1"/>
          <p:nvPr/>
        </p:nvSpPr>
        <p:spPr>
          <a:xfrm>
            <a:off x="3854277" y="1831645"/>
            <a:ext cx="3220838" cy="892552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Penyebaran</a:t>
            </a:r>
            <a:r>
              <a:rPr lang="en-US" sz="26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makanan</a:t>
            </a:r>
            <a:r>
              <a:rPr lang="en-US" sz="26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atau </a:t>
            </a:r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minuman</a:t>
            </a:r>
            <a:endParaRPr lang="en-US" sz="26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F7A99-2266-02C2-608E-429503981A56}"/>
              </a:ext>
            </a:extLst>
          </p:cNvPr>
          <p:cNvSpPr txBox="1"/>
          <p:nvPr/>
        </p:nvSpPr>
        <p:spPr>
          <a:xfrm>
            <a:off x="3851920" y="3069584"/>
            <a:ext cx="3220838" cy="892552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Penyebaran</a:t>
            </a:r>
            <a:r>
              <a:rPr lang="en-US" sz="26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melalui</a:t>
            </a:r>
            <a:r>
              <a:rPr lang="en-US" sz="26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udara</a:t>
            </a:r>
            <a:endParaRPr lang="en-US" sz="2600" i="1" dirty="0">
              <a:latin typeface="+mj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7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G:\Template Bupena Merdeka (Konten QR-Media mengajar)\BACKGROUND\kotak.jpg">
            <a:extLst>
              <a:ext uri="{FF2B5EF4-FFF2-40B4-BE49-F238E27FC236}">
                <a16:creationId xmlns:a16="http://schemas.microsoft.com/office/drawing/2014/main" id="{D654269F-3E85-58F9-1E21-E2FA716A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5876" y="-106363"/>
            <a:ext cx="9159876" cy="5249863"/>
          </a:xfrm>
          <a:prstGeom prst="rect">
            <a:avLst/>
          </a:prstGeom>
          <a:noFill/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A646AF8-3FC2-2A73-A904-08CDAD8739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/>
          <a:stretch/>
        </p:blipFill>
        <p:spPr>
          <a:xfrm>
            <a:off x="6677388" y="873406"/>
            <a:ext cx="2491708" cy="19859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2D7BA6-64A8-5FBB-B570-FF05CCE03ECB}"/>
              </a:ext>
            </a:extLst>
          </p:cNvPr>
          <p:cNvSpPr txBox="1"/>
          <p:nvPr/>
        </p:nvSpPr>
        <p:spPr>
          <a:xfrm>
            <a:off x="567105" y="1124832"/>
            <a:ext cx="4343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/>
              <a:t>Penyakit kulit </a:t>
            </a:r>
            <a:r>
              <a:rPr lang="nn-NO" sz="2800" b="1" dirty="0">
                <a:solidFill>
                  <a:srgbClr val="C00000"/>
                </a:solidFill>
              </a:rPr>
              <a:t>mudah menular </a:t>
            </a:r>
            <a:r>
              <a:rPr lang="nn-NO" sz="2800" b="1" dirty="0">
                <a:solidFill>
                  <a:srgbClr val="FF0066"/>
                </a:solidFill>
              </a:rPr>
              <a:t>dari satu orang ke orang lain </a:t>
            </a:r>
            <a:r>
              <a:rPr lang="nn-NO" sz="2800" b="1" dirty="0">
                <a:solidFill>
                  <a:srgbClr val="002060"/>
                </a:solidFill>
              </a:rPr>
              <a:t>melalui kontak langsung</a:t>
            </a:r>
            <a:r>
              <a:rPr lang="nn-NO" sz="2800" b="1" dirty="0"/>
              <a:t>.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8133DE-EFBE-ADCB-BBAA-26A75288C96E}"/>
              </a:ext>
            </a:extLst>
          </p:cNvPr>
          <p:cNvSpPr txBox="1"/>
          <p:nvPr/>
        </p:nvSpPr>
        <p:spPr>
          <a:xfrm>
            <a:off x="1259632" y="3280875"/>
            <a:ext cx="4343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Penyakit</a:t>
            </a:r>
            <a:r>
              <a:rPr lang="en-US" sz="2800" b="1" dirty="0"/>
              <a:t> </a:t>
            </a:r>
            <a:r>
              <a:rPr lang="en-US" sz="2800" b="1" dirty="0" err="1"/>
              <a:t>kulit</a:t>
            </a:r>
            <a:r>
              <a:rPr lang="en-US" sz="2800" b="1" dirty="0"/>
              <a:t> dapat </a:t>
            </a:r>
            <a:r>
              <a:rPr lang="en-US" sz="2800" b="1" dirty="0" err="1"/>
              <a:t>disebabkan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jamur</a:t>
            </a:r>
            <a:r>
              <a:rPr lang="en-US" sz="2800" b="1" dirty="0">
                <a:solidFill>
                  <a:srgbClr val="7030A0"/>
                </a:solidFill>
              </a:rPr>
              <a:t> atau </a:t>
            </a:r>
            <a:r>
              <a:rPr lang="en-US" sz="2800" b="1" dirty="0" err="1">
                <a:solidFill>
                  <a:srgbClr val="7030A0"/>
                </a:solidFill>
              </a:rPr>
              <a:t>bakteri</a:t>
            </a:r>
            <a:r>
              <a:rPr lang="en-US" sz="2800" b="1" dirty="0"/>
              <a:t>. 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285720" y="267494"/>
            <a:ext cx="4214272" cy="732620"/>
            <a:chOff x="631758" y="1785540"/>
            <a:chExt cx="6116021" cy="732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6116021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5817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3200" b="1" dirty="0">
                  <a:solidFill>
                    <a:srgbClr val="3D52A4"/>
                  </a:solidFill>
                </a:rPr>
                <a:t>1. </a:t>
              </a:r>
              <a:r>
                <a:rPr lang="en-US" sz="3200" b="1" dirty="0" err="1">
                  <a:solidFill>
                    <a:srgbClr val="3D52A4"/>
                  </a:solidFill>
                </a:rPr>
                <a:t>Penyakit</a:t>
              </a:r>
              <a:r>
                <a:rPr lang="en-US" sz="3200" b="1" dirty="0">
                  <a:solidFill>
                    <a:srgbClr val="3D52A4"/>
                  </a:solidFill>
                </a:rPr>
                <a:t> </a:t>
              </a:r>
              <a:r>
                <a:rPr lang="en-US" sz="3200" b="1" dirty="0" err="1">
                  <a:solidFill>
                    <a:srgbClr val="3D52A4"/>
                  </a:solidFill>
                </a:rPr>
                <a:t>Kulit</a:t>
              </a:r>
              <a:endParaRPr lang="en-US" sz="3200" b="1" dirty="0">
                <a:solidFill>
                  <a:srgbClr val="3D52A4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  <p:pic>
        <p:nvPicPr>
          <p:cNvPr id="1028" name="Picture 4" descr="Dikenal dengan Jamur Hitam, Ini Pengertian Mucormycosis">
            <a:extLst>
              <a:ext uri="{FF2B5EF4-FFF2-40B4-BE49-F238E27FC236}">
                <a16:creationId xmlns:a16="http://schemas.microsoft.com/office/drawing/2014/main" id="{A8E23A5B-34BD-913C-25D9-A19BE3D4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33277"/>
            <a:ext cx="2741946" cy="181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19" y="2006467"/>
            <a:ext cx="4043082" cy="30605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49" y="924277"/>
            <a:ext cx="2303777" cy="2702327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600198" y="2290971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3436957" y="1161649"/>
            <a:ext cx="2409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Menjaga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kebersihan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</a:rPr>
              <a:t>diri</a:t>
            </a:r>
            <a:r>
              <a:rPr lang="en-US" sz="3000" b="1" dirty="0" smtClean="0">
                <a:solidFill>
                  <a:srgbClr val="7030A0"/>
                </a:solidFill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</a:rPr>
              <a:t>sendiri</a:t>
            </a:r>
            <a:r>
              <a:rPr lang="en-US" sz="3000" b="1" dirty="0" smtClean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Kulit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CDC86-B5F7-D45F-6560-A13417ED5E8D}"/>
              </a:ext>
            </a:extLst>
          </p:cNvPr>
          <p:cNvSpPr txBox="1"/>
          <p:nvPr/>
        </p:nvSpPr>
        <p:spPr>
          <a:xfrm>
            <a:off x="3427715" y="2920995"/>
            <a:ext cx="2419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Menjaga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kebersihan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</a:rPr>
              <a:t>lingkungan</a:t>
            </a:r>
            <a:r>
              <a:rPr lang="en-US" sz="3000" b="1" dirty="0" smtClean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pic>
        <p:nvPicPr>
          <p:cNvPr id="11" name="Graphic 10" descr="Circles and an organic shape">
            <a:extLst>
              <a:ext uri="{FF2B5EF4-FFF2-40B4-BE49-F238E27FC236}">
                <a16:creationId xmlns:a16="http://schemas.microsoft.com/office/drawing/2014/main" id="{411FCE1E-7CB9-8116-9EDF-F6B4645E06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868517" y="240681"/>
            <a:ext cx="3150096" cy="3150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0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rus">
            <a:extLst>
              <a:ext uri="{FF2B5EF4-FFF2-40B4-BE49-F238E27FC236}">
                <a16:creationId xmlns:a16="http://schemas.microsoft.com/office/drawing/2014/main" id="{FBA2A375-FABD-B85F-29D1-A28F02089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18" y="20538"/>
            <a:ext cx="51435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2D7BA6-64A8-5FBB-B570-FF05CCE03ECB}"/>
              </a:ext>
            </a:extLst>
          </p:cNvPr>
          <p:cNvSpPr txBox="1"/>
          <p:nvPr/>
        </p:nvSpPr>
        <p:spPr>
          <a:xfrm>
            <a:off x="228885" y="1096154"/>
            <a:ext cx="4343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/>
              <a:t>Influenza </a:t>
            </a:r>
            <a:r>
              <a:rPr lang="nn-NO" sz="2800" b="1" dirty="0">
                <a:solidFill>
                  <a:srgbClr val="C00000"/>
                </a:solidFill>
              </a:rPr>
              <a:t>disebabkan oleh </a:t>
            </a:r>
            <a:r>
              <a:rPr lang="nn-NO" sz="2800" b="1" dirty="0">
                <a:solidFill>
                  <a:srgbClr val="FF0066"/>
                </a:solidFill>
              </a:rPr>
              <a:t>virus influenza yang menginfeksi </a:t>
            </a:r>
            <a:r>
              <a:rPr lang="nn-NO" sz="2800" b="1" dirty="0">
                <a:solidFill>
                  <a:srgbClr val="002060"/>
                </a:solidFill>
              </a:rPr>
              <a:t>saluran pernafasan</a:t>
            </a:r>
            <a:r>
              <a:rPr lang="nn-NO" sz="2800" b="1" dirty="0"/>
              <a:t>.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8133DE-EFBE-ADCB-BBAA-26A75288C96E}"/>
              </a:ext>
            </a:extLst>
          </p:cNvPr>
          <p:cNvSpPr txBox="1"/>
          <p:nvPr/>
        </p:nvSpPr>
        <p:spPr>
          <a:xfrm>
            <a:off x="971600" y="2924112"/>
            <a:ext cx="4104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Virus dapat </a:t>
            </a:r>
            <a:r>
              <a:rPr lang="en-US" sz="2800" b="1" dirty="0" err="1"/>
              <a:t>ditularkan</a:t>
            </a:r>
            <a:r>
              <a:rPr lang="en-US" sz="2800" b="1" dirty="0"/>
              <a:t> </a:t>
            </a:r>
            <a:r>
              <a:rPr lang="en-US" sz="2800" b="1" dirty="0" err="1"/>
              <a:t>melalui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udara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ketika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penderita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penyakit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bersin</a:t>
            </a:r>
            <a:r>
              <a:rPr lang="en-US" sz="2800" b="1" dirty="0">
                <a:solidFill>
                  <a:srgbClr val="C00000"/>
                </a:solidFill>
              </a:rPr>
              <a:t> atau </a:t>
            </a:r>
            <a:r>
              <a:rPr lang="en-US" sz="2800" b="1" dirty="0" err="1">
                <a:solidFill>
                  <a:srgbClr val="C00000"/>
                </a:solidFill>
              </a:rPr>
              <a:t>batuk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endParaRPr lang="en-US" sz="2800" b="1" dirty="0"/>
          </a:p>
        </p:txBody>
      </p:sp>
      <p:grpSp>
        <p:nvGrpSpPr>
          <p:cNvPr id="2" name="Group 7"/>
          <p:cNvGrpSpPr/>
          <p:nvPr/>
        </p:nvGrpSpPr>
        <p:grpSpPr>
          <a:xfrm>
            <a:off x="285720" y="267494"/>
            <a:ext cx="4214272" cy="732620"/>
            <a:chOff x="631758" y="1785540"/>
            <a:chExt cx="6116021" cy="732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6116021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5817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3200" b="1" dirty="0">
                  <a:solidFill>
                    <a:srgbClr val="3D52A4"/>
                  </a:solidFill>
                </a:rPr>
                <a:t>2. Influenza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3"/>
          <a:stretch/>
        </p:blipFill>
        <p:spPr>
          <a:xfrm>
            <a:off x="2915816" y="0"/>
            <a:ext cx="6192688" cy="4914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719394" y="682357"/>
            <a:ext cx="471670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Gejala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Influenza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23B0F8-57B8-BAA0-497A-CF951FC86DBB}"/>
              </a:ext>
            </a:extLst>
          </p:cNvPr>
          <p:cNvSpPr/>
          <p:nvPr/>
        </p:nvSpPr>
        <p:spPr>
          <a:xfrm>
            <a:off x="737832" y="1491630"/>
            <a:ext cx="4050192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1. </a:t>
            </a:r>
            <a:r>
              <a:rPr lang="en-US" sz="2800" b="1" dirty="0" err="1" smtClean="0">
                <a:solidFill>
                  <a:schemeClr val="tx2"/>
                </a:solidFill>
              </a:rPr>
              <a:t>Demam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82173F-9A92-9473-A772-F3CF5E1A733D}"/>
              </a:ext>
            </a:extLst>
          </p:cNvPr>
          <p:cNvSpPr/>
          <p:nvPr/>
        </p:nvSpPr>
        <p:spPr>
          <a:xfrm>
            <a:off x="719394" y="2283718"/>
            <a:ext cx="4068630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/>
                </a:solidFill>
              </a:rPr>
              <a:t>2.  Bersin.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97F43B-9C75-082C-BCD4-50688BC0A42A}"/>
              </a:ext>
            </a:extLst>
          </p:cNvPr>
          <p:cNvSpPr/>
          <p:nvPr/>
        </p:nvSpPr>
        <p:spPr>
          <a:xfrm>
            <a:off x="737832" y="3075806"/>
            <a:ext cx="4050192" cy="584776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8463" indent="-398463">
              <a:buFont typeface="+mj-lt"/>
              <a:buAutoNum type="arabicPeriod" startAt="3"/>
            </a:pPr>
            <a:r>
              <a:rPr lang="en-US" sz="2800" b="1" dirty="0">
                <a:solidFill>
                  <a:schemeClr val="tx2"/>
                </a:solidFill>
              </a:rPr>
              <a:t>Sakit </a:t>
            </a:r>
            <a:r>
              <a:rPr lang="en-US" sz="2800" b="1" dirty="0" err="1">
                <a:solidFill>
                  <a:schemeClr val="tx2"/>
                </a:solidFill>
              </a:rPr>
              <a:t>tenggorokan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20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B8B846D9-D919-7217-EEC0-9171E63C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1013"/>
            <a:ext cx="9144000" cy="536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508842" y="378899"/>
            <a:ext cx="3727454" cy="2696907"/>
            <a:chOff x="3109798" y="1566731"/>
            <a:chExt cx="3421364" cy="21061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798" y="1566731"/>
              <a:ext cx="3421364" cy="2106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3622988" y="1873374"/>
              <a:ext cx="2555039" cy="1634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rgbClr val="FF0066"/>
                  </a:solidFill>
                </a:rPr>
                <a:t>Ayo,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praktikkan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gerakan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latihan</a:t>
              </a:r>
              <a:r>
                <a:rPr 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otot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dan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daya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tahan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otot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tubuh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5" cstate="print"/>
          <a:srcRect b="32516"/>
          <a:stretch>
            <a:fillRect/>
          </a:stretch>
        </p:blipFill>
        <p:spPr bwMode="auto">
          <a:xfrm>
            <a:off x="1403648" y="882609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B8CD1C-E47B-8E27-311D-6DD3F76610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0" y="151169"/>
            <a:ext cx="1584176" cy="510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999"/>
    </mc:Choice>
    <mc:Fallback xmlns="">
      <p:transition advClick="0" advTm="799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147"/>
          <a:stretch/>
        </p:blipFill>
        <p:spPr>
          <a:xfrm>
            <a:off x="7471" y="-5870"/>
            <a:ext cx="9173041" cy="5143500"/>
          </a:xfrm>
          <a:prstGeom prst="rect">
            <a:avLst/>
          </a:prstGeom>
          <a:solidFill>
            <a:srgbClr val="49D1E7"/>
          </a:solidFill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771823" y="2302060"/>
            <a:ext cx="3150096" cy="3150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4252389" y="1259170"/>
            <a:ext cx="3252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Memakai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masker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Influenza</a:t>
            </a:r>
            <a:endParaRPr lang="en-US" sz="2800" dirty="0"/>
          </a:p>
        </p:txBody>
      </p:sp>
      <p:pic>
        <p:nvPicPr>
          <p:cNvPr id="11" name="Graphic 10" descr="Circles and an organic shape">
            <a:extLst>
              <a:ext uri="{FF2B5EF4-FFF2-40B4-BE49-F238E27FC236}">
                <a16:creationId xmlns:a16="http://schemas.microsoft.com/office/drawing/2014/main" id="{411FCE1E-7CB9-8116-9EDF-F6B4645E0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68517" y="240681"/>
            <a:ext cx="3150096" cy="31500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81B7B2-8C61-DD0C-E4CC-F07AC37CE4A3}"/>
              </a:ext>
            </a:extLst>
          </p:cNvPr>
          <p:cNvSpPr txBox="1"/>
          <p:nvPr/>
        </p:nvSpPr>
        <p:spPr>
          <a:xfrm>
            <a:off x="4860032" y="2192297"/>
            <a:ext cx="3028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Mengkonsumsi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makanan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bergizi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8AC01D-1F67-65C3-FFE4-A5ED9E8AB626}"/>
              </a:ext>
            </a:extLst>
          </p:cNvPr>
          <p:cNvSpPr txBox="1"/>
          <p:nvPr/>
        </p:nvSpPr>
        <p:spPr>
          <a:xfrm>
            <a:off x="5178227" y="3589020"/>
            <a:ext cx="4692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Istirahat </a:t>
            </a:r>
            <a:r>
              <a:rPr lang="en-US" sz="3000" b="1" dirty="0">
                <a:solidFill>
                  <a:srgbClr val="7030A0"/>
                </a:solidFill>
              </a:rPr>
              <a:t>dengan </a:t>
            </a:r>
          </a:p>
          <a:p>
            <a:r>
              <a:rPr lang="en-US" sz="3000" b="1" dirty="0">
                <a:solidFill>
                  <a:srgbClr val="7030A0"/>
                </a:solidFill>
              </a:rPr>
              <a:t>cukup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6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335A0F5-CDA9-B26A-217F-429C47938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9074"/>
            <a:ext cx="51435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2D7BA6-64A8-5FBB-B570-FF05CCE03ECB}"/>
              </a:ext>
            </a:extLst>
          </p:cNvPr>
          <p:cNvSpPr txBox="1"/>
          <p:nvPr/>
        </p:nvSpPr>
        <p:spPr>
          <a:xfrm>
            <a:off x="539552" y="1681508"/>
            <a:ext cx="4775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/>
              <a:t>Diare </a:t>
            </a:r>
            <a:r>
              <a:rPr lang="nn-NO" sz="2800" b="1" dirty="0">
                <a:solidFill>
                  <a:srgbClr val="C00000"/>
                </a:solidFill>
              </a:rPr>
              <a:t>disebabkan oleh </a:t>
            </a:r>
            <a:r>
              <a:rPr lang="nn-NO" sz="2800" b="1" dirty="0">
                <a:solidFill>
                  <a:srgbClr val="FF0066"/>
                </a:solidFill>
              </a:rPr>
              <a:t>infeksi bakteri, infeksi virus, keracunan makanan, atau mengonsumsi obat yang kurang sesuai dengan tubuh.</a:t>
            </a:r>
            <a:endParaRPr lang="en-US" sz="2800" b="1" dirty="0"/>
          </a:p>
        </p:txBody>
      </p:sp>
      <p:grpSp>
        <p:nvGrpSpPr>
          <p:cNvPr id="2" name="Group 7"/>
          <p:cNvGrpSpPr/>
          <p:nvPr/>
        </p:nvGrpSpPr>
        <p:grpSpPr>
          <a:xfrm>
            <a:off x="285720" y="267494"/>
            <a:ext cx="4214272" cy="732620"/>
            <a:chOff x="631758" y="1785540"/>
            <a:chExt cx="6116021" cy="732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6116021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5817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3200" b="1" dirty="0">
                  <a:solidFill>
                    <a:srgbClr val="3D52A4"/>
                  </a:solidFill>
                </a:rPr>
                <a:t>3. </a:t>
              </a:r>
              <a:r>
                <a:rPr lang="en-US" sz="3200" b="1" dirty="0" err="1">
                  <a:solidFill>
                    <a:srgbClr val="3D52A4"/>
                  </a:solidFill>
                </a:rPr>
                <a:t>Diare</a:t>
              </a:r>
              <a:endParaRPr lang="en-US" sz="3200" b="1" dirty="0">
                <a:solidFill>
                  <a:srgbClr val="3D52A4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7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CAA979C-5F0D-7728-5EC8-6E3641F6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52C4D-BC36-7F55-3939-193866022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56" y="502970"/>
            <a:ext cx="8094892" cy="4147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3CF0A9-D351-DF0B-DEBD-0B59925D5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71"/>
          <a:stretch/>
        </p:blipFill>
        <p:spPr bwMode="auto">
          <a:xfrm>
            <a:off x="5297580" y="955234"/>
            <a:ext cx="2589670" cy="39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719394" y="682357"/>
            <a:ext cx="471670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Gejala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Diare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23B0F8-57B8-BAA0-497A-CF951FC86DBB}"/>
              </a:ext>
            </a:extLst>
          </p:cNvPr>
          <p:cNvSpPr/>
          <p:nvPr/>
        </p:nvSpPr>
        <p:spPr>
          <a:xfrm>
            <a:off x="737832" y="1491630"/>
            <a:ext cx="4050192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chemeClr val="tx2"/>
                </a:solidFill>
              </a:rPr>
              <a:t>Demam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82173F-9A92-9473-A772-F3CF5E1A733D}"/>
              </a:ext>
            </a:extLst>
          </p:cNvPr>
          <p:cNvSpPr/>
          <p:nvPr/>
        </p:nvSpPr>
        <p:spPr>
          <a:xfrm>
            <a:off x="719394" y="2283718"/>
            <a:ext cx="4068630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/>
                </a:solidFill>
              </a:rPr>
              <a:t>2.  Sakit </a:t>
            </a:r>
            <a:r>
              <a:rPr lang="en-US" sz="2800" b="1" dirty="0" err="1">
                <a:solidFill>
                  <a:schemeClr val="tx2"/>
                </a:solidFill>
              </a:rPr>
              <a:t>perut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97F43B-9C75-082C-BCD4-50688BC0A42A}"/>
              </a:ext>
            </a:extLst>
          </p:cNvPr>
          <p:cNvSpPr/>
          <p:nvPr/>
        </p:nvSpPr>
        <p:spPr>
          <a:xfrm>
            <a:off x="737832" y="3075806"/>
            <a:ext cx="4050192" cy="936104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8463" indent="-398463">
              <a:buFont typeface="+mj-lt"/>
              <a:buAutoNum type="arabicPeriod" startAt="3"/>
            </a:pPr>
            <a:r>
              <a:rPr lang="en-US" sz="2800" b="1" dirty="0" err="1">
                <a:solidFill>
                  <a:schemeClr val="tx2"/>
                </a:solidFill>
              </a:rPr>
              <a:t>Sering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buang</a:t>
            </a:r>
            <a:r>
              <a:rPr lang="en-US" sz="2800" b="1" dirty="0">
                <a:solidFill>
                  <a:schemeClr val="tx2"/>
                </a:solidFill>
              </a:rPr>
              <a:t> air </a:t>
            </a:r>
            <a:r>
              <a:rPr lang="en-US" sz="2800" b="1" dirty="0" err="1">
                <a:solidFill>
                  <a:schemeClr val="tx2"/>
                </a:solidFill>
              </a:rPr>
              <a:t>besar</a:t>
            </a:r>
            <a:r>
              <a:rPr lang="en-US" sz="2800" b="1" dirty="0">
                <a:solidFill>
                  <a:schemeClr val="tx2"/>
                </a:solidFill>
              </a:rPr>
              <a:t> (dalam </a:t>
            </a:r>
            <a:r>
              <a:rPr lang="en-US" sz="2800" b="1" dirty="0" err="1">
                <a:solidFill>
                  <a:schemeClr val="tx2"/>
                </a:solidFill>
              </a:rPr>
              <a:t>bentuk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encer</a:t>
            </a:r>
            <a:r>
              <a:rPr lang="en-US" sz="2800" b="1" dirty="0">
                <a:solidFill>
                  <a:schemeClr val="tx2"/>
                </a:solidFill>
              </a:rPr>
              <a:t>).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4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sorted pills and capsules">
            <a:extLst>
              <a:ext uri="{FF2B5EF4-FFF2-40B4-BE49-F238E27FC236}">
                <a16:creationId xmlns:a16="http://schemas.microsoft.com/office/drawing/2014/main" id="{1EDCDE5A-6A94-BD1D-C7C9-D005BF7A6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64554"/>
            <a:ext cx="9972600" cy="6162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Pertolongan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Penderita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Diare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913A8A-A2DD-45A1-C799-6D025A9F8F0D}"/>
              </a:ext>
            </a:extLst>
          </p:cNvPr>
          <p:cNvSpPr txBox="1"/>
          <p:nvPr/>
        </p:nvSpPr>
        <p:spPr>
          <a:xfrm>
            <a:off x="6516924" y="2788801"/>
            <a:ext cx="252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Memberikan </a:t>
            </a:r>
            <a:r>
              <a:rPr lang="en-US" sz="2800" b="1" dirty="0" err="1">
                <a:solidFill>
                  <a:srgbClr val="C00000"/>
                </a:solidFill>
              </a:rPr>
              <a:t>larutan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oralit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008080"/>
                </a:solidFill>
              </a:rPr>
              <a:t>dan </a:t>
            </a:r>
            <a:r>
              <a:rPr lang="en-US" sz="2800" b="1" dirty="0" err="1">
                <a:solidFill>
                  <a:srgbClr val="002060"/>
                </a:solidFill>
              </a:rPr>
              <a:t>obat</a:t>
            </a:r>
            <a:r>
              <a:rPr lang="en-US" sz="2800" b="1" dirty="0">
                <a:solidFill>
                  <a:srgbClr val="002060"/>
                </a:solidFill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</a:rPr>
              <a:t>obatan</a:t>
            </a:r>
            <a:r>
              <a:rPr lang="en-US" sz="2800" b="1" dirty="0">
                <a:solidFill>
                  <a:srgbClr val="008080"/>
                </a:solidFill>
              </a:rPr>
              <a:t>.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3C8F7F-F3C6-259F-625B-E391302BD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31" y="123478"/>
            <a:ext cx="1524213" cy="600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6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2483E2B7-ECC8-209B-DCEE-90888B80C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669" t="3768" r="1650" b="9569"/>
          <a:stretch>
            <a:fillRect/>
          </a:stretch>
        </p:blipFill>
        <p:spPr bwMode="auto">
          <a:xfrm>
            <a:off x="1" y="-15630"/>
            <a:ext cx="9144032" cy="49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Template Bupena Merdeka (Konten QR-Media mengajar)\BAHAN\tokoh 5.png">
            <a:extLst>
              <a:ext uri="{FF2B5EF4-FFF2-40B4-BE49-F238E27FC236}">
                <a16:creationId xmlns:a16="http://schemas.microsoft.com/office/drawing/2014/main" id="{F529F4AC-1C32-59E1-86D3-F6B9E672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 flipH="1">
            <a:off x="6521680" y="838067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7"/>
          <p:cNvGrpSpPr/>
          <p:nvPr/>
        </p:nvGrpSpPr>
        <p:grpSpPr>
          <a:xfrm>
            <a:off x="285720" y="267494"/>
            <a:ext cx="6518528" cy="1213230"/>
            <a:chOff x="631758" y="1785540"/>
            <a:chExt cx="6116021" cy="12132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6116021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5817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3200" b="1" dirty="0">
                  <a:solidFill>
                    <a:srgbClr val="3D52A4"/>
                  </a:solidFill>
                </a:rPr>
                <a:t>4. </a:t>
              </a:r>
              <a:r>
                <a:rPr lang="en-US" sz="3200" b="1" dirty="0" err="1">
                  <a:solidFill>
                    <a:srgbClr val="3D52A4"/>
                  </a:solidFill>
                </a:rPr>
                <a:t>Demam</a:t>
              </a:r>
              <a:r>
                <a:rPr lang="en-US" sz="3200" b="1" dirty="0">
                  <a:solidFill>
                    <a:srgbClr val="3D52A4"/>
                  </a:solidFill>
                </a:rPr>
                <a:t> </a:t>
              </a:r>
              <a:r>
                <a:rPr lang="en-US" sz="3200" b="1" dirty="0" err="1">
                  <a:solidFill>
                    <a:srgbClr val="3D52A4"/>
                  </a:solidFill>
                </a:rPr>
                <a:t>Berdarah</a:t>
              </a:r>
              <a:r>
                <a:rPr lang="en-US" sz="3200" b="1" dirty="0">
                  <a:solidFill>
                    <a:srgbClr val="3D52A4"/>
                  </a:solidFill>
                </a:rPr>
                <a:t> Dengue (DBD)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AAD99A-1D5F-218F-F3CF-15755FC08E75}"/>
              </a:ext>
            </a:extLst>
          </p:cNvPr>
          <p:cNvSpPr txBox="1"/>
          <p:nvPr/>
        </p:nvSpPr>
        <p:spPr>
          <a:xfrm>
            <a:off x="1678862" y="1229316"/>
            <a:ext cx="50405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</a:rPr>
              <a:t>Penyakit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demam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berdarah</a:t>
            </a:r>
            <a:r>
              <a:rPr lang="en-US" sz="2800" b="1" dirty="0">
                <a:solidFill>
                  <a:srgbClr val="FF0066"/>
                </a:solidFill>
              </a:rPr>
              <a:t> dengue (DBD) </a:t>
            </a:r>
            <a:r>
              <a:rPr lang="en-US" sz="2800" b="1" dirty="0" err="1">
                <a:solidFill>
                  <a:srgbClr val="7030A0"/>
                </a:solidFill>
              </a:rPr>
              <a:t>disebabkan</a:t>
            </a:r>
            <a:r>
              <a:rPr lang="en-US" sz="2800" b="1" dirty="0">
                <a:solidFill>
                  <a:srgbClr val="7030A0"/>
                </a:solidFill>
              </a:rPr>
              <a:t> oleh virus dengue </a:t>
            </a:r>
            <a:r>
              <a:rPr lang="en-US" sz="2800" b="1" dirty="0">
                <a:solidFill>
                  <a:srgbClr val="990033"/>
                </a:solidFill>
              </a:rPr>
              <a:t>yang </a:t>
            </a:r>
            <a:r>
              <a:rPr lang="en-US" sz="2800" b="1" dirty="0" err="1">
                <a:solidFill>
                  <a:srgbClr val="990033"/>
                </a:solidFill>
              </a:rPr>
              <a:t>ditularkan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melalui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nyamuk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i="1" dirty="0">
                <a:solidFill>
                  <a:srgbClr val="008080"/>
                </a:solidFill>
              </a:rPr>
              <a:t>Aedes aegypti</a:t>
            </a:r>
            <a:r>
              <a:rPr lang="en-US" sz="2800" b="1" dirty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50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CAA979C-5F0D-7728-5EC8-6E3641F6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52C4D-BC36-7F55-3939-193866022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56" y="502970"/>
            <a:ext cx="8094892" cy="4147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719394" y="682357"/>
            <a:ext cx="40501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Gejala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smtClean="0">
                <a:solidFill>
                  <a:srgbClr val="FF0066"/>
                </a:solidFill>
              </a:rPr>
              <a:t>DBD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23B0F8-57B8-BAA0-497A-CF951FC86DBB}"/>
              </a:ext>
            </a:extLst>
          </p:cNvPr>
          <p:cNvSpPr/>
          <p:nvPr/>
        </p:nvSpPr>
        <p:spPr>
          <a:xfrm>
            <a:off x="737832" y="1491630"/>
            <a:ext cx="4050192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chemeClr val="tx2"/>
                </a:solidFill>
              </a:rPr>
              <a:t>Demam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tinggi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82173F-9A92-9473-A772-F3CF5E1A733D}"/>
              </a:ext>
            </a:extLst>
          </p:cNvPr>
          <p:cNvSpPr/>
          <p:nvPr/>
        </p:nvSpPr>
        <p:spPr>
          <a:xfrm>
            <a:off x="719394" y="2283718"/>
            <a:ext cx="4068630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/>
                </a:solidFill>
              </a:rPr>
              <a:t>2.  Nyeri </a:t>
            </a:r>
            <a:r>
              <a:rPr lang="en-US" sz="2800" b="1" dirty="0" err="1">
                <a:solidFill>
                  <a:schemeClr val="tx2"/>
                </a:solidFill>
              </a:rPr>
              <a:t>otot</a:t>
            </a:r>
            <a:r>
              <a:rPr lang="en-US" sz="2800" b="1" dirty="0">
                <a:solidFill>
                  <a:schemeClr val="tx2"/>
                </a:solidFill>
              </a:rPr>
              <a:t> dan </a:t>
            </a:r>
            <a:r>
              <a:rPr lang="en-US" sz="2800" b="1" dirty="0" err="1">
                <a:solidFill>
                  <a:schemeClr val="tx2"/>
                </a:solidFill>
              </a:rPr>
              <a:t>sendi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97F43B-9C75-082C-BCD4-50688BC0A42A}"/>
              </a:ext>
            </a:extLst>
          </p:cNvPr>
          <p:cNvSpPr/>
          <p:nvPr/>
        </p:nvSpPr>
        <p:spPr>
          <a:xfrm>
            <a:off x="737832" y="3075806"/>
            <a:ext cx="4050192" cy="584776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8463" indent="-398463">
              <a:buFont typeface="+mj-lt"/>
              <a:buAutoNum type="arabicPeriod" startAt="3"/>
            </a:pPr>
            <a:r>
              <a:rPr lang="en-US" sz="2800" b="1" dirty="0">
                <a:solidFill>
                  <a:schemeClr val="tx2"/>
                </a:solidFill>
              </a:rPr>
              <a:t>Nyeri pada </a:t>
            </a:r>
            <a:r>
              <a:rPr lang="en-US" sz="2800" b="1" dirty="0" err="1">
                <a:solidFill>
                  <a:schemeClr val="tx2"/>
                </a:solidFill>
              </a:rPr>
              <a:t>perut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AC9688-5EA3-C283-337B-5B02E0FD2185}"/>
              </a:ext>
            </a:extLst>
          </p:cNvPr>
          <p:cNvSpPr/>
          <p:nvPr/>
        </p:nvSpPr>
        <p:spPr>
          <a:xfrm>
            <a:off x="737832" y="3839019"/>
            <a:ext cx="4050192" cy="532931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 startAt="4"/>
            </a:pPr>
            <a:r>
              <a:rPr lang="en-US" sz="2800" b="1" dirty="0" err="1">
                <a:solidFill>
                  <a:schemeClr val="tx2"/>
                </a:solidFill>
              </a:rPr>
              <a:t>Muncul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bintik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merah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3CF0A9-D351-DF0B-DEBD-0B59925D5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71"/>
          <a:stretch/>
        </p:blipFill>
        <p:spPr bwMode="auto">
          <a:xfrm>
            <a:off x="5297580" y="955234"/>
            <a:ext cx="2589670" cy="39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8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84" y="1633150"/>
            <a:ext cx="4757127" cy="3363838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04248" y="302963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467544" y="27286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Demam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Berdarah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467544" y="113159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Menguras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tempat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</a:rPr>
              <a:t>penampungan</a:t>
            </a:r>
            <a:r>
              <a:rPr lang="en-US" sz="3000" b="1" dirty="0" smtClean="0">
                <a:solidFill>
                  <a:srgbClr val="7030A0"/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air atau </a:t>
            </a:r>
            <a:r>
              <a:rPr lang="en-US" sz="3000" b="1" dirty="0" err="1">
                <a:solidFill>
                  <a:srgbClr val="7030A0"/>
                </a:solidFill>
              </a:rPr>
              <a:t>bak</a:t>
            </a:r>
            <a:r>
              <a:rPr lang="en-US" sz="3000" b="1" dirty="0">
                <a:solidFill>
                  <a:srgbClr val="7030A0"/>
                </a:solidFill>
              </a:rPr>
              <a:t> mandi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467544" y="2211710"/>
            <a:ext cx="4962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Menutup</a:t>
            </a:r>
            <a:r>
              <a:rPr lang="en-US" sz="3000" b="1" dirty="0">
                <a:solidFill>
                  <a:srgbClr val="0070C0"/>
                </a:solidFill>
              </a:rPr>
              <a:t> rapat </a:t>
            </a:r>
            <a:r>
              <a:rPr lang="en-US" sz="3000" b="1" dirty="0">
                <a:solidFill>
                  <a:srgbClr val="7030A0"/>
                </a:solidFill>
              </a:rPr>
              <a:t>tempat </a:t>
            </a:r>
            <a:r>
              <a:rPr lang="en-US" sz="3000" b="1" dirty="0" err="1">
                <a:solidFill>
                  <a:srgbClr val="7030A0"/>
                </a:solidFill>
              </a:rPr>
              <a:t>pembuangan</a:t>
            </a:r>
            <a:r>
              <a:rPr lang="en-US" sz="3000" b="1" dirty="0">
                <a:solidFill>
                  <a:srgbClr val="7030A0"/>
                </a:solidFill>
              </a:rPr>
              <a:t> air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467544" y="3408196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Mengubur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barang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bekas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30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nopheles stephens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61282"/>
            <a:ext cx="6319493" cy="4186664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2D7BA6-64A8-5FBB-B570-FF05CCE03ECB}"/>
              </a:ext>
            </a:extLst>
          </p:cNvPr>
          <p:cNvSpPr txBox="1"/>
          <p:nvPr/>
        </p:nvSpPr>
        <p:spPr>
          <a:xfrm>
            <a:off x="242779" y="2596896"/>
            <a:ext cx="648072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n-NO" sz="2800" b="1" dirty="0"/>
              <a:t>Penyakit malaria merupakan </a:t>
            </a:r>
            <a:r>
              <a:rPr lang="nn-NO" sz="2800" b="1" dirty="0">
                <a:solidFill>
                  <a:srgbClr val="002060"/>
                </a:solidFill>
              </a:rPr>
              <a:t>penyakit menular </a:t>
            </a:r>
            <a:r>
              <a:rPr lang="nn-NO" sz="2800" b="1" dirty="0">
                <a:solidFill>
                  <a:srgbClr val="3D52A4"/>
                </a:solidFill>
              </a:rPr>
              <a:t>yang diakibatkan oleh parasit plasmodium</a:t>
            </a:r>
            <a:r>
              <a:rPr lang="nn-NO" sz="2800" b="1" dirty="0"/>
              <a:t> </a:t>
            </a:r>
            <a:r>
              <a:rPr lang="nn-NO" sz="2800" b="1" dirty="0">
                <a:solidFill>
                  <a:srgbClr val="7030A0"/>
                </a:solidFill>
              </a:rPr>
              <a:t>yang disebabkan oleh nyamuk </a:t>
            </a:r>
            <a:r>
              <a:rPr lang="nn-NO" sz="2800" b="1" i="1" dirty="0">
                <a:solidFill>
                  <a:srgbClr val="7030A0"/>
                </a:solidFill>
              </a:rPr>
              <a:t>Anopheles </a:t>
            </a:r>
            <a:r>
              <a:rPr lang="nn-NO" sz="2800" b="1" dirty="0">
                <a:solidFill>
                  <a:srgbClr val="7030A0"/>
                </a:solidFill>
              </a:rPr>
              <a:t>betina</a:t>
            </a:r>
            <a:r>
              <a:rPr lang="nn-NO" sz="2800" b="1" dirty="0"/>
              <a:t> </a:t>
            </a:r>
            <a:r>
              <a:rPr lang="nn-NO" sz="2800" b="1" dirty="0">
                <a:solidFill>
                  <a:srgbClr val="C00000"/>
                </a:solidFill>
              </a:rPr>
              <a:t>yang terinfeksi.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285720" y="267494"/>
            <a:ext cx="4214272" cy="732620"/>
            <a:chOff x="631758" y="1785540"/>
            <a:chExt cx="6116021" cy="732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6116021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5817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3200" b="1" dirty="0">
                  <a:solidFill>
                    <a:srgbClr val="3D52A4"/>
                  </a:solidFill>
                </a:rPr>
                <a:t>5. Malaria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CAA979C-5F0D-7728-5EC8-6E3641F6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52C4D-BC36-7F55-3939-193866022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56" y="502970"/>
            <a:ext cx="8094892" cy="4147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719394" y="682357"/>
            <a:ext cx="43566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Gejala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Malaria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23B0F8-57B8-BAA0-497A-CF951FC86DBB}"/>
              </a:ext>
            </a:extLst>
          </p:cNvPr>
          <p:cNvSpPr/>
          <p:nvPr/>
        </p:nvSpPr>
        <p:spPr>
          <a:xfrm>
            <a:off x="737832" y="1491630"/>
            <a:ext cx="4050192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chemeClr val="tx2"/>
                </a:solidFill>
              </a:rPr>
              <a:t>Demam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82173F-9A92-9473-A772-F3CF5E1A733D}"/>
              </a:ext>
            </a:extLst>
          </p:cNvPr>
          <p:cNvSpPr/>
          <p:nvPr/>
        </p:nvSpPr>
        <p:spPr>
          <a:xfrm>
            <a:off x="719394" y="2283718"/>
            <a:ext cx="4068630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/>
                </a:solidFill>
              </a:rPr>
              <a:t>2.  Sakit </a:t>
            </a:r>
            <a:r>
              <a:rPr lang="en-US" sz="2800" b="1" dirty="0" err="1">
                <a:solidFill>
                  <a:schemeClr val="tx2"/>
                </a:solidFill>
              </a:rPr>
              <a:t>kepala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97F43B-9C75-082C-BCD4-50688BC0A42A}"/>
              </a:ext>
            </a:extLst>
          </p:cNvPr>
          <p:cNvSpPr/>
          <p:nvPr/>
        </p:nvSpPr>
        <p:spPr>
          <a:xfrm>
            <a:off x="737832" y="3075806"/>
            <a:ext cx="4050192" cy="584776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8463" indent="-398463">
              <a:buFont typeface="+mj-lt"/>
              <a:buAutoNum type="arabicPeriod" startAt="3"/>
            </a:pPr>
            <a:r>
              <a:rPr lang="en-US" sz="2800" b="1" dirty="0" err="1">
                <a:solidFill>
                  <a:schemeClr val="tx2"/>
                </a:solidFill>
              </a:rPr>
              <a:t>Mual</a:t>
            </a:r>
            <a:r>
              <a:rPr lang="en-US" sz="2800" b="1" dirty="0">
                <a:solidFill>
                  <a:schemeClr val="tx2"/>
                </a:solidFill>
              </a:rPr>
              <a:t> dan </a:t>
            </a:r>
            <a:r>
              <a:rPr lang="en-US" sz="2800" b="1" dirty="0" err="1">
                <a:solidFill>
                  <a:schemeClr val="tx2"/>
                </a:solidFill>
              </a:rPr>
              <a:t>nyeri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otot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AC9688-5EA3-C283-337B-5B02E0FD2185}"/>
              </a:ext>
            </a:extLst>
          </p:cNvPr>
          <p:cNvSpPr/>
          <p:nvPr/>
        </p:nvSpPr>
        <p:spPr>
          <a:xfrm>
            <a:off x="737832" y="3839019"/>
            <a:ext cx="4050192" cy="532931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 startAt="4"/>
            </a:pPr>
            <a:r>
              <a:rPr lang="en-US" sz="2800" b="1" dirty="0" err="1">
                <a:solidFill>
                  <a:schemeClr val="tx2"/>
                </a:solidFill>
              </a:rPr>
              <a:t>Tubuh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menggigil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3CF0A9-D351-DF0B-DEBD-0B59925D5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71"/>
          <a:stretch/>
        </p:blipFill>
        <p:spPr bwMode="auto">
          <a:xfrm>
            <a:off x="5297580" y="955234"/>
            <a:ext cx="2589670" cy="39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28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9" y="888796"/>
            <a:ext cx="5993676" cy="4238221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940153" y="2063477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Menjaga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kebersihan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lingkungan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Malaria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9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2" b="10693"/>
          <a:stretch/>
        </p:blipFill>
        <p:spPr>
          <a:xfrm>
            <a:off x="2699792" y="-20539"/>
            <a:ext cx="6442446" cy="51845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043608" y="2194036"/>
            <a:ext cx="398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Latihan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kekuatan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otot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dengan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mendorong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tembok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5440" y="2329310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971600" y="2141478"/>
            <a:ext cx="2730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Menggunakan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obat</a:t>
            </a:r>
            <a:r>
              <a:rPr lang="en-US" sz="3000" b="1" dirty="0">
                <a:solidFill>
                  <a:srgbClr val="7030A0"/>
                </a:solidFill>
              </a:rPr>
              <a:t> anti </a:t>
            </a:r>
            <a:r>
              <a:rPr lang="en-US" sz="3000" b="1" dirty="0" err="1">
                <a:solidFill>
                  <a:srgbClr val="7030A0"/>
                </a:solidFill>
              </a:rPr>
              <a:t>nyamuk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Malaria</a:t>
            </a:r>
            <a:endParaRPr lang="en-US" sz="28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3C9394D-A5D5-46FA-7B21-5D9CEF0E0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04" y="949513"/>
            <a:ext cx="4392488" cy="3716720"/>
          </a:xfrm>
          <a:prstGeom prst="rect">
            <a:avLst/>
          </a:prstGeom>
        </p:spPr>
      </p:pic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161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39E90475-E84B-6E43-1FFF-5F8ED325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669" t="3768" r="1650" b="9569"/>
          <a:stretch>
            <a:fillRect/>
          </a:stretch>
        </p:blipFill>
        <p:spPr bwMode="auto">
          <a:xfrm>
            <a:off x="1" y="-15498"/>
            <a:ext cx="9144032" cy="49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034AFD-06FC-3D18-805C-BF357FBEB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5656" y="229830"/>
            <a:ext cx="5100598" cy="277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pic>
        <p:nvPicPr>
          <p:cNvPr id="5" name="Picture 2" descr="G:\Template Bupena Merdeka (Konten QR-Media mengajar)\BAHAN\tokoh 5.png">
            <a:extLst>
              <a:ext uri="{FF2B5EF4-FFF2-40B4-BE49-F238E27FC236}">
                <a16:creationId xmlns:a16="http://schemas.microsoft.com/office/drawing/2014/main" id="{FC626BB4-B45E-1734-4EEA-8CF888166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b="32516"/>
          <a:stretch>
            <a:fillRect/>
          </a:stretch>
        </p:blipFill>
        <p:spPr bwMode="auto">
          <a:xfrm flipH="1">
            <a:off x="6399927" y="653246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970585" y="817424"/>
            <a:ext cx="39008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20409A"/>
                </a:solidFill>
              </a:rPr>
              <a:t>Mari </a:t>
            </a:r>
            <a:r>
              <a:rPr lang="en-US" sz="2700" b="1" dirty="0" err="1">
                <a:solidFill>
                  <a:srgbClr val="20409A"/>
                </a:solidFill>
              </a:rPr>
              <a:t>terapkan</a:t>
            </a:r>
            <a:r>
              <a:rPr lang="en-US" sz="2700" b="1" dirty="0">
                <a:solidFill>
                  <a:srgbClr val="20409A"/>
                </a:solidFill>
              </a:rPr>
              <a:t> </a:t>
            </a:r>
            <a:r>
              <a:rPr lang="en-US" sz="2700" b="1" dirty="0" err="1">
                <a:solidFill>
                  <a:srgbClr val="20409A"/>
                </a:solidFill>
              </a:rPr>
              <a:t>berbagai</a:t>
            </a:r>
            <a:r>
              <a:rPr lang="en-US" sz="2700" b="1" dirty="0">
                <a:solidFill>
                  <a:srgbClr val="20409A"/>
                </a:solidFill>
              </a:rPr>
              <a:t> </a:t>
            </a:r>
            <a:r>
              <a:rPr lang="en-US" sz="2700" b="1" dirty="0" err="1">
                <a:solidFill>
                  <a:srgbClr val="20409A"/>
                </a:solidFill>
              </a:rPr>
              <a:t>cara</a:t>
            </a:r>
            <a:r>
              <a:rPr lang="en-US" sz="2700" b="1" dirty="0">
                <a:solidFill>
                  <a:srgbClr val="20409A"/>
                </a:solidFill>
              </a:rPr>
              <a:t> </a:t>
            </a:r>
            <a:r>
              <a:rPr lang="en-US" sz="2700" b="1" dirty="0" err="1">
                <a:solidFill>
                  <a:srgbClr val="20409A"/>
                </a:solidFill>
              </a:rPr>
              <a:t>pencegahan</a:t>
            </a:r>
            <a:r>
              <a:rPr lang="en-US" sz="2700" b="1" dirty="0">
                <a:solidFill>
                  <a:srgbClr val="20409A"/>
                </a:solidFill>
              </a:rPr>
              <a:t> </a:t>
            </a:r>
            <a:r>
              <a:rPr lang="en-US" sz="2700" b="1" dirty="0" err="1">
                <a:solidFill>
                  <a:srgbClr val="20409A"/>
                </a:solidFill>
              </a:rPr>
              <a:t>penyakit</a:t>
            </a:r>
            <a:r>
              <a:rPr lang="en-US" sz="2700" b="1" dirty="0">
                <a:solidFill>
                  <a:srgbClr val="20409A"/>
                </a:solidFill>
              </a:rPr>
              <a:t> </a:t>
            </a:r>
            <a:r>
              <a:rPr lang="en-US" sz="2700" b="1" dirty="0" err="1">
                <a:solidFill>
                  <a:srgbClr val="20409A"/>
                </a:solidFill>
              </a:rPr>
              <a:t>menular</a:t>
            </a:r>
            <a:r>
              <a:rPr lang="en-US" sz="2700" b="1" dirty="0">
                <a:solidFill>
                  <a:srgbClr val="20409A"/>
                </a:solidFill>
              </a:rPr>
              <a:t> pada </a:t>
            </a:r>
            <a:r>
              <a:rPr lang="en-US" sz="2700" b="1" dirty="0" err="1">
                <a:solidFill>
                  <a:srgbClr val="20409A"/>
                </a:solidFill>
              </a:rPr>
              <a:t>kehidupan</a:t>
            </a:r>
            <a:r>
              <a:rPr lang="en-US" sz="2700" b="1" dirty="0">
                <a:solidFill>
                  <a:srgbClr val="20409A"/>
                </a:solidFill>
              </a:rPr>
              <a:t> </a:t>
            </a:r>
            <a:r>
              <a:rPr lang="en-US" sz="2700" b="1" dirty="0" err="1">
                <a:solidFill>
                  <a:srgbClr val="20409A"/>
                </a:solidFill>
              </a:rPr>
              <a:t>sehari</a:t>
            </a:r>
            <a:r>
              <a:rPr lang="en-US" sz="2700" b="1" dirty="0">
                <a:solidFill>
                  <a:srgbClr val="20409A"/>
                </a:solidFill>
              </a:rPr>
              <a:t> – </a:t>
            </a:r>
            <a:r>
              <a:rPr lang="en-US" sz="2700" b="1" dirty="0" err="1">
                <a:solidFill>
                  <a:srgbClr val="20409A"/>
                </a:solidFill>
              </a:rPr>
              <a:t>hari</a:t>
            </a:r>
            <a:r>
              <a:rPr lang="en-US" sz="2700" b="1" dirty="0">
                <a:solidFill>
                  <a:srgbClr val="20409A"/>
                </a:solidFill>
              </a:rPr>
              <a:t> mu.</a:t>
            </a:r>
          </a:p>
        </p:txBody>
      </p:sp>
    </p:spTree>
    <p:extLst>
      <p:ext uri="{BB962C8B-B14F-4D97-AF65-F5344CB8AC3E}">
        <p14:creationId xmlns:p14="http://schemas.microsoft.com/office/powerpoint/2010/main" val="4027093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31597" y="51470"/>
            <a:ext cx="6547813" cy="1211019"/>
            <a:chOff x="295276" y="214296"/>
            <a:chExt cx="5654432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5654432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20292" y="267070"/>
              <a:ext cx="4769376" cy="615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Menjaga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Kesehatan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dari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Penyakit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Tidak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Menular</a:t>
              </a:r>
              <a:endParaRPr lang="en-US" sz="28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3128" y="1467056"/>
            <a:ext cx="491217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66"/>
                </a:solidFill>
              </a:rPr>
              <a:t>Penyakit</a:t>
            </a:r>
            <a:r>
              <a:rPr lang="en-US" sz="2600" b="1" dirty="0">
                <a:solidFill>
                  <a:srgbClr val="FF0066"/>
                </a:solidFill>
              </a:rPr>
              <a:t> </a:t>
            </a:r>
            <a:r>
              <a:rPr lang="en-US" sz="2600" b="1" dirty="0" err="1">
                <a:solidFill>
                  <a:srgbClr val="FF0066"/>
                </a:solidFill>
              </a:rPr>
              <a:t>tidak</a:t>
            </a:r>
            <a:r>
              <a:rPr lang="en-US" sz="2600" b="1" dirty="0">
                <a:solidFill>
                  <a:srgbClr val="FF0066"/>
                </a:solidFill>
              </a:rPr>
              <a:t> </a:t>
            </a:r>
            <a:r>
              <a:rPr lang="en-US" sz="2600" b="1" dirty="0" err="1">
                <a:solidFill>
                  <a:srgbClr val="FF0066"/>
                </a:solidFill>
              </a:rPr>
              <a:t>menular</a:t>
            </a:r>
            <a:r>
              <a:rPr lang="en-US" sz="2600" b="1" dirty="0">
                <a:solidFill>
                  <a:srgbClr val="FF0066"/>
                </a:solidFill>
              </a:rPr>
              <a:t> </a:t>
            </a:r>
            <a:r>
              <a:rPr lang="en-US" sz="2600" b="1" dirty="0" err="1"/>
              <a:t>adalah</a:t>
            </a:r>
            <a:r>
              <a:rPr lang="en-US" sz="2600" b="1" dirty="0"/>
              <a:t> </a:t>
            </a:r>
            <a:r>
              <a:rPr lang="en-US" sz="2600" b="1" dirty="0" err="1"/>
              <a:t>penyakit</a:t>
            </a:r>
            <a:r>
              <a:rPr lang="en-US" sz="2600" b="1" dirty="0"/>
              <a:t> yang </a:t>
            </a:r>
            <a:r>
              <a:rPr lang="en-US" sz="2600" b="1" dirty="0" err="1"/>
              <a:t>tidak</a:t>
            </a:r>
            <a:r>
              <a:rPr lang="en-US" sz="2600" b="1" dirty="0"/>
              <a:t> </a:t>
            </a:r>
            <a:r>
              <a:rPr lang="en-US" sz="2600" b="1" dirty="0" err="1"/>
              <a:t>menyebar</a:t>
            </a:r>
            <a:r>
              <a:rPr lang="en-US" sz="2600" b="1" dirty="0"/>
              <a:t> </a:t>
            </a:r>
            <a:r>
              <a:rPr lang="en-US" sz="2600" b="1" dirty="0" err="1"/>
              <a:t>dari</a:t>
            </a:r>
            <a:r>
              <a:rPr lang="en-US" sz="2600" b="1" dirty="0"/>
              <a:t> </a:t>
            </a:r>
            <a:r>
              <a:rPr lang="en-US" sz="2600" b="1" dirty="0" err="1"/>
              <a:t>satu</a:t>
            </a:r>
            <a:r>
              <a:rPr lang="en-US" sz="2600" b="1" dirty="0"/>
              <a:t> orang ke orang yang lain.</a:t>
            </a:r>
            <a:endParaRPr lang="en-US" sz="2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1E780-0C34-01FB-CB8C-2B8B3A2DEB10}"/>
              </a:ext>
            </a:extLst>
          </p:cNvPr>
          <p:cNvSpPr/>
          <p:nvPr/>
        </p:nvSpPr>
        <p:spPr>
          <a:xfrm>
            <a:off x="902049" y="3021677"/>
            <a:ext cx="46805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66"/>
                </a:solidFill>
              </a:rPr>
              <a:t>Penyakit</a:t>
            </a:r>
            <a:r>
              <a:rPr lang="en-US" sz="2600" b="1" dirty="0">
                <a:solidFill>
                  <a:srgbClr val="FF0066"/>
                </a:solidFill>
              </a:rPr>
              <a:t> </a:t>
            </a:r>
            <a:r>
              <a:rPr lang="en-US" sz="2600" b="1" dirty="0" err="1">
                <a:solidFill>
                  <a:srgbClr val="FF0066"/>
                </a:solidFill>
              </a:rPr>
              <a:t>menular</a:t>
            </a:r>
            <a:r>
              <a:rPr lang="en-US" sz="2600" b="1" dirty="0">
                <a:solidFill>
                  <a:srgbClr val="FF0066"/>
                </a:solidFill>
              </a:rPr>
              <a:t> </a:t>
            </a:r>
            <a:r>
              <a:rPr lang="en-US" sz="2600" b="1" dirty="0" err="1"/>
              <a:t>disebabkan</a:t>
            </a:r>
            <a:r>
              <a:rPr lang="en-US" sz="2600" b="1" dirty="0"/>
              <a:t> </a:t>
            </a:r>
            <a:r>
              <a:rPr lang="en-US" sz="2600" b="1" dirty="0" err="1"/>
              <a:t>karena</a:t>
            </a:r>
            <a:r>
              <a:rPr lang="en-US" sz="2600" b="1" dirty="0"/>
              <a:t> adanya masalah </a:t>
            </a:r>
            <a:r>
              <a:rPr lang="en-US" sz="2600" b="1" dirty="0" err="1"/>
              <a:t>fisiologis</a:t>
            </a:r>
            <a:r>
              <a:rPr lang="en-US" sz="2600" b="1" dirty="0"/>
              <a:t> atau </a:t>
            </a:r>
            <a:r>
              <a:rPr lang="en-US" sz="2600" b="1" dirty="0" err="1"/>
              <a:t>fungsi</a:t>
            </a:r>
            <a:r>
              <a:rPr lang="en-US" sz="2600" b="1" dirty="0"/>
              <a:t> </a:t>
            </a:r>
            <a:r>
              <a:rPr lang="en-US" sz="2600" b="1" dirty="0" err="1"/>
              <a:t>tubuh</a:t>
            </a:r>
            <a:r>
              <a:rPr lang="en-US" sz="2600" b="1" dirty="0"/>
              <a:t>.</a:t>
            </a:r>
            <a:endParaRPr lang="en-US" sz="2600" dirty="0"/>
          </a:p>
        </p:txBody>
      </p: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6B7B57E-A36D-62A3-E30C-6B8C8D980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01" y="449927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96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G:\Template Bupena Merdeka (Konten QR-Media mengajar)\BACKGROUND\kotak.jpg">
            <a:extLst>
              <a:ext uri="{FF2B5EF4-FFF2-40B4-BE49-F238E27FC236}">
                <a16:creationId xmlns:a16="http://schemas.microsoft.com/office/drawing/2014/main" id="{D654269F-3E85-58F9-1E21-E2FA716A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116632" y="-106363"/>
            <a:ext cx="10260632" cy="524986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2D7BA6-64A8-5FBB-B570-FF05CCE03ECB}"/>
              </a:ext>
            </a:extLst>
          </p:cNvPr>
          <p:cNvSpPr txBox="1"/>
          <p:nvPr/>
        </p:nvSpPr>
        <p:spPr>
          <a:xfrm>
            <a:off x="285720" y="1171232"/>
            <a:ext cx="49672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/>
              <a:t>Hipertensi </a:t>
            </a:r>
            <a:r>
              <a:rPr lang="nn-NO" sz="2800" b="1" dirty="0">
                <a:solidFill>
                  <a:srgbClr val="C00000"/>
                </a:solidFill>
              </a:rPr>
              <a:t>adalah keadaan di mana </a:t>
            </a:r>
            <a:r>
              <a:rPr lang="nn-NO" sz="2800" b="1" dirty="0">
                <a:solidFill>
                  <a:srgbClr val="FF0066"/>
                </a:solidFill>
              </a:rPr>
              <a:t>tekanan darah terhadap dinding arteri (pembuluh darah) </a:t>
            </a:r>
            <a:r>
              <a:rPr lang="nn-NO" sz="2800" b="1" dirty="0">
                <a:solidFill>
                  <a:srgbClr val="002060"/>
                </a:solidFill>
              </a:rPr>
              <a:t>sangat tinggi hingga melampaui batas normal</a:t>
            </a:r>
            <a:r>
              <a:rPr lang="nn-NO" sz="2800" b="1" dirty="0"/>
              <a:t>.</a:t>
            </a:r>
            <a:endParaRPr lang="en-US" sz="2800" b="1" dirty="0"/>
          </a:p>
        </p:txBody>
      </p:sp>
      <p:grpSp>
        <p:nvGrpSpPr>
          <p:cNvPr id="2" name="Group 7"/>
          <p:cNvGrpSpPr/>
          <p:nvPr/>
        </p:nvGrpSpPr>
        <p:grpSpPr>
          <a:xfrm>
            <a:off x="285720" y="267494"/>
            <a:ext cx="5222384" cy="1213230"/>
            <a:chOff x="631758" y="1785540"/>
            <a:chExt cx="6116021" cy="12132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6116021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5817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3200" b="1" dirty="0">
                  <a:solidFill>
                    <a:srgbClr val="3D52A4"/>
                  </a:solidFill>
                </a:rPr>
                <a:t>1. </a:t>
              </a:r>
              <a:r>
                <a:rPr lang="en-US" sz="3200" b="1" dirty="0" err="1">
                  <a:solidFill>
                    <a:srgbClr val="3D52A4"/>
                  </a:solidFill>
                </a:rPr>
                <a:t>Hipertensi</a:t>
              </a:r>
              <a:r>
                <a:rPr lang="en-US" sz="3200" b="1" dirty="0">
                  <a:solidFill>
                    <a:srgbClr val="3D52A4"/>
                  </a:solidFill>
                </a:rPr>
                <a:t> (Darah Tinggi)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193FD9-DEE8-6B0C-5A4B-73467EFB70B5}"/>
              </a:ext>
            </a:extLst>
          </p:cNvPr>
          <p:cNvSpPr txBox="1"/>
          <p:nvPr/>
        </p:nvSpPr>
        <p:spPr>
          <a:xfrm>
            <a:off x="1619672" y="3589119"/>
            <a:ext cx="5445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>
                <a:solidFill>
                  <a:srgbClr val="C00000"/>
                </a:solidFill>
              </a:rPr>
              <a:t>Kondisi ini </a:t>
            </a:r>
            <a:r>
              <a:rPr lang="nn-NO" sz="2800" b="1" dirty="0">
                <a:solidFill>
                  <a:srgbClr val="FF0066"/>
                </a:solidFill>
              </a:rPr>
              <a:t>menyebabkan jantung bekerja lebih keras</a:t>
            </a:r>
            <a:r>
              <a:rPr lang="nn-NO" sz="2800" b="1" dirty="0"/>
              <a:t>.</a:t>
            </a:r>
            <a:endParaRPr lang="en-US" sz="2800" b="1" dirty="0"/>
          </a:p>
        </p:txBody>
      </p:sp>
      <p:pic>
        <p:nvPicPr>
          <p:cNvPr id="6" name="Picture 5" descr="Close up view of platelets in the blood">
            <a:extLst>
              <a:ext uri="{FF2B5EF4-FFF2-40B4-BE49-F238E27FC236}">
                <a16:creationId xmlns:a16="http://schemas.microsoft.com/office/drawing/2014/main" id="{557C2733-20FD-BEBD-68A2-A9B19B831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87" y="1083684"/>
            <a:ext cx="4248149" cy="238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75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CAA979C-5F0D-7728-5EC8-6E3641F6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52C4D-BC36-7F55-3939-193866022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56" y="502970"/>
            <a:ext cx="8094892" cy="4147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2492809" y="690168"/>
            <a:ext cx="43566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Gejala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Hipertensi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23B0F8-57B8-BAA0-497A-CF951FC86DBB}"/>
              </a:ext>
            </a:extLst>
          </p:cNvPr>
          <p:cNvSpPr/>
          <p:nvPr/>
        </p:nvSpPr>
        <p:spPr>
          <a:xfrm>
            <a:off x="737832" y="1491630"/>
            <a:ext cx="3708590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Pusing.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82173F-9A92-9473-A772-F3CF5E1A733D}"/>
              </a:ext>
            </a:extLst>
          </p:cNvPr>
          <p:cNvSpPr/>
          <p:nvPr/>
        </p:nvSpPr>
        <p:spPr>
          <a:xfrm>
            <a:off x="719394" y="2283718"/>
            <a:ext cx="3708590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/>
                </a:solidFill>
              </a:rPr>
              <a:t>2.  </a:t>
            </a:r>
            <a:r>
              <a:rPr lang="en-US" sz="2800" b="1" dirty="0" err="1">
                <a:solidFill>
                  <a:schemeClr val="tx2"/>
                </a:solidFill>
              </a:rPr>
              <a:t>Mimisan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97F43B-9C75-082C-BCD4-50688BC0A42A}"/>
              </a:ext>
            </a:extLst>
          </p:cNvPr>
          <p:cNvSpPr/>
          <p:nvPr/>
        </p:nvSpPr>
        <p:spPr>
          <a:xfrm>
            <a:off x="737832" y="3075806"/>
            <a:ext cx="3690152" cy="584776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8463" indent="-398463">
              <a:buFont typeface="+mj-lt"/>
              <a:buAutoNum type="arabicPeriod" startAt="3"/>
            </a:pPr>
            <a:r>
              <a:rPr lang="en-US" sz="2800" b="1" dirty="0" err="1">
                <a:solidFill>
                  <a:schemeClr val="tx2"/>
                </a:solidFill>
              </a:rPr>
              <a:t>Sesak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nafas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AC9688-5EA3-C283-337B-5B02E0FD2185}"/>
              </a:ext>
            </a:extLst>
          </p:cNvPr>
          <p:cNvSpPr/>
          <p:nvPr/>
        </p:nvSpPr>
        <p:spPr>
          <a:xfrm>
            <a:off x="737832" y="3839019"/>
            <a:ext cx="3690152" cy="532931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 startAt="4"/>
            </a:pPr>
            <a:r>
              <a:rPr lang="en-US" sz="2800" b="1" dirty="0" err="1">
                <a:solidFill>
                  <a:schemeClr val="tx2"/>
                </a:solidFill>
              </a:rPr>
              <a:t>Mual</a:t>
            </a:r>
            <a:r>
              <a:rPr lang="en-US" sz="2800" b="1" dirty="0">
                <a:solidFill>
                  <a:schemeClr val="tx2"/>
                </a:solidFill>
              </a:rPr>
              <a:t> dan </a:t>
            </a:r>
            <a:r>
              <a:rPr lang="en-US" sz="2800" b="1" dirty="0" err="1">
                <a:solidFill>
                  <a:schemeClr val="tx2"/>
                </a:solidFill>
              </a:rPr>
              <a:t>muntah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F551034-6971-BD3B-3414-BB806D69197C}"/>
              </a:ext>
            </a:extLst>
          </p:cNvPr>
          <p:cNvSpPr/>
          <p:nvPr/>
        </p:nvSpPr>
        <p:spPr>
          <a:xfrm>
            <a:off x="4671140" y="1499865"/>
            <a:ext cx="3708590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/>
                </a:solidFill>
              </a:rPr>
              <a:t>5. </a:t>
            </a:r>
            <a:r>
              <a:rPr lang="en-US" sz="2800" b="1" dirty="0" err="1">
                <a:solidFill>
                  <a:schemeClr val="tx2"/>
                </a:solidFill>
              </a:rPr>
              <a:t>Mudah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lelah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2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1119501" y="1984751"/>
            <a:ext cx="2730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Mengurangi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konsumsi</a:t>
            </a:r>
            <a:r>
              <a:rPr lang="en-US" sz="3000" b="1" dirty="0">
                <a:solidFill>
                  <a:srgbClr val="7030A0"/>
                </a:solidFill>
              </a:rPr>
              <a:t> garam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Hipertensi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  <p:pic>
        <p:nvPicPr>
          <p:cNvPr id="4" name="Picture 3" descr="Wooden spoon with pink and white bath salt crystals overflowing onto wood surface">
            <a:extLst>
              <a:ext uri="{FF2B5EF4-FFF2-40B4-BE49-F238E27FC236}">
                <a16:creationId xmlns:a16="http://schemas.microsoft.com/office/drawing/2014/main" id="{544B1064-385A-1D02-03EC-F85F9999C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91630"/>
            <a:ext cx="4444179" cy="2911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62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407661" y="2144281"/>
            <a:ext cx="2332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Berolahraga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secara </a:t>
            </a:r>
            <a:r>
              <a:rPr lang="en-US" sz="3000" b="1" dirty="0" err="1">
                <a:solidFill>
                  <a:srgbClr val="7030A0"/>
                </a:solidFill>
              </a:rPr>
              <a:t>teratur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Hipertensi</a:t>
            </a:r>
            <a:endParaRPr lang="en-US" sz="2800" dirty="0"/>
          </a:p>
        </p:txBody>
      </p:sp>
      <p:pic>
        <p:nvPicPr>
          <p:cNvPr id="5" name="Picture 4" descr="Children running on the field">
            <a:extLst>
              <a:ext uri="{FF2B5EF4-FFF2-40B4-BE49-F238E27FC236}">
                <a16:creationId xmlns:a16="http://schemas.microsoft.com/office/drawing/2014/main" id="{3FBBF5C1-E6E2-433C-F436-41B11FB2C0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84420"/>
            <a:ext cx="4289302" cy="2859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959365" y="2120606"/>
            <a:ext cx="2878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Tidak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merokok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dan </a:t>
            </a:r>
            <a:r>
              <a:rPr lang="en-US" sz="3000" b="1" dirty="0" err="1">
                <a:solidFill>
                  <a:srgbClr val="7030A0"/>
                </a:solidFill>
              </a:rPr>
              <a:t>menghindari</a:t>
            </a:r>
            <a:r>
              <a:rPr lang="en-US" sz="3000" b="1" dirty="0">
                <a:solidFill>
                  <a:srgbClr val="7030A0"/>
                </a:solidFill>
              </a:rPr>
              <a:t> asap </a:t>
            </a:r>
            <a:r>
              <a:rPr lang="en-US" sz="3000" b="1" dirty="0" err="1">
                <a:solidFill>
                  <a:srgbClr val="7030A0"/>
                </a:solidFill>
              </a:rPr>
              <a:t>rokok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Hipertensi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BBC6F51-D518-1505-5FC7-C59F6D5FCA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98" y="953062"/>
            <a:ext cx="3731173" cy="3731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12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383997" y="1923678"/>
            <a:ext cx="2836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Menjaga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pola</a:t>
            </a:r>
            <a:r>
              <a:rPr lang="en-US" sz="3000" b="1" dirty="0">
                <a:solidFill>
                  <a:srgbClr val="0070C0"/>
                </a:solidFill>
              </a:rPr>
              <a:t> makan </a:t>
            </a:r>
            <a:r>
              <a:rPr lang="en-US" sz="3000" b="1" dirty="0">
                <a:solidFill>
                  <a:srgbClr val="7030A0"/>
                </a:solidFill>
              </a:rPr>
              <a:t>dengan </a:t>
            </a:r>
            <a:r>
              <a:rPr lang="en-US" sz="3000" b="1" dirty="0" err="1">
                <a:solidFill>
                  <a:srgbClr val="7030A0"/>
                </a:solidFill>
              </a:rPr>
              <a:t>gizi</a:t>
            </a:r>
            <a:r>
              <a:rPr lang="en-US" sz="3000" b="1" dirty="0">
                <a:solidFill>
                  <a:srgbClr val="7030A0"/>
                </a:solidFill>
              </a:rPr>
              <a:t> yang </a:t>
            </a:r>
            <a:r>
              <a:rPr lang="en-US" sz="3000" b="1" dirty="0" err="1">
                <a:solidFill>
                  <a:srgbClr val="7030A0"/>
                </a:solidFill>
              </a:rPr>
              <a:t>seimbang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Hipertensi</a:t>
            </a:r>
            <a:endParaRPr lang="en-US" sz="2800" dirty="0"/>
          </a:p>
        </p:txBody>
      </p:sp>
      <p:pic>
        <p:nvPicPr>
          <p:cNvPr id="4" name="Picture 3" descr="Woman buying vegetables at supermarket">
            <a:extLst>
              <a:ext uri="{FF2B5EF4-FFF2-40B4-BE49-F238E27FC236}">
                <a16:creationId xmlns:a16="http://schemas.microsoft.com/office/drawing/2014/main" id="{0C5438AA-75AB-F5B1-A49C-AB2FBA99C2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2" y="1481586"/>
            <a:ext cx="4361681" cy="2907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7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G:\Template Bupena Merdeka (Konten QR-Media mengajar)\BACKGROUND\kotak.jpg">
            <a:extLst>
              <a:ext uri="{FF2B5EF4-FFF2-40B4-BE49-F238E27FC236}">
                <a16:creationId xmlns:a16="http://schemas.microsoft.com/office/drawing/2014/main" id="{D654269F-3E85-58F9-1E21-E2FA716A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764704" y="-106363"/>
            <a:ext cx="10908704" cy="524986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2D7BA6-64A8-5FBB-B570-FF05CCE03ECB}"/>
              </a:ext>
            </a:extLst>
          </p:cNvPr>
          <p:cNvSpPr txBox="1"/>
          <p:nvPr/>
        </p:nvSpPr>
        <p:spPr>
          <a:xfrm>
            <a:off x="352253" y="1130084"/>
            <a:ext cx="5803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/>
              <a:t>Diabetes </a:t>
            </a:r>
            <a:r>
              <a:rPr lang="nn-NO" sz="2800" b="1" dirty="0">
                <a:solidFill>
                  <a:srgbClr val="C00000"/>
                </a:solidFill>
              </a:rPr>
              <a:t>merupakan</a:t>
            </a:r>
            <a:r>
              <a:rPr lang="nn-NO" sz="2800" b="1" dirty="0">
                <a:solidFill>
                  <a:srgbClr val="FF0066"/>
                </a:solidFill>
              </a:rPr>
              <a:t> penyakit yang ditandai oleh </a:t>
            </a:r>
            <a:r>
              <a:rPr lang="nn-NO" sz="2800" b="1" dirty="0">
                <a:solidFill>
                  <a:srgbClr val="002060"/>
                </a:solidFill>
              </a:rPr>
              <a:t>tingginya kadar gula darah</a:t>
            </a:r>
            <a:r>
              <a:rPr lang="nn-NO" sz="2800" b="1" dirty="0"/>
              <a:t>.</a:t>
            </a:r>
            <a:endParaRPr lang="en-US" sz="2800" b="1" dirty="0"/>
          </a:p>
        </p:txBody>
      </p:sp>
      <p:grpSp>
        <p:nvGrpSpPr>
          <p:cNvPr id="2" name="Group 7"/>
          <p:cNvGrpSpPr/>
          <p:nvPr/>
        </p:nvGrpSpPr>
        <p:grpSpPr>
          <a:xfrm>
            <a:off x="285720" y="267494"/>
            <a:ext cx="2774112" cy="732620"/>
            <a:chOff x="631758" y="1785540"/>
            <a:chExt cx="6116021" cy="732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6116021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5817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3200" b="1" dirty="0">
                  <a:solidFill>
                    <a:srgbClr val="3D52A4"/>
                  </a:solidFill>
                </a:rPr>
                <a:t>2. Diabetes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193FD9-DEE8-6B0C-5A4B-73467EFB70B5}"/>
              </a:ext>
            </a:extLst>
          </p:cNvPr>
          <p:cNvSpPr txBox="1"/>
          <p:nvPr/>
        </p:nvSpPr>
        <p:spPr>
          <a:xfrm>
            <a:off x="827584" y="2675008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Diabetes </a:t>
            </a:r>
            <a:r>
              <a:rPr lang="en-US" sz="2800" b="1" dirty="0" err="1"/>
              <a:t>terjadi</a:t>
            </a:r>
            <a:r>
              <a:rPr lang="en-US" sz="2800" b="1" dirty="0"/>
              <a:t> </a:t>
            </a:r>
            <a:r>
              <a:rPr lang="en-US" sz="2800" b="1" dirty="0" err="1"/>
              <a:t>karena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gangguan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fungsi</a:t>
            </a:r>
            <a:r>
              <a:rPr lang="en-US" sz="2800" b="1" dirty="0">
                <a:solidFill>
                  <a:srgbClr val="C00000"/>
                </a:solidFill>
              </a:rPr>
              <a:t> insulin </a:t>
            </a:r>
            <a:r>
              <a:rPr lang="en-US" sz="2800" b="1" dirty="0">
                <a:solidFill>
                  <a:srgbClr val="002060"/>
                </a:solidFill>
              </a:rPr>
              <a:t>dan dapat </a:t>
            </a:r>
            <a:r>
              <a:rPr lang="en-US" sz="2800" b="1" dirty="0" err="1">
                <a:solidFill>
                  <a:srgbClr val="002060"/>
                </a:solidFill>
              </a:rPr>
              <a:t>disebabkan</a:t>
            </a:r>
            <a:r>
              <a:rPr lang="en-US" sz="2800" b="1" dirty="0">
                <a:solidFill>
                  <a:srgbClr val="002060"/>
                </a:solidFill>
              </a:rPr>
              <a:t> oleh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faktor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keturunan</a:t>
            </a:r>
            <a:r>
              <a:rPr lang="en-US" sz="2800" b="1" dirty="0"/>
              <a:t>, </a:t>
            </a:r>
            <a:r>
              <a:rPr lang="en-US" sz="2800" b="1" dirty="0" err="1">
                <a:solidFill>
                  <a:srgbClr val="008080"/>
                </a:solidFill>
              </a:rPr>
              <a:t>obesitas</a:t>
            </a:r>
            <a:r>
              <a:rPr lang="en-US" sz="2800" b="1" dirty="0"/>
              <a:t>, </a:t>
            </a:r>
            <a:r>
              <a:rPr lang="en-US" sz="2800" b="1" dirty="0" err="1">
                <a:solidFill>
                  <a:srgbClr val="FF0066"/>
                </a:solidFill>
              </a:rPr>
              <a:t>serta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konsumsi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makanan</a:t>
            </a:r>
            <a:r>
              <a:rPr lang="en-US" sz="2800" b="1" dirty="0">
                <a:solidFill>
                  <a:srgbClr val="FF0066"/>
                </a:solidFill>
              </a:rPr>
              <a:t> yang </a:t>
            </a:r>
            <a:r>
              <a:rPr lang="en-US" sz="2800" b="1" dirty="0" err="1">
                <a:solidFill>
                  <a:srgbClr val="FF0066"/>
                </a:solidFill>
              </a:rPr>
              <a:t>tidak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sehat</a:t>
            </a:r>
            <a:r>
              <a:rPr lang="nn-NO" sz="2800" b="1" dirty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38137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21341"/>
            <a:ext cx="4448189" cy="40735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043608" y="1731461"/>
            <a:ext cx="3989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Latihan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kekuatan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otot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saling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mendorong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telapak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tangan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berpasangan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5440" y="1866735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3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5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17845"/>
            <a:ext cx="4999311" cy="3486838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6128437" y="1909282"/>
            <a:ext cx="2332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Berolahraga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secara </a:t>
            </a:r>
            <a:r>
              <a:rPr lang="en-US" sz="3000" b="1" dirty="0" err="1">
                <a:solidFill>
                  <a:srgbClr val="7030A0"/>
                </a:solidFill>
              </a:rPr>
              <a:t>teratur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Diabetes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291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Candies Chocolate photo and pictur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68" y="0"/>
            <a:ext cx="6717232" cy="430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395536" y="3225700"/>
            <a:ext cx="287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Mengurangi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konsumsi</a:t>
            </a:r>
            <a:r>
              <a:rPr lang="en-US" sz="3000" b="1" dirty="0">
                <a:solidFill>
                  <a:srgbClr val="7030A0"/>
                </a:solidFill>
              </a:rPr>
              <a:t> gula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318592" y="583436"/>
            <a:ext cx="324529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Diabetes</a:t>
            </a:r>
            <a:endParaRPr lang="en-US" sz="2800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40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57" y="987574"/>
            <a:ext cx="6741926" cy="4083918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383997" y="1923678"/>
            <a:ext cx="2836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Menjaga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pola</a:t>
            </a:r>
            <a:r>
              <a:rPr lang="en-US" sz="3000" b="1" dirty="0">
                <a:solidFill>
                  <a:srgbClr val="0070C0"/>
                </a:solidFill>
              </a:rPr>
              <a:t> makan </a:t>
            </a:r>
            <a:r>
              <a:rPr lang="en-US" sz="3000" b="1" dirty="0">
                <a:solidFill>
                  <a:srgbClr val="7030A0"/>
                </a:solidFill>
              </a:rPr>
              <a:t>dengan </a:t>
            </a:r>
            <a:r>
              <a:rPr lang="en-US" sz="3000" b="1" dirty="0" err="1">
                <a:solidFill>
                  <a:srgbClr val="7030A0"/>
                </a:solidFill>
              </a:rPr>
              <a:t>gizi</a:t>
            </a:r>
            <a:r>
              <a:rPr lang="en-US" sz="3000" b="1" dirty="0">
                <a:solidFill>
                  <a:srgbClr val="7030A0"/>
                </a:solidFill>
              </a:rPr>
              <a:t> yang </a:t>
            </a:r>
            <a:r>
              <a:rPr lang="en-US" sz="3000" b="1" dirty="0" err="1">
                <a:solidFill>
                  <a:srgbClr val="7030A0"/>
                </a:solidFill>
              </a:rPr>
              <a:t>seimbang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Diabetes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959365" y="2120606"/>
            <a:ext cx="287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Menjaga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berat</a:t>
            </a:r>
            <a:r>
              <a:rPr lang="en-US" sz="3000" b="1" dirty="0">
                <a:solidFill>
                  <a:srgbClr val="7030A0"/>
                </a:solidFill>
              </a:rPr>
              <a:t> badan ideal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Diabetes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  <p:pic>
        <p:nvPicPr>
          <p:cNvPr id="7" name="Picture 6" descr="A picture containing watch&#10;&#10;Description automatically generated">
            <a:extLst>
              <a:ext uri="{FF2B5EF4-FFF2-40B4-BE49-F238E27FC236}">
                <a16:creationId xmlns:a16="http://schemas.microsoft.com/office/drawing/2014/main" id="{A9479732-7297-2394-A67F-999A7DA5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26" y="1058375"/>
            <a:ext cx="5153770" cy="34358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0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383997" y="1923678"/>
            <a:ext cx="28367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Mengecek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kadar</a:t>
            </a:r>
            <a:r>
              <a:rPr lang="en-US" sz="3000" b="1" dirty="0">
                <a:solidFill>
                  <a:srgbClr val="0070C0"/>
                </a:solidFill>
              </a:rPr>
              <a:t> gula </a:t>
            </a:r>
            <a:r>
              <a:rPr lang="en-US" sz="3000" b="1" dirty="0" err="1">
                <a:solidFill>
                  <a:srgbClr val="0070C0"/>
                </a:solidFill>
              </a:rPr>
              <a:t>darah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secara </a:t>
            </a:r>
            <a:r>
              <a:rPr lang="en-US" sz="3000" b="1" dirty="0" err="1">
                <a:solidFill>
                  <a:srgbClr val="7030A0"/>
                </a:solidFill>
              </a:rPr>
              <a:t>rutin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Diabetes</a:t>
            </a:r>
            <a:endParaRPr lang="en-US" sz="28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1C6052A-C9E9-0016-8799-2DC6E03233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79" y="1096402"/>
            <a:ext cx="3435846" cy="34358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2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ass of water on white background">
            <a:extLst>
              <a:ext uri="{FF2B5EF4-FFF2-40B4-BE49-F238E27FC236}">
                <a16:creationId xmlns:a16="http://schemas.microsoft.com/office/drawing/2014/main" id="{C2DCA03D-A0C4-85D5-5DD3-73BAC748E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25" y="562660"/>
            <a:ext cx="4035039" cy="3931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1194463" y="1618319"/>
            <a:ext cx="33559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Memperbanyak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minum</a:t>
            </a:r>
            <a:r>
              <a:rPr lang="en-US" sz="3000" b="1" dirty="0">
                <a:solidFill>
                  <a:srgbClr val="7030A0"/>
                </a:solidFill>
              </a:rPr>
              <a:t> air </a:t>
            </a:r>
            <a:r>
              <a:rPr lang="en-US" sz="3000" b="1" dirty="0" err="1">
                <a:solidFill>
                  <a:srgbClr val="7030A0"/>
                </a:solidFill>
              </a:rPr>
              <a:t>putih</a:t>
            </a:r>
            <a:r>
              <a:rPr lang="en-US" sz="3000" b="1" dirty="0">
                <a:solidFill>
                  <a:srgbClr val="7030A0"/>
                </a:solidFill>
              </a:rPr>
              <a:t> dan </a:t>
            </a:r>
            <a:r>
              <a:rPr lang="en-US" sz="3000" b="1" dirty="0" err="1">
                <a:solidFill>
                  <a:srgbClr val="0070C0"/>
                </a:solidFill>
              </a:rPr>
              <a:t>mengurangi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minuman</a:t>
            </a:r>
            <a:r>
              <a:rPr lang="en-US" sz="3000" b="1" dirty="0">
                <a:solidFill>
                  <a:srgbClr val="7030A0"/>
                </a:solidFill>
              </a:rPr>
              <a:t> dengan </a:t>
            </a:r>
            <a:r>
              <a:rPr lang="en-US" sz="3000" b="1" dirty="0" err="1">
                <a:solidFill>
                  <a:srgbClr val="7030A0"/>
                </a:solidFill>
              </a:rPr>
              <a:t>kadar</a:t>
            </a:r>
            <a:r>
              <a:rPr lang="en-US" sz="3000" b="1" dirty="0">
                <a:solidFill>
                  <a:srgbClr val="7030A0"/>
                </a:solidFill>
              </a:rPr>
              <a:t> gula </a:t>
            </a:r>
            <a:r>
              <a:rPr lang="en-US" sz="3000" b="1" dirty="0" err="1">
                <a:solidFill>
                  <a:srgbClr val="7030A0"/>
                </a:solidFill>
              </a:rPr>
              <a:t>tinggi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Diabetes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G:\Template Bupena Merdeka (Konten QR-Media mengajar)\BACKGROUND\kotak.jpg">
            <a:extLst>
              <a:ext uri="{FF2B5EF4-FFF2-40B4-BE49-F238E27FC236}">
                <a16:creationId xmlns:a16="http://schemas.microsoft.com/office/drawing/2014/main" id="{D654269F-3E85-58F9-1E21-E2FA716A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764704" y="-106363"/>
            <a:ext cx="10908704" cy="524986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2D7BA6-64A8-5FBB-B570-FF05CCE03ECB}"/>
              </a:ext>
            </a:extLst>
          </p:cNvPr>
          <p:cNvSpPr txBox="1"/>
          <p:nvPr/>
        </p:nvSpPr>
        <p:spPr>
          <a:xfrm>
            <a:off x="352253" y="1130084"/>
            <a:ext cx="5803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/>
              <a:t>Diabetes </a:t>
            </a:r>
            <a:r>
              <a:rPr lang="nn-NO" sz="2800" b="1" dirty="0">
                <a:solidFill>
                  <a:srgbClr val="C00000"/>
                </a:solidFill>
              </a:rPr>
              <a:t>adalah</a:t>
            </a:r>
            <a:r>
              <a:rPr lang="nn-NO" sz="2800" b="1" dirty="0">
                <a:solidFill>
                  <a:srgbClr val="FF0066"/>
                </a:solidFill>
              </a:rPr>
              <a:t> keadaan di mana lemak menumpuk dalam tubuh </a:t>
            </a:r>
            <a:r>
              <a:rPr lang="nn-NO" sz="2800" b="1" dirty="0">
                <a:solidFill>
                  <a:srgbClr val="002060"/>
                </a:solidFill>
              </a:rPr>
              <a:t>dalam jumlah banyak</a:t>
            </a:r>
            <a:r>
              <a:rPr lang="nn-NO" sz="2800" b="1" dirty="0"/>
              <a:t>.</a:t>
            </a:r>
            <a:endParaRPr lang="en-US" sz="2800" b="1" dirty="0"/>
          </a:p>
        </p:txBody>
      </p:sp>
      <p:grpSp>
        <p:nvGrpSpPr>
          <p:cNvPr id="2" name="Group 7"/>
          <p:cNvGrpSpPr/>
          <p:nvPr/>
        </p:nvGrpSpPr>
        <p:grpSpPr>
          <a:xfrm>
            <a:off x="285720" y="267494"/>
            <a:ext cx="2774112" cy="732620"/>
            <a:chOff x="631758" y="1785540"/>
            <a:chExt cx="6116021" cy="732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6116021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5817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3200" b="1" dirty="0">
                  <a:solidFill>
                    <a:srgbClr val="3D52A4"/>
                  </a:solidFill>
                </a:rPr>
                <a:t>3. </a:t>
              </a:r>
              <a:r>
                <a:rPr lang="en-US" sz="3200" b="1" dirty="0" err="1">
                  <a:solidFill>
                    <a:srgbClr val="3D52A4"/>
                  </a:solidFill>
                </a:rPr>
                <a:t>Obesitas</a:t>
              </a:r>
              <a:endParaRPr lang="en-US" sz="3200" b="1" dirty="0">
                <a:solidFill>
                  <a:srgbClr val="3D52A4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193FD9-DEE8-6B0C-5A4B-73467EFB70B5}"/>
              </a:ext>
            </a:extLst>
          </p:cNvPr>
          <p:cNvSpPr txBox="1"/>
          <p:nvPr/>
        </p:nvSpPr>
        <p:spPr>
          <a:xfrm>
            <a:off x="827584" y="2675008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Obesitas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menyebabkan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berat</a:t>
            </a:r>
            <a:r>
              <a:rPr lang="en-US" sz="2800" b="1" dirty="0">
                <a:solidFill>
                  <a:srgbClr val="002060"/>
                </a:solidFill>
              </a:rPr>
              <a:t> badan diatas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berat</a:t>
            </a:r>
            <a:r>
              <a:rPr lang="en-US" sz="2800" b="1" dirty="0">
                <a:solidFill>
                  <a:srgbClr val="7030A0"/>
                </a:solidFill>
              </a:rPr>
              <a:t> badan ideal</a:t>
            </a:r>
            <a:r>
              <a:rPr lang="nn-NO" sz="2800" b="1" dirty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136135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CAA979C-5F0D-7728-5EC8-6E3641F6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52C4D-BC36-7F55-3939-193866022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56" y="502970"/>
            <a:ext cx="8094892" cy="4147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2492809" y="690168"/>
            <a:ext cx="43566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Gejala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Obesitas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23B0F8-57B8-BAA0-497A-CF951FC86DBB}"/>
              </a:ext>
            </a:extLst>
          </p:cNvPr>
          <p:cNvSpPr/>
          <p:nvPr/>
        </p:nvSpPr>
        <p:spPr>
          <a:xfrm>
            <a:off x="1043608" y="1755167"/>
            <a:ext cx="3708590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chemeClr val="tx2"/>
                </a:solidFill>
              </a:rPr>
              <a:t>Mudah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berkeringat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82173F-9A92-9473-A772-F3CF5E1A733D}"/>
              </a:ext>
            </a:extLst>
          </p:cNvPr>
          <p:cNvSpPr/>
          <p:nvPr/>
        </p:nvSpPr>
        <p:spPr>
          <a:xfrm>
            <a:off x="1025170" y="2547255"/>
            <a:ext cx="3708590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/>
                </a:solidFill>
              </a:rPr>
              <a:t>2.  </a:t>
            </a:r>
            <a:r>
              <a:rPr lang="en-US" sz="2800" b="1" dirty="0" err="1">
                <a:solidFill>
                  <a:schemeClr val="tx2"/>
                </a:solidFill>
              </a:rPr>
              <a:t>Mudah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lelah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97F43B-9C75-082C-BCD4-50688BC0A42A}"/>
              </a:ext>
            </a:extLst>
          </p:cNvPr>
          <p:cNvSpPr/>
          <p:nvPr/>
        </p:nvSpPr>
        <p:spPr>
          <a:xfrm>
            <a:off x="1043608" y="3339343"/>
            <a:ext cx="3690152" cy="584776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8463" indent="-398463">
              <a:buFont typeface="+mj-lt"/>
              <a:buAutoNum type="arabicPeriod" startAt="3"/>
            </a:pPr>
            <a:r>
              <a:rPr lang="en-US" sz="2800" b="1" dirty="0">
                <a:solidFill>
                  <a:schemeClr val="tx2"/>
                </a:solidFill>
              </a:rPr>
              <a:t>Nyeri </a:t>
            </a:r>
            <a:r>
              <a:rPr lang="en-US" sz="2800" b="1" dirty="0" err="1">
                <a:solidFill>
                  <a:schemeClr val="tx2"/>
                </a:solidFill>
              </a:rPr>
              <a:t>sendi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3" name="Picture 2" descr="A doll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3DB699B3-FC0A-0DE7-B018-CF1E79D9B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96" y="1344745"/>
            <a:ext cx="3643491" cy="3115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4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1193636" y="2193049"/>
            <a:ext cx="335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Tidak</a:t>
            </a:r>
            <a:r>
              <a:rPr lang="en-US" sz="3000" b="1" dirty="0">
                <a:solidFill>
                  <a:srgbClr val="0070C0"/>
                </a:solidFill>
              </a:rPr>
              <a:t> makan  </a:t>
            </a:r>
            <a:r>
              <a:rPr lang="en-US" sz="3000" b="1" dirty="0">
                <a:solidFill>
                  <a:srgbClr val="7030A0"/>
                </a:solidFill>
              </a:rPr>
              <a:t>secara </a:t>
            </a:r>
            <a:r>
              <a:rPr lang="en-US" sz="3000" b="1" dirty="0" err="1">
                <a:solidFill>
                  <a:srgbClr val="7030A0"/>
                </a:solidFill>
              </a:rPr>
              <a:t>berlebihan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Obesitas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FF9D6EA-9D3A-0471-40D1-2E50251B01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83" y="1385729"/>
            <a:ext cx="3941605" cy="2770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42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364524" y="1810545"/>
            <a:ext cx="2836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Mengurangi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konsumsi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makanan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cepat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saji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Obesitas</a:t>
            </a:r>
            <a:endParaRPr lang="en-US" sz="2800" dirty="0"/>
          </a:p>
        </p:txBody>
      </p:sp>
      <p:pic>
        <p:nvPicPr>
          <p:cNvPr id="4" name="Picture 3" descr="A plate of burgers and fries&#10;&#10;Description automatically generated with medium confidence">
            <a:extLst>
              <a:ext uri="{FF2B5EF4-FFF2-40B4-BE49-F238E27FC236}">
                <a16:creationId xmlns:a16="http://schemas.microsoft.com/office/drawing/2014/main" id="{CEDCB479-4E25-BCD2-42B8-9E12D759A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3422"/>
            <a:ext cx="3822071" cy="2385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77" y="691200"/>
            <a:ext cx="5408123" cy="41848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043609" y="1635646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Latihan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kekuatan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otot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saling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mendorong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tongkat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berpasangan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5440" y="1770920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4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899592" y="1951592"/>
            <a:ext cx="3355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Memperbanyak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konsumsi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buah</a:t>
            </a:r>
            <a:r>
              <a:rPr lang="en-US" sz="3000" b="1" dirty="0">
                <a:solidFill>
                  <a:srgbClr val="7030A0"/>
                </a:solidFill>
              </a:rPr>
              <a:t> dan </a:t>
            </a:r>
            <a:r>
              <a:rPr lang="en-US" sz="3000" b="1" dirty="0" err="1">
                <a:solidFill>
                  <a:srgbClr val="7030A0"/>
                </a:solidFill>
              </a:rPr>
              <a:t>sayur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Obesitas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  <p:pic>
        <p:nvPicPr>
          <p:cNvPr id="3074" name="Picture 2" descr="Free Vegetables Fruits vector and pict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69" y="1152394"/>
            <a:ext cx="4572254" cy="336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5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17845"/>
            <a:ext cx="4999311" cy="3486838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364524" y="1810545"/>
            <a:ext cx="2836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Berolahraga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secara </a:t>
            </a:r>
            <a:r>
              <a:rPr lang="en-US" sz="3000" b="1" dirty="0" err="1">
                <a:solidFill>
                  <a:srgbClr val="7030A0"/>
                </a:solidFill>
              </a:rPr>
              <a:t>teratur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Obesitas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1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A Cake Sweets illustration and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64" y="483518"/>
            <a:ext cx="475252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1443442" y="2121118"/>
            <a:ext cx="3355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Mengurangi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makanan</a:t>
            </a:r>
            <a:r>
              <a:rPr lang="en-US" sz="3000" b="1" dirty="0">
                <a:solidFill>
                  <a:srgbClr val="7030A0"/>
                </a:solidFill>
              </a:rPr>
              <a:t> yang </a:t>
            </a:r>
            <a:r>
              <a:rPr lang="en-US" sz="3000" b="1" dirty="0" err="1">
                <a:solidFill>
                  <a:srgbClr val="7030A0"/>
                </a:solidFill>
              </a:rPr>
              <a:t>manis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Obesitas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9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G:\Template Bupena Merdeka (Konten QR-Media mengajar)\BACKGROUND\kotak.jpg">
            <a:extLst>
              <a:ext uri="{FF2B5EF4-FFF2-40B4-BE49-F238E27FC236}">
                <a16:creationId xmlns:a16="http://schemas.microsoft.com/office/drawing/2014/main" id="{D654269F-3E85-58F9-1E21-E2FA716A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764704" y="-106363"/>
            <a:ext cx="10908704" cy="524986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2D7BA6-64A8-5FBB-B570-FF05CCE03ECB}"/>
              </a:ext>
            </a:extLst>
          </p:cNvPr>
          <p:cNvSpPr txBox="1"/>
          <p:nvPr/>
        </p:nvSpPr>
        <p:spPr>
          <a:xfrm>
            <a:off x="352253" y="1130084"/>
            <a:ext cx="5803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/>
              <a:t>Penyakit jantung </a:t>
            </a:r>
            <a:r>
              <a:rPr lang="nn-NO" sz="2800" b="1" dirty="0">
                <a:solidFill>
                  <a:srgbClr val="C00000"/>
                </a:solidFill>
              </a:rPr>
              <a:t>adalah </a:t>
            </a:r>
            <a:r>
              <a:rPr lang="nn-NO" sz="2800" b="1" dirty="0">
                <a:solidFill>
                  <a:srgbClr val="FF0066"/>
                </a:solidFill>
              </a:rPr>
              <a:t>penyakit yang menyebabkan jantung </a:t>
            </a:r>
            <a:r>
              <a:rPr lang="nn-NO" sz="2800" b="1" dirty="0">
                <a:solidFill>
                  <a:srgbClr val="002060"/>
                </a:solidFill>
              </a:rPr>
              <a:t>tidak dapat bekerja dengan baik.</a:t>
            </a:r>
            <a:endParaRPr lang="en-US" sz="2800" b="1" dirty="0"/>
          </a:p>
        </p:txBody>
      </p:sp>
      <p:grpSp>
        <p:nvGrpSpPr>
          <p:cNvPr id="2" name="Group 7"/>
          <p:cNvGrpSpPr/>
          <p:nvPr/>
        </p:nvGrpSpPr>
        <p:grpSpPr>
          <a:xfrm>
            <a:off x="285720" y="267494"/>
            <a:ext cx="3638208" cy="1213230"/>
            <a:chOff x="631758" y="1785540"/>
            <a:chExt cx="6116021" cy="12132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6116021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58172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3200" b="1" dirty="0">
                  <a:solidFill>
                    <a:srgbClr val="3D52A4"/>
                  </a:solidFill>
                </a:rPr>
                <a:t>4. </a:t>
              </a:r>
              <a:r>
                <a:rPr lang="en-US" sz="3200" b="1" dirty="0" err="1">
                  <a:solidFill>
                    <a:srgbClr val="3D52A4"/>
                  </a:solidFill>
                </a:rPr>
                <a:t>Penyakit</a:t>
              </a:r>
              <a:r>
                <a:rPr lang="en-US" sz="3200" b="1" dirty="0">
                  <a:solidFill>
                    <a:srgbClr val="3D52A4"/>
                  </a:solidFill>
                </a:rPr>
                <a:t> </a:t>
              </a:r>
              <a:r>
                <a:rPr lang="en-US" sz="3200" b="1" dirty="0" err="1">
                  <a:solidFill>
                    <a:srgbClr val="3D52A4"/>
                  </a:solidFill>
                </a:rPr>
                <a:t>Jantung</a:t>
              </a:r>
              <a:endParaRPr lang="en-US" sz="3200" b="1" dirty="0">
                <a:solidFill>
                  <a:srgbClr val="3D52A4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193FD9-DEE8-6B0C-5A4B-73467EFB70B5}"/>
              </a:ext>
            </a:extLst>
          </p:cNvPr>
          <p:cNvSpPr txBox="1"/>
          <p:nvPr/>
        </p:nvSpPr>
        <p:spPr>
          <a:xfrm>
            <a:off x="827584" y="2675008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Penyakit</a:t>
            </a:r>
            <a:r>
              <a:rPr lang="en-US" sz="2800" b="1" dirty="0"/>
              <a:t> </a:t>
            </a:r>
            <a:r>
              <a:rPr lang="en-US" sz="2800" b="1" dirty="0" err="1"/>
              <a:t>jantung</a:t>
            </a:r>
            <a:r>
              <a:rPr lang="en-US" sz="2800" b="1" dirty="0"/>
              <a:t> dapat </a:t>
            </a:r>
            <a:r>
              <a:rPr lang="en-US" sz="2800" b="1" dirty="0" err="1"/>
              <a:t>disebabkan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faktor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keturunan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infeksi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gaya</a:t>
            </a:r>
            <a:r>
              <a:rPr lang="en-US" sz="2800" b="1" dirty="0">
                <a:solidFill>
                  <a:srgbClr val="0070C0"/>
                </a:solidFill>
              </a:rPr>
              <a:t> hidup </a:t>
            </a:r>
            <a:r>
              <a:rPr lang="en-US" sz="2800" b="1" dirty="0" err="1">
                <a:solidFill>
                  <a:srgbClr val="0070C0"/>
                </a:solidFill>
              </a:rPr>
              <a:t>tidak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sehat</a:t>
            </a:r>
            <a:r>
              <a:rPr lang="en-US" sz="2800" b="1" dirty="0">
                <a:solidFill>
                  <a:srgbClr val="0070C0"/>
                </a:solidFill>
              </a:rPr>
              <a:t>, dan </a:t>
            </a:r>
            <a:r>
              <a:rPr lang="en-US" sz="2800" b="1" dirty="0" err="1">
                <a:solidFill>
                  <a:srgbClr val="0070C0"/>
                </a:solidFill>
              </a:rPr>
              <a:t>obat-obatan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70828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CAA979C-5F0D-7728-5EC8-6E3641F6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2492809" y="690831"/>
            <a:ext cx="43566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Gejala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Jantung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23B0F8-57B8-BAA0-497A-CF951FC86DBB}"/>
              </a:ext>
            </a:extLst>
          </p:cNvPr>
          <p:cNvSpPr/>
          <p:nvPr/>
        </p:nvSpPr>
        <p:spPr>
          <a:xfrm>
            <a:off x="737832" y="1491631"/>
            <a:ext cx="3258104" cy="435176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400" b="1" dirty="0">
                <a:solidFill>
                  <a:schemeClr val="tx2"/>
                </a:solidFill>
              </a:rPr>
              <a:t>Nyeri dada </a:t>
            </a:r>
            <a:r>
              <a:rPr lang="en-US" sz="2400" b="1" dirty="0" err="1">
                <a:solidFill>
                  <a:schemeClr val="tx2"/>
                </a:solidFill>
              </a:rPr>
              <a:t>kiri</a:t>
            </a:r>
            <a:r>
              <a:rPr lang="en-US" sz="24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82173F-9A92-9473-A772-F3CF5E1A733D}"/>
              </a:ext>
            </a:extLst>
          </p:cNvPr>
          <p:cNvSpPr/>
          <p:nvPr/>
        </p:nvSpPr>
        <p:spPr>
          <a:xfrm>
            <a:off x="1115616" y="2139702"/>
            <a:ext cx="3806208" cy="462281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2"/>
                </a:solidFill>
              </a:rPr>
              <a:t>2.  </a:t>
            </a:r>
            <a:r>
              <a:rPr lang="en-US" sz="2400" b="1" dirty="0" err="1">
                <a:solidFill>
                  <a:schemeClr val="tx2"/>
                </a:solidFill>
              </a:rPr>
              <a:t>Jantung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berdebar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cepat</a:t>
            </a:r>
            <a:r>
              <a:rPr lang="en-US" sz="24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97F43B-9C75-082C-BCD4-50688BC0A42A}"/>
              </a:ext>
            </a:extLst>
          </p:cNvPr>
          <p:cNvSpPr/>
          <p:nvPr/>
        </p:nvSpPr>
        <p:spPr>
          <a:xfrm>
            <a:off x="1619672" y="2787774"/>
            <a:ext cx="3806208" cy="462281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8463" indent="-398463">
              <a:buFont typeface="+mj-lt"/>
              <a:buAutoNum type="arabicPeriod" startAt="3"/>
            </a:pPr>
            <a:r>
              <a:rPr lang="en-US" sz="2400" b="1" dirty="0" err="1">
                <a:solidFill>
                  <a:schemeClr val="tx2"/>
                </a:solidFill>
              </a:rPr>
              <a:t>Keringat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dingin</a:t>
            </a:r>
            <a:r>
              <a:rPr lang="en-US" sz="24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AC9688-5EA3-C283-337B-5B02E0FD2185}"/>
              </a:ext>
            </a:extLst>
          </p:cNvPr>
          <p:cNvSpPr/>
          <p:nvPr/>
        </p:nvSpPr>
        <p:spPr>
          <a:xfrm>
            <a:off x="2051720" y="3479369"/>
            <a:ext cx="3806208" cy="38852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 startAt="4"/>
            </a:pPr>
            <a:r>
              <a:rPr lang="en-US" sz="2400" b="1" dirty="0" err="1">
                <a:solidFill>
                  <a:schemeClr val="tx2"/>
                </a:solidFill>
              </a:rPr>
              <a:t>Mudah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lelah</a:t>
            </a:r>
            <a:r>
              <a:rPr lang="en-US" sz="24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3B7F0F-F829-98F2-9775-69ECC61A1EFF}"/>
              </a:ext>
            </a:extLst>
          </p:cNvPr>
          <p:cNvSpPr/>
          <p:nvPr/>
        </p:nvSpPr>
        <p:spPr>
          <a:xfrm>
            <a:off x="2627784" y="4127441"/>
            <a:ext cx="3600400" cy="38852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2"/>
                </a:solidFill>
              </a:rPr>
              <a:t>5.  </a:t>
            </a:r>
            <a:r>
              <a:rPr lang="en-US" sz="2400" b="1" dirty="0" err="1">
                <a:solidFill>
                  <a:schemeClr val="tx2"/>
                </a:solidFill>
              </a:rPr>
              <a:t>Sesak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nafas</a:t>
            </a:r>
            <a:r>
              <a:rPr lang="en-US" sz="24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" name="Picture 3" descr="G:\Template Bupena Merdeka (Konten QR-Media mengajar)\BAHAN\tokoh 2.png">
            <a:extLst>
              <a:ext uri="{FF2B5EF4-FFF2-40B4-BE49-F238E27FC236}">
                <a16:creationId xmlns:a16="http://schemas.microsoft.com/office/drawing/2014/main" id="{E340C0B5-C501-021B-D216-821CD165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35253"/>
          <a:stretch>
            <a:fillRect/>
          </a:stretch>
        </p:blipFill>
        <p:spPr bwMode="auto">
          <a:xfrm>
            <a:off x="6123213" y="1274943"/>
            <a:ext cx="2582903" cy="3510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3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74" y="1008551"/>
            <a:ext cx="6741926" cy="4083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899592" y="1951592"/>
            <a:ext cx="3355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Mengkonsumsi</a:t>
            </a:r>
            <a:r>
              <a:rPr lang="en-US" sz="3000" b="1" dirty="0">
                <a:solidFill>
                  <a:srgbClr val="0070C0"/>
                </a:solidFill>
              </a:rPr>
              <a:t>  </a:t>
            </a:r>
            <a:r>
              <a:rPr lang="en-US" sz="3000" b="1" dirty="0" err="1">
                <a:solidFill>
                  <a:srgbClr val="7030A0"/>
                </a:solidFill>
              </a:rPr>
              <a:t>makanan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sehat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serta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rendah</a:t>
            </a:r>
            <a:r>
              <a:rPr lang="en-US" sz="3000" b="1" dirty="0">
                <a:solidFill>
                  <a:srgbClr val="7030A0"/>
                </a:solidFill>
              </a:rPr>
              <a:t> garam dan lemak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Jantung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75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17845"/>
            <a:ext cx="4999311" cy="3486838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364524" y="1810545"/>
            <a:ext cx="2836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Berolahraga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secara </a:t>
            </a:r>
            <a:r>
              <a:rPr lang="en-US" sz="3000" b="1" dirty="0" err="1">
                <a:solidFill>
                  <a:srgbClr val="7030A0"/>
                </a:solidFill>
              </a:rPr>
              <a:t>teratur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Jantung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46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979085" y="2522657"/>
            <a:ext cx="2878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Tidak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merokok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Jantung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BBC6F51-D518-1505-5FC7-C59F6D5FCA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98" y="953062"/>
            <a:ext cx="3731173" cy="3731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0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74588"/>
            <a:ext cx="3240360" cy="3679474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364524" y="1810545"/>
            <a:ext cx="28367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Menjaga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kebersihan</a:t>
            </a:r>
            <a:r>
              <a:rPr lang="en-US" sz="3000" b="1" dirty="0">
                <a:solidFill>
                  <a:srgbClr val="7030A0"/>
                </a:solidFill>
              </a:rPr>
              <a:t> dengan baik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Jantung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76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959365" y="2120606"/>
            <a:ext cx="287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Menjaga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berat</a:t>
            </a:r>
            <a:r>
              <a:rPr lang="en-US" sz="3000" b="1" dirty="0">
                <a:solidFill>
                  <a:srgbClr val="7030A0"/>
                </a:solidFill>
              </a:rPr>
              <a:t> badan ideal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Jantung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  <p:pic>
        <p:nvPicPr>
          <p:cNvPr id="7" name="Picture 6" descr="A picture containing watch&#10;&#10;Description automatically generated">
            <a:extLst>
              <a:ext uri="{FF2B5EF4-FFF2-40B4-BE49-F238E27FC236}">
                <a16:creationId xmlns:a16="http://schemas.microsoft.com/office/drawing/2014/main" id="{A9479732-7297-2394-A67F-999A7DA5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26" y="1058375"/>
            <a:ext cx="5153770" cy="34358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2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07012"/>
            <a:ext cx="3113734" cy="41559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095677" y="786487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Latihan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saling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mendorong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bahu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dengan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dua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lengan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berpasangan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97508" y="921761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5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128287" y="2587659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Latihan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saling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mendorong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bahu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sambil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merangkak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0118" y="2722933"/>
            <a:ext cx="540000" cy="550225"/>
            <a:chOff x="2339752" y="2178730"/>
            <a:chExt cx="540000" cy="550225"/>
          </a:xfrm>
        </p:grpSpPr>
        <p:sp>
          <p:nvSpPr>
            <p:cNvPr id="13" name="Oval 1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6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383997" y="1923678"/>
            <a:ext cx="28367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Kontrol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kesehatan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secara </a:t>
            </a:r>
            <a:r>
              <a:rPr lang="en-US" sz="3000" b="1" dirty="0" err="1">
                <a:solidFill>
                  <a:srgbClr val="7030A0"/>
                </a:solidFill>
              </a:rPr>
              <a:t>rutin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Penyakit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Jantung</a:t>
            </a:r>
            <a:endParaRPr lang="en-US" sz="28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1C6052A-C9E9-0016-8799-2DC6E03233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79" y="1096402"/>
            <a:ext cx="3435846" cy="34358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06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G:\Template Bupena Merdeka (Konten QR-Media mengajar)\BACKGROUND\kotak.jpg">
            <a:extLst>
              <a:ext uri="{FF2B5EF4-FFF2-40B4-BE49-F238E27FC236}">
                <a16:creationId xmlns:a16="http://schemas.microsoft.com/office/drawing/2014/main" id="{D654269F-3E85-58F9-1E21-E2FA716A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116632" y="-106363"/>
            <a:ext cx="10729192" cy="524986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2D7BA6-64A8-5FBB-B570-FF05CCE03ECB}"/>
              </a:ext>
            </a:extLst>
          </p:cNvPr>
          <p:cNvSpPr txBox="1"/>
          <p:nvPr/>
        </p:nvSpPr>
        <p:spPr>
          <a:xfrm>
            <a:off x="717768" y="2118745"/>
            <a:ext cx="4142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/>
              <a:t>Osteopororsis </a:t>
            </a:r>
            <a:r>
              <a:rPr lang="nn-NO" sz="2800" b="1" dirty="0">
                <a:solidFill>
                  <a:srgbClr val="C00000"/>
                </a:solidFill>
              </a:rPr>
              <a:t>adalah kejadian di mana </a:t>
            </a:r>
            <a:r>
              <a:rPr lang="nn-NO" sz="2800" b="1" dirty="0">
                <a:solidFill>
                  <a:srgbClr val="FF0066"/>
                </a:solidFill>
              </a:rPr>
              <a:t>tulang menjadi lemah dan rapuh.</a:t>
            </a:r>
            <a:endParaRPr lang="en-US" sz="2800" b="1" dirty="0"/>
          </a:p>
        </p:txBody>
      </p:sp>
      <p:grpSp>
        <p:nvGrpSpPr>
          <p:cNvPr id="2" name="Group 7"/>
          <p:cNvGrpSpPr/>
          <p:nvPr/>
        </p:nvGrpSpPr>
        <p:grpSpPr>
          <a:xfrm>
            <a:off x="285720" y="267494"/>
            <a:ext cx="5222384" cy="732620"/>
            <a:chOff x="631758" y="1785540"/>
            <a:chExt cx="6116021" cy="732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6116021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5817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3200" b="1" dirty="0">
                  <a:solidFill>
                    <a:srgbClr val="3D52A4"/>
                  </a:solidFill>
                </a:rPr>
                <a:t>5. Osteoporosis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26DB18-A11E-5744-B361-1A2050B4E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2" y="51470"/>
            <a:ext cx="1387564" cy="546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ECF68-5669-9DA2-0A02-87E006F4D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26300"/>
            <a:ext cx="3200000" cy="2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363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CAA979C-5F0D-7728-5EC8-6E3641F6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52C4D-BC36-7F55-3939-193866022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56" y="502970"/>
            <a:ext cx="8094892" cy="4147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EADB6-8DFA-F35F-3FBD-2D3CC63346E9}"/>
              </a:ext>
            </a:extLst>
          </p:cNvPr>
          <p:cNvSpPr txBox="1"/>
          <p:nvPr/>
        </p:nvSpPr>
        <p:spPr>
          <a:xfrm>
            <a:off x="2492809" y="690168"/>
            <a:ext cx="43566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Gejala</a:t>
            </a:r>
            <a:r>
              <a:rPr lang="en-US" sz="3200" b="1" dirty="0">
                <a:solidFill>
                  <a:srgbClr val="FF0066"/>
                </a:solidFill>
              </a:rPr>
              <a:t> Osteoporosis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23B0F8-57B8-BAA0-497A-CF951FC86DBB}"/>
              </a:ext>
            </a:extLst>
          </p:cNvPr>
          <p:cNvSpPr/>
          <p:nvPr/>
        </p:nvSpPr>
        <p:spPr>
          <a:xfrm>
            <a:off x="737832" y="1491630"/>
            <a:ext cx="4307542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600" b="1" dirty="0" err="1">
                <a:solidFill>
                  <a:schemeClr val="tx2"/>
                </a:solidFill>
              </a:rPr>
              <a:t>Tulang</a:t>
            </a:r>
            <a:r>
              <a:rPr lang="en-US" sz="2600" b="1" dirty="0">
                <a:solidFill>
                  <a:schemeClr val="tx2"/>
                </a:solidFill>
              </a:rPr>
              <a:t> </a:t>
            </a:r>
            <a:r>
              <a:rPr lang="en-US" sz="2600" b="1" dirty="0" err="1">
                <a:solidFill>
                  <a:schemeClr val="tx2"/>
                </a:solidFill>
              </a:rPr>
              <a:t>retak</a:t>
            </a:r>
            <a:r>
              <a:rPr lang="en-US" sz="26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82173F-9A92-9473-A772-F3CF5E1A733D}"/>
              </a:ext>
            </a:extLst>
          </p:cNvPr>
          <p:cNvSpPr/>
          <p:nvPr/>
        </p:nvSpPr>
        <p:spPr>
          <a:xfrm>
            <a:off x="719394" y="2283718"/>
            <a:ext cx="4325980" cy="584775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2"/>
                </a:solidFill>
              </a:rPr>
              <a:t>2.  Tinggi badan </a:t>
            </a:r>
            <a:r>
              <a:rPr lang="en-US" sz="2600" b="1" dirty="0" err="1">
                <a:solidFill>
                  <a:schemeClr val="tx2"/>
                </a:solidFill>
              </a:rPr>
              <a:t>berkurang</a:t>
            </a:r>
            <a:r>
              <a:rPr lang="en-US" sz="26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97F43B-9C75-082C-BCD4-50688BC0A42A}"/>
              </a:ext>
            </a:extLst>
          </p:cNvPr>
          <p:cNvSpPr/>
          <p:nvPr/>
        </p:nvSpPr>
        <p:spPr>
          <a:xfrm>
            <a:off x="737832" y="3075806"/>
            <a:ext cx="4325980" cy="584776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8463" indent="-398463">
              <a:buFont typeface="+mj-lt"/>
              <a:buAutoNum type="arabicPeriod" startAt="3"/>
            </a:pPr>
            <a:r>
              <a:rPr lang="en-US" sz="2600" b="1" dirty="0" err="1">
                <a:solidFill>
                  <a:schemeClr val="tx2"/>
                </a:solidFill>
              </a:rPr>
              <a:t>Tulang</a:t>
            </a:r>
            <a:r>
              <a:rPr lang="en-US" sz="2600" b="1" dirty="0">
                <a:solidFill>
                  <a:schemeClr val="tx2"/>
                </a:solidFill>
              </a:rPr>
              <a:t> </a:t>
            </a:r>
            <a:r>
              <a:rPr lang="en-US" sz="2600" b="1" dirty="0" err="1">
                <a:solidFill>
                  <a:schemeClr val="tx2"/>
                </a:solidFill>
              </a:rPr>
              <a:t>punggung</a:t>
            </a:r>
            <a:r>
              <a:rPr lang="en-US" sz="2600" b="1" dirty="0">
                <a:solidFill>
                  <a:schemeClr val="tx2"/>
                </a:solidFill>
              </a:rPr>
              <a:t> </a:t>
            </a:r>
            <a:r>
              <a:rPr lang="en-US" sz="2600" b="1" dirty="0" err="1">
                <a:solidFill>
                  <a:schemeClr val="tx2"/>
                </a:solidFill>
              </a:rPr>
              <a:t>bengkok</a:t>
            </a:r>
            <a:r>
              <a:rPr lang="en-US" sz="26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AC9688-5EA3-C283-337B-5B02E0FD2185}"/>
              </a:ext>
            </a:extLst>
          </p:cNvPr>
          <p:cNvSpPr/>
          <p:nvPr/>
        </p:nvSpPr>
        <p:spPr>
          <a:xfrm>
            <a:off x="737832" y="3839019"/>
            <a:ext cx="4325980" cy="532931"/>
          </a:xfrm>
          <a:prstGeom prst="roundRect">
            <a:avLst/>
          </a:prstGeom>
          <a:solidFill>
            <a:srgbClr val="FFFF99"/>
          </a:solidFill>
          <a:ln>
            <a:solidFill>
              <a:srgbClr val="FFF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 startAt="4"/>
            </a:pPr>
            <a:r>
              <a:rPr lang="en-US" sz="2600" b="1" dirty="0">
                <a:solidFill>
                  <a:schemeClr val="tx2"/>
                </a:solidFill>
              </a:rPr>
              <a:t>Nyeri </a:t>
            </a:r>
            <a:r>
              <a:rPr lang="en-US" sz="2600" b="1" dirty="0" err="1">
                <a:solidFill>
                  <a:schemeClr val="tx2"/>
                </a:solidFill>
              </a:rPr>
              <a:t>punggung</a:t>
            </a:r>
            <a:r>
              <a:rPr lang="en-US" sz="26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CCB116A-0C5C-4F6D-04BF-AAD26D3C1C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8" y="1346148"/>
            <a:ext cx="2929705" cy="30758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3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17845"/>
            <a:ext cx="4999311" cy="3486838"/>
          </a:xfrm>
          <a:prstGeom prst="rect">
            <a:avLst/>
          </a:prstGeom>
        </p:spPr>
      </p:pic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364524" y="1810545"/>
            <a:ext cx="2836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Berolahraga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secara </a:t>
            </a:r>
            <a:r>
              <a:rPr lang="en-US" sz="3000" b="1" dirty="0" err="1">
                <a:solidFill>
                  <a:srgbClr val="7030A0"/>
                </a:solidFill>
              </a:rPr>
              <a:t>teratur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Osteoporosis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8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979085" y="2522657"/>
            <a:ext cx="2878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Tidak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merokok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Osteoporosis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BBC6F51-D518-1505-5FC7-C59F6D5FCA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98" y="953062"/>
            <a:ext cx="3731173" cy="3731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24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Circles and an organic shape">
            <a:extLst>
              <a:ext uri="{FF2B5EF4-FFF2-40B4-BE49-F238E27FC236}">
                <a16:creationId xmlns:a16="http://schemas.microsoft.com/office/drawing/2014/main" id="{4B31C554-8AA8-916E-77DF-26A0FDCB3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20688" y="2814325"/>
            <a:ext cx="3150096" cy="315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5076056" y="1613996"/>
            <a:ext cx="28367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Mengkonsumsi</a:t>
            </a:r>
            <a:r>
              <a:rPr lang="en-US" sz="3000" b="1" dirty="0">
                <a:solidFill>
                  <a:srgbClr val="0070C0"/>
                </a:solidFill>
              </a:rPr>
              <a:t>  </a:t>
            </a:r>
            <a:r>
              <a:rPr lang="en-US" sz="3000" b="1" dirty="0" err="1">
                <a:solidFill>
                  <a:srgbClr val="7030A0"/>
                </a:solidFill>
              </a:rPr>
              <a:t>makanan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tinggi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kalsium</a:t>
            </a:r>
            <a:r>
              <a:rPr lang="en-US" sz="3000" b="1" dirty="0">
                <a:solidFill>
                  <a:srgbClr val="7030A0"/>
                </a:solidFill>
              </a:rPr>
              <a:t>, protein, dan vitamin D</a:t>
            </a:r>
            <a:r>
              <a:rPr lang="en-US" sz="3000" b="1" dirty="0">
                <a:solidFill>
                  <a:srgbClr val="0070C0"/>
                </a:solidFill>
              </a:rPr>
              <a:t>. 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3775-BA29-1EF0-05C9-1CCE275427DF}"/>
              </a:ext>
            </a:extLst>
          </p:cNvPr>
          <p:cNvSpPr txBox="1"/>
          <p:nvPr/>
        </p:nvSpPr>
        <p:spPr>
          <a:xfrm>
            <a:off x="395536" y="33950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Osteoporosis</a:t>
            </a:r>
            <a:endParaRPr lang="en-US" sz="2800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65E29A-F9C7-4AB1-1F9A-6E4399213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63" y="1104752"/>
            <a:ext cx="2504479" cy="3219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7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94B24E-5C9F-7187-BFD8-66CCC7F73B76}"/>
              </a:ext>
            </a:extLst>
          </p:cNvPr>
          <p:cNvSpPr txBox="1"/>
          <p:nvPr/>
        </p:nvSpPr>
        <p:spPr>
          <a:xfrm>
            <a:off x="2119475" y="2095819"/>
            <a:ext cx="2878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</a:rPr>
              <a:t>Mengurangi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minuman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bersoda</a:t>
            </a:r>
            <a:r>
              <a:rPr lang="en-US" sz="3000" b="1" dirty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1766-56E1-4441-8C42-8CD7A29512DC}"/>
              </a:ext>
            </a:extLst>
          </p:cNvPr>
          <p:cNvSpPr txBox="1"/>
          <p:nvPr/>
        </p:nvSpPr>
        <p:spPr>
          <a:xfrm>
            <a:off x="1475656" y="4478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</a:rPr>
              <a:t>Pencegahan</a:t>
            </a:r>
            <a:r>
              <a:rPr lang="en-US" sz="3200" b="1" dirty="0">
                <a:solidFill>
                  <a:srgbClr val="FF0066"/>
                </a:solidFill>
              </a:rPr>
              <a:t> Osteoporosis</a:t>
            </a:r>
            <a:endParaRPr lang="en-US" sz="2800" dirty="0"/>
          </a:p>
        </p:txBody>
      </p:sp>
      <p:pic>
        <p:nvPicPr>
          <p:cNvPr id="5" name="Graphic 4" descr="Circles and an organic shape">
            <a:extLst>
              <a:ext uri="{FF2B5EF4-FFF2-40B4-BE49-F238E27FC236}">
                <a16:creationId xmlns:a16="http://schemas.microsoft.com/office/drawing/2014/main" id="{EC3F1BFF-5CED-9E2F-28D4-3E8ECECCC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179512" y="-1012388"/>
            <a:ext cx="3150096" cy="3150096"/>
          </a:xfrm>
          <a:prstGeom prst="rect">
            <a:avLst/>
          </a:prstGeom>
        </p:spPr>
      </p:pic>
      <p:pic>
        <p:nvPicPr>
          <p:cNvPr id="4" name="Picture 3" descr="A picture containing glass&#10;&#10;Description automatically generated">
            <a:extLst>
              <a:ext uri="{FF2B5EF4-FFF2-40B4-BE49-F238E27FC236}">
                <a16:creationId xmlns:a16="http://schemas.microsoft.com/office/drawing/2014/main" id="{A9D270C7-D4DC-6F9D-B7C6-C8C50260AF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15" y="876546"/>
            <a:ext cx="2959062" cy="3768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5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:\Template Bupena Merdeka (Konten QR-Media mengajar)\BACKGROUND\kotak 1.jpg">
            <a:extLst>
              <a:ext uri="{FF2B5EF4-FFF2-40B4-BE49-F238E27FC236}">
                <a16:creationId xmlns:a16="http://schemas.microsoft.com/office/drawing/2014/main" id="{90DDC6C5-295B-8495-AE78-12587EB9F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8353"/>
            <a:ext cx="9180512" cy="50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83768" y="390214"/>
            <a:ext cx="4608512" cy="3765712"/>
            <a:chOff x="3020785" y="1452603"/>
            <a:chExt cx="4075750" cy="28335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785" y="1452603"/>
              <a:ext cx="4075750" cy="28335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3495064" y="1793725"/>
              <a:ext cx="3393244" cy="229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3200" b="1" dirty="0">
                  <a:solidFill>
                    <a:srgbClr val="C00000"/>
                  </a:solidFill>
                </a:rPr>
                <a:t>Ayo, </a:t>
              </a:r>
              <a:r>
                <a:rPr lang="en-US" sz="3200" b="1" dirty="0" err="1">
                  <a:solidFill>
                    <a:srgbClr val="C00000"/>
                  </a:solidFill>
                </a:rPr>
                <a:t>terapkan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berbagai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cara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pencegahan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penyakit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tidak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menular</a:t>
              </a:r>
              <a:r>
                <a:rPr lang="en-US" sz="3200" b="1" dirty="0">
                  <a:solidFill>
                    <a:srgbClr val="C00000"/>
                  </a:solidFill>
                </a:rPr>
                <a:t> pada </a:t>
              </a:r>
              <a:r>
                <a:rPr lang="en-US" sz="3200" b="1" dirty="0" err="1">
                  <a:solidFill>
                    <a:srgbClr val="C00000"/>
                  </a:solidFill>
                </a:rPr>
                <a:t>kehidupan</a:t>
              </a:r>
              <a:r>
                <a:rPr lang="en-US" sz="3200" b="1">
                  <a:solidFill>
                    <a:srgbClr val="C00000"/>
                  </a:solidFill>
                </a:rPr>
                <a:t> </a:t>
              </a:r>
              <a:endParaRPr lang="en-US" sz="3200" b="1" smtClean="0">
                <a:solidFill>
                  <a:srgbClr val="C00000"/>
                </a:solidFill>
              </a:endParaRPr>
            </a:p>
            <a:p>
              <a:pPr algn="ctr"/>
              <a:r>
                <a:rPr lang="en-US" sz="3200" b="1" smtClean="0">
                  <a:solidFill>
                    <a:srgbClr val="C00000"/>
                  </a:solidFill>
                </a:rPr>
                <a:t>sehari-hari</a:t>
              </a:r>
              <a:r>
                <a:rPr lang="en-US" sz="3200" b="1" dirty="0">
                  <a:solidFill>
                    <a:srgbClr val="C00000"/>
                  </a:solidFill>
                </a:rPr>
                <a:t>.</a:t>
              </a:r>
            </a:p>
          </p:txBody>
        </p:sp>
      </p:grpSp>
      <p:pic>
        <p:nvPicPr>
          <p:cNvPr id="5" name="Picture 3" descr="G:\Template Bupena Merdeka (Konten QR-Media mengajar)\BAHAN\tokoh 2.png">
            <a:extLst>
              <a:ext uri="{FF2B5EF4-FFF2-40B4-BE49-F238E27FC236}">
                <a16:creationId xmlns:a16="http://schemas.microsoft.com/office/drawing/2014/main" id="{DE1D746B-6BD1-8F07-93CC-0337BE22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35253"/>
          <a:stretch>
            <a:fillRect/>
          </a:stretch>
        </p:blipFill>
        <p:spPr bwMode="auto">
          <a:xfrm flipH="1">
            <a:off x="236394" y="1275606"/>
            <a:ext cx="2582903" cy="3510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6027"/>
            <a:ext cx="1341092" cy="432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4881"/>
            <a:ext cx="4086890" cy="42999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E3C67-5034-698A-13BB-FBFECB8A4F2F}"/>
              </a:ext>
            </a:extLst>
          </p:cNvPr>
          <p:cNvSpPr txBox="1"/>
          <p:nvPr/>
        </p:nvSpPr>
        <p:spPr>
          <a:xfrm>
            <a:off x="1043609" y="1635646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Latihan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saling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mendorong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berpasangan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5440" y="1770920"/>
            <a:ext cx="540000" cy="550225"/>
            <a:chOff x="2339752" y="2178730"/>
            <a:chExt cx="540000" cy="550225"/>
          </a:xfrm>
        </p:grpSpPr>
        <p:sp>
          <p:nvSpPr>
            <p:cNvPr id="3" name="Oval 2"/>
            <p:cNvSpPr/>
            <p:nvPr/>
          </p:nvSpPr>
          <p:spPr>
            <a:xfrm>
              <a:off x="2339752" y="2188955"/>
              <a:ext cx="540000" cy="540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E3C67-5034-698A-13BB-FBFECB8A4F2F}"/>
                </a:ext>
              </a:extLst>
            </p:cNvPr>
            <p:cNvSpPr txBox="1"/>
            <p:nvPr/>
          </p:nvSpPr>
          <p:spPr>
            <a:xfrm>
              <a:off x="2397920" y="2178730"/>
              <a:ext cx="42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7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1331</Words>
  <Application>Microsoft Office PowerPoint</Application>
  <PresentationFormat>On-screen Show (16:9)</PresentationFormat>
  <Paragraphs>246</Paragraphs>
  <Slides>87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ＭＳ Ｐゴシック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LENOVO</cp:lastModifiedBy>
  <cp:revision>105</cp:revision>
  <dcterms:created xsi:type="dcterms:W3CDTF">2022-01-17T01:37:52Z</dcterms:created>
  <dcterms:modified xsi:type="dcterms:W3CDTF">2023-06-18T22:33:04Z</dcterms:modified>
</cp:coreProperties>
</file>