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54" r:id="rId2"/>
    <p:sldId id="306" r:id="rId3"/>
    <p:sldId id="308" r:id="rId4"/>
    <p:sldId id="309" r:id="rId5"/>
    <p:sldId id="310" r:id="rId6"/>
    <p:sldId id="311" r:id="rId7"/>
    <p:sldId id="320" r:id="rId8"/>
    <p:sldId id="321" r:id="rId9"/>
    <p:sldId id="322" r:id="rId10"/>
    <p:sldId id="312" r:id="rId11"/>
    <p:sldId id="313" r:id="rId12"/>
    <p:sldId id="314" r:id="rId13"/>
    <p:sldId id="315" r:id="rId14"/>
    <p:sldId id="300" r:id="rId15"/>
    <p:sldId id="301" r:id="rId16"/>
    <p:sldId id="302" r:id="rId17"/>
    <p:sldId id="304" r:id="rId18"/>
    <p:sldId id="305" r:id="rId19"/>
    <p:sldId id="316" r:id="rId20"/>
    <p:sldId id="323" r:id="rId21"/>
    <p:sldId id="325" r:id="rId22"/>
    <p:sldId id="326" r:id="rId23"/>
    <p:sldId id="327" r:id="rId24"/>
    <p:sldId id="328" r:id="rId25"/>
    <p:sldId id="329" r:id="rId26"/>
    <p:sldId id="330" r:id="rId27"/>
    <p:sldId id="294" r:id="rId28"/>
    <p:sldId id="307" r:id="rId29"/>
    <p:sldId id="331" r:id="rId30"/>
    <p:sldId id="339" r:id="rId31"/>
    <p:sldId id="351" r:id="rId32"/>
    <p:sldId id="353" r:id="rId33"/>
    <p:sldId id="347" r:id="rId34"/>
    <p:sldId id="348" r:id="rId35"/>
    <p:sldId id="349" r:id="rId36"/>
    <p:sldId id="350" r:id="rId37"/>
    <p:sldId id="318" r:id="rId38"/>
    <p:sldId id="332" r:id="rId39"/>
    <p:sldId id="333" r:id="rId40"/>
    <p:sldId id="334" r:id="rId41"/>
    <p:sldId id="319" r:id="rId42"/>
    <p:sldId id="336" r:id="rId43"/>
    <p:sldId id="345" r:id="rId44"/>
    <p:sldId id="338" r:id="rId45"/>
    <p:sldId id="346" r:id="rId46"/>
    <p:sldId id="340" r:id="rId47"/>
    <p:sldId id="342" r:id="rId48"/>
    <p:sldId id="343" r:id="rId4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66"/>
    <a:srgbClr val="EAF1F9"/>
    <a:srgbClr val="008080"/>
    <a:srgbClr val="666699"/>
    <a:srgbClr val="E50242"/>
    <a:srgbClr val="E6104C"/>
    <a:srgbClr val="FA93D4"/>
    <a:srgbClr val="FF7C80"/>
    <a:srgbClr val="D8E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F5F9E-020B-4701-985B-01305669ECA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A8AF2-CD58-4D6B-A375-1494EA37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6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9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5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24.sv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33.sv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34.jpeg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33.sv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2.wdp"/><Relationship Id="rId7" Type="http://schemas.openxmlformats.org/officeDocument/2006/relationships/image" Target="../media/image4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7.sv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2.wdp"/><Relationship Id="rId7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EE658C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71550"/>
            <a:ext cx="2615170" cy="33045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455491" y="3347537"/>
            <a:ext cx="387138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6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SENI BUDAYA</a:t>
            </a:r>
            <a:endParaRPr kumimoji="1" lang="ja-JP" altLang="en-US" sz="36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60"/>
          <a:stretch/>
        </p:blipFill>
        <p:spPr>
          <a:xfrm>
            <a:off x="1425010" y="848464"/>
            <a:ext cx="2515414" cy="32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41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4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</a:t>
            </a:r>
            <a:r>
              <a:rPr lang="en-US" sz="3200" b="1" dirty="0" err="1">
                <a:solidFill>
                  <a:srgbClr val="002060"/>
                </a:solidFill>
              </a:rPr>
              <a:t>Gerak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Maknawi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2498725" y="3909022"/>
            <a:ext cx="631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Gerak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melebarkan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selendang</a:t>
            </a:r>
            <a:r>
              <a:rPr lang="en-US" sz="2400" b="1" dirty="0">
                <a:solidFill>
                  <a:srgbClr val="C00000"/>
                </a:solidFill>
              </a:rPr>
              <a:t> seperti </a:t>
            </a:r>
            <a:r>
              <a:rPr lang="en-US" sz="2400" b="1" dirty="0" err="1">
                <a:solidFill>
                  <a:srgbClr val="C00000"/>
                </a:solidFill>
              </a:rPr>
              <a:t>burung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merak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en-ID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BBB5D-E25F-B4AC-3EA9-72F9AF3FD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31" y="741609"/>
            <a:ext cx="5868476" cy="30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5" y="25308"/>
            <a:ext cx="3050536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Gerak Tari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1321902" y="1086293"/>
            <a:ext cx="305053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3. Gerak Berjalan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C78D3-A9F8-33B4-03B9-131E9F503DD7}"/>
              </a:ext>
            </a:extLst>
          </p:cNvPr>
          <p:cNvSpPr txBox="1"/>
          <p:nvPr/>
        </p:nvSpPr>
        <p:spPr>
          <a:xfrm>
            <a:off x="1321902" y="1745414"/>
            <a:ext cx="4094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Gerak</a:t>
            </a:r>
            <a:r>
              <a:rPr lang="en-US" sz="3200" b="1" dirty="0"/>
              <a:t> </a:t>
            </a:r>
            <a:r>
              <a:rPr lang="en-US" sz="3200" b="1" dirty="0" err="1"/>
              <a:t>berjalan</a:t>
            </a:r>
            <a:r>
              <a:rPr lang="en-US" sz="3200" b="1" dirty="0"/>
              <a:t> merupakan </a:t>
            </a:r>
            <a:r>
              <a:rPr lang="en-US" sz="3200" b="1" dirty="0" err="1">
                <a:solidFill>
                  <a:srgbClr val="666699"/>
                </a:solidFill>
              </a:rPr>
              <a:t>gerakan</a:t>
            </a:r>
            <a:r>
              <a:rPr lang="en-US" sz="3200" b="1" dirty="0">
                <a:solidFill>
                  <a:srgbClr val="666699"/>
                </a:solidFill>
              </a:rPr>
              <a:t> yang dilakukan untuk </a:t>
            </a:r>
            <a:r>
              <a:rPr lang="en-US" sz="3200" b="1" dirty="0" err="1">
                <a:solidFill>
                  <a:srgbClr val="666699"/>
                </a:solidFill>
              </a:rPr>
              <a:t>berpindah</a:t>
            </a:r>
            <a:r>
              <a:rPr lang="en-US" sz="3200" b="1" dirty="0">
                <a:solidFill>
                  <a:srgbClr val="666699"/>
                </a:solidFill>
              </a:rPr>
              <a:t> </a:t>
            </a:r>
            <a:r>
              <a:rPr lang="en-US" sz="3200" b="1" dirty="0" err="1">
                <a:solidFill>
                  <a:srgbClr val="666699"/>
                </a:solidFill>
              </a:rPr>
              <a:t>tempat</a:t>
            </a:r>
            <a:r>
              <a:rPr lang="en-US" sz="3200" b="1" dirty="0"/>
              <a:t>. </a:t>
            </a:r>
            <a:endParaRPr lang="en-ID" sz="3200" b="1" dirty="0"/>
          </a:p>
        </p:txBody>
      </p:sp>
      <p:pic>
        <p:nvPicPr>
          <p:cNvPr id="7" name="Graphic 6" descr="Line arrow Rotate right">
            <a:extLst>
              <a:ext uri="{FF2B5EF4-FFF2-40B4-BE49-F238E27FC236}">
                <a16:creationId xmlns:a16="http://schemas.microsoft.com/office/drawing/2014/main" id="{E042EA06-EA98-2C1E-465B-BF71E4642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8972" y="961859"/>
            <a:ext cx="2575314" cy="2575314"/>
          </a:xfrm>
          <a:prstGeom prst="rect">
            <a:avLst/>
          </a:prstGeom>
        </p:spPr>
      </p:pic>
      <p:pic>
        <p:nvPicPr>
          <p:cNvPr id="9" name="Graphic 8" descr="Footprints">
            <a:extLst>
              <a:ext uri="{FF2B5EF4-FFF2-40B4-BE49-F238E27FC236}">
                <a16:creationId xmlns:a16="http://schemas.microsoft.com/office/drawing/2014/main" id="{D699C3E7-00AB-BB5C-1B7D-3BED136571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2229" y="1657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5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4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</a:t>
            </a:r>
            <a:r>
              <a:rPr lang="en-US" sz="3200" b="1" dirty="0" err="1">
                <a:solidFill>
                  <a:srgbClr val="002060"/>
                </a:solidFill>
              </a:rPr>
              <a:t>Gerak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Berjalan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2714357" y="3623859"/>
            <a:ext cx="5895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Langkah </a:t>
            </a:r>
            <a:r>
              <a:rPr lang="en-US" sz="3200" b="1" dirty="0" err="1">
                <a:solidFill>
                  <a:srgbClr val="C00000"/>
                </a:solidFill>
              </a:rPr>
              <a:t>rapat</a:t>
            </a:r>
            <a:r>
              <a:rPr lang="en-US" sz="3200" b="1" dirty="0">
                <a:solidFill>
                  <a:srgbClr val="C00000"/>
                </a:solidFill>
              </a:rPr>
              <a:t> dan cepat sambil </a:t>
            </a:r>
            <a:r>
              <a:rPr lang="en-US" sz="3200" b="1" dirty="0" err="1">
                <a:solidFill>
                  <a:srgbClr val="C00000"/>
                </a:solidFill>
              </a:rPr>
              <a:t>berjinjit</a:t>
            </a:r>
            <a:endParaRPr lang="en-ID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Free vector flat galungan celebration illustration">
            <a:extLst>
              <a:ext uri="{FF2B5EF4-FFF2-40B4-BE49-F238E27FC236}">
                <a16:creationId xmlns:a16="http://schemas.microsoft.com/office/drawing/2014/main" id="{32D1B5C7-130A-E07E-DBC7-9E5615D1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59" y="947412"/>
            <a:ext cx="4017880" cy="2676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295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9243">
            <a:off x="-1941569" y="-1076284"/>
            <a:ext cx="4572000" cy="457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485532-B4E6-BBD5-9ACE-158A2CE45250}"/>
              </a:ext>
            </a:extLst>
          </p:cNvPr>
          <p:cNvGrpSpPr/>
          <p:nvPr/>
        </p:nvGrpSpPr>
        <p:grpSpPr>
          <a:xfrm>
            <a:off x="2368442" y="1455016"/>
            <a:ext cx="5872865" cy="1392118"/>
            <a:chOff x="663406" y="1148377"/>
            <a:chExt cx="4256515" cy="17145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16AC4-0F23-0A52-6F6F-D5EB7DE3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06" y="1148377"/>
              <a:ext cx="4256515" cy="171451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E28D4A-C511-2336-ECED-411898BBEE79}"/>
                </a:ext>
              </a:extLst>
            </p:cNvPr>
            <p:cNvSpPr txBox="1"/>
            <p:nvPr/>
          </p:nvSpPr>
          <p:spPr>
            <a:xfrm>
              <a:off x="779437" y="1237926"/>
              <a:ext cx="4063711" cy="147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E50242"/>
                  </a:solidFill>
                </a:rPr>
                <a:t>Apakah kamu </a:t>
              </a:r>
              <a:r>
                <a:rPr lang="en-US" sz="2400" b="1" dirty="0" err="1">
                  <a:solidFill>
                    <a:srgbClr val="E50242"/>
                  </a:solidFill>
                </a:rPr>
                <a:t>masih</a:t>
              </a:r>
              <a:r>
                <a:rPr lang="en-US" sz="2400" b="1" dirty="0">
                  <a:solidFill>
                    <a:srgbClr val="E50242"/>
                  </a:solidFill>
                </a:rPr>
                <a:t> </a:t>
              </a:r>
              <a:r>
                <a:rPr lang="en-US" sz="2400" b="1" dirty="0" err="1">
                  <a:solidFill>
                    <a:srgbClr val="E50242"/>
                  </a:solidFill>
                </a:rPr>
                <a:t>ingat</a:t>
              </a:r>
              <a:r>
                <a:rPr lang="en-US" sz="2400" b="1" dirty="0">
                  <a:solidFill>
                    <a:srgbClr val="E50242"/>
                  </a:solidFill>
                </a:rPr>
                <a:t> </a:t>
              </a:r>
              <a:r>
                <a:rPr lang="en-US" sz="2400" b="1" dirty="0">
                  <a:solidFill>
                    <a:srgbClr val="3F497F"/>
                  </a:solidFill>
                </a:rPr>
                <a:t>dengan </a:t>
              </a:r>
              <a:r>
                <a:rPr lang="en-US" sz="2400" b="1" dirty="0" err="1">
                  <a:solidFill>
                    <a:srgbClr val="3F497F"/>
                  </a:solidFill>
                </a:rPr>
                <a:t>permainan</a:t>
              </a:r>
              <a:r>
                <a:rPr lang="en-US" sz="2400" b="1" dirty="0">
                  <a:solidFill>
                    <a:srgbClr val="3F497F"/>
                  </a:solidFill>
                </a:rPr>
                <a:t> </a:t>
              </a:r>
              <a:r>
                <a:rPr lang="en-US" sz="2400" b="1" dirty="0" err="1">
                  <a:solidFill>
                    <a:srgbClr val="3F497F"/>
                  </a:solidFill>
                </a:rPr>
                <a:t>ular</a:t>
              </a:r>
              <a:r>
                <a:rPr lang="en-US" sz="2400" b="1" dirty="0">
                  <a:solidFill>
                    <a:srgbClr val="3F497F"/>
                  </a:solidFill>
                </a:rPr>
                <a:t> </a:t>
              </a:r>
              <a:r>
                <a:rPr lang="en-US" sz="2400" b="1" dirty="0" err="1">
                  <a:solidFill>
                    <a:srgbClr val="3F497F"/>
                  </a:solidFill>
                </a:rPr>
                <a:t>naga</a:t>
              </a:r>
              <a:r>
                <a:rPr lang="en-US" sz="2400" b="1" dirty="0">
                  <a:solidFill>
                    <a:srgbClr val="3F497F"/>
                  </a:solidFill>
                </a:rPr>
                <a:t>? </a:t>
              </a:r>
              <a:r>
                <a:rPr lang="en-US" sz="2400" b="1" dirty="0">
                  <a:solidFill>
                    <a:srgbClr val="008080"/>
                  </a:solidFill>
                </a:rPr>
                <a:t>Dalam </a:t>
              </a:r>
              <a:r>
                <a:rPr lang="en-US" sz="2400" b="1" dirty="0" err="1">
                  <a:solidFill>
                    <a:srgbClr val="008080"/>
                  </a:solidFill>
                </a:rPr>
                <a:t>permainan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ular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naga</a:t>
              </a:r>
              <a:r>
                <a:rPr lang="en-US" sz="2400" b="1" dirty="0">
                  <a:solidFill>
                    <a:srgbClr val="008080"/>
                  </a:solidFill>
                </a:rPr>
                <a:t>,</a:t>
              </a:r>
              <a:r>
                <a:rPr lang="en-US" sz="2400" b="1" dirty="0">
                  <a:solidFill>
                    <a:srgbClr val="E50242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banyak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gerakan</a:t>
              </a:r>
              <a:r>
                <a:rPr lang="en-US" sz="2400" b="1" dirty="0">
                  <a:solidFill>
                    <a:srgbClr val="002060"/>
                  </a:solidFill>
                </a:rPr>
                <a:t> yang dilakukan</a:t>
              </a:r>
              <a:endParaRPr lang="en-US" sz="2400" b="1" dirty="0">
                <a:solidFill>
                  <a:srgbClr val="00808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1C184A-BFD7-16A0-D947-FF659E65A02B}"/>
              </a:ext>
            </a:extLst>
          </p:cNvPr>
          <p:cNvGrpSpPr/>
          <p:nvPr/>
        </p:nvGrpSpPr>
        <p:grpSpPr>
          <a:xfrm>
            <a:off x="3815296" y="3129946"/>
            <a:ext cx="4269126" cy="1356369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D8B0FFCC-DD61-A3E3-FFB4-D4D5ECFD8FED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id="{9F0AE244-F313-8D17-76C6-924FBBD4AAA5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4">
                <a:extLst>
                  <a:ext uri="{FF2B5EF4-FFF2-40B4-BE49-F238E27FC236}">
                    <a16:creationId xmlns:a16="http://schemas.microsoft.com/office/drawing/2014/main" id="{E910D4A0-BB2A-0018-4D22-1BA90C9930CB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0A681B-9C5E-64C3-62CA-8881FEDB5365}"/>
                </a:ext>
              </a:extLst>
            </p:cNvPr>
            <p:cNvSpPr txBox="1"/>
            <p:nvPr/>
          </p:nvSpPr>
          <p:spPr>
            <a:xfrm>
              <a:off x="3795474" y="850969"/>
              <a:ext cx="4767761" cy="680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008080"/>
                  </a:solidFill>
                </a:rPr>
                <a:t>Amatilah</a:t>
              </a:r>
              <a:r>
                <a:rPr lang="en-US" sz="2500" b="1" dirty="0">
                  <a:solidFill>
                    <a:srgbClr val="008080"/>
                  </a:solidFill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</a:rPr>
                <a:t>gerakan-gerakan</a:t>
              </a:r>
              <a:r>
                <a:rPr 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sz="2500" b="1" dirty="0">
                  <a:solidFill>
                    <a:srgbClr val="008080"/>
                  </a:solidFill>
                </a:rPr>
                <a:t>dalam </a:t>
              </a:r>
              <a:r>
                <a:rPr lang="en-US" sz="2500" b="1" dirty="0" err="1">
                  <a:solidFill>
                    <a:srgbClr val="FF0000"/>
                  </a:solidFill>
                </a:rPr>
                <a:t>permainan</a:t>
              </a:r>
              <a:r>
                <a:rPr lang="en-US" sz="2500" b="1" dirty="0">
                  <a:solidFill>
                    <a:srgbClr val="FF0000"/>
                  </a:solidFill>
                </a:rPr>
                <a:t> </a:t>
              </a:r>
              <a:r>
                <a:rPr lang="en-US" sz="2500" b="1" dirty="0" err="1">
                  <a:solidFill>
                    <a:srgbClr val="FF0000"/>
                  </a:solidFill>
                </a:rPr>
                <a:t>ular</a:t>
              </a:r>
              <a:r>
                <a:rPr lang="en-US" sz="2500" b="1" dirty="0">
                  <a:solidFill>
                    <a:srgbClr val="FF0000"/>
                  </a:solidFill>
                </a:rPr>
                <a:t> </a:t>
              </a:r>
              <a:r>
                <a:rPr lang="en-US" sz="2500" b="1" dirty="0" err="1">
                  <a:solidFill>
                    <a:srgbClr val="FF0000"/>
                  </a:solidFill>
                </a:rPr>
                <a:t>naga</a:t>
              </a:r>
              <a:r>
                <a:rPr lang="en-US" sz="25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pic>
        <p:nvPicPr>
          <p:cNvPr id="18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636909BD-A785-D1BA-D7C1-9D1DEC17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2516"/>
          <a:stretch>
            <a:fillRect/>
          </a:stretch>
        </p:blipFill>
        <p:spPr bwMode="auto">
          <a:xfrm>
            <a:off x="282471" y="1271076"/>
            <a:ext cx="2226831" cy="34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2EFEC32-DAD7-8456-C0EE-D7F9A25B04C7}"/>
              </a:ext>
            </a:extLst>
          </p:cNvPr>
          <p:cNvGrpSpPr/>
          <p:nvPr/>
        </p:nvGrpSpPr>
        <p:grpSpPr>
          <a:xfrm>
            <a:off x="-254000" y="175953"/>
            <a:ext cx="8228767" cy="733097"/>
            <a:chOff x="176399" y="108956"/>
            <a:chExt cx="5027769" cy="4713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647D6D-2AE1-F9CE-1FA6-FCB2A236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945BB3-3130-0731-AC27-3883DFC5761C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Tradisional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Berbentuk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Tari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59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n organic shape with a flat edge">
            <a:extLst>
              <a:ext uri="{FF2B5EF4-FFF2-40B4-BE49-F238E27FC236}">
                <a16:creationId xmlns:a16="http://schemas.microsoft.com/office/drawing/2014/main" id="{420C1A4A-1326-7EC3-6559-B387427F8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620804" y="732953"/>
            <a:ext cx="4543722" cy="454372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EE1A14BE-5092-1827-1620-579FD52D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4" y="2834598"/>
            <a:ext cx="2497585" cy="18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79815" y="63697"/>
            <a:ext cx="832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Contoh </a:t>
            </a:r>
            <a:r>
              <a:rPr lang="en-US" sz="3200" b="1" dirty="0" err="1">
                <a:solidFill>
                  <a:srgbClr val="FF0066"/>
                </a:solidFill>
              </a:rPr>
              <a:t>Permainan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Tradisional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Berbentuk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FF0066"/>
                </a:solidFill>
              </a:rPr>
              <a:t>Tari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6261301" y="217505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Permainan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b="1" dirty="0" err="1">
                <a:solidFill>
                  <a:srgbClr val="990033"/>
                </a:solidFill>
              </a:rPr>
              <a:t>Ular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Tangga</a:t>
            </a:r>
            <a:r>
              <a:rPr lang="en-US" sz="2800" b="1" dirty="0">
                <a:solidFill>
                  <a:srgbClr val="990033"/>
                </a:solidFill>
              </a:rPr>
              <a:t>.</a:t>
            </a:r>
            <a:endParaRPr lang="en-US" sz="2800" b="1" dirty="0">
              <a:solidFill>
                <a:srgbClr val="20409A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B955D90-B9F0-E944-D875-2AE50E03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5" y="876397"/>
            <a:ext cx="2571509" cy="192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83362-1B9F-B8F8-F10B-51E44839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56" y="916325"/>
            <a:ext cx="2520110" cy="18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6E258B3-ECDA-3EA6-52C6-F83C7F56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77" y="2892379"/>
            <a:ext cx="2420412" cy="18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An organic shape with a flat edge">
            <a:extLst>
              <a:ext uri="{FF2B5EF4-FFF2-40B4-BE49-F238E27FC236}">
                <a16:creationId xmlns:a16="http://schemas.microsoft.com/office/drawing/2014/main" id="{CA807EC1-3844-0AC6-180C-24244EF1B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620804" y="732953"/>
            <a:ext cx="4543722" cy="4543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EE07F-6213-4685-4791-DDD1CB065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71" y="1401080"/>
            <a:ext cx="3482235" cy="1420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79815" y="63697"/>
            <a:ext cx="832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Contoh </a:t>
            </a:r>
            <a:r>
              <a:rPr lang="en-US" sz="3200" b="1" dirty="0" err="1">
                <a:solidFill>
                  <a:srgbClr val="FF0066"/>
                </a:solidFill>
              </a:rPr>
              <a:t>Permainan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Tradisional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Berbentuk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FF0066"/>
                </a:solidFill>
              </a:rPr>
              <a:t>Tari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A5B267-5307-9011-9166-BFDB5E0457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" y="1340650"/>
            <a:ext cx="3342011" cy="1420896"/>
          </a:xfrm>
          <a:prstGeom prst="rect">
            <a:avLst/>
          </a:prstGeom>
        </p:spPr>
      </p:pic>
      <p:pic>
        <p:nvPicPr>
          <p:cNvPr id="15" name="Picture 14" descr="A picture containing clipart, doll, automaton&#10;&#10;Description automatically generated">
            <a:extLst>
              <a:ext uri="{FF2B5EF4-FFF2-40B4-BE49-F238E27FC236}">
                <a16:creationId xmlns:a16="http://schemas.microsoft.com/office/drawing/2014/main" id="{D0D72AE2-2C3A-FCF7-52DC-1356FC54DE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6" y="2823188"/>
            <a:ext cx="4001382" cy="16638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35DB85-FCC8-7107-C9ED-264D7DB6ACF0}"/>
              </a:ext>
            </a:extLst>
          </p:cNvPr>
          <p:cNvSpPr txBox="1"/>
          <p:nvPr/>
        </p:nvSpPr>
        <p:spPr>
          <a:xfrm>
            <a:off x="4183582" y="716649"/>
            <a:ext cx="387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Permainan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Rangku</a:t>
            </a:r>
            <a:r>
              <a:rPr lang="en-US" sz="2800" b="1" dirty="0">
                <a:solidFill>
                  <a:srgbClr val="990033"/>
                </a:solidFill>
              </a:rPr>
              <a:t> Alu.</a:t>
            </a:r>
            <a:endParaRPr lang="en-US" sz="2800" b="1" dirty="0">
              <a:solidFill>
                <a:srgbClr val="20409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92821A-1093-D5FD-B3C9-1F7885BAD875}"/>
              </a:ext>
            </a:extLst>
          </p:cNvPr>
          <p:cNvSpPr txBox="1"/>
          <p:nvPr/>
        </p:nvSpPr>
        <p:spPr>
          <a:xfrm>
            <a:off x="4764139" y="2939602"/>
            <a:ext cx="41937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70C0"/>
                </a:solidFill>
              </a:rPr>
              <a:t>Dimainkan</a:t>
            </a:r>
            <a:r>
              <a:rPr lang="en-US" sz="2200" b="1" dirty="0">
                <a:solidFill>
                  <a:srgbClr val="0070C0"/>
                </a:solidFill>
              </a:rPr>
              <a:t> 1 – 4 orang.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0409A"/>
                </a:solidFill>
              </a:rPr>
              <a:t>Gerakan </a:t>
            </a:r>
            <a:r>
              <a:rPr lang="en-US" sz="2200" b="1" dirty="0" err="1">
                <a:solidFill>
                  <a:srgbClr val="20409A"/>
                </a:solidFill>
              </a:rPr>
              <a:t>pemain</a:t>
            </a:r>
            <a:r>
              <a:rPr lang="en-US" sz="2200" b="1" dirty="0">
                <a:solidFill>
                  <a:srgbClr val="20409A"/>
                </a:solidFill>
              </a:rPr>
              <a:t> </a:t>
            </a:r>
            <a:r>
              <a:rPr lang="en-US" sz="2200" b="1" dirty="0" err="1">
                <a:solidFill>
                  <a:srgbClr val="20409A"/>
                </a:solidFill>
              </a:rPr>
              <a:t>semakin</a:t>
            </a:r>
            <a:r>
              <a:rPr lang="en-US" sz="2200" b="1" dirty="0">
                <a:solidFill>
                  <a:srgbClr val="20409A"/>
                </a:solidFill>
              </a:rPr>
              <a:t> </a:t>
            </a:r>
            <a:r>
              <a:rPr lang="en-US" sz="2200" b="1" dirty="0" err="1">
                <a:solidFill>
                  <a:srgbClr val="20409A"/>
                </a:solidFill>
              </a:rPr>
              <a:t>cepat</a:t>
            </a:r>
            <a:r>
              <a:rPr lang="en-US" sz="2200" b="1" dirty="0">
                <a:solidFill>
                  <a:srgbClr val="20409A"/>
                </a:solidFill>
              </a:rPr>
              <a:t>, dan </a:t>
            </a:r>
            <a:r>
              <a:rPr lang="en-US" sz="2200" b="1" dirty="0" err="1">
                <a:solidFill>
                  <a:srgbClr val="20409A"/>
                </a:solidFill>
              </a:rPr>
              <a:t>membentuk</a:t>
            </a:r>
            <a:r>
              <a:rPr lang="en-US" sz="2200" b="1" dirty="0">
                <a:solidFill>
                  <a:srgbClr val="20409A"/>
                </a:solidFill>
              </a:rPr>
              <a:t> </a:t>
            </a:r>
            <a:r>
              <a:rPr lang="en-US" sz="2200" b="1" dirty="0" err="1">
                <a:solidFill>
                  <a:srgbClr val="20409A"/>
                </a:solidFill>
              </a:rPr>
              <a:t>tarian</a:t>
            </a:r>
            <a:r>
              <a:rPr lang="en-US" sz="2200" b="1" dirty="0">
                <a:solidFill>
                  <a:srgbClr val="20409A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F0"/>
                </a:solidFill>
              </a:rPr>
              <a:t>Alat yang </a:t>
            </a:r>
            <a:r>
              <a:rPr lang="en-US" sz="2200" b="1" dirty="0" err="1">
                <a:solidFill>
                  <a:srgbClr val="00B0F0"/>
                </a:solidFill>
              </a:rPr>
              <a:t>digunakan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adalah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tongkat</a:t>
            </a:r>
            <a:r>
              <a:rPr lang="en-US" sz="2200" b="1" dirty="0">
                <a:solidFill>
                  <a:srgbClr val="00B0F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7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9407575-6654-884C-4D1C-65F4082DE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1" y="1017804"/>
            <a:ext cx="2243154" cy="2951518"/>
          </a:xfrm>
          <a:prstGeom prst="rect">
            <a:avLst/>
          </a:prstGeom>
        </p:spPr>
      </p:pic>
      <p:pic>
        <p:nvPicPr>
          <p:cNvPr id="18" name="Graphic 17" descr="An organic shape with a flat edge">
            <a:extLst>
              <a:ext uri="{FF2B5EF4-FFF2-40B4-BE49-F238E27FC236}">
                <a16:creationId xmlns:a16="http://schemas.microsoft.com/office/drawing/2014/main" id="{CA807EC1-3844-0AC6-180C-24244EF1B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0" y="-251826"/>
            <a:ext cx="4543722" cy="4543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79815" y="63697"/>
            <a:ext cx="832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Contoh Gerakan Tari yang </a:t>
            </a:r>
            <a:r>
              <a:rPr lang="en-US" sz="2800" b="1" dirty="0" err="1">
                <a:solidFill>
                  <a:srgbClr val="FF0066"/>
                </a:solidFill>
              </a:rPr>
              <a:t>Dikembangkan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</a:p>
          <a:p>
            <a:r>
              <a:rPr lang="en-US" sz="2800" b="1" dirty="0" err="1">
                <a:solidFill>
                  <a:srgbClr val="FF0066"/>
                </a:solidFill>
              </a:rPr>
              <a:t>dari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Permainan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Tradisional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647FC5-65FB-D3AC-AF18-D7EA2C83DC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73" y="1552613"/>
            <a:ext cx="2128786" cy="29515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BFF86F-168C-D85E-EEA3-E7ED5D55CD2F}"/>
              </a:ext>
            </a:extLst>
          </p:cNvPr>
          <p:cNvSpPr txBox="1"/>
          <p:nvPr/>
        </p:nvSpPr>
        <p:spPr>
          <a:xfrm>
            <a:off x="3097217" y="1330591"/>
            <a:ext cx="1898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Gerakan </a:t>
            </a:r>
            <a:endParaRPr lang="en-US" sz="2800" b="1" dirty="0">
              <a:solidFill>
                <a:srgbClr val="990033"/>
              </a:solidFill>
            </a:endParaRPr>
          </a:p>
          <a:p>
            <a:r>
              <a:rPr lang="en-US" sz="2800" b="1" dirty="0" err="1">
                <a:solidFill>
                  <a:srgbClr val="990033"/>
                </a:solidFill>
              </a:rPr>
              <a:t>Melompat</a:t>
            </a:r>
            <a:endParaRPr lang="en-US" sz="2800" b="1" dirty="0">
              <a:solidFill>
                <a:srgbClr val="990033"/>
              </a:solidFill>
            </a:endParaRPr>
          </a:p>
          <a:p>
            <a:r>
              <a:rPr lang="en-US" sz="2800" b="1" dirty="0">
                <a:solidFill>
                  <a:srgbClr val="990033"/>
                </a:solidFill>
              </a:rPr>
              <a:t>Kaki Satu.</a:t>
            </a:r>
            <a:endParaRPr lang="en-US" sz="2800" b="1" dirty="0">
              <a:solidFill>
                <a:srgbClr val="20409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F77DCC-2A6E-9104-AA3C-E31F048A44F1}"/>
              </a:ext>
            </a:extLst>
          </p:cNvPr>
          <p:cNvSpPr txBox="1"/>
          <p:nvPr/>
        </p:nvSpPr>
        <p:spPr>
          <a:xfrm>
            <a:off x="6723479" y="1783516"/>
            <a:ext cx="2420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Gerakan </a:t>
            </a:r>
            <a:endParaRPr lang="en-US" sz="2800" b="1" dirty="0">
              <a:solidFill>
                <a:srgbClr val="990033"/>
              </a:solidFill>
            </a:endParaRPr>
          </a:p>
          <a:p>
            <a:r>
              <a:rPr lang="en-US" sz="2800" b="1" dirty="0" err="1">
                <a:solidFill>
                  <a:srgbClr val="990033"/>
                </a:solidFill>
              </a:rPr>
              <a:t>Saling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Membelakangi</a:t>
            </a:r>
            <a:r>
              <a:rPr lang="en-US" sz="2800" b="1" dirty="0">
                <a:solidFill>
                  <a:srgbClr val="990033"/>
                </a:solidFill>
              </a:rPr>
              <a:t> dengan </a:t>
            </a:r>
            <a:r>
              <a:rPr lang="en-US" sz="2800" b="1" dirty="0" err="1">
                <a:solidFill>
                  <a:srgbClr val="990033"/>
                </a:solidFill>
              </a:rPr>
              <a:t>Dua</a:t>
            </a:r>
            <a:r>
              <a:rPr lang="en-US" sz="2800" b="1" dirty="0">
                <a:solidFill>
                  <a:srgbClr val="990033"/>
                </a:solidFill>
              </a:rPr>
              <a:t> Kaki Terbuka.</a:t>
            </a:r>
            <a:endParaRPr lang="en-US" sz="2800" b="1" dirty="0">
              <a:solidFill>
                <a:srgbClr val="20409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5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An organic shape with a flat edge">
            <a:extLst>
              <a:ext uri="{FF2B5EF4-FFF2-40B4-BE49-F238E27FC236}">
                <a16:creationId xmlns:a16="http://schemas.microsoft.com/office/drawing/2014/main" id="{CA807EC1-3844-0AC6-180C-24244EF1B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620804" y="732953"/>
            <a:ext cx="4543722" cy="4543722"/>
          </a:xfrm>
          <a:prstGeom prst="rect">
            <a:avLst/>
          </a:prstGeom>
        </p:spPr>
      </p:pic>
      <p:pic>
        <p:nvPicPr>
          <p:cNvPr id="19" name="Picture 1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9B94F4C-01F9-E307-FDE6-D0C18D591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43" y="1290118"/>
            <a:ext cx="2271346" cy="1959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79815" y="63697"/>
            <a:ext cx="832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Contoh Pola </a:t>
            </a:r>
            <a:r>
              <a:rPr lang="en-US" sz="3200" b="1" dirty="0" err="1">
                <a:solidFill>
                  <a:srgbClr val="FF0066"/>
                </a:solidFill>
              </a:rPr>
              <a:t>Lantai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Tarian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15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4570C227-2A68-0A01-C798-E8260214F6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2" y="901298"/>
            <a:ext cx="3290571" cy="23059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BCCE16-5D36-FB92-02BA-5E1F8D4825E0}"/>
              </a:ext>
            </a:extLst>
          </p:cNvPr>
          <p:cNvSpPr txBox="1"/>
          <p:nvPr/>
        </p:nvSpPr>
        <p:spPr>
          <a:xfrm>
            <a:off x="1444420" y="3249604"/>
            <a:ext cx="1898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Pola </a:t>
            </a:r>
            <a:r>
              <a:rPr lang="en-US" sz="2800" b="1" dirty="0" err="1">
                <a:solidFill>
                  <a:srgbClr val="0070C0"/>
                </a:solidFill>
              </a:rPr>
              <a:t>lantai</a:t>
            </a:r>
            <a:r>
              <a:rPr lang="en-US" sz="2800" b="1" dirty="0">
                <a:solidFill>
                  <a:srgbClr val="990033"/>
                </a:solidFill>
              </a:rPr>
              <a:t> zig-zag.</a:t>
            </a:r>
            <a:endParaRPr lang="en-US" sz="2800" b="1" dirty="0">
              <a:solidFill>
                <a:srgbClr val="20409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C6A495-F9F3-DF36-7360-170DD41B5E2D}"/>
              </a:ext>
            </a:extLst>
          </p:cNvPr>
          <p:cNvSpPr txBox="1"/>
          <p:nvPr/>
        </p:nvSpPr>
        <p:spPr>
          <a:xfrm>
            <a:off x="5517635" y="3207228"/>
            <a:ext cx="1898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Pola </a:t>
            </a:r>
            <a:r>
              <a:rPr lang="en-US" sz="2800" b="1" dirty="0" err="1">
                <a:solidFill>
                  <a:srgbClr val="0070C0"/>
                </a:solidFill>
              </a:rPr>
              <a:t>lantai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lingkaran</a:t>
            </a:r>
            <a:r>
              <a:rPr lang="en-US" sz="2800" b="1" dirty="0">
                <a:solidFill>
                  <a:srgbClr val="990033"/>
                </a:solidFill>
              </a:rPr>
              <a:t>.</a:t>
            </a:r>
            <a:endParaRPr lang="en-US" sz="2800" b="1" dirty="0">
              <a:solidFill>
                <a:srgbClr val="20409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2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An organic shape with a flat edge">
            <a:extLst>
              <a:ext uri="{FF2B5EF4-FFF2-40B4-BE49-F238E27FC236}">
                <a16:creationId xmlns:a16="http://schemas.microsoft.com/office/drawing/2014/main" id="{CA807EC1-3844-0AC6-180C-24244EF1B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0" y="-251826"/>
            <a:ext cx="4543722" cy="4543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05230-DD76-8A7C-5402-95986C0409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5" y="1077244"/>
            <a:ext cx="3739942" cy="1262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1139872" y="52238"/>
            <a:ext cx="645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Contoh </a:t>
            </a:r>
            <a:r>
              <a:rPr lang="en-US" sz="3200" b="1" dirty="0" err="1">
                <a:solidFill>
                  <a:srgbClr val="FF0066"/>
                </a:solidFill>
              </a:rPr>
              <a:t>Permainan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Tradisional</a:t>
            </a:r>
            <a:r>
              <a:rPr lang="en-US" sz="3200" b="1" dirty="0">
                <a:solidFill>
                  <a:srgbClr val="FF0066"/>
                </a:solidFill>
              </a:rPr>
              <a:t> Lainnya.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139AA8-097E-A7EA-0AC3-26049246A535}"/>
              </a:ext>
            </a:extLst>
          </p:cNvPr>
          <p:cNvSpPr txBox="1"/>
          <p:nvPr/>
        </p:nvSpPr>
        <p:spPr>
          <a:xfrm>
            <a:off x="964795" y="2285187"/>
            <a:ext cx="332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Gobak</a:t>
            </a:r>
            <a:r>
              <a:rPr lang="en-US" sz="2400" b="1" dirty="0">
                <a:solidFill>
                  <a:srgbClr val="0070C0"/>
                </a:solidFill>
              </a:rPr>
              <a:t> Sodor.</a:t>
            </a:r>
            <a:endParaRPr lang="en-US" sz="2400" b="1" dirty="0">
              <a:solidFill>
                <a:srgbClr val="20409A"/>
              </a:solidFill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24143C-E8D8-4A75-999F-1B4DCE1194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10" y="771722"/>
            <a:ext cx="3324364" cy="16334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2A5312-3A88-CCCB-4D8B-4608DD638E0D}"/>
              </a:ext>
            </a:extLst>
          </p:cNvPr>
          <p:cNvSpPr txBox="1"/>
          <p:nvPr/>
        </p:nvSpPr>
        <p:spPr>
          <a:xfrm>
            <a:off x="5155125" y="2295364"/>
            <a:ext cx="332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Jamuran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20409A"/>
              </a:solidFill>
            </a:endParaRPr>
          </a:p>
        </p:txBody>
      </p:sp>
      <p:pic>
        <p:nvPicPr>
          <p:cNvPr id="11" name="Picture 10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3D28A362-9E5D-5040-0AA7-098EC868CB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80" y="2692282"/>
            <a:ext cx="2614132" cy="18321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29702C-F4AA-9156-EC5D-7BF2A6FCE0A4}"/>
              </a:ext>
            </a:extLst>
          </p:cNvPr>
          <p:cNvSpPr txBox="1"/>
          <p:nvPr/>
        </p:nvSpPr>
        <p:spPr>
          <a:xfrm>
            <a:off x="-522310" y="3947690"/>
            <a:ext cx="332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Congklak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20409A"/>
              </a:solidFill>
            </a:endParaRP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318208-3C79-49EA-9025-BC2CE25B44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28" y="2692480"/>
            <a:ext cx="3570348" cy="17753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3A8D1-0EB6-568C-F1BC-5F90782FC2FE}"/>
              </a:ext>
            </a:extLst>
          </p:cNvPr>
          <p:cNvSpPr txBox="1"/>
          <p:nvPr/>
        </p:nvSpPr>
        <p:spPr>
          <a:xfrm>
            <a:off x="6656292" y="4140945"/>
            <a:ext cx="332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Egrang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20409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9243">
            <a:off x="-1941569" y="-1076284"/>
            <a:ext cx="45720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28D4A-C511-2336-ECED-411898BBEE79}"/>
              </a:ext>
            </a:extLst>
          </p:cNvPr>
          <p:cNvSpPr txBox="1"/>
          <p:nvPr/>
        </p:nvSpPr>
        <p:spPr>
          <a:xfrm>
            <a:off x="797375" y="1195872"/>
            <a:ext cx="5606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50242"/>
                </a:solidFill>
              </a:rPr>
              <a:t>Cerita rakyat merupakan </a:t>
            </a:r>
            <a:r>
              <a:rPr lang="en-US" sz="2400" b="1" dirty="0">
                <a:solidFill>
                  <a:srgbClr val="3F497F"/>
                </a:solidFill>
              </a:rPr>
              <a:t>cerita yang </a:t>
            </a:r>
            <a:r>
              <a:rPr lang="en-US" sz="2400" b="1" dirty="0" err="1">
                <a:solidFill>
                  <a:srgbClr val="3F497F"/>
                </a:solidFill>
              </a:rPr>
              <a:t>berkembang</a:t>
            </a:r>
            <a:r>
              <a:rPr lang="en-US" sz="2400" b="1" dirty="0">
                <a:solidFill>
                  <a:srgbClr val="3F497F"/>
                </a:solidFill>
              </a:rPr>
              <a:t> di </a:t>
            </a:r>
            <a:r>
              <a:rPr lang="en-US" sz="2400" b="1" dirty="0" err="1">
                <a:solidFill>
                  <a:srgbClr val="3F497F"/>
                </a:solidFill>
              </a:rPr>
              <a:t>masyarakat</a:t>
            </a:r>
            <a:r>
              <a:rPr lang="en-US" sz="2400" b="1" dirty="0">
                <a:solidFill>
                  <a:srgbClr val="3F497F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suatu wilayah. </a:t>
            </a:r>
            <a:r>
              <a:rPr lang="en-US" sz="2400" b="1" dirty="0">
                <a:solidFill>
                  <a:srgbClr val="E50242"/>
                </a:solidFill>
              </a:rPr>
              <a:t>Cerita rakyat </a:t>
            </a:r>
            <a:r>
              <a:rPr lang="en-US" sz="2400" b="1" dirty="0" err="1">
                <a:solidFill>
                  <a:srgbClr val="002060"/>
                </a:solidFill>
              </a:rPr>
              <a:t>memiliki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karakteristik</a:t>
            </a:r>
            <a:r>
              <a:rPr lang="en-US" sz="2400" b="1" dirty="0">
                <a:solidFill>
                  <a:srgbClr val="002060"/>
                </a:solidFill>
              </a:rPr>
              <a:t> seperti</a:t>
            </a:r>
            <a:r>
              <a:rPr lang="en-US" sz="2400" b="1" dirty="0">
                <a:solidFill>
                  <a:srgbClr val="E50242"/>
                </a:solidFill>
              </a:rPr>
              <a:t>:</a:t>
            </a:r>
            <a:endParaRPr lang="en-US" sz="2400" b="1" dirty="0">
              <a:solidFill>
                <a:srgbClr val="00808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EFEC32-DAD7-8456-C0EE-D7F9A25B04C7}"/>
              </a:ext>
            </a:extLst>
          </p:cNvPr>
          <p:cNvGrpSpPr/>
          <p:nvPr/>
        </p:nvGrpSpPr>
        <p:grpSpPr>
          <a:xfrm>
            <a:off x="-119089" y="286697"/>
            <a:ext cx="8228767" cy="733097"/>
            <a:chOff x="176399" y="108956"/>
            <a:chExt cx="5027769" cy="4713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647D6D-2AE1-F9CE-1FA6-FCB2A236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945BB3-3130-0731-AC27-3883DFC5761C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Tari Cerita Rakyat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812316-3C45-41D6-5807-29DDBFA42667}"/>
              </a:ext>
            </a:extLst>
          </p:cNvPr>
          <p:cNvSpPr txBox="1"/>
          <p:nvPr/>
        </p:nvSpPr>
        <p:spPr>
          <a:xfrm>
            <a:off x="3375229" y="2857274"/>
            <a:ext cx="5606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8080"/>
                </a:solidFill>
              </a:rPr>
              <a:t>Disampaikan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secara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lisan</a:t>
            </a:r>
            <a:r>
              <a:rPr lang="en-US" sz="2400" b="1" dirty="0">
                <a:solidFill>
                  <a:srgbClr val="7030A0"/>
                </a:solidFill>
              </a:rPr>
              <a:t> dan turun-</a:t>
            </a:r>
            <a:r>
              <a:rPr lang="en-US" sz="2400" b="1" dirty="0" err="1">
                <a:solidFill>
                  <a:srgbClr val="7030A0"/>
                </a:solidFill>
              </a:rPr>
              <a:t>temurun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E50242"/>
                </a:solidFill>
              </a:rPr>
              <a:t>Penulis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asli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cerita </a:t>
            </a:r>
            <a:r>
              <a:rPr lang="en-US" sz="2400" b="1" dirty="0">
                <a:solidFill>
                  <a:srgbClr val="FFC000"/>
                </a:solidFill>
              </a:rPr>
              <a:t>tidak </a:t>
            </a:r>
            <a:r>
              <a:rPr lang="en-US" sz="2400" b="1" dirty="0" err="1">
                <a:solidFill>
                  <a:srgbClr val="FFC000"/>
                </a:solidFill>
              </a:rPr>
              <a:t>diketahui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35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33E7CA7A-B878-4E44-C726-AA39CAD5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6DAE9-F858-2D56-6897-023FCFC59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33971"/>
            <a:ext cx="4011219" cy="1313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FD42C-3F05-E372-3F86-75B918F9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18" y="749934"/>
            <a:ext cx="4347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d-ID" sz="3500" b="1" dirty="0" smtClean="0">
                <a:solidFill>
                  <a:schemeClr val="tx2"/>
                </a:solidFill>
                <a:latin typeface="Calibri  "/>
                <a:cs typeface="Arial" pitchFamily="34" charset="0"/>
              </a:rPr>
              <a:t>7</a:t>
            </a:r>
            <a:endParaRPr lang="en-US" altLang="id-ID" sz="3500" b="1" dirty="0">
              <a:solidFill>
                <a:schemeClr val="tx2"/>
              </a:solidFill>
              <a:latin typeface="Calibri  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D071A-F4E4-6440-2E1E-C83986275A7B}"/>
              </a:ext>
            </a:extLst>
          </p:cNvPr>
          <p:cNvSpPr txBox="1"/>
          <p:nvPr/>
        </p:nvSpPr>
        <p:spPr>
          <a:xfrm>
            <a:off x="1621788" y="348338"/>
            <a:ext cx="51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</a:rPr>
              <a:t>Mengenal</a:t>
            </a:r>
            <a:r>
              <a:rPr lang="en-US" sz="2800" b="1" dirty="0">
                <a:solidFill>
                  <a:srgbClr val="008080"/>
                </a:solidFill>
              </a:rPr>
              <a:t> Tari melalui </a:t>
            </a:r>
            <a:r>
              <a:rPr lang="en-US" sz="2800" b="1" dirty="0" err="1">
                <a:solidFill>
                  <a:srgbClr val="008080"/>
                </a:solidFill>
              </a:rPr>
              <a:t>Permainan</a:t>
            </a:r>
            <a:r>
              <a:rPr lang="en-US" sz="2800" b="1" dirty="0">
                <a:solidFill>
                  <a:srgbClr val="008080"/>
                </a:solidFill>
              </a:rPr>
              <a:t> dan Cerita Rakyat (Seni Tari)</a:t>
            </a:r>
            <a:endParaRPr lang="en-ID" sz="2800" b="1" dirty="0">
              <a:solidFill>
                <a:srgbClr val="00808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48363-B95E-19E4-3AF1-EDE48ED6889D}"/>
              </a:ext>
            </a:extLst>
          </p:cNvPr>
          <p:cNvSpPr txBox="1"/>
          <p:nvPr/>
        </p:nvSpPr>
        <p:spPr>
          <a:xfrm>
            <a:off x="364121" y="1744102"/>
            <a:ext cx="631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Apakah kamu pernah bermain </a:t>
            </a:r>
            <a:r>
              <a:rPr lang="en-US" sz="2400" dirty="0" err="1"/>
              <a:t>ular</a:t>
            </a:r>
            <a:r>
              <a:rPr lang="en-US" sz="2400" dirty="0"/>
              <a:t> </a:t>
            </a:r>
            <a:r>
              <a:rPr lang="en-US" sz="2400" dirty="0" err="1"/>
              <a:t>naga</a:t>
            </a:r>
            <a:r>
              <a:rPr lang="en-US" sz="2400" dirty="0"/>
              <a:t>? </a:t>
            </a:r>
            <a:r>
              <a:rPr lang="en-US" sz="2400" b="1" dirty="0" err="1">
                <a:solidFill>
                  <a:srgbClr val="FFC000"/>
                </a:solidFill>
              </a:rPr>
              <a:t>Ular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naga</a:t>
            </a:r>
            <a:r>
              <a:rPr lang="en-US" sz="2400" b="1" dirty="0">
                <a:solidFill>
                  <a:srgbClr val="FFC000"/>
                </a:solidFill>
              </a:rPr>
              <a:t> merupakan </a:t>
            </a:r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permainan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tradisional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dirty="0"/>
              <a:t>Pada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banyak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gerakan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b="1" dirty="0">
                <a:solidFill>
                  <a:srgbClr val="660033"/>
                </a:solidFill>
              </a:rPr>
              <a:t>dilakukan</a:t>
            </a:r>
            <a:r>
              <a:rPr lang="en-US" sz="24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8E5BA-6A61-EF19-21D2-1FADBEB07884}"/>
              </a:ext>
            </a:extLst>
          </p:cNvPr>
          <p:cNvSpPr txBox="1"/>
          <p:nvPr/>
        </p:nvSpPr>
        <p:spPr>
          <a:xfrm>
            <a:off x="2087648" y="3592784"/>
            <a:ext cx="5171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Begitu</a:t>
            </a:r>
            <a:r>
              <a:rPr lang="en-US" sz="2400" dirty="0"/>
              <a:t> pula pada </a:t>
            </a:r>
            <a:r>
              <a:rPr lang="en-US" sz="2400" b="1" dirty="0" err="1">
                <a:solidFill>
                  <a:srgbClr val="C00000"/>
                </a:solidFill>
              </a:rPr>
              <a:t>tarian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n-US" sz="2400" dirty="0"/>
              <a:t>Ada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beragam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gerakan</a:t>
            </a:r>
            <a:r>
              <a:rPr lang="en-US" sz="2400" b="1" dirty="0">
                <a:solidFill>
                  <a:srgbClr val="002060"/>
                </a:solidFill>
              </a:rPr>
              <a:t> yang dilakukan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70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9243">
            <a:off x="-1759923" y="-1008828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12316-3C45-41D6-5807-29DDBFA42667}"/>
              </a:ext>
            </a:extLst>
          </p:cNvPr>
          <p:cNvSpPr txBox="1"/>
          <p:nvPr/>
        </p:nvSpPr>
        <p:spPr>
          <a:xfrm>
            <a:off x="1893693" y="1292761"/>
            <a:ext cx="5606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008080"/>
                </a:solidFill>
              </a:rPr>
              <a:t>Memiliki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banyak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versi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cerita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C000"/>
                </a:solidFill>
              </a:rPr>
              <a:t>Bersifat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tradisional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dan </a:t>
            </a:r>
            <a:r>
              <a:rPr lang="en-US" sz="2400" b="1" dirty="0" err="1">
                <a:solidFill>
                  <a:srgbClr val="FF0066"/>
                </a:solidFill>
              </a:rPr>
              <a:t>mengandung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nilai-nilai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luhur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7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5075688F-C066-233B-6E70-1B52FB3C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DA3C29-4576-BC5E-7E72-DBF23D3A4C34}"/>
              </a:ext>
            </a:extLst>
          </p:cNvPr>
          <p:cNvSpPr txBox="1"/>
          <p:nvPr/>
        </p:nvSpPr>
        <p:spPr>
          <a:xfrm>
            <a:off x="1244444" y="2769378"/>
            <a:ext cx="5606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Cerita rakyat biasanya </a:t>
            </a:r>
            <a:r>
              <a:rPr lang="en-US" sz="2400" b="1" dirty="0" err="1">
                <a:solidFill>
                  <a:srgbClr val="002060"/>
                </a:solidFill>
              </a:rPr>
              <a:t>mengandung</a:t>
            </a:r>
            <a:r>
              <a:rPr lang="en-US" sz="2400" b="1" dirty="0">
                <a:solidFill>
                  <a:srgbClr val="002060"/>
                </a:solidFill>
              </a:rPr>
              <a:t> pesan moral</a:t>
            </a:r>
            <a:r>
              <a:rPr lang="en-US" sz="2400" b="1" dirty="0">
                <a:solidFill>
                  <a:srgbClr val="008080"/>
                </a:solidFill>
              </a:rPr>
              <a:t> sehingga </a:t>
            </a:r>
            <a:r>
              <a:rPr lang="en-US" sz="2400" b="1" dirty="0" err="1">
                <a:solidFill>
                  <a:srgbClr val="7030A0"/>
                </a:solidFill>
              </a:rPr>
              <a:t>berfungsi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sebagai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sarana</a:t>
            </a:r>
            <a:r>
              <a:rPr lang="en-US" sz="2400" b="1" dirty="0">
                <a:solidFill>
                  <a:srgbClr val="7030A0"/>
                </a:solidFill>
              </a:rPr>
              <a:t> hiburan </a:t>
            </a:r>
            <a:r>
              <a:rPr lang="en-US" sz="2400" b="1" dirty="0" err="1">
                <a:solidFill>
                  <a:srgbClr val="7030A0"/>
                </a:solidFill>
              </a:rPr>
              <a:t>sekaligus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pendidikan</a:t>
            </a:r>
            <a:r>
              <a:rPr lang="en-US" sz="2400" b="1" dirty="0">
                <a:solidFill>
                  <a:srgbClr val="008080"/>
                </a:solidFill>
              </a:rPr>
              <a:t>. Berikut jenis cerita rakyat di Indonesia.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B8F0C-6449-0B9C-91FC-43C6CD13F633}"/>
              </a:ext>
            </a:extLst>
          </p:cNvPr>
          <p:cNvSpPr txBox="1"/>
          <p:nvPr/>
        </p:nvSpPr>
        <p:spPr>
          <a:xfrm>
            <a:off x="757903" y="454990"/>
            <a:ext cx="4346201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Ciri – Ciri Cerita Rakyat</a:t>
            </a:r>
          </a:p>
        </p:txBody>
      </p:sp>
    </p:spTree>
    <p:extLst>
      <p:ext uri="{BB962C8B-B14F-4D97-AF65-F5344CB8AC3E}">
        <p14:creationId xmlns:p14="http://schemas.microsoft.com/office/powerpoint/2010/main" val="1076005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-164647" y="91106"/>
            <a:ext cx="4346201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Cerita Rakyat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411080" y="943612"/>
            <a:ext cx="3050536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800" b="1" dirty="0">
                <a:solidFill>
                  <a:srgbClr val="990033"/>
                </a:solidFill>
              </a:rPr>
              <a:t>1. Legenda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1173238" y="1743923"/>
            <a:ext cx="3729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Cerita rakyat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asal-</a:t>
            </a:r>
            <a:r>
              <a:rPr lang="en-US" sz="2800" b="1" dirty="0" err="1">
                <a:solidFill>
                  <a:srgbClr val="002060"/>
                </a:solidFill>
              </a:rPr>
              <a:t>usul</a:t>
            </a:r>
            <a:r>
              <a:rPr lang="en-US" sz="2800" b="1" dirty="0">
                <a:solidFill>
                  <a:srgbClr val="002060"/>
                </a:solidFill>
              </a:rPr>
              <a:t> terjadinya sesuatu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79763-4971-5389-FCB9-4BE0448AF430}"/>
              </a:ext>
            </a:extLst>
          </p:cNvPr>
          <p:cNvSpPr txBox="1"/>
          <p:nvPr/>
        </p:nvSpPr>
        <p:spPr>
          <a:xfrm>
            <a:off x="5547761" y="3650109"/>
            <a:ext cx="340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Asal-</a:t>
            </a:r>
            <a:r>
              <a:rPr lang="en-US" sz="2800" b="1" dirty="0" err="1">
                <a:solidFill>
                  <a:srgbClr val="0070C0"/>
                </a:solidFill>
              </a:rPr>
              <a:t>Usul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Danau</a:t>
            </a:r>
            <a:r>
              <a:rPr lang="en-US" sz="2800" b="1" dirty="0">
                <a:solidFill>
                  <a:srgbClr val="0070C0"/>
                </a:solidFill>
              </a:rPr>
              <a:t> Toba</a:t>
            </a:r>
            <a:endParaRPr lang="en-ID" sz="2800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52BBF4-ACFB-087B-6445-E0EA68017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06" y="840432"/>
            <a:ext cx="4214010" cy="2809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8247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4" y="81654"/>
            <a:ext cx="4346201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Cerita Rakyat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411080" y="943612"/>
            <a:ext cx="3050536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800" b="1" dirty="0">
                <a:solidFill>
                  <a:srgbClr val="990033"/>
                </a:solidFill>
              </a:rPr>
              <a:t>2. Fabel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1443211" y="1879252"/>
            <a:ext cx="223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Cerita rakyat yang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tokoh-tokohnya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hewan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50E1-7782-6493-4995-7150EA145E27}"/>
              </a:ext>
            </a:extLst>
          </p:cNvPr>
          <p:cNvSpPr txBox="1"/>
          <p:nvPr/>
        </p:nvSpPr>
        <p:spPr>
          <a:xfrm>
            <a:off x="5067759" y="3742466"/>
            <a:ext cx="377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</a:rPr>
              <a:t>Kelinci</a:t>
            </a:r>
            <a:r>
              <a:rPr lang="en-US" sz="2800" b="1" dirty="0">
                <a:solidFill>
                  <a:srgbClr val="FF0066"/>
                </a:solidFill>
              </a:rPr>
              <a:t> dan Kura-Kura</a:t>
            </a:r>
            <a:endParaRPr lang="en-ID" sz="2800" dirty="0"/>
          </a:p>
        </p:txBody>
      </p:sp>
      <p:pic>
        <p:nvPicPr>
          <p:cNvPr id="6146" name="Picture 2" descr="Free vector rabbit and turtle in the race">
            <a:extLst>
              <a:ext uri="{FF2B5EF4-FFF2-40B4-BE49-F238E27FC236}">
                <a16:creationId xmlns:a16="http://schemas.microsoft.com/office/drawing/2014/main" id="{62B8E341-A743-F775-5A8F-26914BD7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3" y="1139745"/>
            <a:ext cx="4733173" cy="2638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66233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4" y="81654"/>
            <a:ext cx="4346201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Cerita Rakyat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411080" y="943612"/>
            <a:ext cx="3050536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800" b="1" dirty="0">
                <a:solidFill>
                  <a:srgbClr val="990033"/>
                </a:solidFill>
              </a:rPr>
              <a:t>3. Mite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1471619" y="1669362"/>
            <a:ext cx="3508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Cerita rakyat </a:t>
            </a:r>
            <a:r>
              <a:rPr lang="en-US" sz="2800" dirty="0"/>
              <a:t>yang </a:t>
            </a:r>
            <a:r>
              <a:rPr lang="en-US" sz="2800" b="1" dirty="0">
                <a:solidFill>
                  <a:srgbClr val="002060"/>
                </a:solidFill>
              </a:rPr>
              <a:t>berhubungan dengan </a:t>
            </a:r>
            <a:r>
              <a:rPr lang="en-US" sz="2800" b="1" dirty="0" err="1">
                <a:solidFill>
                  <a:srgbClr val="002060"/>
                </a:solidFill>
              </a:rPr>
              <a:t>kepercayaan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 err="1"/>
              <a:t>terhadap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suatu </a:t>
            </a:r>
            <a:r>
              <a:rPr lang="en-US" sz="2800" b="1" dirty="0" err="1">
                <a:solidFill>
                  <a:srgbClr val="FFC000"/>
                </a:solidFill>
              </a:rPr>
              <a:t>benda</a:t>
            </a:r>
            <a:r>
              <a:rPr lang="en-US" sz="2800" b="1" dirty="0">
                <a:solidFill>
                  <a:srgbClr val="FFC000"/>
                </a:solidFill>
              </a:rPr>
              <a:t> atau </a:t>
            </a:r>
            <a:r>
              <a:rPr lang="en-US" sz="2800" b="1" dirty="0" err="1">
                <a:solidFill>
                  <a:srgbClr val="FFC000"/>
                </a:solidFill>
              </a:rPr>
              <a:t>hal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gaib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3547C-CEF9-CE7E-FFD1-D077085B43AC}"/>
              </a:ext>
            </a:extLst>
          </p:cNvPr>
          <p:cNvSpPr txBox="1"/>
          <p:nvPr/>
        </p:nvSpPr>
        <p:spPr>
          <a:xfrm>
            <a:off x="6078115" y="3868910"/>
            <a:ext cx="159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Dewi Sri</a:t>
            </a:r>
            <a:endParaRPr lang="en-ID" sz="2800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EBFCE7-1EAE-8B47-9E05-16FD15A560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86" y="173195"/>
            <a:ext cx="2942021" cy="39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90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4" y="81654"/>
            <a:ext cx="4346201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Cerita Rakyat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411080" y="943612"/>
            <a:ext cx="3050536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800" b="1" dirty="0">
                <a:solidFill>
                  <a:srgbClr val="990033"/>
                </a:solidFill>
              </a:rPr>
              <a:t>4. Sage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1266934" y="1826070"/>
            <a:ext cx="3431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Cerita rakyat yang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mengandung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unsur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sejarah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6273E-DA69-220B-2DB1-7A0F1963328A}"/>
              </a:ext>
            </a:extLst>
          </p:cNvPr>
          <p:cNvSpPr txBox="1"/>
          <p:nvPr/>
        </p:nvSpPr>
        <p:spPr>
          <a:xfrm>
            <a:off x="5634299" y="3797823"/>
            <a:ext cx="302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Roro </a:t>
            </a:r>
            <a:r>
              <a:rPr lang="en-US" sz="2800" b="1" dirty="0" err="1">
                <a:solidFill>
                  <a:srgbClr val="FF0066"/>
                </a:solidFill>
              </a:rPr>
              <a:t>Jonggrang</a:t>
            </a:r>
            <a:endParaRPr lang="en-ID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DE37C-1BAA-7336-470A-16D7394CC4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63" y="776231"/>
            <a:ext cx="3028019" cy="3028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62331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9243">
            <a:off x="-1941569" y="-1076284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12316-3C45-41D6-5807-29DDBFA42667}"/>
              </a:ext>
            </a:extLst>
          </p:cNvPr>
          <p:cNvSpPr txBox="1"/>
          <p:nvPr/>
        </p:nvSpPr>
        <p:spPr>
          <a:xfrm>
            <a:off x="2080260" y="1165447"/>
            <a:ext cx="505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Cerita rakyat dapat </a:t>
            </a:r>
            <a:r>
              <a:rPr lang="en-US" sz="2400" b="1" dirty="0" err="1">
                <a:solidFill>
                  <a:srgbClr val="008080"/>
                </a:solidFill>
              </a:rPr>
              <a:t>menjadi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inspirasi</a:t>
            </a:r>
            <a:r>
              <a:rPr lang="en-US" sz="2400" b="1" dirty="0">
                <a:solidFill>
                  <a:srgbClr val="FF0066"/>
                </a:solidFill>
              </a:rPr>
              <a:t> pada sebuah tari </a:t>
            </a:r>
            <a:r>
              <a:rPr lang="en-US" sz="2400" b="1" dirty="0" err="1">
                <a:solidFill>
                  <a:srgbClr val="FF0066"/>
                </a:solidFill>
              </a:rPr>
              <a:t>kreasi</a:t>
            </a:r>
            <a:r>
              <a:rPr lang="en-US" sz="2400" b="1" dirty="0">
                <a:solidFill>
                  <a:srgbClr val="008080"/>
                </a:solidFill>
              </a:rPr>
              <a:t>. </a:t>
            </a:r>
            <a:r>
              <a:rPr lang="en-US" sz="2400" b="1" dirty="0" err="1">
                <a:solidFill>
                  <a:srgbClr val="008080"/>
                </a:solidFill>
              </a:rPr>
              <a:t>Namun</a:t>
            </a:r>
            <a:r>
              <a:rPr lang="en-US" sz="2400" b="1" dirty="0">
                <a:solidFill>
                  <a:srgbClr val="008080"/>
                </a:solidFill>
              </a:rPr>
              <a:t>, sebelum </a:t>
            </a:r>
            <a:r>
              <a:rPr lang="en-US" sz="2400" b="1" dirty="0" err="1">
                <a:solidFill>
                  <a:srgbClr val="008080"/>
                </a:solidFill>
              </a:rPr>
              <a:t>menciptakannya</a:t>
            </a:r>
            <a:r>
              <a:rPr lang="en-US" sz="2400" b="1" dirty="0">
                <a:solidFill>
                  <a:srgbClr val="008080"/>
                </a:solidFill>
              </a:rPr>
              <a:t>, </a:t>
            </a:r>
            <a:r>
              <a:rPr lang="en-US" sz="2400" b="1" dirty="0">
                <a:solidFill>
                  <a:srgbClr val="FFC000"/>
                </a:solidFill>
              </a:rPr>
              <a:t>kamu perlu </a:t>
            </a:r>
            <a:r>
              <a:rPr lang="en-US" sz="2400" b="1" dirty="0" err="1">
                <a:solidFill>
                  <a:srgbClr val="FFC000"/>
                </a:solidFill>
              </a:rPr>
              <a:t>mengetahui</a:t>
            </a:r>
            <a:r>
              <a:rPr lang="en-US" sz="2400" b="1" dirty="0">
                <a:solidFill>
                  <a:srgbClr val="FFC000"/>
                </a:solidFill>
              </a:rPr>
              <a:t> dan </a:t>
            </a:r>
            <a:r>
              <a:rPr lang="en-US" sz="2400" b="1" dirty="0" err="1">
                <a:solidFill>
                  <a:srgbClr val="FFC000"/>
                </a:solidFill>
              </a:rPr>
              <a:t>memahami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isi</a:t>
            </a:r>
            <a:r>
              <a:rPr lang="en-US" sz="2400" b="1" dirty="0">
                <a:solidFill>
                  <a:srgbClr val="FFC000"/>
                </a:solidFill>
              </a:rPr>
              <a:t> cerita tersebut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6E22A-1CE3-2C9D-AF9C-56DFF622E2BD}"/>
              </a:ext>
            </a:extLst>
          </p:cNvPr>
          <p:cNvSpPr txBox="1"/>
          <p:nvPr/>
        </p:nvSpPr>
        <p:spPr>
          <a:xfrm>
            <a:off x="526076" y="3253414"/>
            <a:ext cx="619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</a:rPr>
              <a:t>Setelah</a:t>
            </a:r>
            <a:r>
              <a:rPr lang="en-US" sz="2400" b="1" dirty="0">
                <a:solidFill>
                  <a:srgbClr val="008080"/>
                </a:solidFill>
              </a:rPr>
              <a:t> itu, kamu dapat </a:t>
            </a:r>
            <a:r>
              <a:rPr lang="en-US" sz="2400" b="1" dirty="0" err="1">
                <a:solidFill>
                  <a:srgbClr val="002060"/>
                </a:solidFill>
              </a:rPr>
              <a:t>menentukan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urutan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gerakan</a:t>
            </a:r>
            <a:r>
              <a:rPr lang="en-US" sz="2400" b="1" dirty="0">
                <a:solidFill>
                  <a:srgbClr val="002060"/>
                </a:solidFill>
              </a:rPr>
              <a:t> tari </a:t>
            </a:r>
            <a:r>
              <a:rPr lang="en-US" sz="2400" b="1" dirty="0" err="1">
                <a:solidFill>
                  <a:srgbClr val="002060"/>
                </a:solidFill>
              </a:rPr>
              <a:t>dari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keseluruhan</a:t>
            </a:r>
            <a:r>
              <a:rPr lang="en-US" sz="2400" b="1" dirty="0">
                <a:solidFill>
                  <a:srgbClr val="002060"/>
                </a:solidFill>
              </a:rPr>
              <a:t> cerita</a:t>
            </a:r>
            <a:r>
              <a:rPr lang="en-US" sz="2400" b="1" dirty="0">
                <a:solidFill>
                  <a:srgbClr val="008080"/>
                </a:solidFill>
              </a:rPr>
              <a:t>. Lalu, </a:t>
            </a:r>
            <a:r>
              <a:rPr lang="en-US" sz="2400" b="1" dirty="0" err="1">
                <a:solidFill>
                  <a:srgbClr val="92D050"/>
                </a:solidFill>
              </a:rPr>
              <a:t>membayangkan</a:t>
            </a:r>
            <a:r>
              <a:rPr lang="en-US" sz="2400" b="1" dirty="0">
                <a:solidFill>
                  <a:srgbClr val="92D050"/>
                </a:solidFill>
              </a:rPr>
              <a:t> Gerakan </a:t>
            </a:r>
            <a:r>
              <a:rPr lang="en-US" sz="2400" b="1" dirty="0" err="1">
                <a:solidFill>
                  <a:srgbClr val="92D050"/>
                </a:solidFill>
              </a:rPr>
              <a:t>tokoh</a:t>
            </a:r>
            <a:r>
              <a:rPr lang="en-US" sz="2400" b="1" dirty="0">
                <a:solidFill>
                  <a:srgbClr val="92D050"/>
                </a:solidFill>
              </a:rPr>
              <a:t> dalam cerita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AAD7830F-ADF5-888A-7088-3ADF1F2E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592803-0766-EB2A-4DFC-F627D05521EB}"/>
              </a:ext>
            </a:extLst>
          </p:cNvPr>
          <p:cNvSpPr txBox="1"/>
          <p:nvPr/>
        </p:nvSpPr>
        <p:spPr>
          <a:xfrm>
            <a:off x="221884" y="295988"/>
            <a:ext cx="5594299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Mengembangkan Tari Kreasi</a:t>
            </a:r>
          </a:p>
        </p:txBody>
      </p:sp>
    </p:spTree>
    <p:extLst>
      <p:ext uri="{BB962C8B-B14F-4D97-AF65-F5344CB8AC3E}">
        <p14:creationId xmlns:p14="http://schemas.microsoft.com/office/powerpoint/2010/main" val="639829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402961" y="500318"/>
            <a:ext cx="552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Misalnya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gerakan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raksasa</a:t>
            </a:r>
            <a:r>
              <a:rPr lang="en-US" sz="2800" b="1" dirty="0">
                <a:solidFill>
                  <a:srgbClr val="002060"/>
                </a:solidFill>
              </a:rPr>
              <a:t> dalam cerita </a:t>
            </a:r>
            <a:r>
              <a:rPr lang="en-US" sz="2800" b="1" dirty="0" err="1">
                <a:solidFill>
                  <a:srgbClr val="FFC000"/>
                </a:solidFill>
              </a:rPr>
              <a:t>Timun</a:t>
            </a:r>
            <a:r>
              <a:rPr lang="en-US" sz="2800" b="1" dirty="0">
                <a:solidFill>
                  <a:srgbClr val="FFC000"/>
                </a:solidFill>
              </a:rPr>
              <a:t> Mas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6273E-DA69-220B-2DB1-7A0F1963328A}"/>
              </a:ext>
            </a:extLst>
          </p:cNvPr>
          <p:cNvSpPr txBox="1"/>
          <p:nvPr/>
        </p:nvSpPr>
        <p:spPr>
          <a:xfrm>
            <a:off x="4217488" y="2255605"/>
            <a:ext cx="4160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Selanjutnya</a:t>
            </a:r>
            <a:r>
              <a:rPr lang="en-US" sz="2800" b="1" dirty="0">
                <a:solidFill>
                  <a:srgbClr val="FF0066"/>
                </a:solidFill>
              </a:rPr>
              <a:t>, </a:t>
            </a:r>
            <a:r>
              <a:rPr lang="en-US" sz="2800" b="1" dirty="0">
                <a:solidFill>
                  <a:srgbClr val="92D050"/>
                </a:solidFill>
              </a:rPr>
              <a:t>kamu dapat </a:t>
            </a:r>
            <a:r>
              <a:rPr lang="en-US" sz="2800" b="1" dirty="0" err="1">
                <a:solidFill>
                  <a:srgbClr val="92D050"/>
                </a:solidFill>
              </a:rPr>
              <a:t>menentukan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kostum</a:t>
            </a:r>
            <a:r>
              <a:rPr lang="en-US" sz="2800" b="1" dirty="0">
                <a:solidFill>
                  <a:srgbClr val="FF0066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</a:rPr>
              <a:t>musik </a:t>
            </a:r>
            <a:r>
              <a:rPr lang="en-US" sz="2800" b="1" dirty="0" err="1">
                <a:solidFill>
                  <a:srgbClr val="0070C0"/>
                </a:solidFill>
              </a:rPr>
              <a:t>pengiring</a:t>
            </a:r>
            <a:r>
              <a:rPr lang="en-US" sz="2800" b="1" dirty="0">
                <a:solidFill>
                  <a:srgbClr val="FF0066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serta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properti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untuk mendukung </a:t>
            </a:r>
            <a:r>
              <a:rPr lang="en-US" sz="2800" b="1" dirty="0" err="1">
                <a:solidFill>
                  <a:srgbClr val="FF0066"/>
                </a:solidFill>
              </a:rPr>
              <a:t>tarian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  <a:endParaRPr lang="en-ID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2549D-CCF2-79B9-121A-838900A11A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1" y="1786015"/>
            <a:ext cx="3560164" cy="186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66F1FB-0400-8955-0A28-2827324F51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71" y="420693"/>
            <a:ext cx="2417978" cy="182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39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re\KONTEN QR\BACKGROUND\kuning.jpg">
            <a:extLst>
              <a:ext uri="{FF2B5EF4-FFF2-40B4-BE49-F238E27FC236}">
                <a16:creationId xmlns:a16="http://schemas.microsoft.com/office/drawing/2014/main" id="{6B74DBAE-C16A-0A9E-5E7D-41E345C3F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43110" y="283850"/>
            <a:ext cx="5184201" cy="3835188"/>
            <a:chOff x="3560199" y="1394178"/>
            <a:chExt cx="4476781" cy="2571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199" y="1394178"/>
              <a:ext cx="4476781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159382" y="1841382"/>
              <a:ext cx="3529731" cy="1795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Ayo, coba </a:t>
              </a:r>
              <a:r>
                <a:rPr lang="en-US" sz="2800" b="1" dirty="0" err="1">
                  <a:solidFill>
                    <a:srgbClr val="C00000"/>
                  </a:solidFill>
                </a:rPr>
                <a:t>pelajari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berbagai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gerakan</a:t>
              </a:r>
              <a:r>
                <a:rPr lang="en-US" sz="2800" b="1" dirty="0">
                  <a:solidFill>
                    <a:srgbClr val="C00000"/>
                  </a:solidFill>
                </a:rPr>
                <a:t> tari </a:t>
              </a:r>
              <a:r>
                <a:rPr lang="en-US" sz="2800" b="1" dirty="0" err="1">
                  <a:solidFill>
                    <a:srgbClr val="C00000"/>
                  </a:solidFill>
                </a:rPr>
                <a:t>tersebut</a:t>
              </a:r>
              <a:r>
                <a:rPr lang="en-US" sz="2800" b="1" dirty="0">
                  <a:solidFill>
                    <a:srgbClr val="C00000"/>
                  </a:solidFill>
                </a:rPr>
                <a:t> dan </a:t>
              </a:r>
              <a:r>
                <a:rPr lang="en-US" sz="2800" b="1" dirty="0" err="1">
                  <a:solidFill>
                    <a:srgbClr val="C00000"/>
                  </a:solidFill>
                </a:rPr>
                <a:t>terapkan</a:t>
              </a:r>
              <a:r>
                <a:rPr lang="en-US" sz="2800" b="1" dirty="0">
                  <a:solidFill>
                    <a:srgbClr val="C00000"/>
                  </a:solidFill>
                </a:rPr>
                <a:t> pada </a:t>
              </a:r>
              <a:r>
                <a:rPr lang="en-US" sz="2800" b="1" dirty="0" err="1">
                  <a:solidFill>
                    <a:srgbClr val="C00000"/>
                  </a:solidFill>
                </a:rPr>
                <a:t>permainan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tradisional</a:t>
              </a:r>
              <a:r>
                <a:rPr lang="en-US" sz="2800" b="1" dirty="0">
                  <a:solidFill>
                    <a:srgbClr val="C00000"/>
                  </a:solidFill>
                </a:rPr>
                <a:t> yang kamu suka!</a:t>
              </a:r>
            </a:p>
          </p:txBody>
        </p:sp>
      </p:grpSp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>
            <a:off x="500034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1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99"/>
    </mc:Choice>
    <mc:Fallback xmlns="">
      <p:transition advClick="0" advTm="799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33E7CA7A-B878-4E44-C726-AA39CAD5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6DAE9-F858-2D56-6897-023FCFC59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33971"/>
            <a:ext cx="4011219" cy="1313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FD42C-3F05-E372-3F86-75B918F9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08" y="749934"/>
            <a:ext cx="4347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d-ID" sz="3500" b="1" dirty="0">
                <a:solidFill>
                  <a:schemeClr val="tx2"/>
                </a:solidFill>
                <a:latin typeface="Calibri  "/>
                <a:cs typeface="Arial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D071A-F4E4-6440-2E1E-C83986275A7B}"/>
              </a:ext>
            </a:extLst>
          </p:cNvPr>
          <p:cNvSpPr txBox="1"/>
          <p:nvPr/>
        </p:nvSpPr>
        <p:spPr>
          <a:xfrm>
            <a:off x="1621788" y="366363"/>
            <a:ext cx="3770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</a:rPr>
              <a:t>Berkreasi</a:t>
            </a:r>
            <a:r>
              <a:rPr lang="en-US" sz="2800" b="1" dirty="0">
                <a:solidFill>
                  <a:srgbClr val="008080"/>
                </a:solidFill>
              </a:rPr>
              <a:t> Seni </a:t>
            </a:r>
            <a:r>
              <a:rPr lang="en-US" sz="2800" b="1" dirty="0" err="1">
                <a:solidFill>
                  <a:srgbClr val="008080"/>
                </a:solidFill>
              </a:rPr>
              <a:t>Teater</a:t>
            </a:r>
            <a:r>
              <a:rPr lang="en-US" sz="2800" b="1" dirty="0">
                <a:solidFill>
                  <a:srgbClr val="008080"/>
                </a:solidFill>
              </a:rPr>
              <a:t> (Seni </a:t>
            </a:r>
            <a:r>
              <a:rPr lang="en-US" sz="2800" b="1" dirty="0" err="1">
                <a:solidFill>
                  <a:srgbClr val="008080"/>
                </a:solidFill>
              </a:rPr>
              <a:t>Teater</a:t>
            </a:r>
            <a:r>
              <a:rPr lang="en-US" sz="2800" b="1" dirty="0">
                <a:solidFill>
                  <a:srgbClr val="008080"/>
                </a:solidFill>
              </a:rPr>
              <a:t>)</a:t>
            </a:r>
            <a:endParaRPr lang="en-ID" sz="2800" b="1" dirty="0">
              <a:solidFill>
                <a:srgbClr val="00808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704F88-1EF0-3A98-C94A-28620A577DE4}"/>
              </a:ext>
            </a:extLst>
          </p:cNvPr>
          <p:cNvGrpSpPr/>
          <p:nvPr/>
        </p:nvGrpSpPr>
        <p:grpSpPr>
          <a:xfrm>
            <a:off x="-11624" y="1910821"/>
            <a:ext cx="7487999" cy="733097"/>
            <a:chOff x="176399" y="108956"/>
            <a:chExt cx="5027769" cy="4713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2F0B17-92C8-DDCD-D288-2CA834BAB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7A8E4B-530E-E35E-BAC4-DBAEC1144E5A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Pengertian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Fabel dan Legenda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B00147D-AF4C-C3D1-DD18-2C28679EBC76}"/>
              </a:ext>
            </a:extLst>
          </p:cNvPr>
          <p:cNvSpPr txBox="1"/>
          <p:nvPr/>
        </p:nvSpPr>
        <p:spPr>
          <a:xfrm>
            <a:off x="945753" y="2859745"/>
            <a:ext cx="51214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Seni </a:t>
            </a:r>
            <a:r>
              <a:rPr lang="en-US" sz="2800" b="1" dirty="0" err="1">
                <a:solidFill>
                  <a:schemeClr val="accent2"/>
                </a:solidFill>
              </a:rPr>
              <a:t>teater</a:t>
            </a:r>
            <a:r>
              <a:rPr lang="en-US" sz="2800" b="1" dirty="0">
                <a:solidFill>
                  <a:schemeClr val="accent2"/>
                </a:solidFill>
              </a:rPr>
              <a:t> dapat </a:t>
            </a:r>
            <a:r>
              <a:rPr lang="en-US" sz="2800" b="1" dirty="0" err="1">
                <a:solidFill>
                  <a:schemeClr val="accent2"/>
                </a:solidFill>
              </a:rPr>
              <a:t>dikreasikan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berdasarkan</a:t>
            </a:r>
            <a:r>
              <a:rPr lang="en-US" sz="2800" b="1" dirty="0">
                <a:solidFill>
                  <a:srgbClr val="008080"/>
                </a:solidFill>
              </a:rPr>
              <a:t> cerita yang </a:t>
            </a:r>
            <a:r>
              <a:rPr lang="en-US" sz="2800" b="1" dirty="0" err="1">
                <a:solidFill>
                  <a:srgbClr val="008080"/>
                </a:solidFill>
              </a:rPr>
              <a:t>beredar</a:t>
            </a:r>
            <a:r>
              <a:rPr lang="en-US" sz="2800" b="1" dirty="0">
                <a:solidFill>
                  <a:srgbClr val="008080"/>
                </a:solidFill>
              </a:rPr>
              <a:t> seperti </a:t>
            </a:r>
            <a:r>
              <a:rPr lang="en-US" sz="2800" b="1" dirty="0" err="1">
                <a:solidFill>
                  <a:srgbClr val="7030A0"/>
                </a:solidFill>
              </a:rPr>
              <a:t>fabel</a:t>
            </a:r>
            <a:r>
              <a:rPr lang="en-US" sz="2800" b="1" dirty="0">
                <a:solidFill>
                  <a:srgbClr val="008080"/>
                </a:solidFill>
              </a:rPr>
              <a:t> dan </a:t>
            </a:r>
            <a:r>
              <a:rPr lang="en-US" sz="2800" b="1" dirty="0">
                <a:solidFill>
                  <a:srgbClr val="FF0066"/>
                </a:solidFill>
              </a:rPr>
              <a:t>legenda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255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09243">
            <a:off x="-1941569" y="-1076284"/>
            <a:ext cx="4572000" cy="457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6A3062-E1C3-4C2C-B4A1-3E7318D73B56}"/>
              </a:ext>
            </a:extLst>
          </p:cNvPr>
          <p:cNvGrpSpPr/>
          <p:nvPr/>
        </p:nvGrpSpPr>
        <p:grpSpPr>
          <a:xfrm>
            <a:off x="344431" y="442632"/>
            <a:ext cx="7067603" cy="3847229"/>
            <a:chOff x="3571868" y="706382"/>
            <a:chExt cx="5354423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F26E4E17-C66E-DBCD-B76F-AB9062EDC7A8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3" name="Rounded Rectangle 13">
                <a:extLst>
                  <a:ext uri="{FF2B5EF4-FFF2-40B4-BE49-F238E27FC236}">
                    <a16:creationId xmlns:a16="http://schemas.microsoft.com/office/drawing/2014/main" id="{08303217-1521-E916-BE3A-F0040EEBE9C2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Rounded Rectangle 14">
                <a:extLst>
                  <a:ext uri="{FF2B5EF4-FFF2-40B4-BE49-F238E27FC236}">
                    <a16:creationId xmlns:a16="http://schemas.microsoft.com/office/drawing/2014/main" id="{6D9587EA-4544-6A12-7D51-CDCDC6FEEF0C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43643F-5CC9-FA0E-6EC8-E7478C85636A}"/>
                </a:ext>
              </a:extLst>
            </p:cNvPr>
            <p:cNvSpPr txBox="1"/>
            <p:nvPr/>
          </p:nvSpPr>
          <p:spPr>
            <a:xfrm>
              <a:off x="3714177" y="826985"/>
              <a:ext cx="5212114" cy="79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7030A0"/>
                  </a:solidFill>
                </a:rPr>
                <a:t>Fabel </a:t>
              </a:r>
              <a:r>
                <a:rPr lang="en-US" sz="3000" b="1" dirty="0">
                  <a:solidFill>
                    <a:srgbClr val="008080"/>
                  </a:solidFill>
                </a:rPr>
                <a:t>merupakan salah </a:t>
              </a:r>
              <a:r>
                <a:rPr lang="en-US" sz="3000" b="1" dirty="0" err="1">
                  <a:solidFill>
                    <a:srgbClr val="008080"/>
                  </a:solidFill>
                </a:rPr>
                <a:t>satu</a:t>
              </a:r>
              <a:r>
                <a:rPr lang="en-US" sz="3000" b="1" dirty="0">
                  <a:solidFill>
                    <a:srgbClr val="008080"/>
                  </a:solidFill>
                </a:rPr>
                <a:t> jenis cerita rakyat yang </a:t>
              </a:r>
              <a:r>
                <a:rPr lang="en-US" sz="3000" b="1" dirty="0" err="1">
                  <a:solidFill>
                    <a:srgbClr val="0070C0"/>
                  </a:solidFill>
                </a:rPr>
                <a:t>tokohnya</a:t>
              </a:r>
              <a:r>
                <a:rPr lang="en-US" sz="3000" b="1" dirty="0">
                  <a:solidFill>
                    <a:srgbClr val="0070C0"/>
                  </a:solidFill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</a:rPr>
                <a:t>berupa</a:t>
              </a:r>
              <a:r>
                <a:rPr lang="en-US" sz="3000" b="1" dirty="0">
                  <a:solidFill>
                    <a:srgbClr val="0070C0"/>
                  </a:solidFill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</a:rPr>
                <a:t>hewan</a:t>
              </a:r>
              <a:r>
                <a:rPr lang="en-US" sz="3000" b="1" dirty="0">
                  <a:solidFill>
                    <a:srgbClr val="008080"/>
                  </a:solidFill>
                </a:rPr>
                <a:t>. </a:t>
              </a:r>
            </a:p>
            <a:p>
              <a:endParaRPr lang="en-US" sz="3000" b="1" dirty="0">
                <a:solidFill>
                  <a:srgbClr val="008080"/>
                </a:solidFill>
              </a:endParaRPr>
            </a:p>
            <a:p>
              <a:r>
                <a:rPr lang="en-US" sz="3000" b="1" dirty="0">
                  <a:solidFill>
                    <a:srgbClr val="FF0066"/>
                  </a:solidFill>
                </a:rPr>
                <a:t>Legenda</a:t>
              </a:r>
              <a:r>
                <a:rPr lang="en-US" sz="3000" b="1" dirty="0">
                  <a:solidFill>
                    <a:srgbClr val="008080"/>
                  </a:solidFill>
                </a:rPr>
                <a:t> adalah cerita rakyat yang isinya </a:t>
              </a:r>
              <a:r>
                <a:rPr lang="en-US" sz="3000" b="1" dirty="0" err="1">
                  <a:solidFill>
                    <a:srgbClr val="008080"/>
                  </a:solidFill>
                </a:rPr>
                <a:t>menceritakan</a:t>
              </a:r>
              <a:r>
                <a:rPr lang="en-US" sz="3000" b="1" dirty="0">
                  <a:solidFill>
                    <a:srgbClr val="008080"/>
                  </a:solidFill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</a:rPr>
                <a:t>tentang</a:t>
              </a:r>
              <a:r>
                <a:rPr lang="en-US" sz="3000" b="1" dirty="0">
                  <a:solidFill>
                    <a:srgbClr val="FF0000"/>
                  </a:solidFill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</a:rPr>
                <a:t>sejarah</a:t>
              </a:r>
              <a:r>
                <a:rPr lang="en-US" sz="3000" b="1" dirty="0">
                  <a:solidFill>
                    <a:srgbClr val="FF0000"/>
                  </a:solidFill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</a:rPr>
                <a:t>asal-usul</a:t>
              </a:r>
              <a:r>
                <a:rPr lang="en-US" sz="3000" b="1" dirty="0">
                  <a:solidFill>
                    <a:srgbClr val="FF0000"/>
                  </a:solidFill>
                </a:rPr>
                <a:t> suatu </a:t>
              </a:r>
              <a:r>
                <a:rPr lang="en-US" sz="3000" b="1" dirty="0" err="1">
                  <a:solidFill>
                    <a:srgbClr val="FF0000"/>
                  </a:solidFill>
                </a:rPr>
                <a:t>tempat</a:t>
              </a:r>
              <a:r>
                <a:rPr lang="en-US" sz="3000" b="1" dirty="0">
                  <a:solidFill>
                    <a:srgbClr val="FF0000"/>
                  </a:solidFill>
                </a:rPr>
                <a:t> atau </a:t>
              </a:r>
              <a:r>
                <a:rPr lang="en-US" sz="3000" b="1" dirty="0" err="1">
                  <a:solidFill>
                    <a:srgbClr val="FF0000"/>
                  </a:solidFill>
                </a:rPr>
                <a:t>peristiwa</a:t>
              </a:r>
              <a:r>
                <a:rPr lang="en-US" sz="3000" b="1" dirty="0">
                  <a:solidFill>
                    <a:srgbClr val="008080"/>
                  </a:solidFill>
                </a:rPr>
                <a:t>.</a:t>
              </a:r>
            </a:p>
          </p:txBody>
        </p:sp>
      </p:grpSp>
      <p:pic>
        <p:nvPicPr>
          <p:cNvPr id="5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3ACA11A5-7CF9-9A97-E341-FC2549DC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7640"/>
          <a:stretch>
            <a:fillRect/>
          </a:stretch>
        </p:blipFill>
        <p:spPr bwMode="auto">
          <a:xfrm>
            <a:off x="6925244" y="1038663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0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9243">
            <a:off x="-1941569" y="-1076284"/>
            <a:ext cx="4572000" cy="457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485532-B4E6-BBD5-9ACE-158A2CE45250}"/>
              </a:ext>
            </a:extLst>
          </p:cNvPr>
          <p:cNvGrpSpPr/>
          <p:nvPr/>
        </p:nvGrpSpPr>
        <p:grpSpPr>
          <a:xfrm>
            <a:off x="2333539" y="1585621"/>
            <a:ext cx="5872865" cy="1392118"/>
            <a:chOff x="663406" y="1148377"/>
            <a:chExt cx="4256515" cy="17145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16AC4-0F23-0A52-6F6F-D5EB7DE3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06" y="1148377"/>
              <a:ext cx="4256515" cy="171451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E28D4A-C511-2336-ECED-411898BBEE79}"/>
                </a:ext>
              </a:extLst>
            </p:cNvPr>
            <p:cNvSpPr txBox="1"/>
            <p:nvPr/>
          </p:nvSpPr>
          <p:spPr>
            <a:xfrm>
              <a:off x="777430" y="1374982"/>
              <a:ext cx="4063711" cy="109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E50242"/>
                  </a:solidFill>
                </a:rPr>
                <a:t>Gerak</a:t>
              </a:r>
              <a:r>
                <a:rPr lang="en-US" sz="2400" b="1" dirty="0">
                  <a:solidFill>
                    <a:srgbClr val="E50242"/>
                  </a:solidFill>
                </a:rPr>
                <a:t> tari merupakan </a:t>
              </a:r>
              <a:r>
                <a:rPr lang="en-US" sz="2400" b="1" dirty="0" err="1">
                  <a:solidFill>
                    <a:srgbClr val="3F497F"/>
                  </a:solidFill>
                </a:rPr>
                <a:t>hasil</a:t>
              </a:r>
              <a:r>
                <a:rPr lang="en-US" sz="2400" b="1" dirty="0">
                  <a:solidFill>
                    <a:srgbClr val="3F497F"/>
                  </a:solidFill>
                </a:rPr>
                <a:t> </a:t>
              </a:r>
              <a:r>
                <a:rPr lang="en-US" sz="2400" b="1" dirty="0" err="1">
                  <a:solidFill>
                    <a:srgbClr val="3F497F"/>
                  </a:solidFill>
                </a:rPr>
                <a:t>stilisasi</a:t>
              </a:r>
              <a:r>
                <a:rPr lang="en-US" sz="2400" b="1" dirty="0">
                  <a:solidFill>
                    <a:srgbClr val="3F497F"/>
                  </a:solidFill>
                </a:rPr>
                <a:t> (</a:t>
              </a:r>
              <a:r>
                <a:rPr lang="en-US" sz="2400" b="1" dirty="0" err="1">
                  <a:solidFill>
                    <a:srgbClr val="3F497F"/>
                  </a:solidFill>
                </a:rPr>
                <a:t>penghalusan</a:t>
              </a:r>
              <a:r>
                <a:rPr lang="en-US" sz="2400" b="1" dirty="0">
                  <a:solidFill>
                    <a:srgbClr val="3F497F"/>
                  </a:solidFill>
                </a:rPr>
                <a:t>) </a:t>
              </a:r>
              <a:r>
                <a:rPr lang="en-US" sz="2400" b="1" dirty="0">
                  <a:solidFill>
                    <a:srgbClr val="E50242"/>
                  </a:solidFill>
                </a:rPr>
                <a:t>atau </a:t>
              </a:r>
              <a:r>
                <a:rPr lang="en-US" sz="2400" b="1" dirty="0" err="1">
                  <a:solidFill>
                    <a:srgbClr val="008080"/>
                  </a:solidFill>
                </a:rPr>
                <a:t>distorsi</a:t>
              </a:r>
              <a:r>
                <a:rPr lang="en-US" sz="2400" b="1" dirty="0">
                  <a:solidFill>
                    <a:srgbClr val="008080"/>
                  </a:solidFill>
                </a:rPr>
                <a:t> (</a:t>
              </a:r>
              <a:r>
                <a:rPr lang="en-US" sz="2400" b="1" dirty="0" err="1">
                  <a:solidFill>
                    <a:srgbClr val="008080"/>
                  </a:solidFill>
                </a:rPr>
                <a:t>perombakan</a:t>
              </a:r>
              <a:r>
                <a:rPr lang="en-US" sz="2400" b="1" dirty="0">
                  <a:solidFill>
                    <a:srgbClr val="008080"/>
                  </a:solidFill>
                </a:rPr>
                <a:t>) </a:t>
              </a:r>
              <a:r>
                <a:rPr lang="en-US" sz="2400" b="1" dirty="0" err="1">
                  <a:solidFill>
                    <a:srgbClr val="002060"/>
                  </a:solidFill>
                </a:rPr>
                <a:t>dari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gerak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sehari-hari</a:t>
              </a:r>
              <a:r>
                <a:rPr lang="en-US" sz="2400" b="1" dirty="0">
                  <a:solidFill>
                    <a:srgbClr val="E50242"/>
                  </a:solidFill>
                </a:rPr>
                <a:t>.</a:t>
              </a:r>
              <a:endParaRPr lang="en-US" sz="2400" b="1" dirty="0">
                <a:solidFill>
                  <a:srgbClr val="00808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1C184A-BFD7-16A0-D947-FF659E65A02B}"/>
              </a:ext>
            </a:extLst>
          </p:cNvPr>
          <p:cNvGrpSpPr/>
          <p:nvPr/>
        </p:nvGrpSpPr>
        <p:grpSpPr>
          <a:xfrm>
            <a:off x="3815296" y="3214199"/>
            <a:ext cx="4269126" cy="1356369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D8B0FFCC-DD61-A3E3-FFB4-D4D5ECFD8FED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id="{9F0AE244-F313-8D17-76C6-924FBBD4AAA5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4">
                <a:extLst>
                  <a:ext uri="{FF2B5EF4-FFF2-40B4-BE49-F238E27FC236}">
                    <a16:creationId xmlns:a16="http://schemas.microsoft.com/office/drawing/2014/main" id="{E910D4A0-BB2A-0018-4D22-1BA90C9930CB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0A681B-9C5E-64C3-62CA-8881FEDB5365}"/>
                </a:ext>
              </a:extLst>
            </p:cNvPr>
            <p:cNvSpPr txBox="1"/>
            <p:nvPr/>
          </p:nvSpPr>
          <p:spPr>
            <a:xfrm>
              <a:off x="3936117" y="777820"/>
              <a:ext cx="4767761" cy="76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80"/>
                  </a:solidFill>
                </a:rPr>
                <a:t>Salah </a:t>
              </a:r>
              <a:r>
                <a:rPr lang="en-US" sz="2400" b="1" dirty="0" err="1">
                  <a:solidFill>
                    <a:srgbClr val="008080"/>
                  </a:solidFill>
                </a:rPr>
                <a:t>satu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penerapan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gerakan</a:t>
              </a:r>
              <a:r>
                <a:rPr lang="en-US" sz="2400" b="1" dirty="0">
                  <a:solidFill>
                    <a:srgbClr val="002060"/>
                  </a:solidFill>
                </a:rPr>
                <a:t> tari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adalah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pada </a:t>
              </a:r>
              <a:r>
                <a:rPr lang="en-US" sz="2400" b="1" dirty="0" err="1">
                  <a:solidFill>
                    <a:srgbClr val="FF0000"/>
                  </a:solidFill>
                </a:rPr>
                <a:t>permainan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tradisional</a:t>
              </a:r>
              <a:r>
                <a:rPr lang="en-US" sz="24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pic>
        <p:nvPicPr>
          <p:cNvPr id="18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636909BD-A785-D1BA-D7C1-9D1DEC17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2516"/>
          <a:stretch>
            <a:fillRect/>
          </a:stretch>
        </p:blipFill>
        <p:spPr bwMode="auto">
          <a:xfrm>
            <a:off x="282471" y="1271076"/>
            <a:ext cx="2226831" cy="34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2EFEC32-DAD7-8456-C0EE-D7F9A25B04C7}"/>
              </a:ext>
            </a:extLst>
          </p:cNvPr>
          <p:cNvGrpSpPr/>
          <p:nvPr/>
        </p:nvGrpSpPr>
        <p:grpSpPr>
          <a:xfrm>
            <a:off x="-254000" y="175953"/>
            <a:ext cx="8228767" cy="733097"/>
            <a:chOff x="176399" y="108956"/>
            <a:chExt cx="5027769" cy="4713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647D6D-2AE1-F9CE-1FA6-FCB2A236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945BB3-3130-0731-AC27-3883DFC5761C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Makna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Tari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250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8A99D914-83E9-0D87-3571-A15729AE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4" name="Group 10"/>
          <p:cNvGrpSpPr/>
          <p:nvPr/>
        </p:nvGrpSpPr>
        <p:grpSpPr>
          <a:xfrm>
            <a:off x="457581" y="254783"/>
            <a:ext cx="3211036" cy="604821"/>
            <a:chOff x="1490574" y="5799739"/>
            <a:chExt cx="7413230" cy="996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1490574" y="5799739"/>
              <a:ext cx="7413230" cy="9964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5709" y="5842129"/>
              <a:ext cx="692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8080"/>
                  </a:solidFill>
                  <a:cs typeface="Arial" panose="020B0604020202020204" pitchFamily="34" charset="0"/>
                </a:rPr>
                <a:t>Ciri</a:t>
              </a:r>
              <a:r>
                <a:rPr lang="en-US" sz="3200" b="1" dirty="0">
                  <a:solidFill>
                    <a:srgbClr val="008080"/>
                  </a:solidFill>
                  <a:cs typeface="Arial" panose="020B0604020202020204" pitchFamily="34" charset="0"/>
                </a:rPr>
                <a:t> – </a:t>
              </a:r>
              <a:r>
                <a:rPr lang="en-US" sz="3200" b="1" dirty="0" err="1">
                  <a:solidFill>
                    <a:srgbClr val="008080"/>
                  </a:solidFill>
                  <a:cs typeface="Arial" panose="020B0604020202020204" pitchFamily="34" charset="0"/>
                </a:rPr>
                <a:t>Ciri</a:t>
              </a:r>
              <a:r>
                <a:rPr lang="en-US" sz="3200" b="1" dirty="0">
                  <a:solidFill>
                    <a:srgbClr val="008080"/>
                  </a:solidFill>
                  <a:cs typeface="Arial" panose="020B0604020202020204" pitchFamily="34" charset="0"/>
                </a:rPr>
                <a:t> Fabel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B07479-6176-F9F8-1C47-D8DF74146CBB}"/>
              </a:ext>
            </a:extLst>
          </p:cNvPr>
          <p:cNvSpPr txBox="1"/>
          <p:nvPr/>
        </p:nvSpPr>
        <p:spPr>
          <a:xfrm>
            <a:off x="511783" y="1199577"/>
            <a:ext cx="675935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/>
              <a:t>Tokoh</a:t>
            </a:r>
            <a:r>
              <a:rPr lang="en-US" sz="2400" b="1" dirty="0"/>
              <a:t> </a:t>
            </a:r>
            <a:r>
              <a:rPr lang="en-US" sz="2400" b="1" dirty="0" err="1"/>
              <a:t>utamanya</a:t>
            </a:r>
            <a:r>
              <a:rPr lang="en-US" sz="2400" b="1" dirty="0"/>
              <a:t> </a:t>
            </a:r>
            <a:r>
              <a:rPr lang="en-US" sz="2400" b="1" dirty="0" err="1"/>
              <a:t>hewan</a:t>
            </a:r>
            <a:r>
              <a:rPr lang="en-US" sz="2400" b="1" dirty="0"/>
              <a:t> dengan </a:t>
            </a:r>
            <a:r>
              <a:rPr lang="en-US" sz="2400" b="1" dirty="0" err="1"/>
              <a:t>karakter</a:t>
            </a:r>
            <a:r>
              <a:rPr lang="en-US" sz="2400" b="1" dirty="0"/>
              <a:t> </a:t>
            </a:r>
            <a:r>
              <a:rPr lang="en-US" sz="2400" b="1" dirty="0" err="1"/>
              <a:t>menyerupai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r>
              <a:rPr lang="en-US" sz="2400" b="1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F0085E-50E8-5D37-270A-18A9A549F764}"/>
              </a:ext>
            </a:extLst>
          </p:cNvPr>
          <p:cNvSpPr txBox="1"/>
          <p:nvPr/>
        </p:nvSpPr>
        <p:spPr>
          <a:xfrm>
            <a:off x="881691" y="2166206"/>
            <a:ext cx="6389442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fi-FI" sz="2400" b="1" dirty="0"/>
              <a:t>Karakter tokoh tidak terlalu terperinci.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41321-4D18-EC8E-D8D9-AB1EF3A4022D}"/>
              </a:ext>
            </a:extLst>
          </p:cNvPr>
          <p:cNvSpPr txBox="1"/>
          <p:nvPr/>
        </p:nvSpPr>
        <p:spPr>
          <a:xfrm>
            <a:off x="1351141" y="2824345"/>
            <a:ext cx="3682371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400" b="1" dirty="0"/>
              <a:t>3. Alur cerita singkat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72136-72DB-E285-B66E-8AC1CD294C36}"/>
              </a:ext>
            </a:extLst>
          </p:cNvPr>
          <p:cNvSpPr txBox="1"/>
          <p:nvPr/>
        </p:nvSpPr>
        <p:spPr>
          <a:xfrm>
            <a:off x="976302" y="3497238"/>
            <a:ext cx="654802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400" b="1" dirty="0"/>
              <a:t>4. Tema berhubungan dengan kehidupan sosial.</a:t>
            </a:r>
          </a:p>
        </p:txBody>
      </p:sp>
      <p:pic>
        <p:nvPicPr>
          <p:cNvPr id="2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07FEEB6D-E1E5-A071-2172-1AD1D8AE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7640"/>
          <a:stretch>
            <a:fillRect/>
          </a:stretch>
        </p:blipFill>
        <p:spPr bwMode="auto">
          <a:xfrm>
            <a:off x="7288776" y="1553378"/>
            <a:ext cx="2268594" cy="321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6BB630-3ABF-B378-AAEA-991BC80DA7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3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8A99D914-83E9-0D87-3571-A15729AE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B07479-6176-F9F8-1C47-D8DF74146CBB}"/>
              </a:ext>
            </a:extLst>
          </p:cNvPr>
          <p:cNvSpPr txBox="1"/>
          <p:nvPr/>
        </p:nvSpPr>
        <p:spPr>
          <a:xfrm>
            <a:off x="457581" y="1363026"/>
            <a:ext cx="8168625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5. </a:t>
            </a:r>
            <a:r>
              <a:rPr lang="sv-SE" sz="2400" b="1" dirty="0"/>
              <a:t>Bahasa yang digunakan bersifat naratif dan menggunakan bahasa sehari-hari.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F0085E-50E8-5D37-270A-18A9A549F764}"/>
              </a:ext>
            </a:extLst>
          </p:cNvPr>
          <p:cNvSpPr txBox="1"/>
          <p:nvPr/>
        </p:nvSpPr>
        <p:spPr>
          <a:xfrm>
            <a:off x="1176069" y="2474119"/>
            <a:ext cx="7450137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400" b="1" dirty="0"/>
              <a:t>6. Sudut pandang yang digunakan adalah sudut </a:t>
            </a:r>
          </a:p>
          <a:p>
            <a:r>
              <a:rPr lang="fi-FI" sz="2400" b="1" dirty="0"/>
              <a:t>    pandang orang ketiga.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41321-4D18-EC8E-D8D9-AB1EF3A4022D}"/>
              </a:ext>
            </a:extLst>
          </p:cNvPr>
          <p:cNvSpPr txBox="1"/>
          <p:nvPr/>
        </p:nvSpPr>
        <p:spPr>
          <a:xfrm>
            <a:off x="1176069" y="3578668"/>
            <a:ext cx="7306919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400" b="1" dirty="0"/>
              <a:t>7. </a:t>
            </a:r>
            <a:r>
              <a:rPr lang="sv-SE" sz="2400" b="1" dirty="0"/>
              <a:t>Mengandung amanat dan pesan untuk pembacanya.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7108DB54-6FB2-598E-8C2E-32C424FEF51B}"/>
              </a:ext>
            </a:extLst>
          </p:cNvPr>
          <p:cNvGrpSpPr/>
          <p:nvPr/>
        </p:nvGrpSpPr>
        <p:grpSpPr>
          <a:xfrm>
            <a:off x="457581" y="254783"/>
            <a:ext cx="3211036" cy="604821"/>
            <a:chOff x="1490574" y="5799739"/>
            <a:chExt cx="7413230" cy="996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6CEB7EB2-7E2D-D004-17BB-1CC80149D777}"/>
                </a:ext>
              </a:extLst>
            </p:cNvPr>
            <p:cNvSpPr/>
            <p:nvPr/>
          </p:nvSpPr>
          <p:spPr>
            <a:xfrm>
              <a:off x="1490574" y="5799739"/>
              <a:ext cx="7413230" cy="9964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5D422A-EA87-A066-A4D7-47449E036AD0}"/>
                </a:ext>
              </a:extLst>
            </p:cNvPr>
            <p:cNvSpPr txBox="1"/>
            <p:nvPr/>
          </p:nvSpPr>
          <p:spPr>
            <a:xfrm>
              <a:off x="1615709" y="5842129"/>
              <a:ext cx="692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8080"/>
                  </a:solidFill>
                  <a:cs typeface="Arial" panose="020B0604020202020204" pitchFamily="34" charset="0"/>
                </a:rPr>
                <a:t>Ciri</a:t>
              </a:r>
              <a:r>
                <a:rPr lang="en-US" sz="3200" b="1" dirty="0">
                  <a:solidFill>
                    <a:srgbClr val="008080"/>
                  </a:solidFill>
                  <a:cs typeface="Arial" panose="020B0604020202020204" pitchFamily="34" charset="0"/>
                </a:rPr>
                <a:t> – </a:t>
              </a:r>
              <a:r>
                <a:rPr lang="en-US" sz="3200" b="1" dirty="0" err="1">
                  <a:solidFill>
                    <a:srgbClr val="008080"/>
                  </a:solidFill>
                  <a:cs typeface="Arial" panose="020B0604020202020204" pitchFamily="34" charset="0"/>
                </a:rPr>
                <a:t>Ciri</a:t>
              </a:r>
              <a:r>
                <a:rPr lang="en-US" sz="3200" b="1" dirty="0">
                  <a:solidFill>
                    <a:srgbClr val="008080"/>
                  </a:solidFill>
                  <a:cs typeface="Arial" panose="020B0604020202020204" pitchFamily="34" charset="0"/>
                </a:rPr>
                <a:t> Fabel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3A9B69E-2FAC-F3F5-11B5-364B090460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20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8A99D914-83E9-0D87-3571-A15729AE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4" name="Picture 2" descr="Cerita Sangkuriang, Legenda Terbentuknya Tangkuban Perahu Halaman all -  Kompas.com">
            <a:extLst>
              <a:ext uri="{FF2B5EF4-FFF2-40B4-BE49-F238E27FC236}">
                <a16:creationId xmlns:a16="http://schemas.microsoft.com/office/drawing/2014/main" id="{C1874968-F00A-1082-FCC9-412AFECE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56" y="1278514"/>
            <a:ext cx="4683444" cy="312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B07479-6176-F9F8-1C47-D8DF74146CBB}"/>
              </a:ext>
            </a:extLst>
          </p:cNvPr>
          <p:cNvSpPr txBox="1"/>
          <p:nvPr/>
        </p:nvSpPr>
        <p:spPr>
          <a:xfrm>
            <a:off x="1239779" y="1532048"/>
            <a:ext cx="3682371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v-SE" sz="2400" b="1" dirty="0"/>
              <a:t>Sering dianggap sebagai </a:t>
            </a:r>
          </a:p>
          <a:p>
            <a:r>
              <a:rPr lang="sv-SE" sz="2400" b="1" dirty="0"/>
              <a:t>       kejadian nyata.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F0085E-50E8-5D37-270A-18A9A549F764}"/>
              </a:ext>
            </a:extLst>
          </p:cNvPr>
          <p:cNvSpPr txBox="1"/>
          <p:nvPr/>
        </p:nvSpPr>
        <p:spPr>
          <a:xfrm>
            <a:off x="1239779" y="2665008"/>
            <a:ext cx="3682371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400" b="1" dirty="0"/>
              <a:t>2. Mengandung unsur </a:t>
            </a:r>
          </a:p>
          <a:p>
            <a:r>
              <a:rPr lang="fi-FI" sz="2400" b="1" dirty="0"/>
              <a:t>     keajaiban.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41321-4D18-EC8E-D8D9-AB1EF3A4022D}"/>
              </a:ext>
            </a:extLst>
          </p:cNvPr>
          <p:cNvSpPr txBox="1"/>
          <p:nvPr/>
        </p:nvSpPr>
        <p:spPr>
          <a:xfrm>
            <a:off x="1239779" y="3819511"/>
            <a:ext cx="3682371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400" b="1" dirty="0"/>
              <a:t>3. </a:t>
            </a:r>
            <a:r>
              <a:rPr lang="sv-SE" sz="2400" b="1" dirty="0"/>
              <a:t>Tokoh biasanya manusia.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8115181-62E0-630F-B618-A3429F778112}"/>
              </a:ext>
            </a:extLst>
          </p:cNvPr>
          <p:cNvGrpSpPr/>
          <p:nvPr/>
        </p:nvGrpSpPr>
        <p:grpSpPr>
          <a:xfrm>
            <a:off x="479615" y="469818"/>
            <a:ext cx="3682370" cy="610503"/>
            <a:chOff x="1490574" y="5799739"/>
            <a:chExt cx="7743873" cy="10058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B893E206-7CF7-0C4C-34A8-A49071CF6B82}"/>
                </a:ext>
              </a:extLst>
            </p:cNvPr>
            <p:cNvSpPr/>
            <p:nvPr/>
          </p:nvSpPr>
          <p:spPr>
            <a:xfrm>
              <a:off x="1490574" y="5799739"/>
              <a:ext cx="7413230" cy="9964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B592A0-5557-CC5D-DF6A-534ACF4B92E1}"/>
                </a:ext>
              </a:extLst>
            </p:cNvPr>
            <p:cNvSpPr txBox="1"/>
            <p:nvPr/>
          </p:nvSpPr>
          <p:spPr>
            <a:xfrm>
              <a:off x="1615706" y="5842128"/>
              <a:ext cx="7618741" cy="9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8080"/>
                  </a:solidFill>
                  <a:cs typeface="Arial" panose="020B0604020202020204" pitchFamily="34" charset="0"/>
                </a:rPr>
                <a:t>Ciri</a:t>
              </a:r>
              <a:r>
                <a:rPr lang="en-US" sz="3200" b="1" dirty="0">
                  <a:solidFill>
                    <a:srgbClr val="008080"/>
                  </a:solidFill>
                  <a:cs typeface="Arial" panose="020B0604020202020204" pitchFamily="34" charset="0"/>
                </a:rPr>
                <a:t> – </a:t>
              </a:r>
              <a:r>
                <a:rPr lang="en-US" sz="3200" b="1" dirty="0" err="1">
                  <a:solidFill>
                    <a:srgbClr val="008080"/>
                  </a:solidFill>
                  <a:cs typeface="Arial" panose="020B0604020202020204" pitchFamily="34" charset="0"/>
                </a:rPr>
                <a:t>Ciri</a:t>
              </a:r>
              <a:r>
                <a:rPr lang="en-US" sz="3200" b="1" dirty="0">
                  <a:solidFill>
                    <a:srgbClr val="008080"/>
                  </a:solidFill>
                  <a:cs typeface="Arial" panose="020B0604020202020204" pitchFamily="34" charset="0"/>
                </a:rPr>
                <a:t> Legenda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A5882-BDE8-8C4F-CFD8-710629CDA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5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n organic shape with a flat edge">
            <a:extLst>
              <a:ext uri="{FF2B5EF4-FFF2-40B4-BE49-F238E27FC236}">
                <a16:creationId xmlns:a16="http://schemas.microsoft.com/office/drawing/2014/main" id="{420C1A4A-1326-7EC3-6559-B387427F8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2289" y="-305020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1043608" y="30665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Struktur</a:t>
            </a:r>
            <a:r>
              <a:rPr lang="en-US" sz="3200" b="1" dirty="0">
                <a:solidFill>
                  <a:srgbClr val="FF0066"/>
                </a:solidFill>
              </a:rPr>
              <a:t> Teks Fabel dan </a:t>
            </a:r>
          </a:p>
          <a:p>
            <a:r>
              <a:rPr lang="en-US" sz="3200" b="1" dirty="0">
                <a:solidFill>
                  <a:srgbClr val="FF0066"/>
                </a:solidFill>
              </a:rPr>
              <a:t>Legenda</a:t>
            </a:r>
            <a:endParaRPr lang="en-US" sz="2800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69A903B-C200-504A-C6D0-5933C441C61D}"/>
              </a:ext>
            </a:extLst>
          </p:cNvPr>
          <p:cNvCxnSpPr>
            <a:cxnSpLocks/>
          </p:cNvCxnSpPr>
          <p:nvPr/>
        </p:nvCxnSpPr>
        <p:spPr>
          <a:xfrm>
            <a:off x="1432364" y="2166470"/>
            <a:ext cx="897811" cy="823149"/>
          </a:xfrm>
          <a:prstGeom prst="bentConnector3">
            <a:avLst>
              <a:gd name="adj1" fmla="val 1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1043608" y="1718629"/>
            <a:ext cx="5218693" cy="659408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1.  </a:t>
            </a:r>
            <a:r>
              <a:rPr lang="en-US" sz="2800" b="1" dirty="0" err="1">
                <a:solidFill>
                  <a:schemeClr val="tx2"/>
                </a:solidFill>
              </a:rPr>
              <a:t>Orientasi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2283711" y="2606463"/>
            <a:ext cx="276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Bagian </a:t>
            </a:r>
            <a:r>
              <a:rPr lang="en-US" sz="2400" b="1" dirty="0" err="1">
                <a:solidFill>
                  <a:srgbClr val="0070C0"/>
                </a:solidFill>
              </a:rPr>
              <a:t>awal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dari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suatu</a:t>
            </a:r>
            <a:r>
              <a:rPr lang="en-US" sz="2400" b="1" dirty="0">
                <a:solidFill>
                  <a:srgbClr val="00B0F0"/>
                </a:solidFill>
              </a:rPr>
              <a:t> cerita.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F553A37-E04E-A5D1-76F4-E794F9E454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58" y="845260"/>
            <a:ext cx="3290424" cy="3290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4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69A903B-C200-504A-C6D0-5933C441C61D}"/>
              </a:ext>
            </a:extLst>
          </p:cNvPr>
          <p:cNvCxnSpPr>
            <a:cxnSpLocks/>
          </p:cNvCxnSpPr>
          <p:nvPr/>
        </p:nvCxnSpPr>
        <p:spPr>
          <a:xfrm>
            <a:off x="1432364" y="2166470"/>
            <a:ext cx="897811" cy="823149"/>
          </a:xfrm>
          <a:prstGeom prst="bentConnector3">
            <a:avLst>
              <a:gd name="adj1" fmla="val 1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1043608" y="1718629"/>
            <a:ext cx="5218693" cy="659408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2. </a:t>
            </a:r>
            <a:r>
              <a:rPr lang="en-US" sz="2800" b="1" dirty="0">
                <a:solidFill>
                  <a:srgbClr val="002060"/>
                </a:solidFill>
              </a:rPr>
              <a:t>Konflik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13E094C-4F08-9A75-A0EC-7EEBA6DF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57" y="1344310"/>
            <a:ext cx="3997281" cy="292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An organic shape with a flat edge">
            <a:extLst>
              <a:ext uri="{FF2B5EF4-FFF2-40B4-BE49-F238E27FC236}">
                <a16:creationId xmlns:a16="http://schemas.microsoft.com/office/drawing/2014/main" id="{420C1A4A-1326-7EC3-6559-B387427F8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2289" y="-305020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1043608" y="30665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Struktur</a:t>
            </a:r>
            <a:r>
              <a:rPr lang="en-US" sz="3200" b="1" dirty="0">
                <a:solidFill>
                  <a:srgbClr val="FF0066"/>
                </a:solidFill>
              </a:rPr>
              <a:t> Teks Fabel dan </a:t>
            </a:r>
          </a:p>
          <a:p>
            <a:r>
              <a:rPr lang="en-US" sz="3200" b="1" dirty="0">
                <a:solidFill>
                  <a:srgbClr val="FF0066"/>
                </a:solidFill>
              </a:rPr>
              <a:t>Legenda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2283710" y="2606463"/>
            <a:ext cx="312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Bagian cerita yang </a:t>
            </a:r>
            <a:r>
              <a:rPr lang="en-US" sz="2400" b="1" dirty="0" err="1">
                <a:solidFill>
                  <a:srgbClr val="0070C0"/>
                </a:solidFill>
              </a:rPr>
              <a:t>berisi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hubungin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sebab</a:t>
            </a:r>
            <a:r>
              <a:rPr lang="en-US" sz="2400" b="1" dirty="0">
                <a:solidFill>
                  <a:srgbClr val="00B0F0"/>
                </a:solidFill>
              </a:rPr>
              <a:t>-akibat </a:t>
            </a:r>
            <a:r>
              <a:rPr lang="en-US" sz="2400" b="1" dirty="0" err="1">
                <a:solidFill>
                  <a:srgbClr val="008080"/>
                </a:solidFill>
              </a:rPr>
              <a:t>sehingga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muncul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permasalahan</a:t>
            </a:r>
            <a:r>
              <a:rPr lang="en-US" sz="2400" b="1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59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n organic shape with a flat edge">
            <a:extLst>
              <a:ext uri="{FF2B5EF4-FFF2-40B4-BE49-F238E27FC236}">
                <a16:creationId xmlns:a16="http://schemas.microsoft.com/office/drawing/2014/main" id="{420C1A4A-1326-7EC3-6559-B387427F8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2289" y="-305020"/>
            <a:ext cx="4572000" cy="4572000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69A903B-C200-504A-C6D0-5933C441C61D}"/>
              </a:ext>
            </a:extLst>
          </p:cNvPr>
          <p:cNvCxnSpPr>
            <a:cxnSpLocks/>
          </p:cNvCxnSpPr>
          <p:nvPr/>
        </p:nvCxnSpPr>
        <p:spPr>
          <a:xfrm>
            <a:off x="1432364" y="2166470"/>
            <a:ext cx="897811" cy="823149"/>
          </a:xfrm>
          <a:prstGeom prst="bentConnector3">
            <a:avLst>
              <a:gd name="adj1" fmla="val 1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1043608" y="1718629"/>
            <a:ext cx="5218693" cy="659408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Resolusi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1043608" y="30665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Struktur</a:t>
            </a:r>
            <a:r>
              <a:rPr lang="en-US" sz="3200" b="1" dirty="0">
                <a:solidFill>
                  <a:srgbClr val="FF0066"/>
                </a:solidFill>
              </a:rPr>
              <a:t> Teks Fabel dan </a:t>
            </a:r>
          </a:p>
          <a:p>
            <a:r>
              <a:rPr lang="en-US" sz="3200" b="1" dirty="0">
                <a:solidFill>
                  <a:srgbClr val="FF0066"/>
                </a:solidFill>
              </a:rPr>
              <a:t>Legenda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2283710" y="2606463"/>
            <a:ext cx="312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Bagian cerita yang </a:t>
            </a:r>
            <a:r>
              <a:rPr lang="en-US" sz="2400" b="1" dirty="0" err="1">
                <a:solidFill>
                  <a:srgbClr val="0070C0"/>
                </a:solidFill>
              </a:rPr>
              <a:t>berisi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penyelesaian</a:t>
            </a:r>
            <a:r>
              <a:rPr lang="en-US" sz="2400" b="1" dirty="0">
                <a:solidFill>
                  <a:srgbClr val="00B0F0"/>
                </a:solidFill>
              </a:rPr>
              <a:t> masalah cerita.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9091A-941D-213B-2775-9CA2AD88E5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51" y="911471"/>
            <a:ext cx="3656053" cy="3547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8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n organic shape with a flat edge">
            <a:extLst>
              <a:ext uri="{FF2B5EF4-FFF2-40B4-BE49-F238E27FC236}">
                <a16:creationId xmlns:a16="http://schemas.microsoft.com/office/drawing/2014/main" id="{420C1A4A-1326-7EC3-6559-B387427F8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2289" y="-305020"/>
            <a:ext cx="4572000" cy="4572000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69A903B-C200-504A-C6D0-5933C441C61D}"/>
              </a:ext>
            </a:extLst>
          </p:cNvPr>
          <p:cNvCxnSpPr>
            <a:cxnSpLocks/>
          </p:cNvCxnSpPr>
          <p:nvPr/>
        </p:nvCxnSpPr>
        <p:spPr>
          <a:xfrm>
            <a:off x="1432364" y="2166470"/>
            <a:ext cx="897811" cy="823149"/>
          </a:xfrm>
          <a:prstGeom prst="bentConnector3">
            <a:avLst>
              <a:gd name="adj1" fmla="val 1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1043608" y="1718629"/>
            <a:ext cx="5218693" cy="659408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4. </a:t>
            </a:r>
            <a:r>
              <a:rPr lang="en-US" sz="2800" b="1" dirty="0" err="1">
                <a:solidFill>
                  <a:srgbClr val="002060"/>
                </a:solidFill>
              </a:rPr>
              <a:t>Koda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1043608" y="30665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Struktur</a:t>
            </a:r>
            <a:r>
              <a:rPr lang="en-US" sz="3200" b="1" dirty="0">
                <a:solidFill>
                  <a:srgbClr val="FF0066"/>
                </a:solidFill>
              </a:rPr>
              <a:t> Teks Fabel dan </a:t>
            </a:r>
          </a:p>
          <a:p>
            <a:r>
              <a:rPr lang="en-US" sz="3200" b="1" dirty="0">
                <a:solidFill>
                  <a:srgbClr val="FF0066"/>
                </a:solidFill>
              </a:rPr>
              <a:t>Legenda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2283710" y="2606463"/>
            <a:ext cx="312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Bagian </a:t>
            </a:r>
            <a:r>
              <a:rPr lang="en-US" sz="2400" b="1" dirty="0" err="1">
                <a:solidFill>
                  <a:srgbClr val="00B0F0"/>
                </a:solidFill>
              </a:rPr>
              <a:t>akhir</a:t>
            </a:r>
            <a:r>
              <a:rPr lang="en-US" sz="2400" b="1" dirty="0">
                <a:solidFill>
                  <a:srgbClr val="00B0F0"/>
                </a:solidFill>
              </a:rPr>
              <a:t> cerita.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1" name="Picture 10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99511C5-A0F9-7A26-A392-8DF823A90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31" y="729957"/>
            <a:ext cx="3420817" cy="3347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2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09243">
            <a:off x="-1941569" y="-1076284"/>
            <a:ext cx="4572000" cy="4572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2EFEC32-DAD7-8456-C0EE-D7F9A25B04C7}"/>
              </a:ext>
            </a:extLst>
          </p:cNvPr>
          <p:cNvGrpSpPr/>
          <p:nvPr/>
        </p:nvGrpSpPr>
        <p:grpSpPr>
          <a:xfrm>
            <a:off x="-254000" y="175953"/>
            <a:ext cx="8228767" cy="733097"/>
            <a:chOff x="176399" y="108956"/>
            <a:chExt cx="5027769" cy="4713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647D6D-2AE1-F9CE-1FA6-FCB2A236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945BB3-3130-0731-AC27-3883DFC5761C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cs typeface="Arial" pitchFamily="34" charset="0"/>
                </a:rPr>
                <a:t>B. </a:t>
              </a:r>
              <a:r>
                <a:rPr lang="en-US" sz="3000" b="1" dirty="0" err="1">
                  <a:solidFill>
                    <a:schemeClr val="bg1"/>
                  </a:solidFill>
                  <a:cs typeface="Arial" pitchFamily="34" charset="0"/>
                </a:rPr>
                <a:t>Memperagakan</a:t>
              </a:r>
              <a:r>
                <a:rPr lang="en-US" sz="3000" b="1" dirty="0">
                  <a:solidFill>
                    <a:schemeClr val="bg1"/>
                  </a:solidFill>
                  <a:cs typeface="Arial" pitchFamily="34" charset="0"/>
                </a:rPr>
                <a:t> Cerita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947676B-9725-D814-9F95-D27784E55C57}"/>
              </a:ext>
            </a:extLst>
          </p:cNvPr>
          <p:cNvSpPr txBox="1"/>
          <p:nvPr/>
        </p:nvSpPr>
        <p:spPr>
          <a:xfrm>
            <a:off x="704797" y="1360893"/>
            <a:ext cx="6413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fabel</a:t>
            </a:r>
            <a:r>
              <a:rPr lang="en-US" sz="2400" dirty="0"/>
              <a:t> dan legenda, </a:t>
            </a:r>
            <a:r>
              <a:rPr lang="en-US" sz="2400" b="1" dirty="0" err="1">
                <a:solidFill>
                  <a:srgbClr val="0070C0"/>
                </a:solidFill>
              </a:rPr>
              <a:t>bacalah</a:t>
            </a:r>
            <a:r>
              <a:rPr lang="en-US" sz="2400" b="1" dirty="0">
                <a:solidFill>
                  <a:srgbClr val="0070C0"/>
                </a:solidFill>
              </a:rPr>
              <a:t> beberapa </a:t>
            </a:r>
            <a:r>
              <a:rPr lang="en-US" sz="2400" b="1" dirty="0" err="1">
                <a:solidFill>
                  <a:srgbClr val="0070C0"/>
                </a:solidFill>
              </a:rPr>
              <a:t>ceritanya</a:t>
            </a:r>
            <a:r>
              <a:rPr lang="en-US" sz="2400" dirty="0"/>
              <a:t>. Lalu, </a:t>
            </a:r>
            <a:r>
              <a:rPr lang="en-US" sz="2400" b="1" dirty="0">
                <a:solidFill>
                  <a:srgbClr val="FF0066"/>
                </a:solidFill>
              </a:rPr>
              <a:t>kamu dapat </a:t>
            </a:r>
            <a:r>
              <a:rPr lang="en-US" sz="2400" b="1" dirty="0" err="1">
                <a:solidFill>
                  <a:srgbClr val="FF0066"/>
                </a:solidFill>
              </a:rPr>
              <a:t>memerankan</a:t>
            </a:r>
            <a:r>
              <a:rPr lang="en-US" sz="2400" b="1" dirty="0">
                <a:solidFill>
                  <a:srgbClr val="FF0066"/>
                </a:solidFill>
              </a:rPr>
              <a:t> cerita tersebut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38B22-38A5-511C-C1D4-AE65A1DEADD1}"/>
              </a:ext>
            </a:extLst>
          </p:cNvPr>
          <p:cNvSpPr txBox="1"/>
          <p:nvPr/>
        </p:nvSpPr>
        <p:spPr>
          <a:xfrm>
            <a:off x="802297" y="2906160"/>
            <a:ext cx="499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Ada beberapa </a:t>
            </a:r>
            <a:r>
              <a:rPr lang="en-US" sz="2400" b="1" dirty="0" err="1">
                <a:solidFill>
                  <a:srgbClr val="FFC000"/>
                </a:solidFill>
              </a:rPr>
              <a:t>hal</a:t>
            </a:r>
            <a:r>
              <a:rPr lang="en-US" sz="2400" b="1" dirty="0">
                <a:solidFill>
                  <a:srgbClr val="FFC000"/>
                </a:solidFill>
              </a:rPr>
              <a:t> yang </a:t>
            </a:r>
            <a:r>
              <a:rPr lang="en-US" sz="2400" b="1" dirty="0" err="1">
                <a:solidFill>
                  <a:srgbClr val="FFC000"/>
                </a:solidFill>
              </a:rPr>
              <a:t>harus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diperhatikan</a:t>
            </a:r>
            <a:r>
              <a:rPr lang="en-US" sz="2400" b="1" dirty="0">
                <a:solidFill>
                  <a:srgbClr val="FFC000"/>
                </a:solidFill>
              </a:rPr>
              <a:t> saat </a:t>
            </a:r>
            <a:r>
              <a:rPr lang="en-US" sz="2400" b="1" dirty="0" err="1">
                <a:solidFill>
                  <a:srgbClr val="FFC000"/>
                </a:solidFill>
              </a:rPr>
              <a:t>memerankan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tokoh</a:t>
            </a:r>
            <a:r>
              <a:rPr lang="en-US" sz="2400" dirty="0"/>
              <a:t> dalam cerita </a:t>
            </a:r>
            <a:r>
              <a:rPr lang="en-US" sz="2400" dirty="0" err="1"/>
              <a:t>fabel</a:t>
            </a:r>
            <a:r>
              <a:rPr lang="en-US" sz="2400" dirty="0"/>
              <a:t> dan legenda.</a:t>
            </a:r>
            <a:endParaRPr lang="en-ID" sz="2400" dirty="0"/>
          </a:p>
        </p:txBody>
      </p:sp>
      <p:pic>
        <p:nvPicPr>
          <p:cNvPr id="7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1CDCB38E-4BD7-0AF6-2765-23E4BC07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7640"/>
          <a:stretch>
            <a:fillRect/>
          </a:stretch>
        </p:blipFill>
        <p:spPr bwMode="auto">
          <a:xfrm>
            <a:off x="6511874" y="1134447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1272052" y="1075049"/>
            <a:ext cx="46601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66"/>
                </a:solidFill>
              </a:rPr>
              <a:t>Menguasai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isi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cerita</a:t>
            </a:r>
            <a:endParaRPr lang="en-US" sz="2800" b="1" dirty="0">
              <a:solidFill>
                <a:srgbClr val="FF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2060"/>
                </a:solidFill>
              </a:rPr>
              <a:t>Menghayati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tokoh</a:t>
            </a:r>
            <a:r>
              <a:rPr lang="en-US" sz="2800" b="1" dirty="0">
                <a:solidFill>
                  <a:srgbClr val="002060"/>
                </a:solidFill>
              </a:rPr>
              <a:t> yang </a:t>
            </a:r>
            <a:r>
              <a:rPr lang="en-US" sz="2800" b="1" dirty="0" err="1">
                <a:solidFill>
                  <a:srgbClr val="002060"/>
                </a:solidFill>
              </a:rPr>
              <a:t>akan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diperankan</a:t>
            </a:r>
            <a:endParaRPr lang="en-US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C000"/>
                </a:solidFill>
              </a:rPr>
              <a:t>Menguasai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alur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cerita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92D050"/>
                </a:solidFill>
              </a:rPr>
              <a:t>Menjalin</a:t>
            </a:r>
            <a:r>
              <a:rPr lang="en-US" sz="2800" b="1" dirty="0">
                <a:solidFill>
                  <a:srgbClr val="92D050"/>
                </a:solidFill>
              </a:rPr>
              <a:t> kontak </a:t>
            </a:r>
            <a:r>
              <a:rPr lang="en-US" sz="2800" b="1" dirty="0" err="1">
                <a:solidFill>
                  <a:srgbClr val="92D050"/>
                </a:solidFill>
              </a:rPr>
              <a:t>mata</a:t>
            </a:r>
            <a:r>
              <a:rPr lang="en-US" sz="2800" b="1" dirty="0">
                <a:solidFill>
                  <a:srgbClr val="92D050"/>
                </a:solidFill>
              </a:rPr>
              <a:t> dengan </a:t>
            </a:r>
            <a:r>
              <a:rPr lang="en-US" sz="2800" b="1" dirty="0" err="1">
                <a:solidFill>
                  <a:srgbClr val="92D050"/>
                </a:solidFill>
              </a:rPr>
              <a:t>tokoh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lainnya</a:t>
            </a:r>
            <a:endParaRPr lang="en-US" sz="2800" b="1" dirty="0">
              <a:solidFill>
                <a:srgbClr val="92D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7030A0"/>
                </a:solidFill>
              </a:rPr>
              <a:t>Menggunakan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alat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peraga</a:t>
            </a:r>
            <a:endParaRPr lang="en-ID" sz="2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412F-ABD6-7756-6486-3CFB4C6CF9CB}"/>
              </a:ext>
            </a:extLst>
          </p:cNvPr>
          <p:cNvSpPr txBox="1"/>
          <p:nvPr/>
        </p:nvSpPr>
        <p:spPr>
          <a:xfrm>
            <a:off x="-11624" y="267167"/>
            <a:ext cx="5594299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Memerankan tokoh cerita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D787C7-5B1B-58C9-9FDF-B4D863673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37" y="854421"/>
            <a:ext cx="2896003" cy="2630720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B227C31C-EE75-3574-D6A4-99664051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11" y="3033561"/>
            <a:ext cx="2786153" cy="14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2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9243">
            <a:off x="-1941569" y="-1076284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7676B-9725-D814-9F95-D27784E55C57}"/>
              </a:ext>
            </a:extLst>
          </p:cNvPr>
          <p:cNvSpPr txBox="1"/>
          <p:nvPr/>
        </p:nvSpPr>
        <p:spPr>
          <a:xfrm>
            <a:off x="942656" y="737429"/>
            <a:ext cx="569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Saat </a:t>
            </a:r>
            <a:r>
              <a:rPr lang="en-US" sz="2400" dirty="0" err="1"/>
              <a:t>memerankan</a:t>
            </a:r>
            <a:r>
              <a:rPr lang="en-US" sz="2400" dirty="0"/>
              <a:t> </a:t>
            </a:r>
            <a:r>
              <a:rPr lang="en-US" sz="2400" dirty="0" err="1"/>
              <a:t>tokoh</a:t>
            </a:r>
            <a:r>
              <a:rPr lang="en-US" sz="2400" dirty="0"/>
              <a:t> dalam cerita, </a:t>
            </a:r>
            <a:r>
              <a:rPr lang="en-US" sz="2400" b="1" dirty="0" err="1">
                <a:solidFill>
                  <a:srgbClr val="002060"/>
                </a:solidFill>
              </a:rPr>
              <a:t>ada</a:t>
            </a:r>
            <a:r>
              <a:rPr lang="en-US" sz="2400" b="1" dirty="0">
                <a:solidFill>
                  <a:srgbClr val="002060"/>
                </a:solidFill>
              </a:rPr>
              <a:t> dialog yang </a:t>
            </a:r>
            <a:r>
              <a:rPr lang="en-US" sz="2400" b="1" dirty="0" err="1">
                <a:solidFill>
                  <a:srgbClr val="002060"/>
                </a:solidFill>
              </a:rPr>
              <a:t>diucapkan</a:t>
            </a:r>
            <a:r>
              <a:rPr lang="en-US" sz="2400" dirty="0"/>
              <a:t>. Dialog terdapat dalam </a:t>
            </a:r>
            <a:r>
              <a:rPr lang="en-US" sz="2400" b="1" dirty="0" err="1">
                <a:solidFill>
                  <a:srgbClr val="FFC000"/>
                </a:solidFill>
              </a:rPr>
              <a:t>adegan</a:t>
            </a:r>
            <a:r>
              <a:rPr lang="en-US" sz="2400" b="1" dirty="0">
                <a:solidFill>
                  <a:srgbClr val="FFC000"/>
                </a:solidFill>
              </a:rPr>
              <a:t> yang </a:t>
            </a:r>
            <a:r>
              <a:rPr lang="en-US" sz="2400" b="1" dirty="0" err="1">
                <a:solidFill>
                  <a:srgbClr val="FFC000"/>
                </a:solidFill>
              </a:rPr>
              <a:t>berbeda-beda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38B22-38A5-511C-C1D4-AE65A1DEADD1}"/>
              </a:ext>
            </a:extLst>
          </p:cNvPr>
          <p:cNvSpPr txBox="1"/>
          <p:nvPr/>
        </p:nvSpPr>
        <p:spPr>
          <a:xfrm>
            <a:off x="4677018" y="2397233"/>
            <a:ext cx="502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kalimat</a:t>
            </a:r>
            <a:r>
              <a:rPr lang="en-US" sz="2400" b="1" dirty="0">
                <a:solidFill>
                  <a:srgbClr val="FF0066"/>
                </a:solidFill>
              </a:rPr>
              <a:t> yang </a:t>
            </a:r>
            <a:r>
              <a:rPr lang="en-US" sz="2400" b="1" dirty="0" err="1">
                <a:solidFill>
                  <a:srgbClr val="FF0066"/>
                </a:solidFill>
              </a:rPr>
              <a:t>akan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diucapkan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C000"/>
                </a:solidFill>
              </a:rPr>
              <a:t>latar </a:t>
            </a:r>
            <a:r>
              <a:rPr lang="en-US" sz="2400" b="1" dirty="0" err="1">
                <a:solidFill>
                  <a:srgbClr val="FFC000"/>
                </a:solidFill>
              </a:rPr>
              <a:t>tempat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92D050"/>
                </a:solidFill>
              </a:rPr>
              <a:t>hingga </a:t>
            </a:r>
            <a:r>
              <a:rPr lang="en-US" sz="2400" b="1" dirty="0" err="1">
                <a:solidFill>
                  <a:srgbClr val="92D050"/>
                </a:solidFill>
              </a:rPr>
              <a:t>karakter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 err="1">
                <a:solidFill>
                  <a:srgbClr val="92D050"/>
                </a:solidFill>
              </a:rPr>
              <a:t>tokoh</a:t>
            </a:r>
            <a:r>
              <a:rPr lang="en-US" sz="2400" dirty="0"/>
              <a:t>.</a:t>
            </a:r>
            <a:endParaRPr lang="en-ID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7296F-15E9-47DC-206D-C3DB8647B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6" y="1775264"/>
            <a:ext cx="3238046" cy="3238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36ACB-91B6-32E8-C00A-16A096841496}"/>
              </a:ext>
            </a:extLst>
          </p:cNvPr>
          <p:cNvSpPr txBox="1"/>
          <p:nvPr/>
        </p:nvSpPr>
        <p:spPr>
          <a:xfrm>
            <a:off x="1339165" y="2206725"/>
            <a:ext cx="1006796" cy="553998"/>
          </a:xfrm>
          <a:prstGeom prst="rect">
            <a:avLst/>
          </a:prstGeom>
          <a:solidFill>
            <a:srgbClr val="EAF1F9"/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2060"/>
                </a:solidFill>
              </a:rPr>
              <a:t>Apa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Kabar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Tono</a:t>
            </a:r>
            <a:r>
              <a:rPr lang="en-US" sz="1500" b="1" dirty="0">
                <a:solidFill>
                  <a:srgbClr val="002060"/>
                </a:solidFill>
              </a:rPr>
              <a:t>?</a:t>
            </a:r>
            <a:endParaRPr lang="en-ID" sz="15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1191B-0FFC-CFB1-96F7-5989CA77BCAD}"/>
              </a:ext>
            </a:extLst>
          </p:cNvPr>
          <p:cNvSpPr txBox="1"/>
          <p:nvPr/>
        </p:nvSpPr>
        <p:spPr>
          <a:xfrm>
            <a:off x="2728468" y="2120234"/>
            <a:ext cx="848181" cy="553998"/>
          </a:xfrm>
          <a:prstGeom prst="rect">
            <a:avLst/>
          </a:prstGeom>
          <a:solidFill>
            <a:srgbClr val="EAF1F9"/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Baik Na, kamu?</a:t>
            </a:r>
            <a:endParaRPr lang="en-ID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1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318496" y="91106"/>
            <a:ext cx="2922596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Gerak Tari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318496" y="1021157"/>
            <a:ext cx="305053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1. Gerak Murni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22C63-3C5E-95B1-D530-F30AFA36741E}"/>
              </a:ext>
            </a:extLst>
          </p:cNvPr>
          <p:cNvSpPr txBox="1"/>
          <p:nvPr/>
        </p:nvSpPr>
        <p:spPr>
          <a:xfrm>
            <a:off x="1037967" y="1668161"/>
            <a:ext cx="6339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Gerak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murni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merupakan </a:t>
            </a:r>
            <a:r>
              <a:rPr lang="en-US" sz="2800" b="1" dirty="0" err="1">
                <a:solidFill>
                  <a:srgbClr val="FF0066"/>
                </a:solidFill>
              </a:rPr>
              <a:t>gerak</a:t>
            </a:r>
            <a:r>
              <a:rPr lang="en-US" sz="2800" b="1" dirty="0">
                <a:solidFill>
                  <a:srgbClr val="FF0066"/>
                </a:solidFill>
              </a:rPr>
              <a:t> yang tidak </a:t>
            </a:r>
            <a:r>
              <a:rPr lang="en-US" sz="2800" b="1" dirty="0" err="1">
                <a:solidFill>
                  <a:srgbClr val="FF0066"/>
                </a:solidFill>
              </a:rPr>
              <a:t>memiliki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makna</a:t>
            </a:r>
            <a:r>
              <a:rPr lang="en-US" sz="2800" dirty="0"/>
              <a:t>. </a:t>
            </a: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murni</a:t>
            </a:r>
            <a:r>
              <a:rPr lang="en-US" sz="2800" dirty="0"/>
              <a:t> dilakukan dengan tujuan untuk </a:t>
            </a:r>
            <a:r>
              <a:rPr lang="en-US" sz="2800" b="1" dirty="0" err="1">
                <a:solidFill>
                  <a:srgbClr val="FFC000"/>
                </a:solidFill>
              </a:rPr>
              <a:t>memperindah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tarian</a:t>
            </a:r>
            <a:r>
              <a:rPr lang="en-US" sz="2800" b="1" dirty="0">
                <a:solidFill>
                  <a:srgbClr val="FFC000"/>
                </a:solidFill>
              </a:rPr>
              <a:t> tanpa </a:t>
            </a:r>
            <a:r>
              <a:rPr lang="en-US" sz="2800" b="1" dirty="0" err="1">
                <a:solidFill>
                  <a:srgbClr val="FFC000"/>
                </a:solidFill>
              </a:rPr>
              <a:t>ada</a:t>
            </a:r>
            <a:r>
              <a:rPr lang="en-US" sz="2800" b="1" dirty="0">
                <a:solidFill>
                  <a:srgbClr val="FFC000"/>
                </a:solidFill>
              </a:rPr>
              <a:t> maksud</a:t>
            </a:r>
            <a:r>
              <a:rPr lang="en-US" sz="2800" dirty="0"/>
              <a:t>. </a:t>
            </a: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murni</a:t>
            </a:r>
            <a:r>
              <a:rPr lang="en-US" sz="2800" dirty="0"/>
              <a:t> dilakukan dengan </a:t>
            </a:r>
            <a:r>
              <a:rPr lang="en-US" sz="2800" b="1" dirty="0" err="1">
                <a:solidFill>
                  <a:srgbClr val="92D050"/>
                </a:solidFill>
              </a:rPr>
              <a:t>lemah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gemulai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957326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1273891" y="1246992"/>
            <a:ext cx="4145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66"/>
                </a:solidFill>
              </a:rPr>
              <a:t>Ucapkan</a:t>
            </a:r>
            <a:r>
              <a:rPr lang="en-US" sz="2400" b="1" dirty="0">
                <a:solidFill>
                  <a:srgbClr val="FF0066"/>
                </a:solidFill>
              </a:rPr>
              <a:t> kata dan </a:t>
            </a:r>
            <a:r>
              <a:rPr lang="en-US" sz="2400" b="1" dirty="0" err="1">
                <a:solidFill>
                  <a:srgbClr val="FF0066"/>
                </a:solidFill>
              </a:rPr>
              <a:t>kalimat</a:t>
            </a:r>
            <a:r>
              <a:rPr lang="en-US" sz="2400" b="1" dirty="0">
                <a:solidFill>
                  <a:srgbClr val="FF0066"/>
                </a:solidFill>
              </a:rPr>
              <a:t> dalam dialog </a:t>
            </a:r>
            <a:r>
              <a:rPr lang="en-US" sz="2400" b="1" dirty="0" err="1">
                <a:solidFill>
                  <a:srgbClr val="FF0066"/>
                </a:solidFill>
              </a:rPr>
              <a:t>dengan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vokal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yang </a:t>
            </a:r>
            <a:r>
              <a:rPr lang="en-US" sz="2400" b="1" dirty="0" err="1">
                <a:solidFill>
                  <a:srgbClr val="FF0066"/>
                </a:solidFill>
              </a:rPr>
              <a:t>jelas</a:t>
            </a:r>
            <a:endParaRPr lang="en-US" sz="2400" b="1" dirty="0">
              <a:solidFill>
                <a:srgbClr val="FF00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002060"/>
                </a:solidFill>
              </a:rPr>
              <a:t>Lakukan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gerak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tubuh</a:t>
            </a:r>
            <a:r>
              <a:rPr lang="en-US" sz="2400" b="1" dirty="0">
                <a:solidFill>
                  <a:srgbClr val="002060"/>
                </a:solidFill>
              </a:rPr>
              <a:t> sesuai </a:t>
            </a:r>
            <a:r>
              <a:rPr lang="en-US" sz="2400" b="1" dirty="0" err="1">
                <a:solidFill>
                  <a:srgbClr val="002060"/>
                </a:solidFill>
              </a:rPr>
              <a:t>karakter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tokoh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Gunakan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mimik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atau ekspresi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wajah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sesuai dengan emosi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tokoh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cerita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C2E38-76A1-3C9B-6825-F745B0F88639}"/>
              </a:ext>
            </a:extLst>
          </p:cNvPr>
          <p:cNvSpPr txBox="1"/>
          <p:nvPr/>
        </p:nvSpPr>
        <p:spPr>
          <a:xfrm>
            <a:off x="202380" y="395283"/>
            <a:ext cx="5594299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Teknik untuk menguasai dialog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09611-C4A1-CB67-E99C-0D9B81C86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23" y="1246992"/>
            <a:ext cx="3747425" cy="37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91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9243">
            <a:off x="-1941569" y="-1076284"/>
            <a:ext cx="45720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28D4A-C511-2336-ECED-411898BBEE79}"/>
              </a:ext>
            </a:extLst>
          </p:cNvPr>
          <p:cNvSpPr txBox="1"/>
          <p:nvPr/>
        </p:nvSpPr>
        <p:spPr>
          <a:xfrm>
            <a:off x="2409660" y="1312326"/>
            <a:ext cx="5606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Kamu sudah belajar </a:t>
            </a:r>
            <a:r>
              <a:rPr lang="en-US" sz="2400" b="1" dirty="0" err="1">
                <a:solidFill>
                  <a:srgbClr val="666699"/>
                </a:solidFill>
              </a:rPr>
              <a:t>memeragakan</a:t>
            </a:r>
            <a:r>
              <a:rPr lang="en-US" sz="2400" b="1" dirty="0">
                <a:solidFill>
                  <a:srgbClr val="666699"/>
                </a:solidFill>
              </a:rPr>
              <a:t> dan </a:t>
            </a:r>
            <a:r>
              <a:rPr lang="en-US" sz="2400" b="1" dirty="0" err="1">
                <a:solidFill>
                  <a:srgbClr val="666699"/>
                </a:solidFill>
              </a:rPr>
              <a:t>memerankan</a:t>
            </a:r>
            <a:r>
              <a:rPr lang="en-US" sz="2400" b="1" dirty="0">
                <a:solidFill>
                  <a:srgbClr val="666699"/>
                </a:solidFill>
              </a:rPr>
              <a:t> dialog cerita</a:t>
            </a:r>
            <a:r>
              <a:rPr lang="en-US" sz="2400" b="1" dirty="0">
                <a:solidFill>
                  <a:srgbClr val="E50242"/>
                </a:solidFill>
              </a:rPr>
              <a:t>. Sekarang </a:t>
            </a:r>
            <a:r>
              <a:rPr lang="en-US" sz="2400" b="1" dirty="0" err="1">
                <a:solidFill>
                  <a:srgbClr val="E50242"/>
                </a:solidFill>
              </a:rPr>
              <a:t>ayo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pentaskan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keseluruhan</a:t>
            </a:r>
            <a:r>
              <a:rPr lang="en-US" sz="2400" b="1" dirty="0">
                <a:solidFill>
                  <a:srgbClr val="E50242"/>
                </a:solidFill>
              </a:rPr>
              <a:t> naskah </a:t>
            </a:r>
            <a:r>
              <a:rPr lang="en-US" sz="2400" b="1" dirty="0" err="1">
                <a:solidFill>
                  <a:srgbClr val="008080"/>
                </a:solidFill>
              </a:rPr>
              <a:t>fabel</a:t>
            </a:r>
            <a:r>
              <a:rPr lang="en-US" sz="2400" b="1" dirty="0">
                <a:solidFill>
                  <a:srgbClr val="008080"/>
                </a:solidFill>
              </a:rPr>
              <a:t> atau legenda. </a:t>
            </a:r>
          </a:p>
        </p:txBody>
      </p:sp>
      <p:pic>
        <p:nvPicPr>
          <p:cNvPr id="18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636909BD-A785-D1BA-D7C1-9D1DEC17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2516"/>
          <a:stretch>
            <a:fillRect/>
          </a:stretch>
        </p:blipFill>
        <p:spPr bwMode="auto">
          <a:xfrm>
            <a:off x="282471" y="1271076"/>
            <a:ext cx="2226831" cy="34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2EFEC32-DAD7-8456-C0EE-D7F9A25B04C7}"/>
              </a:ext>
            </a:extLst>
          </p:cNvPr>
          <p:cNvGrpSpPr/>
          <p:nvPr/>
        </p:nvGrpSpPr>
        <p:grpSpPr>
          <a:xfrm>
            <a:off x="-254000" y="175953"/>
            <a:ext cx="8228767" cy="733097"/>
            <a:chOff x="176399" y="108956"/>
            <a:chExt cx="5027769" cy="4713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647D6D-2AE1-F9CE-1FA6-FCB2A236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945BB3-3130-0731-AC27-3883DFC5761C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Pementasan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Naskah Fabel atau Legenda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E51CBC-54D1-E7C9-DE87-B0DF33E595B4}"/>
              </a:ext>
            </a:extLst>
          </p:cNvPr>
          <p:cNvSpPr txBox="1"/>
          <p:nvPr/>
        </p:nvSpPr>
        <p:spPr>
          <a:xfrm>
            <a:off x="3032131" y="3018668"/>
            <a:ext cx="5829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Sebelum </a:t>
            </a:r>
            <a:r>
              <a:rPr lang="en-US" sz="2400" b="1" dirty="0" err="1">
                <a:solidFill>
                  <a:srgbClr val="008080"/>
                </a:solidFill>
              </a:rPr>
              <a:t>mementaskan</a:t>
            </a:r>
            <a:r>
              <a:rPr lang="en-US" sz="2400" b="1" dirty="0">
                <a:solidFill>
                  <a:srgbClr val="008080"/>
                </a:solidFill>
              </a:rPr>
              <a:t> cerita, </a:t>
            </a:r>
            <a:r>
              <a:rPr lang="en-US" sz="2400" b="1" dirty="0">
                <a:solidFill>
                  <a:srgbClr val="FFC000"/>
                </a:solidFill>
              </a:rPr>
              <a:t>lakukan persiapan</a:t>
            </a:r>
            <a:r>
              <a:rPr lang="en-US" sz="2400" b="1" dirty="0">
                <a:solidFill>
                  <a:srgbClr val="008080"/>
                </a:solidFill>
              </a:rPr>
              <a:t> yang baik </a:t>
            </a:r>
            <a:r>
              <a:rPr lang="en-US" sz="2400" b="1" dirty="0">
                <a:solidFill>
                  <a:srgbClr val="002060"/>
                </a:solidFill>
              </a:rPr>
              <a:t>agar semuanya </a:t>
            </a:r>
            <a:r>
              <a:rPr lang="en-US" sz="2400" b="1" dirty="0" err="1">
                <a:solidFill>
                  <a:srgbClr val="002060"/>
                </a:solidFill>
              </a:rPr>
              <a:t>berjalan</a:t>
            </a:r>
            <a:r>
              <a:rPr lang="en-US" sz="2400" b="1" dirty="0">
                <a:solidFill>
                  <a:srgbClr val="002060"/>
                </a:solidFill>
              </a:rPr>
              <a:t> lancar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08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85253-128A-8413-8C1C-537645B7AD38}"/>
              </a:ext>
            </a:extLst>
          </p:cNvPr>
          <p:cNvSpPr txBox="1"/>
          <p:nvPr/>
        </p:nvSpPr>
        <p:spPr>
          <a:xfrm>
            <a:off x="795909" y="1302786"/>
            <a:ext cx="4868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66"/>
                </a:solidFill>
              </a:rPr>
              <a:t>1. Membentuk </a:t>
            </a:r>
            <a:r>
              <a:rPr lang="en-US" sz="2600" b="1" dirty="0" err="1">
                <a:solidFill>
                  <a:srgbClr val="FF0066"/>
                </a:solidFill>
              </a:rPr>
              <a:t>tim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produksi</a:t>
            </a:r>
            <a:endParaRPr lang="en-ID" sz="2600" b="1" dirty="0">
              <a:solidFill>
                <a:srgbClr val="FF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F9DA1-2B27-FAB6-DE74-0AAFB08D8C54}"/>
              </a:ext>
            </a:extLst>
          </p:cNvPr>
          <p:cNvSpPr txBox="1"/>
          <p:nvPr/>
        </p:nvSpPr>
        <p:spPr>
          <a:xfrm>
            <a:off x="1519263" y="1923322"/>
            <a:ext cx="4515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Tim </a:t>
            </a:r>
            <a:r>
              <a:rPr lang="en-US" sz="2400" dirty="0" err="1">
                <a:solidFill>
                  <a:srgbClr val="002060"/>
                </a:solidFill>
              </a:rPr>
              <a:t>produksi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terdiri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atas</a:t>
            </a:r>
            <a:r>
              <a:rPr lang="en-US" sz="2400" dirty="0">
                <a:solidFill>
                  <a:srgbClr val="002060"/>
                </a:solidFill>
              </a:rPr>
              <a:t> sutradara, </a:t>
            </a:r>
            <a:r>
              <a:rPr lang="en-US" sz="2400" dirty="0" err="1">
                <a:solidFill>
                  <a:srgbClr val="002060"/>
                </a:solidFill>
              </a:rPr>
              <a:t>tim</a:t>
            </a:r>
            <a:r>
              <a:rPr lang="en-US" sz="2400" dirty="0">
                <a:solidFill>
                  <a:srgbClr val="002060"/>
                </a:solidFill>
              </a:rPr>
              <a:t> aktor, </a:t>
            </a:r>
            <a:r>
              <a:rPr lang="en-US" sz="2400" dirty="0" err="1">
                <a:solidFill>
                  <a:srgbClr val="002060"/>
                </a:solidFill>
              </a:rPr>
              <a:t>narator</a:t>
            </a:r>
            <a:r>
              <a:rPr lang="en-US" sz="2400" dirty="0">
                <a:solidFill>
                  <a:srgbClr val="002060"/>
                </a:solidFill>
              </a:rPr>
              <a:t>, musik, </a:t>
            </a:r>
            <a:r>
              <a:rPr lang="en-US" sz="2400" dirty="0" err="1">
                <a:solidFill>
                  <a:srgbClr val="002060"/>
                </a:solidFill>
              </a:rPr>
              <a:t>penata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panggung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perias</a:t>
            </a:r>
            <a:r>
              <a:rPr lang="en-US" sz="2400" dirty="0">
                <a:solidFill>
                  <a:srgbClr val="002060"/>
                </a:solidFill>
              </a:rPr>
              <a:t> aktor, dan lain-lain. Setiap </a:t>
            </a:r>
            <a:r>
              <a:rPr lang="en-US" sz="2400" dirty="0" err="1">
                <a:solidFill>
                  <a:srgbClr val="002060"/>
                </a:solidFill>
              </a:rPr>
              <a:t>tim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memiliki</a:t>
            </a:r>
            <a:r>
              <a:rPr lang="en-US" sz="2400" dirty="0">
                <a:solidFill>
                  <a:srgbClr val="002060"/>
                </a:solidFill>
              </a:rPr>
              <a:t> tugas yang </a:t>
            </a:r>
            <a:r>
              <a:rPr lang="en-US" sz="2400" dirty="0" err="1">
                <a:solidFill>
                  <a:srgbClr val="002060"/>
                </a:solidFill>
              </a:rPr>
              <a:t>berbeda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en-ID" sz="24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6149E-27B8-3932-834B-D3902E497250}"/>
              </a:ext>
            </a:extLst>
          </p:cNvPr>
          <p:cNvSpPr txBox="1"/>
          <p:nvPr/>
        </p:nvSpPr>
        <p:spPr>
          <a:xfrm>
            <a:off x="292557" y="298494"/>
            <a:ext cx="5594299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Persipan Sebelum Pementasan</a:t>
            </a:r>
          </a:p>
        </p:txBody>
      </p:sp>
      <p:pic>
        <p:nvPicPr>
          <p:cNvPr id="3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4D3E7372-1B60-2366-9DCD-5CE3F4DE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6285008" y="1281186"/>
            <a:ext cx="2226831" cy="34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55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 splash">
            <a:extLst>
              <a:ext uri="{FF2B5EF4-FFF2-40B4-BE49-F238E27FC236}">
                <a16:creationId xmlns:a16="http://schemas.microsoft.com/office/drawing/2014/main" id="{40159E92-248D-2A41-4D6A-BFD12FAC1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3781387" y="-736973"/>
            <a:ext cx="8098630" cy="809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BF189-E8CB-93F5-4DF1-AE9BE35C986C}"/>
              </a:ext>
            </a:extLst>
          </p:cNvPr>
          <p:cNvSpPr txBox="1"/>
          <p:nvPr/>
        </p:nvSpPr>
        <p:spPr>
          <a:xfrm>
            <a:off x="243549" y="329753"/>
            <a:ext cx="5594299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Persipan Sebelum Pementasan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B9BA4-9479-B868-5FE4-5A8961CC46BD}"/>
              </a:ext>
            </a:extLst>
          </p:cNvPr>
          <p:cNvSpPr txBox="1"/>
          <p:nvPr/>
        </p:nvSpPr>
        <p:spPr>
          <a:xfrm>
            <a:off x="942656" y="1604182"/>
            <a:ext cx="3996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Hal yang </a:t>
            </a:r>
            <a:r>
              <a:rPr lang="en-US" sz="2400" dirty="0" err="1">
                <a:solidFill>
                  <a:srgbClr val="002060"/>
                </a:solidFill>
              </a:rPr>
              <a:t>harus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diperhatikan</a:t>
            </a:r>
            <a:r>
              <a:rPr lang="en-US" sz="2400" dirty="0">
                <a:solidFill>
                  <a:srgbClr val="002060"/>
                </a:solidFill>
              </a:rPr>
              <a:t> saat memilih pemain: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Kecakapan</a:t>
            </a:r>
            <a:r>
              <a:rPr lang="en-US" sz="2400" dirty="0">
                <a:solidFill>
                  <a:srgbClr val="002060"/>
                </a:solidFill>
              </a:rPr>
              <a:t> pemain dalam </a:t>
            </a:r>
            <a:r>
              <a:rPr lang="en-US" sz="2400" dirty="0" err="1">
                <a:solidFill>
                  <a:srgbClr val="002060"/>
                </a:solidFill>
              </a:rPr>
              <a:t>menghayati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peran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Kecocokan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tampilan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fisik</a:t>
            </a:r>
            <a:r>
              <a:rPr lang="en-US" sz="2400" dirty="0">
                <a:solidFill>
                  <a:srgbClr val="002060"/>
                </a:solidFill>
              </a:rPr>
              <a:t> pemain dengan </a:t>
            </a:r>
            <a:r>
              <a:rPr lang="en-US" sz="2400" dirty="0" err="1">
                <a:solidFill>
                  <a:srgbClr val="002060"/>
                </a:solidFill>
              </a:rPr>
              <a:t>tokoh</a:t>
            </a:r>
            <a:r>
              <a:rPr lang="en-US" sz="2400" dirty="0">
                <a:solidFill>
                  <a:srgbClr val="002060"/>
                </a:solidFill>
              </a:rPr>
              <a:t> yang </a:t>
            </a:r>
            <a:r>
              <a:rPr lang="en-US" sz="2400" dirty="0" err="1">
                <a:solidFill>
                  <a:srgbClr val="002060"/>
                </a:solidFill>
              </a:rPr>
              <a:t>akan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dibawakan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Kelihaian</a:t>
            </a:r>
            <a:r>
              <a:rPr lang="en-US" sz="2400" dirty="0">
                <a:solidFill>
                  <a:srgbClr val="002060"/>
                </a:solidFill>
              </a:rPr>
              <a:t> dalam </a:t>
            </a:r>
            <a:r>
              <a:rPr lang="en-US" sz="2400" dirty="0" err="1">
                <a:solidFill>
                  <a:srgbClr val="002060"/>
                </a:solidFill>
              </a:rPr>
              <a:t>berakting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n-ID" sz="2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F820F-17B0-3F9C-4C2C-848DAC1D3C3C}"/>
              </a:ext>
            </a:extLst>
          </p:cNvPr>
          <p:cNvSpPr txBox="1"/>
          <p:nvPr/>
        </p:nvSpPr>
        <p:spPr>
          <a:xfrm>
            <a:off x="348573" y="1062828"/>
            <a:ext cx="4868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66"/>
                </a:solidFill>
              </a:rPr>
              <a:t>2. Memilih pemain</a:t>
            </a:r>
            <a:endParaRPr lang="en-ID" sz="2600" b="1" dirty="0">
              <a:solidFill>
                <a:srgbClr val="FF0066"/>
              </a:solidFill>
            </a:endParaRPr>
          </a:p>
        </p:txBody>
      </p:sp>
      <p:pic>
        <p:nvPicPr>
          <p:cNvPr id="7" name="Picture 6" descr="G:\Template Bupena Merdeka (Konten QR-Media mengajar)\BAHAN\tokoh 5.png">
            <a:extLst>
              <a:ext uri="{FF2B5EF4-FFF2-40B4-BE49-F238E27FC236}">
                <a16:creationId xmlns:a16="http://schemas.microsoft.com/office/drawing/2014/main" id="{CACB2668-482C-E68A-D327-CBF2C092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6285008" y="1281186"/>
            <a:ext cx="2226831" cy="34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0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85253-128A-8413-8C1C-537645B7AD38}"/>
              </a:ext>
            </a:extLst>
          </p:cNvPr>
          <p:cNvSpPr txBox="1"/>
          <p:nvPr/>
        </p:nvSpPr>
        <p:spPr>
          <a:xfrm>
            <a:off x="545395" y="950841"/>
            <a:ext cx="4868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66"/>
                </a:solidFill>
              </a:rPr>
              <a:t>3. </a:t>
            </a:r>
            <a:r>
              <a:rPr lang="en-US" sz="2600" b="1" dirty="0" err="1">
                <a:solidFill>
                  <a:srgbClr val="FF0066"/>
                </a:solidFill>
              </a:rPr>
              <a:t>Berlatih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peran</a:t>
            </a:r>
            <a:endParaRPr lang="en-ID" sz="2600" b="1" dirty="0">
              <a:solidFill>
                <a:srgbClr val="FF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F9DA1-2B27-FAB6-DE74-0AAFB08D8C54}"/>
              </a:ext>
            </a:extLst>
          </p:cNvPr>
          <p:cNvSpPr txBox="1"/>
          <p:nvPr/>
        </p:nvSpPr>
        <p:spPr>
          <a:xfrm>
            <a:off x="1394651" y="1533050"/>
            <a:ext cx="5347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Pemain dapat </a:t>
            </a:r>
            <a:r>
              <a:rPr lang="en-US" sz="2400" dirty="0" err="1">
                <a:solidFill>
                  <a:srgbClr val="002060"/>
                </a:solidFill>
              </a:rPr>
              <a:t>berlatih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peran</a:t>
            </a:r>
            <a:r>
              <a:rPr lang="en-US" sz="2400" dirty="0">
                <a:solidFill>
                  <a:srgbClr val="002060"/>
                </a:solidFill>
              </a:rPr>
              <a:t> dengan </a:t>
            </a:r>
            <a:r>
              <a:rPr lang="en-US" sz="2400" dirty="0" err="1">
                <a:solidFill>
                  <a:srgbClr val="002060"/>
                </a:solidFill>
              </a:rPr>
              <a:t>cara</a:t>
            </a:r>
            <a:r>
              <a:rPr lang="en-US" sz="2400" dirty="0">
                <a:solidFill>
                  <a:srgbClr val="002060"/>
                </a:solidFill>
              </a:rPr>
              <a:t> berikut.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Melatih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lafal</a:t>
            </a:r>
            <a:r>
              <a:rPr lang="en-US" sz="2400" dirty="0">
                <a:solidFill>
                  <a:srgbClr val="002060"/>
                </a:solidFill>
              </a:rPr>
              <a:t> dan </a:t>
            </a:r>
            <a:r>
              <a:rPr lang="en-US" sz="2400" dirty="0" err="1">
                <a:solidFill>
                  <a:srgbClr val="002060"/>
                </a:solidFill>
              </a:rPr>
              <a:t>warna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suara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Melatih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imajinasi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dari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tokoh</a:t>
            </a:r>
            <a:r>
              <a:rPr lang="en-US" sz="2400" dirty="0">
                <a:solidFill>
                  <a:srgbClr val="002060"/>
                </a:solidFill>
              </a:rPr>
              <a:t> yang </a:t>
            </a:r>
            <a:r>
              <a:rPr lang="en-US" sz="2400" dirty="0" err="1">
                <a:solidFill>
                  <a:srgbClr val="002060"/>
                </a:solidFill>
              </a:rPr>
              <a:t>akan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diperankan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Melatih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konsentrasi</a:t>
            </a:r>
            <a:r>
              <a:rPr lang="en-US" sz="2400" dirty="0">
                <a:solidFill>
                  <a:srgbClr val="002060"/>
                </a:solidFill>
              </a:rPr>
              <a:t> para pemain dengan </a:t>
            </a:r>
            <a:r>
              <a:rPr lang="en-US" sz="2400" dirty="0" err="1">
                <a:solidFill>
                  <a:srgbClr val="002060"/>
                </a:solidFill>
              </a:rPr>
              <a:t>memusatkan</a:t>
            </a:r>
            <a:r>
              <a:rPr lang="en-US" sz="2400" dirty="0">
                <a:solidFill>
                  <a:srgbClr val="002060"/>
                </a:solidFill>
              </a:rPr>
              <a:t> pikiran pada </a:t>
            </a:r>
            <a:r>
              <a:rPr lang="en-US" sz="2400" dirty="0" err="1">
                <a:solidFill>
                  <a:srgbClr val="002060"/>
                </a:solidFill>
              </a:rPr>
              <a:t>hal</a:t>
            </a:r>
            <a:r>
              <a:rPr lang="en-US" sz="2400" dirty="0">
                <a:solidFill>
                  <a:srgbClr val="002060"/>
                </a:solidFill>
              </a:rPr>
              <a:t> tertentu</a:t>
            </a:r>
            <a:endParaRPr lang="en-ID" sz="24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BE22E-83AD-4938-2E13-0E42C06EF3F3}"/>
              </a:ext>
            </a:extLst>
          </p:cNvPr>
          <p:cNvSpPr txBox="1"/>
          <p:nvPr/>
        </p:nvSpPr>
        <p:spPr>
          <a:xfrm>
            <a:off x="347779" y="214089"/>
            <a:ext cx="5594299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Persipan Sebelum Pementasan</a:t>
            </a:r>
          </a:p>
        </p:txBody>
      </p:sp>
      <p:pic>
        <p:nvPicPr>
          <p:cNvPr id="5" name="Picture 4" descr="G:\Template Bupena Merdeka (Konten QR-Media mengajar)\BAHAN\tokoh 5.png">
            <a:extLst>
              <a:ext uri="{FF2B5EF4-FFF2-40B4-BE49-F238E27FC236}">
                <a16:creationId xmlns:a16="http://schemas.microsoft.com/office/drawing/2014/main" id="{AB3AC8FE-27FE-F5DC-89BF-F4EDB2CC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6801187" y="1387392"/>
            <a:ext cx="2226831" cy="34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96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 splash">
            <a:extLst>
              <a:ext uri="{FF2B5EF4-FFF2-40B4-BE49-F238E27FC236}">
                <a16:creationId xmlns:a16="http://schemas.microsoft.com/office/drawing/2014/main" id="{40159E92-248D-2A41-4D6A-BFD12FAC1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3451224" y="-956966"/>
            <a:ext cx="8098630" cy="809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BF189-E8CB-93F5-4DF1-AE9BE35C986C}"/>
              </a:ext>
            </a:extLst>
          </p:cNvPr>
          <p:cNvSpPr txBox="1"/>
          <p:nvPr/>
        </p:nvSpPr>
        <p:spPr>
          <a:xfrm>
            <a:off x="255601" y="454990"/>
            <a:ext cx="5594299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Persipan Sebelum Pementasan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E1D0A-EEBD-67E4-CF01-164EBA4BF3D3}"/>
              </a:ext>
            </a:extLst>
          </p:cNvPr>
          <p:cNvSpPr txBox="1"/>
          <p:nvPr/>
        </p:nvSpPr>
        <p:spPr>
          <a:xfrm>
            <a:off x="398408" y="1217129"/>
            <a:ext cx="4868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66"/>
                </a:solidFill>
              </a:rPr>
              <a:t>4. </a:t>
            </a:r>
            <a:r>
              <a:rPr lang="en-US" sz="2600" b="1" dirty="0" err="1">
                <a:solidFill>
                  <a:srgbClr val="FF0066"/>
                </a:solidFill>
              </a:rPr>
              <a:t>Menyiapkan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pementasan</a:t>
            </a:r>
            <a:endParaRPr lang="en-ID" sz="2600" b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E3490-9339-2552-DB37-75F14F6186B5}"/>
              </a:ext>
            </a:extLst>
          </p:cNvPr>
          <p:cNvSpPr txBox="1"/>
          <p:nvPr/>
        </p:nvSpPr>
        <p:spPr>
          <a:xfrm>
            <a:off x="981338" y="1824725"/>
            <a:ext cx="3432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Tim </a:t>
            </a:r>
            <a:r>
              <a:rPr lang="en-US" sz="2400" dirty="0" err="1">
                <a:solidFill>
                  <a:srgbClr val="002060"/>
                </a:solidFill>
              </a:rPr>
              <a:t>produksi</a:t>
            </a:r>
            <a:r>
              <a:rPr lang="en-US" sz="2400" dirty="0">
                <a:solidFill>
                  <a:srgbClr val="002060"/>
                </a:solidFill>
              </a:rPr>
              <a:t> bekerja </a:t>
            </a:r>
            <a:r>
              <a:rPr lang="en-US" sz="2400" dirty="0" err="1">
                <a:solidFill>
                  <a:srgbClr val="002060"/>
                </a:solidFill>
              </a:rPr>
              <a:t>sama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menyiapkan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pementasan</a:t>
            </a:r>
            <a:r>
              <a:rPr lang="en-US" sz="2400" dirty="0">
                <a:solidFill>
                  <a:srgbClr val="002060"/>
                </a:solidFill>
              </a:rPr>
              <a:t>. Hal yang </a:t>
            </a:r>
            <a:r>
              <a:rPr lang="en-US" sz="2400" dirty="0" err="1">
                <a:solidFill>
                  <a:srgbClr val="002060"/>
                </a:solidFill>
              </a:rPr>
              <a:t>harus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diperhatikan</a:t>
            </a:r>
            <a:r>
              <a:rPr lang="en-US" sz="2400" dirty="0">
                <a:solidFill>
                  <a:srgbClr val="002060"/>
                </a:solidFill>
              </a:rPr>
              <a:t> saat </a:t>
            </a:r>
            <a:r>
              <a:rPr lang="en-US" sz="2400" dirty="0" err="1">
                <a:solidFill>
                  <a:srgbClr val="002060"/>
                </a:solidFill>
              </a:rPr>
              <a:t>menyiapkan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pementasan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teater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sebagai</a:t>
            </a:r>
            <a:r>
              <a:rPr lang="en-US" sz="2400" dirty="0">
                <a:solidFill>
                  <a:srgbClr val="002060"/>
                </a:solidFill>
              </a:rPr>
              <a:t> berikut.</a:t>
            </a:r>
            <a:endParaRPr lang="en-ID" sz="2400" dirty="0">
              <a:solidFill>
                <a:srgbClr val="002060"/>
              </a:solidFill>
            </a:endParaRPr>
          </a:p>
        </p:txBody>
      </p:sp>
      <p:pic>
        <p:nvPicPr>
          <p:cNvPr id="5" name="Picture 4" descr="G:\Template Bupena Merdeka (Konten QR-Media mengajar)\BAHAN\tokoh 5.png">
            <a:extLst>
              <a:ext uri="{FF2B5EF4-FFF2-40B4-BE49-F238E27FC236}">
                <a16:creationId xmlns:a16="http://schemas.microsoft.com/office/drawing/2014/main" id="{F8B4094B-5640-0D5D-3ED0-F37F4224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5573359" y="1231294"/>
            <a:ext cx="2226831" cy="34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5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EE8AFC-74B5-1F55-FC8F-BF5A0B67916A}"/>
              </a:ext>
            </a:extLst>
          </p:cNvPr>
          <p:cNvGrpSpPr/>
          <p:nvPr/>
        </p:nvGrpSpPr>
        <p:grpSpPr>
          <a:xfrm>
            <a:off x="-198304" y="-1"/>
            <a:ext cx="9342304" cy="5442333"/>
            <a:chOff x="-32" y="0"/>
            <a:chExt cx="9144032" cy="516403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419E807-11EE-47B4-EB77-CA7C24880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" r="1562"/>
            <a:stretch>
              <a:fillRect/>
            </a:stretch>
          </p:blipFill>
          <p:spPr bwMode="auto">
            <a:xfrm>
              <a:off x="-32" y="0"/>
              <a:ext cx="9144032" cy="516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C89E09-C59D-6E2B-B8D2-E6E3A671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556" y="502970"/>
              <a:ext cx="8094892" cy="414700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1C17A-6AFD-5B78-6E8D-B47FA181A62A}"/>
              </a:ext>
            </a:extLst>
          </p:cNvPr>
          <p:cNvSpPr txBox="1"/>
          <p:nvPr/>
        </p:nvSpPr>
        <p:spPr>
          <a:xfrm>
            <a:off x="583979" y="3847182"/>
            <a:ext cx="80705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</a:rPr>
              <a:t>Menyiapkan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properti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panggung</a:t>
            </a:r>
            <a:r>
              <a:rPr lang="en-US" sz="2500" b="1" dirty="0">
                <a:solidFill>
                  <a:srgbClr val="002060"/>
                </a:solidFill>
              </a:rPr>
              <a:t> agar sesuai dengan cerita </a:t>
            </a:r>
            <a:r>
              <a:rPr lang="en-US" sz="2500" b="1" dirty="0" err="1">
                <a:solidFill>
                  <a:srgbClr val="002060"/>
                </a:solidFill>
              </a:rPr>
              <a:t>serta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memperkuat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suasana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pementasan</a:t>
            </a:r>
            <a:r>
              <a:rPr lang="en-US" sz="2500" b="1" dirty="0">
                <a:solidFill>
                  <a:srgbClr val="002060"/>
                </a:solidFill>
              </a:rPr>
              <a:t>.</a:t>
            </a:r>
            <a:endParaRPr lang="en-ID" sz="25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Free vector cartoon theater stage with red curtains">
            <a:extLst>
              <a:ext uri="{FF2B5EF4-FFF2-40B4-BE49-F238E27FC236}">
                <a16:creationId xmlns:a16="http://schemas.microsoft.com/office/drawing/2014/main" id="{F4833C47-C354-2DDF-A7FC-D3C6F794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16" y="1022006"/>
            <a:ext cx="6173026" cy="274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C67ED7B9-36A1-AD8A-7311-D6B3B028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565" y="297035"/>
            <a:ext cx="4311435" cy="87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A7C3E-07A1-12FD-9DF3-38A53183BB7E}"/>
              </a:ext>
            </a:extLst>
          </p:cNvPr>
          <p:cNvSpPr txBox="1"/>
          <p:nvPr/>
        </p:nvSpPr>
        <p:spPr>
          <a:xfrm>
            <a:off x="750762" y="414599"/>
            <a:ext cx="333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Tim tata </a:t>
            </a:r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panggung</a:t>
            </a:r>
            <a:endParaRPr lang="en-ID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35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EE8AFC-74B5-1F55-FC8F-BF5A0B67916A}"/>
              </a:ext>
            </a:extLst>
          </p:cNvPr>
          <p:cNvGrpSpPr/>
          <p:nvPr/>
        </p:nvGrpSpPr>
        <p:grpSpPr>
          <a:xfrm>
            <a:off x="-198304" y="-1"/>
            <a:ext cx="9342304" cy="5442333"/>
            <a:chOff x="-32" y="0"/>
            <a:chExt cx="9144032" cy="516403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419E807-11EE-47B4-EB77-CA7C24880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" r="1562"/>
            <a:stretch>
              <a:fillRect/>
            </a:stretch>
          </p:blipFill>
          <p:spPr bwMode="auto">
            <a:xfrm>
              <a:off x="-32" y="0"/>
              <a:ext cx="9144032" cy="516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C89E09-C59D-6E2B-B8D2-E6E3A671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556" y="502970"/>
              <a:ext cx="8094892" cy="414700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92EF35F-9AD6-FE14-8B69-549013C6E9DE}"/>
              </a:ext>
            </a:extLst>
          </p:cNvPr>
          <p:cNvSpPr txBox="1"/>
          <p:nvPr/>
        </p:nvSpPr>
        <p:spPr>
          <a:xfrm>
            <a:off x="662147" y="2715320"/>
            <a:ext cx="483640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Tujuannya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musik</a:t>
            </a:r>
            <a:r>
              <a:rPr lang="en-US" sz="2400" b="1" dirty="0">
                <a:solidFill>
                  <a:srgbClr val="002060"/>
                </a:solidFill>
              </a:rPr>
              <a:t> dan </a:t>
            </a:r>
            <a:r>
              <a:rPr lang="en-US" sz="2400" b="1" dirty="0" err="1">
                <a:solidFill>
                  <a:srgbClr val="002060"/>
                </a:solidFill>
              </a:rPr>
              <a:t>efek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002060"/>
                </a:solidFill>
              </a:rPr>
              <a:t>Memengaruhi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daya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imajinasi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penonton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002060"/>
                </a:solidFill>
              </a:rPr>
              <a:t>Penghubung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antaradegan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002060"/>
                </a:solidFill>
              </a:rPr>
              <a:t>Memperkuat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suasana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cerita</a:t>
            </a:r>
            <a:endParaRPr lang="en-ID" sz="2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1C17A-6AFD-5B78-6E8D-B47FA181A62A}"/>
              </a:ext>
            </a:extLst>
          </p:cNvPr>
          <p:cNvSpPr txBox="1"/>
          <p:nvPr/>
        </p:nvSpPr>
        <p:spPr>
          <a:xfrm>
            <a:off x="562996" y="1336282"/>
            <a:ext cx="39098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</a:rPr>
              <a:t>Menentukan</a:t>
            </a:r>
            <a:r>
              <a:rPr lang="en-US" sz="2500" b="1" dirty="0">
                <a:solidFill>
                  <a:srgbClr val="002060"/>
                </a:solidFill>
              </a:rPr>
              <a:t> jenis musik yang sesuai dengan latar </a:t>
            </a:r>
            <a:r>
              <a:rPr lang="en-US" sz="2500" b="1" dirty="0" err="1">
                <a:solidFill>
                  <a:srgbClr val="002060"/>
                </a:solidFill>
              </a:rPr>
              <a:t>suasana</a:t>
            </a:r>
            <a:r>
              <a:rPr lang="en-US" sz="2500" b="1" dirty="0">
                <a:solidFill>
                  <a:srgbClr val="002060"/>
                </a:solidFill>
              </a:rPr>
              <a:t> cerita.</a:t>
            </a:r>
            <a:endParaRPr lang="en-ID" sz="25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Free vector different kinds of musical instruments">
            <a:extLst>
              <a:ext uri="{FF2B5EF4-FFF2-40B4-BE49-F238E27FC236}">
                <a16:creationId xmlns:a16="http://schemas.microsoft.com/office/drawing/2014/main" id="{D8E2331F-61A8-9A6C-6722-19D414BD1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36" y="924385"/>
            <a:ext cx="3909852" cy="38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B039DDB0-947D-7FC0-0494-D56C4AEE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565" y="297035"/>
            <a:ext cx="4311435" cy="87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7D879-EF12-8A38-889F-0EB13212E0BE}"/>
              </a:ext>
            </a:extLst>
          </p:cNvPr>
          <p:cNvSpPr txBox="1"/>
          <p:nvPr/>
        </p:nvSpPr>
        <p:spPr>
          <a:xfrm>
            <a:off x="750762" y="414599"/>
            <a:ext cx="333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Tim </a:t>
            </a:r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musik</a:t>
            </a:r>
            <a:endParaRPr lang="en-ID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21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EE8AFC-74B5-1F55-FC8F-BF5A0B67916A}"/>
              </a:ext>
            </a:extLst>
          </p:cNvPr>
          <p:cNvGrpSpPr/>
          <p:nvPr/>
        </p:nvGrpSpPr>
        <p:grpSpPr>
          <a:xfrm>
            <a:off x="-198304" y="-1"/>
            <a:ext cx="9342304" cy="5442333"/>
            <a:chOff x="-32" y="0"/>
            <a:chExt cx="9144032" cy="516403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419E807-11EE-47B4-EB77-CA7C24880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" r="1562"/>
            <a:stretch>
              <a:fillRect/>
            </a:stretch>
          </p:blipFill>
          <p:spPr bwMode="auto">
            <a:xfrm>
              <a:off x="-32" y="0"/>
              <a:ext cx="9144032" cy="516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C89E09-C59D-6E2B-B8D2-E6E3A671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556" y="502970"/>
              <a:ext cx="8094892" cy="414700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1C17A-6AFD-5B78-6E8D-B47FA181A62A}"/>
              </a:ext>
            </a:extLst>
          </p:cNvPr>
          <p:cNvSpPr txBox="1"/>
          <p:nvPr/>
        </p:nvSpPr>
        <p:spPr>
          <a:xfrm>
            <a:off x="551251" y="1465490"/>
            <a:ext cx="484266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002060"/>
                </a:solidFill>
              </a:rPr>
              <a:t>Mempersiapkan </a:t>
            </a:r>
            <a:r>
              <a:rPr lang="en-US" sz="2300" b="1" dirty="0" err="1">
                <a:solidFill>
                  <a:srgbClr val="FF0066"/>
                </a:solidFill>
              </a:rPr>
              <a:t>kostum</a:t>
            </a:r>
            <a:r>
              <a:rPr lang="en-US" sz="2300" b="1" dirty="0">
                <a:solidFill>
                  <a:srgbClr val="FF0066"/>
                </a:solidFill>
              </a:rPr>
              <a:t> </a:t>
            </a:r>
            <a:r>
              <a:rPr lang="en-US" sz="2300" b="1" dirty="0" err="1">
                <a:solidFill>
                  <a:srgbClr val="FF0066"/>
                </a:solidFill>
              </a:rPr>
              <a:t>pementasan</a:t>
            </a:r>
            <a:r>
              <a:rPr lang="en-US" sz="2300" b="1" dirty="0">
                <a:solidFill>
                  <a:srgbClr val="FF0066"/>
                </a:solidFill>
              </a:rPr>
              <a:t> </a:t>
            </a:r>
            <a:r>
              <a:rPr lang="en-US" sz="2300" b="1" dirty="0">
                <a:solidFill>
                  <a:srgbClr val="002060"/>
                </a:solidFill>
              </a:rPr>
              <a:t>dan bekerja </a:t>
            </a:r>
            <a:r>
              <a:rPr lang="en-US" sz="2300" b="1" dirty="0" err="1">
                <a:solidFill>
                  <a:srgbClr val="002060"/>
                </a:solidFill>
              </a:rPr>
              <a:t>sama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>
                <a:solidFill>
                  <a:srgbClr val="FF0066"/>
                </a:solidFill>
              </a:rPr>
              <a:t>membuat </a:t>
            </a:r>
            <a:r>
              <a:rPr lang="en-US" sz="2300" b="1" dirty="0" err="1">
                <a:solidFill>
                  <a:srgbClr val="FF0066"/>
                </a:solidFill>
              </a:rPr>
              <a:t>penampilan</a:t>
            </a:r>
            <a:r>
              <a:rPr lang="en-US" sz="2300" b="1" dirty="0">
                <a:solidFill>
                  <a:srgbClr val="FF0066"/>
                </a:solidFill>
              </a:rPr>
              <a:t> pemain </a:t>
            </a:r>
            <a:r>
              <a:rPr lang="en-US" sz="2300" b="1" dirty="0" err="1">
                <a:solidFill>
                  <a:srgbClr val="FF0066"/>
                </a:solidFill>
              </a:rPr>
              <a:t>menjadi</a:t>
            </a:r>
            <a:r>
              <a:rPr lang="en-US" sz="2300" b="1" dirty="0">
                <a:solidFill>
                  <a:srgbClr val="FF0066"/>
                </a:solidFill>
              </a:rPr>
              <a:t> </a:t>
            </a:r>
            <a:r>
              <a:rPr lang="en-US" sz="2300" b="1" dirty="0" err="1">
                <a:solidFill>
                  <a:srgbClr val="FF0066"/>
                </a:solidFill>
              </a:rPr>
              <a:t>maksimal</a:t>
            </a:r>
            <a:r>
              <a:rPr lang="en-US" sz="2300" b="1" dirty="0">
                <a:solidFill>
                  <a:srgbClr val="FF00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300" b="1" dirty="0" err="1">
                <a:solidFill>
                  <a:srgbClr val="002060"/>
                </a:solidFill>
              </a:rPr>
              <a:t>Mempersiapkan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FF0066"/>
                </a:solidFill>
              </a:rPr>
              <a:t>tempat</a:t>
            </a:r>
            <a:r>
              <a:rPr lang="en-US" sz="2300" b="1" dirty="0">
                <a:solidFill>
                  <a:srgbClr val="FF0066"/>
                </a:solidFill>
              </a:rPr>
              <a:t> </a:t>
            </a:r>
            <a:r>
              <a:rPr lang="en-US" sz="2300" b="1" dirty="0" err="1">
                <a:solidFill>
                  <a:srgbClr val="FF0066"/>
                </a:solidFill>
              </a:rPr>
              <a:t>pertunjukkan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serta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pementasan</a:t>
            </a:r>
            <a:r>
              <a:rPr lang="en-US" sz="2300" b="1" dirty="0">
                <a:solidFill>
                  <a:srgbClr val="002060"/>
                </a:solidFill>
              </a:rPr>
              <a:t>.</a:t>
            </a:r>
            <a:r>
              <a:rPr lang="en-US" sz="2300" b="1" dirty="0">
                <a:solidFill>
                  <a:srgbClr val="FF0066"/>
                </a:solidFill>
              </a:rPr>
              <a:t> </a:t>
            </a:r>
            <a:endParaRPr lang="en-US" sz="2300" b="1" dirty="0" smtClean="0">
              <a:solidFill>
                <a:srgbClr val="FF00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300" b="1" dirty="0" err="1" smtClean="0">
                <a:solidFill>
                  <a:srgbClr val="002060"/>
                </a:solidFill>
              </a:rPr>
              <a:t>Memberikan</a:t>
            </a:r>
            <a:r>
              <a:rPr lang="en-US" sz="2300" b="1" dirty="0" smtClean="0">
                <a:solidFill>
                  <a:srgbClr val="FF0066"/>
                </a:solidFill>
              </a:rPr>
              <a:t> </a:t>
            </a:r>
            <a:r>
              <a:rPr lang="en-US" sz="2300" b="1" dirty="0" err="1">
                <a:solidFill>
                  <a:srgbClr val="FF0066"/>
                </a:solidFill>
              </a:rPr>
              <a:t>informasi</a:t>
            </a:r>
            <a:r>
              <a:rPr lang="en-US" sz="2300" b="1" dirty="0">
                <a:solidFill>
                  <a:srgbClr val="FF0066"/>
                </a:solidFill>
              </a:rPr>
              <a:t> </a:t>
            </a:r>
            <a:r>
              <a:rPr lang="en-US" sz="2300" b="1" dirty="0" err="1">
                <a:solidFill>
                  <a:srgbClr val="FF0066"/>
                </a:solidFill>
              </a:rPr>
              <a:t>mengenai</a:t>
            </a:r>
            <a:r>
              <a:rPr lang="en-US" sz="2300" b="1" dirty="0">
                <a:solidFill>
                  <a:srgbClr val="FF0066"/>
                </a:solidFill>
              </a:rPr>
              <a:t> </a:t>
            </a:r>
            <a:r>
              <a:rPr lang="en-US" sz="2300" b="1" dirty="0" err="1" smtClean="0">
                <a:solidFill>
                  <a:srgbClr val="FF0066"/>
                </a:solidFill>
              </a:rPr>
              <a:t>waktu</a:t>
            </a:r>
            <a:r>
              <a:rPr lang="en-US" sz="2300" b="1" dirty="0" smtClean="0">
                <a:solidFill>
                  <a:srgbClr val="FF0066"/>
                </a:solidFill>
              </a:rPr>
              <a:t> </a:t>
            </a:r>
            <a:r>
              <a:rPr lang="en-US" sz="2300" b="1" dirty="0" err="1" smtClean="0">
                <a:solidFill>
                  <a:srgbClr val="FF0066"/>
                </a:solidFill>
              </a:rPr>
              <a:t>pelaksanaan</a:t>
            </a:r>
            <a:r>
              <a:rPr lang="en-US" sz="2300" b="1" dirty="0" smtClean="0">
                <a:solidFill>
                  <a:srgbClr val="FF0066"/>
                </a:solidFill>
              </a:rPr>
              <a:t> (</a:t>
            </a:r>
            <a:r>
              <a:rPr lang="en-US" sz="2300" b="1" dirty="0" err="1" smtClean="0">
                <a:solidFill>
                  <a:srgbClr val="FF0066"/>
                </a:solidFill>
              </a:rPr>
              <a:t>durasi</a:t>
            </a:r>
            <a:r>
              <a:rPr lang="en-US" sz="2300" b="1" dirty="0" smtClean="0">
                <a:solidFill>
                  <a:srgbClr val="FF0066"/>
                </a:solidFill>
              </a:rPr>
              <a:t>) </a:t>
            </a:r>
            <a:r>
              <a:rPr lang="en-US" sz="2300" b="1" dirty="0" err="1" smtClean="0">
                <a:solidFill>
                  <a:srgbClr val="002060"/>
                </a:solidFill>
              </a:rPr>
              <a:t>pementasan</a:t>
            </a:r>
            <a:r>
              <a:rPr lang="en-US" sz="2300" b="1" dirty="0" smtClean="0">
                <a:solidFill>
                  <a:srgbClr val="002060"/>
                </a:solidFill>
              </a:rPr>
              <a:t>.</a:t>
            </a:r>
            <a:endParaRPr lang="en-US" sz="2300" b="1" dirty="0">
              <a:solidFill>
                <a:srgbClr val="002060"/>
              </a:solidFill>
            </a:endParaRPr>
          </a:p>
          <a:p>
            <a:endParaRPr lang="en-ID" sz="23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Vector two astronauts walking on stage">
            <a:extLst>
              <a:ext uri="{FF2B5EF4-FFF2-40B4-BE49-F238E27FC236}">
                <a16:creationId xmlns:a16="http://schemas.microsoft.com/office/drawing/2014/main" id="{2986C184-9CDC-2B38-5453-883895E0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34" y="1396492"/>
            <a:ext cx="3998258" cy="302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49E01E15-270B-B0E9-7274-398FAED4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565" y="297035"/>
            <a:ext cx="5512274" cy="87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6AAC6A-D926-0BF3-6A5F-1443EECAABEF}"/>
              </a:ext>
            </a:extLst>
          </p:cNvPr>
          <p:cNvSpPr txBox="1"/>
          <p:nvPr/>
        </p:nvSpPr>
        <p:spPr>
          <a:xfrm>
            <a:off x="750762" y="414599"/>
            <a:ext cx="44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Tim tata rias dan </a:t>
            </a:r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busana</a:t>
            </a:r>
            <a:endParaRPr lang="en-ID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9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4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</a:t>
            </a:r>
            <a:r>
              <a:rPr lang="en-US" sz="3200" b="1" dirty="0" err="1">
                <a:solidFill>
                  <a:srgbClr val="002060"/>
                </a:solidFill>
              </a:rPr>
              <a:t>Gerak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Murni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3361692" y="3417670"/>
            <a:ext cx="153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Ukel</a:t>
            </a:r>
            <a:endParaRPr lang="en-ID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660B13-5CBA-8491-3124-2F398A72315D}"/>
              </a:ext>
            </a:extLst>
          </p:cNvPr>
          <p:cNvSpPr txBox="1"/>
          <p:nvPr/>
        </p:nvSpPr>
        <p:spPr>
          <a:xfrm>
            <a:off x="6741440" y="3226418"/>
            <a:ext cx="203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Pecak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gulu</a:t>
            </a:r>
            <a:endParaRPr lang="en-ID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06D6D-D14F-BEB7-028B-A9A5A46B2A34}"/>
              </a:ext>
            </a:extLst>
          </p:cNvPr>
          <p:cNvSpPr txBox="1"/>
          <p:nvPr/>
        </p:nvSpPr>
        <p:spPr>
          <a:xfrm>
            <a:off x="5091589" y="4041656"/>
            <a:ext cx="185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Gejug</a:t>
            </a:r>
            <a:endParaRPr lang="en-ID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8BCFA-BB29-A815-7EC8-D8B4CC2717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86" y="988724"/>
            <a:ext cx="1503269" cy="2428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77565-6C14-CA8F-B02D-5CEA6F3D9B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05" y="1651604"/>
            <a:ext cx="1389020" cy="2428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2087AA-4BDB-C99A-6E7A-D743BEF92D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12" y="1178089"/>
            <a:ext cx="960300" cy="21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7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5" y="81654"/>
            <a:ext cx="3050536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Gerak Tari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318496" y="1021157"/>
            <a:ext cx="305053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2. Gerak Maknawi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1120102" y="1786920"/>
            <a:ext cx="6380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maknawi</a:t>
            </a:r>
            <a:r>
              <a:rPr lang="en-US" sz="2800" dirty="0"/>
              <a:t> adalah </a:t>
            </a:r>
            <a:r>
              <a:rPr lang="en-US" sz="2800" b="1" dirty="0" err="1">
                <a:solidFill>
                  <a:srgbClr val="92D050"/>
                </a:solidFill>
              </a:rPr>
              <a:t>gerakan</a:t>
            </a:r>
            <a:r>
              <a:rPr lang="en-US" sz="2800" b="1" dirty="0">
                <a:solidFill>
                  <a:srgbClr val="92D050"/>
                </a:solidFill>
              </a:rPr>
              <a:t> yang </a:t>
            </a:r>
            <a:r>
              <a:rPr lang="en-US" sz="2800" b="1" dirty="0" err="1">
                <a:solidFill>
                  <a:srgbClr val="92D050"/>
                </a:solidFill>
              </a:rPr>
              <a:t>memiliki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makna</a:t>
            </a:r>
            <a:r>
              <a:rPr lang="en-US" sz="2800" b="1" dirty="0">
                <a:solidFill>
                  <a:srgbClr val="92D050"/>
                </a:solidFill>
              </a:rPr>
              <a:t> atau arti</a:t>
            </a:r>
            <a:r>
              <a:rPr lang="en-US" sz="2800" dirty="0"/>
              <a:t>. </a:t>
            </a: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maknawi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juga </a:t>
            </a:r>
            <a:r>
              <a:rPr lang="en-US" sz="2800" b="1" dirty="0" err="1">
                <a:solidFill>
                  <a:srgbClr val="C00000"/>
                </a:solidFill>
              </a:rPr>
              <a:t>gerak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simbolis</a:t>
            </a:r>
            <a:r>
              <a:rPr lang="en-US" sz="2800" dirty="0"/>
              <a:t>. </a:t>
            </a: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maknawi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bersifat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meniru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gerak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imitatif</a:t>
            </a:r>
            <a:r>
              <a:rPr lang="en-US" sz="2800" b="1" dirty="0">
                <a:solidFill>
                  <a:srgbClr val="FFC000"/>
                </a:solidFill>
              </a:rPr>
              <a:t> dan </a:t>
            </a:r>
            <a:r>
              <a:rPr lang="en-US" sz="2800" b="1" dirty="0" err="1">
                <a:solidFill>
                  <a:srgbClr val="FFC000"/>
                </a:solidFill>
              </a:rPr>
              <a:t>gerak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mimitif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19747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5" y="81654"/>
            <a:ext cx="3050536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Gerak Tari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312226" y="734901"/>
            <a:ext cx="305053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2. Gerak Maknawi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312227" y="1454390"/>
            <a:ext cx="552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Gerak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imitatif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dirty="0"/>
              <a:t>adalah </a:t>
            </a:r>
            <a:r>
              <a:rPr lang="en-US" sz="2800" b="1" dirty="0" err="1">
                <a:solidFill>
                  <a:srgbClr val="002060"/>
                </a:solidFill>
              </a:rPr>
              <a:t>gerakan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meniru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hewan</a:t>
            </a:r>
            <a:r>
              <a:rPr lang="en-US" sz="2800" b="1" dirty="0">
                <a:solidFill>
                  <a:srgbClr val="002060"/>
                </a:solidFill>
              </a:rPr>
              <a:t> atau alam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D7489-42A7-4FF1-9276-091D201F9010}"/>
              </a:ext>
            </a:extLst>
          </p:cNvPr>
          <p:cNvSpPr txBox="1"/>
          <p:nvPr/>
        </p:nvSpPr>
        <p:spPr>
          <a:xfrm>
            <a:off x="2786811" y="2872419"/>
            <a:ext cx="6380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</a:rPr>
              <a:t>Gerak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mimitif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adalah </a:t>
            </a:r>
            <a:r>
              <a:rPr lang="en-US" sz="2800" b="1" dirty="0" err="1">
                <a:solidFill>
                  <a:srgbClr val="FA93D4"/>
                </a:solidFill>
              </a:rPr>
              <a:t>gerak</a:t>
            </a:r>
            <a:r>
              <a:rPr lang="en-US" sz="2800" b="1" dirty="0">
                <a:solidFill>
                  <a:srgbClr val="FA93D4"/>
                </a:solidFill>
              </a:rPr>
              <a:t> </a:t>
            </a:r>
            <a:r>
              <a:rPr lang="en-US" sz="2800" b="1" dirty="0" err="1">
                <a:solidFill>
                  <a:srgbClr val="FA93D4"/>
                </a:solidFill>
              </a:rPr>
              <a:t>meniru</a:t>
            </a:r>
            <a:r>
              <a:rPr lang="en-US" sz="2800" b="1" dirty="0">
                <a:solidFill>
                  <a:srgbClr val="FA93D4"/>
                </a:solidFill>
              </a:rPr>
              <a:t> kegiatan manusia dan </a:t>
            </a:r>
            <a:r>
              <a:rPr lang="en-US" sz="2800" b="1" dirty="0" err="1">
                <a:solidFill>
                  <a:srgbClr val="FA93D4"/>
                </a:solidFill>
              </a:rPr>
              <a:t>kesehariannya</a:t>
            </a:r>
            <a:r>
              <a:rPr lang="en-US" sz="2800" dirty="0"/>
              <a:t>.</a:t>
            </a:r>
            <a:endParaRPr lang="en-ID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F83A83-C4F4-F97F-5781-ED7C273E1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 bwMode="auto">
          <a:xfrm>
            <a:off x="4670051" y="232587"/>
            <a:ext cx="2866057" cy="25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98CB8F-6B84-D176-7B76-A5640A861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2" y="2338074"/>
            <a:ext cx="2544503" cy="25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0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5" y="81654"/>
            <a:ext cx="3050536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Gerak Tari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312226" y="734901"/>
            <a:ext cx="305053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2. Gerak Maknawi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830019" y="1394445"/>
            <a:ext cx="6380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maknawi</a:t>
            </a:r>
            <a:r>
              <a:rPr lang="en-US" sz="2800" dirty="0"/>
              <a:t> dapat dilakukan dengan </a:t>
            </a:r>
            <a:r>
              <a:rPr lang="en-US" sz="2800" b="1" dirty="0" err="1">
                <a:solidFill>
                  <a:schemeClr val="accent1"/>
                </a:solidFill>
              </a:rPr>
              <a:t>lemah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gemulai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</a:rPr>
              <a:t>patah-patah</a:t>
            </a:r>
            <a:r>
              <a:rPr lang="en-US" sz="2800" b="1" dirty="0">
                <a:solidFill>
                  <a:schemeClr val="accent1"/>
                </a:solidFill>
              </a:rPr>
              <a:t>, atau </a:t>
            </a:r>
            <a:r>
              <a:rPr lang="en-US" sz="2800" b="1" dirty="0" err="1">
                <a:solidFill>
                  <a:schemeClr val="accent1"/>
                </a:solidFill>
              </a:rPr>
              <a:t>dinamis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D7489-42A7-4FF1-9276-091D201F9010}"/>
              </a:ext>
            </a:extLst>
          </p:cNvPr>
          <p:cNvSpPr txBox="1"/>
          <p:nvPr/>
        </p:nvSpPr>
        <p:spPr>
          <a:xfrm>
            <a:off x="1837494" y="2789512"/>
            <a:ext cx="3922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</a:rPr>
              <a:t>Gerak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lemah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gemulai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E50242"/>
                </a:solidFill>
              </a:rPr>
              <a:t>sifat</a:t>
            </a:r>
            <a:r>
              <a:rPr lang="en-US" sz="2800" b="1" dirty="0">
                <a:solidFill>
                  <a:srgbClr val="E50242"/>
                </a:solidFill>
              </a:rPr>
              <a:t> </a:t>
            </a:r>
            <a:r>
              <a:rPr lang="en-US" sz="2800" b="1" dirty="0" err="1">
                <a:solidFill>
                  <a:srgbClr val="E50242"/>
                </a:solidFill>
              </a:rPr>
              <a:t>halus</a:t>
            </a:r>
            <a:r>
              <a:rPr lang="en-US" sz="2800" b="1" dirty="0">
                <a:solidFill>
                  <a:srgbClr val="E50242"/>
                </a:solidFill>
              </a:rPr>
              <a:t>, sopan, dan </a:t>
            </a:r>
            <a:r>
              <a:rPr lang="en-US" sz="2800" b="1" dirty="0" err="1">
                <a:solidFill>
                  <a:srgbClr val="E50242"/>
                </a:solidFill>
              </a:rPr>
              <a:t>lemah</a:t>
            </a:r>
            <a:r>
              <a:rPr lang="en-US" sz="2800" b="1" dirty="0">
                <a:solidFill>
                  <a:srgbClr val="E50242"/>
                </a:solidFill>
              </a:rPr>
              <a:t> </a:t>
            </a:r>
            <a:r>
              <a:rPr lang="en-US" sz="2800" b="1" dirty="0" err="1">
                <a:solidFill>
                  <a:srgbClr val="E50242"/>
                </a:solidFill>
              </a:rPr>
              <a:t>lembut</a:t>
            </a:r>
            <a:r>
              <a:rPr lang="en-US" sz="2800" dirty="0"/>
              <a:t>.</a:t>
            </a:r>
            <a:endParaRPr lang="en-ID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981A2-1518-0F50-8617-16411400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6347603" y="935562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2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5" y="81654"/>
            <a:ext cx="3050536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Gerak Tari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6F242-1B61-16FA-1797-1DBB5751730C}"/>
              </a:ext>
            </a:extLst>
          </p:cNvPr>
          <p:cNvSpPr txBox="1"/>
          <p:nvPr/>
        </p:nvSpPr>
        <p:spPr>
          <a:xfrm>
            <a:off x="312226" y="734901"/>
            <a:ext cx="305053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2. Gerak Maknawi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AC9F-483F-6EEE-9E93-C007567043BA}"/>
              </a:ext>
            </a:extLst>
          </p:cNvPr>
          <p:cNvSpPr txBox="1"/>
          <p:nvPr/>
        </p:nvSpPr>
        <p:spPr>
          <a:xfrm>
            <a:off x="413826" y="1494376"/>
            <a:ext cx="6380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Gerakan </a:t>
            </a:r>
            <a:r>
              <a:rPr lang="en-US" sz="2800" b="1" dirty="0" err="1">
                <a:solidFill>
                  <a:srgbClr val="002060"/>
                </a:solidFill>
              </a:rPr>
              <a:t>patah-patah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diartikan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sebagai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gerakan</a:t>
            </a:r>
            <a:r>
              <a:rPr lang="en-US" sz="2800" b="1" dirty="0">
                <a:solidFill>
                  <a:srgbClr val="FF0066"/>
                </a:solidFill>
              </a:rPr>
              <a:t> yang </a:t>
            </a:r>
            <a:r>
              <a:rPr lang="en-US" sz="2800" b="1" dirty="0" err="1">
                <a:solidFill>
                  <a:srgbClr val="FF0066"/>
                </a:solidFill>
              </a:rPr>
              <a:t>kaku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  <a:endParaRPr lang="en-ID" sz="2800" b="1" dirty="0">
              <a:solidFill>
                <a:srgbClr val="FF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D7489-42A7-4FF1-9276-091D201F9010}"/>
              </a:ext>
            </a:extLst>
          </p:cNvPr>
          <p:cNvSpPr txBox="1"/>
          <p:nvPr/>
        </p:nvSpPr>
        <p:spPr>
          <a:xfrm>
            <a:off x="1687194" y="2810157"/>
            <a:ext cx="4972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Gerakan </a:t>
            </a:r>
            <a:r>
              <a:rPr lang="en-US" sz="2800" b="1" dirty="0" err="1">
                <a:solidFill>
                  <a:srgbClr val="92D050"/>
                </a:solidFill>
              </a:rPr>
              <a:t>dinamis</a:t>
            </a:r>
            <a:r>
              <a:rPr lang="en-US" sz="2800" b="1" dirty="0">
                <a:solidFill>
                  <a:srgbClr val="92D050"/>
                </a:solidFill>
              </a:rPr>
              <a:t> dilakukan dengan </a:t>
            </a:r>
            <a:r>
              <a:rPr lang="en-US" sz="2800" b="1" dirty="0" err="1">
                <a:solidFill>
                  <a:srgbClr val="FF0066"/>
                </a:solidFill>
              </a:rPr>
              <a:t>lincah</a:t>
            </a:r>
            <a:r>
              <a:rPr lang="en-US" sz="2800" b="1" dirty="0">
                <a:solidFill>
                  <a:srgbClr val="FF0066"/>
                </a:solidFill>
              </a:rPr>
              <a:t>, cepat, dan semangat.</a:t>
            </a:r>
            <a:endParaRPr lang="en-ID" sz="2800" b="1" dirty="0">
              <a:solidFill>
                <a:srgbClr val="FF00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179FE-E0F0-9924-F9A1-11DCECA6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6347603" y="935562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1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1244</Words>
  <Application>Microsoft Office PowerPoint</Application>
  <PresentationFormat>On-screen Show (16:9)</PresentationFormat>
  <Paragraphs>214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ＭＳ Ｐゴシック</vt:lpstr>
      <vt:lpstr>Arial</vt:lpstr>
      <vt:lpstr>Calibri</vt:lpstr>
      <vt:lpstr>Calibri  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Addana</dc:creator>
  <cp:lastModifiedBy>LENOVO</cp:lastModifiedBy>
  <cp:revision>40</cp:revision>
  <dcterms:created xsi:type="dcterms:W3CDTF">2023-03-01T06:00:37Z</dcterms:created>
  <dcterms:modified xsi:type="dcterms:W3CDTF">2023-06-18T22:32:24Z</dcterms:modified>
</cp:coreProperties>
</file>