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5" r:id="rId2"/>
    <p:sldId id="277" r:id="rId3"/>
    <p:sldId id="319" r:id="rId4"/>
    <p:sldId id="336" r:id="rId5"/>
    <p:sldId id="337" r:id="rId6"/>
    <p:sldId id="338" r:id="rId7"/>
    <p:sldId id="322" r:id="rId8"/>
    <p:sldId id="339" r:id="rId9"/>
    <p:sldId id="340" r:id="rId10"/>
    <p:sldId id="341" r:id="rId11"/>
    <p:sldId id="342" r:id="rId12"/>
    <p:sldId id="343" r:id="rId13"/>
    <p:sldId id="326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25" r:id="rId26"/>
    <p:sldId id="355" r:id="rId27"/>
    <p:sldId id="356" r:id="rId28"/>
    <p:sldId id="357" r:id="rId29"/>
    <p:sldId id="359" r:id="rId30"/>
    <p:sldId id="360" r:id="rId31"/>
    <p:sldId id="358" r:id="rId32"/>
    <p:sldId id="361" r:id="rId33"/>
    <p:sldId id="362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0658A"/>
    <a:srgbClr val="008080"/>
    <a:srgbClr val="FFFF99"/>
    <a:srgbClr val="990033"/>
    <a:srgbClr val="FFFF66"/>
    <a:srgbClr val="FF9966"/>
    <a:srgbClr val="FF99CC"/>
    <a:srgbClr val="FFCC99"/>
    <a:srgbClr val="C9C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 varScale="1">
        <p:scale>
          <a:sx n="87" d="100"/>
          <a:sy n="87" d="100"/>
        </p:scale>
        <p:origin x="26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61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3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6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8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33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6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3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76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15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0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1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9.jpeg"/><Relationship Id="rId7" Type="http://schemas.openxmlformats.org/officeDocument/2006/relationships/image" Target="NUL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0" Type="http://schemas.openxmlformats.org/officeDocument/2006/relationships/image" Target="../media/image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jpeg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NULL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2.jpeg"/><Relationship Id="rId7" Type="http://schemas.openxmlformats.org/officeDocument/2006/relationships/image" Target="NUL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0" Type="http://schemas.openxmlformats.org/officeDocument/2006/relationships/image" Target="../media/image9.png"/><Relationship Id="rId4" Type="http://schemas.openxmlformats.org/officeDocument/2006/relationships/image" Target="../media/image43.jpeg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4.jpeg"/><Relationship Id="rId7" Type="http://schemas.openxmlformats.org/officeDocument/2006/relationships/image" Target="../media/image3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5.jpe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NUL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6.png"/><Relationship Id="rId10" Type="http://schemas.openxmlformats.org/officeDocument/2006/relationships/image" Target="../media/image1.png"/><Relationship Id="rId4" Type="http://schemas.openxmlformats.org/officeDocument/2006/relationships/image" Target="NULL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.png"/><Relationship Id="rId7" Type="http://schemas.openxmlformats.org/officeDocument/2006/relationships/image" Target="NULL"/><Relationship Id="rId12" Type="http://schemas.openxmlformats.org/officeDocument/2006/relationships/image" Target="../media/image3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11" Type="http://schemas.microsoft.com/office/2007/relationships/hdphoto" Target="../media/hdphoto3.wdp"/><Relationship Id="rId10" Type="http://schemas.openxmlformats.org/officeDocument/2006/relationships/image" Target="../media/image47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NUL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image" Target="NULL"/><Relationship Id="rId9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51.wmf"/><Relationship Id="rId5" Type="http://schemas.microsoft.com/office/2007/relationships/hdphoto" Target="../media/hdphoto1.wdp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9" Type="http://schemas.openxmlformats.org/officeDocument/2006/relationships/image" Target="../media/image5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image" Target="../media/image54.wmf"/><Relationship Id="rId5" Type="http://schemas.microsoft.com/office/2007/relationships/hdphoto" Target="../media/hdphoto1.wdp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7.png"/><Relationship Id="rId9" Type="http://schemas.openxmlformats.org/officeDocument/2006/relationships/image" Target="../media/image5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image" Target="../media/image58.png"/><Relationship Id="rId4" Type="http://schemas.microsoft.com/office/2007/relationships/hdphoto" Target="../media/hdphoto1.wdp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image" Target="../media/image61.png"/><Relationship Id="rId4" Type="http://schemas.microsoft.com/office/2007/relationships/hdphoto" Target="../media/hdphoto1.wdp"/><Relationship Id="rId9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image" Target="../media/image65.png"/><Relationship Id="rId4" Type="http://schemas.microsoft.com/office/2007/relationships/hdphoto" Target="../media/hdphoto1.wdp"/><Relationship Id="rId9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image" Target="../media/image68.png"/><Relationship Id="rId4" Type="http://schemas.microsoft.com/office/2007/relationships/hdphoto" Target="../media/hdphoto1.wdp"/><Relationship Id="rId9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11960" y="2071126"/>
            <a:ext cx="4494288" cy="932672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EE658B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EE658B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id-ID" b="1" dirty="0">
              <a:solidFill>
                <a:srgbClr val="F0658A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998726" y="328613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MATEMATIKA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43559"/>
            <a:ext cx="2471468" cy="323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21157" y="699542"/>
            <a:ext cx="606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Calibri" charset="0"/>
                <a:ea typeface="Calibri" charset="0"/>
                <a:cs typeface="Calibri" charset="0"/>
              </a:rPr>
              <a:t>Ayo, perhatikan contoh berikut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!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5985" y="1401235"/>
                <a:ext cx="1287404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id-ID" sz="2800" dirty="0" smtClean="0">
                    <a:latin typeface="Calibri" charset="0"/>
                    <a:ea typeface="Calibri" charset="0"/>
                    <a:cs typeface="Calibri" charset="0"/>
                  </a:rPr>
                  <a:t> =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85" y="1401235"/>
                <a:ext cx="1287404" cy="704552"/>
              </a:xfrm>
              <a:prstGeom prst="rect">
                <a:avLst/>
              </a:prstGeom>
              <a:blipFill>
                <a:blip r:embed="rId6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81201" y="2859782"/>
                <a:ext cx="5130959" cy="1138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b="1" dirty="0" smtClean="0">
                    <a:solidFill>
                      <a:srgbClr val="FF0066"/>
                    </a:solidFill>
                    <a:latin typeface="Calibri" charset="0"/>
                    <a:ea typeface="Calibri" charset="0"/>
                    <a:cs typeface="Calibri" charset="0"/>
                  </a:rPr>
                  <a:t>Jadi, bentuk pecahan paling sederhana dari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id-ID" sz="2800" b="1" dirty="0" smtClean="0">
                    <a:solidFill>
                      <a:srgbClr val="FF0066"/>
                    </a:solidFill>
                    <a:latin typeface="Calibri" charset="0"/>
                    <a:ea typeface="Calibri" charset="0"/>
                    <a:cs typeface="Calibri" charset="0"/>
                  </a:rPr>
                  <a:t> adalah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d-ID" sz="2800" b="1" dirty="0" smtClean="0">
                    <a:solidFill>
                      <a:srgbClr val="FF0066"/>
                    </a:solidFill>
                    <a:latin typeface="Calibri" charset="0"/>
                    <a:ea typeface="Calibri" charset="0"/>
                    <a:cs typeface="Calibri" charset="0"/>
                  </a:rPr>
                  <a:t> .</a:t>
                </a:r>
                <a:endParaRPr lang="en-US" sz="2800" b="1" dirty="0">
                  <a:solidFill>
                    <a:srgbClr val="FF0066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01" y="2859782"/>
                <a:ext cx="5130959" cy="1138838"/>
              </a:xfrm>
              <a:prstGeom prst="rect">
                <a:avLst/>
              </a:prstGeom>
              <a:blipFill>
                <a:blip r:embed="rId7"/>
                <a:stretch>
                  <a:fillRect l="-2497" t="-4813" b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3419872" y="1563638"/>
            <a:ext cx="865193" cy="388096"/>
          </a:xfrm>
          <a:prstGeom prst="rightArrow">
            <a:avLst>
              <a:gd name="adj1" fmla="val 50000"/>
              <a:gd name="adj2" fmla="val 76179"/>
            </a:avLst>
          </a:prstGeom>
          <a:solidFill>
            <a:srgbClr val="FF0066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61828" y="1403047"/>
                <a:ext cx="1158357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id-ID" sz="2800" dirty="0" smtClean="0">
                    <a:latin typeface="Calibri" charset="0"/>
                    <a:ea typeface="Calibri" charset="0"/>
                    <a:cs typeface="Calibri" charset="0"/>
                  </a:rPr>
                  <a:t> =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828" y="1403047"/>
                <a:ext cx="1158357" cy="701602"/>
              </a:xfrm>
              <a:prstGeom prst="rect">
                <a:avLst/>
              </a:prstGeom>
              <a:blipFill>
                <a:blip r:embed="rId8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6080964" y="1222762"/>
            <a:ext cx="255427" cy="106095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1" name="Bent Arrow 20"/>
          <p:cNvSpPr/>
          <p:nvPr/>
        </p:nvSpPr>
        <p:spPr>
          <a:xfrm flipV="1">
            <a:off x="6156176" y="2291146"/>
            <a:ext cx="599000" cy="705302"/>
          </a:xfrm>
          <a:prstGeom prst="bentArrow">
            <a:avLst>
              <a:gd name="adj1" fmla="val 16519"/>
              <a:gd name="adj2" fmla="val 25000"/>
              <a:gd name="adj3" fmla="val 25000"/>
              <a:gd name="adj4" fmla="val 4375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04248" y="1779662"/>
            <a:ext cx="2061247" cy="2120467"/>
          </a:xfrm>
          <a:prstGeom prst="roundRect">
            <a:avLst>
              <a:gd name="adj" fmla="val 29843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Tidak dapat dibagi lagi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dengan bilangan yang sama.</a:t>
            </a:r>
            <a:endParaRPr lang="id-ID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63667" y="1411673"/>
                <a:ext cx="1496165" cy="70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 :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 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4</m:t>
                        </m:r>
                      </m:den>
                    </m:f>
                  </m:oMath>
                </a14:m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667" y="1411673"/>
                <a:ext cx="1496165" cy="7017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83768" y="1401235"/>
                <a:ext cx="913797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 smtClean="0">
                    <a:latin typeface="Calibri" charset="0"/>
                    <a:ea typeface="Calibri" charset="0"/>
                    <a:cs typeface="Calibri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id-ID" sz="28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401235"/>
                <a:ext cx="913797" cy="701602"/>
              </a:xfrm>
              <a:prstGeom prst="rect">
                <a:avLst/>
              </a:prstGeom>
              <a:blipFill>
                <a:blip r:embed="rId10"/>
                <a:stretch>
                  <a:fillRect l="-13333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26578" y="1413144"/>
                <a:ext cx="1310345" cy="70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 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6</m:t>
                        </m:r>
                      </m:den>
                    </m:f>
                  </m:oMath>
                </a14:m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578" y="1413144"/>
                <a:ext cx="1310345" cy="7017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81797" y="1419622"/>
                <a:ext cx="805683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 smtClean="0">
                    <a:latin typeface="Calibri" charset="0"/>
                    <a:ea typeface="Calibri" charset="0"/>
                    <a:cs typeface="Calibri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8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797" y="1419622"/>
                <a:ext cx="805683" cy="703782"/>
              </a:xfrm>
              <a:prstGeom prst="rect">
                <a:avLst/>
              </a:prstGeom>
              <a:blipFill>
                <a:blip r:embed="rId12"/>
                <a:stretch>
                  <a:fillRect l="-15038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222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83568" y="1779662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Tulislah</a:t>
            </a:r>
            <a:r>
              <a:rPr lang="en-US" sz="32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pecahan</a:t>
            </a:r>
            <a:r>
              <a:rPr lang="en-US" sz="32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senilai</a:t>
            </a:r>
            <a:r>
              <a:rPr lang="en-US" sz="32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dari</a:t>
            </a:r>
            <a:r>
              <a:rPr lang="en-US" sz="32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pecahan</a:t>
            </a:r>
            <a:r>
              <a:rPr lang="en-US" sz="32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berikut</a:t>
            </a:r>
            <a:r>
              <a:rPr lang="en-US" sz="32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  <a:endParaRPr lang="en-US" sz="3200" dirty="0">
              <a:solidFill>
                <a:srgbClr val="FF00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60032" y="323784"/>
                <a:ext cx="1093354" cy="4068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8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8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38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3800" b="1" dirty="0">
                  <a:solidFill>
                    <a:srgbClr val="FF0066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23784"/>
                <a:ext cx="1093354" cy="4068165"/>
              </a:xfrm>
              <a:prstGeom prst="rect">
                <a:avLst/>
              </a:prstGeom>
              <a:blipFill>
                <a:blip r:embed="rId4"/>
                <a:stretch>
                  <a:fillRect r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329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99592" y="190420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Sederhanakan</a:t>
            </a:r>
            <a:r>
              <a:rPr lang="en-US" sz="32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pecahan</a:t>
            </a:r>
            <a:r>
              <a:rPr lang="en-US" sz="32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berikut</a:t>
            </a:r>
            <a:r>
              <a:rPr lang="en-US" sz="32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  <a:endParaRPr lang="en-US" sz="3200" dirty="0">
              <a:solidFill>
                <a:srgbClr val="FF00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004048" y="627534"/>
                <a:ext cx="1093354" cy="3417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</m:oMath>
                  </m:oMathPara>
                </a14:m>
                <a:endParaRPr lang="en-US" sz="11500" b="1" dirty="0">
                  <a:solidFill>
                    <a:srgbClr val="FF0066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627534"/>
                <a:ext cx="1093354" cy="3417730"/>
              </a:xfrm>
              <a:prstGeom prst="rect">
                <a:avLst/>
              </a:prstGeom>
              <a:blipFill>
                <a:blip r:embed="rId4"/>
                <a:stretch>
                  <a:fillRect r="-68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502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6D7AA0-F913-9603-BBE0-C328EFAF84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 flipH="1">
            <a:off x="5796136" y="1491630"/>
            <a:ext cx="2068796" cy="3543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4564" y="741915"/>
            <a:ext cx="7776863" cy="733044"/>
            <a:chOff x="295276" y="214296"/>
            <a:chExt cx="5411209" cy="73304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5411209" cy="73304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76276" y="267070"/>
              <a:ext cx="4905412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Membandingkan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Mengurutkan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Pecahan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4414" y="1793280"/>
            <a:ext cx="43716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 smtClean="0">
                <a:solidFill>
                  <a:srgbClr val="FF0066"/>
                </a:solidFill>
                <a:cs typeface="Arial" panose="020B0604020202020204" pitchFamily="34" charset="0"/>
              </a:rPr>
              <a:t>Membandingkan</a:t>
            </a:r>
            <a:r>
              <a:rPr lang="en-US" sz="2800" b="1" dirty="0" smtClean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cs typeface="Arial" panose="020B0604020202020204" pitchFamily="34" charset="0"/>
              </a:rPr>
              <a:t>pecahan</a:t>
            </a:r>
            <a:r>
              <a:rPr lang="en-US" sz="2800" b="1" dirty="0" smtClean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dapat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dilakukan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dengan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bantuan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gambar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dan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pecahan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senilai</a:t>
            </a:r>
            <a:r>
              <a:rPr lang="en-US" sz="2800" dirty="0"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1091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7B7D25-894F-D740-5F85-CB0CCF2090AD}"/>
              </a:ext>
            </a:extLst>
          </p:cNvPr>
          <p:cNvSpPr txBox="1"/>
          <p:nvPr/>
        </p:nvSpPr>
        <p:spPr>
          <a:xfrm>
            <a:off x="4114800" y="193728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0C134D-E704-AEBF-3FC8-D14CFAF4F53A}"/>
                  </a:ext>
                </a:extLst>
              </p:cNvPr>
              <p:cNvSpPr txBox="1"/>
              <p:nvPr/>
            </p:nvSpPr>
            <p:spPr>
              <a:xfrm>
                <a:off x="3635993" y="1935828"/>
                <a:ext cx="1872013" cy="2405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0C134D-E704-AEBF-3FC8-D14CFAF4F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993" y="1935828"/>
                <a:ext cx="1872013" cy="24051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Bent 3">
            <a:extLst>
              <a:ext uri="{FF2B5EF4-FFF2-40B4-BE49-F238E27FC236}">
                <a16:creationId xmlns:a16="http://schemas.microsoft.com/office/drawing/2014/main" id="{4D8CC213-77E2-F47A-EE2A-EC40A9804AEE}"/>
              </a:ext>
            </a:extLst>
          </p:cNvPr>
          <p:cNvSpPr/>
          <p:nvPr/>
        </p:nvSpPr>
        <p:spPr>
          <a:xfrm rot="1669228">
            <a:off x="4777287" y="1718467"/>
            <a:ext cx="597538" cy="410555"/>
          </a:xfrm>
          <a:prstGeom prst="bentArrow">
            <a:avLst>
              <a:gd name="adj1" fmla="val 11683"/>
              <a:gd name="adj2" fmla="val 25000"/>
              <a:gd name="adj3" fmla="val 50000"/>
              <a:gd name="adj4" fmla="val 80842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705BB1-1A53-ABDA-8A09-D08BC8365EA7}"/>
              </a:ext>
            </a:extLst>
          </p:cNvPr>
          <p:cNvGrpSpPr/>
          <p:nvPr/>
        </p:nvGrpSpPr>
        <p:grpSpPr>
          <a:xfrm>
            <a:off x="5225340" y="2179433"/>
            <a:ext cx="2143140" cy="665954"/>
            <a:chOff x="5225340" y="2179433"/>
            <a:chExt cx="2143140" cy="6659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A95C81-277F-A8D3-D684-7B9CF0B42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340" y="2179433"/>
              <a:ext cx="2143140" cy="66595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28F7D6-782A-943A-D02D-CE799126AEEF}"/>
                </a:ext>
              </a:extLst>
            </p:cNvPr>
            <p:cNvSpPr txBox="1"/>
            <p:nvPr/>
          </p:nvSpPr>
          <p:spPr>
            <a:xfrm>
              <a:off x="5225340" y="2272956"/>
              <a:ext cx="2143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2800" b="1" dirty="0" err="1">
                  <a:solidFill>
                    <a:srgbClr val="FF0066"/>
                  </a:solidFill>
                </a:rPr>
                <a:t>Pembilang</a:t>
              </a:r>
              <a:endParaRPr lang="en-US" sz="28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29" name="Arrow: Bent 28">
            <a:extLst>
              <a:ext uri="{FF2B5EF4-FFF2-40B4-BE49-F238E27FC236}">
                <a16:creationId xmlns:a16="http://schemas.microsoft.com/office/drawing/2014/main" id="{8CAD8306-BBB1-CA37-A6EF-7C48D25570FE}"/>
              </a:ext>
            </a:extLst>
          </p:cNvPr>
          <p:cNvSpPr/>
          <p:nvPr/>
        </p:nvSpPr>
        <p:spPr>
          <a:xfrm rot="18265782" flipH="1">
            <a:off x="3647592" y="3383195"/>
            <a:ext cx="597538" cy="410555"/>
          </a:xfrm>
          <a:prstGeom prst="bentArrow">
            <a:avLst>
              <a:gd name="adj1" fmla="val 11683"/>
              <a:gd name="adj2" fmla="val 25000"/>
              <a:gd name="adj3" fmla="val 50000"/>
              <a:gd name="adj4" fmla="val 80842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0E18B4-8151-D543-22C1-77DE499665FF}"/>
              </a:ext>
            </a:extLst>
          </p:cNvPr>
          <p:cNvGrpSpPr/>
          <p:nvPr/>
        </p:nvGrpSpPr>
        <p:grpSpPr>
          <a:xfrm>
            <a:off x="1747647" y="3850012"/>
            <a:ext cx="2143140" cy="665954"/>
            <a:chOff x="1747647" y="3850012"/>
            <a:chExt cx="2143140" cy="66595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CA14D95-1291-7AB5-AE11-A39277664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647" y="3850012"/>
              <a:ext cx="2143140" cy="66595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70A9A-048F-FEE3-D624-7A10B8428F04}"/>
                </a:ext>
              </a:extLst>
            </p:cNvPr>
            <p:cNvSpPr txBox="1"/>
            <p:nvPr/>
          </p:nvSpPr>
          <p:spPr>
            <a:xfrm>
              <a:off x="1747647" y="3943535"/>
              <a:ext cx="2143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2800" b="1" dirty="0" err="1">
                  <a:solidFill>
                    <a:srgbClr val="FF0066"/>
                  </a:solidFill>
                </a:rPr>
                <a:t>Penyebut</a:t>
              </a:r>
              <a:endParaRPr lang="en-US" sz="28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51ACEFB-E693-BAE6-2260-4D3BCAA8197C}"/>
              </a:ext>
            </a:extLst>
          </p:cNvPr>
          <p:cNvSpPr txBox="1"/>
          <p:nvPr/>
        </p:nvSpPr>
        <p:spPr>
          <a:xfrm>
            <a:off x="1005458" y="609531"/>
            <a:ext cx="7133082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0409A"/>
                </a:solidFill>
              </a:rPr>
              <a:t>Besar</a:t>
            </a:r>
            <a:r>
              <a:rPr lang="id-ID" sz="2800" b="1" dirty="0">
                <a:solidFill>
                  <a:srgbClr val="20409A"/>
                </a:solidFill>
              </a:rPr>
              <a:t> suatu</a:t>
            </a:r>
            <a:r>
              <a:rPr lang="en-US" sz="2800" b="1" dirty="0">
                <a:solidFill>
                  <a:srgbClr val="20409A"/>
                </a:solidFill>
              </a:rPr>
              <a:t> </a:t>
            </a:r>
            <a:r>
              <a:rPr lang="en-US" sz="2800" b="1" dirty="0" err="1">
                <a:solidFill>
                  <a:srgbClr val="20409A"/>
                </a:solidFill>
              </a:rPr>
              <a:t>pecahan</a:t>
            </a:r>
            <a:r>
              <a:rPr lang="en-US" sz="2800" b="1" dirty="0">
                <a:solidFill>
                  <a:srgbClr val="20409A"/>
                </a:solidFill>
              </a:rPr>
              <a:t> </a:t>
            </a:r>
            <a:r>
              <a:rPr lang="en-US" sz="2800" b="1" dirty="0" err="1">
                <a:solidFill>
                  <a:srgbClr val="20409A"/>
                </a:solidFill>
              </a:rPr>
              <a:t>dapat</a:t>
            </a:r>
            <a:r>
              <a:rPr lang="en-US" sz="2800" b="1" dirty="0">
                <a:solidFill>
                  <a:srgbClr val="20409A"/>
                </a:solidFill>
              </a:rPr>
              <a:t> </a:t>
            </a:r>
            <a:r>
              <a:rPr lang="id-ID" sz="2800" b="1" dirty="0">
                <a:solidFill>
                  <a:srgbClr val="20409A"/>
                </a:solidFill>
              </a:rPr>
              <a:t>dilihat</a:t>
            </a:r>
            <a:r>
              <a:rPr lang="en-US" sz="2800" b="1" dirty="0">
                <a:solidFill>
                  <a:srgbClr val="20409A"/>
                </a:solidFill>
              </a:rPr>
              <a:t> </a:t>
            </a:r>
            <a:r>
              <a:rPr lang="en-US" sz="2800" b="1" dirty="0" err="1">
                <a:solidFill>
                  <a:srgbClr val="20409A"/>
                </a:solidFill>
              </a:rPr>
              <a:t>dari</a:t>
            </a:r>
            <a:r>
              <a:rPr lang="en-US" sz="2800" b="1" dirty="0">
                <a:solidFill>
                  <a:srgbClr val="20409A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pembilang</a:t>
            </a:r>
            <a:r>
              <a:rPr lang="en-US" sz="2800" b="1" dirty="0">
                <a:solidFill>
                  <a:srgbClr val="20409A"/>
                </a:solidFill>
              </a:rPr>
              <a:t> dan </a:t>
            </a:r>
            <a:r>
              <a:rPr lang="en-US" sz="2800" b="1" dirty="0" err="1">
                <a:solidFill>
                  <a:srgbClr val="FF0066"/>
                </a:solidFill>
              </a:rPr>
              <a:t>penyebutnya</a:t>
            </a:r>
            <a:r>
              <a:rPr lang="en-US" sz="2800" b="1" dirty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83474"/>
      </p:ext>
    </p:extLst>
  </p:cSld>
  <p:clrMapOvr>
    <a:masterClrMapping/>
  </p:clrMapOvr>
  <p:transition spd="med"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" fill="hold">
                                          <p:stCondLst>
                                            <p:cond delay="3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" fill="hold">
                                          <p:stCondLst>
                                            <p:cond delay="53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29" grpId="0" animBg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AAF5427B-DD20-5E5B-1625-ACA58ABA4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4" y="11534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B3E1C1-70DE-C0BE-8039-E634CD739D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50000" r="50000"/>
          <a:stretch/>
        </p:blipFill>
        <p:spPr>
          <a:xfrm>
            <a:off x="1503376" y="1391089"/>
            <a:ext cx="2411789" cy="22945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364183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</a:rPr>
              <a:t>Membandingkan nilai pecahan </a:t>
            </a:r>
            <a:r>
              <a:rPr lang="id-ID" sz="2800" b="1" dirty="0">
                <a:solidFill>
                  <a:srgbClr val="1D90D7"/>
                </a:solidFill>
              </a:rPr>
              <a:t>dapat dilakukan dengan bantuan </a:t>
            </a:r>
            <a:r>
              <a:rPr lang="id-ID" sz="2800" b="1" dirty="0">
                <a:solidFill>
                  <a:srgbClr val="FF0066"/>
                </a:solidFill>
              </a:rPr>
              <a:t>gambar. </a:t>
            </a:r>
            <a:r>
              <a:rPr lang="id-ID" sz="2800" b="1" dirty="0">
                <a:solidFill>
                  <a:srgbClr val="1D90D7"/>
                </a:solidFill>
              </a:rPr>
              <a:t>Perhatikan gambar berikut.</a:t>
            </a:r>
            <a:endParaRPr lang="en-US" sz="2800" b="1" dirty="0">
              <a:solidFill>
                <a:srgbClr val="1D90D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FE1FE9-DAED-038F-B5DD-A89F3FE85944}"/>
                  </a:ext>
                </a:extLst>
              </p:cNvPr>
              <p:cNvSpPr txBox="1"/>
              <p:nvPr/>
            </p:nvSpPr>
            <p:spPr>
              <a:xfrm>
                <a:off x="1755503" y="3697203"/>
                <a:ext cx="187201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d-ID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33537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FE1FE9-DAED-038F-B5DD-A89F3FE85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503" y="3697203"/>
                <a:ext cx="187201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596806-97E2-5236-1FAB-91EB530261D4}"/>
                  </a:ext>
                </a:extLst>
              </p:cNvPr>
              <p:cNvSpPr txBox="1"/>
              <p:nvPr/>
            </p:nvSpPr>
            <p:spPr>
              <a:xfrm>
                <a:off x="4387936" y="3729288"/>
                <a:ext cx="187201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d-ID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33537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596806-97E2-5236-1FAB-91EB53026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936" y="3729288"/>
                <a:ext cx="1872013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3AA7468-2944-6A64-7C08-99782C22AF4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0" t="50000"/>
          <a:stretch/>
        </p:blipFill>
        <p:spPr>
          <a:xfrm>
            <a:off x="4160869" y="1384057"/>
            <a:ext cx="2326146" cy="2319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D7AA0-F913-9603-BBE0-C328EFAF848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 flipH="1">
            <a:off x="6894642" y="1378253"/>
            <a:ext cx="2068796" cy="3543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06" y="188128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47638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" fill="hold">
                                          <p:stCondLst>
                                            <p:cond delay="3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" fill="hold">
                                          <p:stCondLst>
                                            <p:cond delay="53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" fill="hold">
                                          <p:stCondLst>
                                            <p:cond delay="10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EB3B7A11-D949-FD28-2EB1-CF582EF5A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7544" y="409645"/>
                <a:ext cx="7344816" cy="14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b="1" dirty="0">
                    <a:solidFill>
                      <a:srgbClr val="0070C0"/>
                    </a:solidFill>
                  </a:rPr>
                  <a:t>Berdasarkan gambar tersebut, terlihat bahwa </a:t>
                </a:r>
                <a:r>
                  <a:rPr lang="id-ID" sz="2800" b="1" dirty="0">
                    <a:solidFill>
                      <a:srgbClr val="0070C0"/>
                    </a:solidFill>
                    <a:effectLst/>
                  </a:rPr>
                  <a:t>pecahan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4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d-ID" sz="40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id-ID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id-ID" sz="2800" b="1" dirty="0">
                    <a:solidFill>
                      <a:srgbClr val="FF0066"/>
                    </a:solidFill>
                  </a:rPr>
                  <a:t>lebih besar </a:t>
                </a:r>
                <a:r>
                  <a:rPr lang="id-ID" sz="2800" b="1" dirty="0">
                    <a:solidFill>
                      <a:srgbClr val="0070C0"/>
                    </a:solidFill>
                  </a:rPr>
                  <a:t>dari </a:t>
                </a:r>
                <a:r>
                  <a:rPr lang="id-ID" sz="2800" b="1" dirty="0">
                    <a:solidFill>
                      <a:srgbClr val="0070C0"/>
                    </a:solidFill>
                    <a:effectLst/>
                  </a:rPr>
                  <a:t>pecahan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40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d-ID" sz="40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id-ID" sz="2800" b="1" dirty="0">
                    <a:solidFill>
                      <a:srgbClr val="0070C0"/>
                    </a:solidFill>
                    <a:effectLst/>
                  </a:rPr>
                  <a:t> .</a:t>
                </a:r>
                <a:endParaRPr lang="en-US" sz="2800" b="1" dirty="0">
                  <a:solidFill>
                    <a:srgbClr val="1D90D7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9645"/>
                <a:ext cx="7344816" cy="1409425"/>
              </a:xfrm>
              <a:prstGeom prst="rect">
                <a:avLst/>
              </a:prstGeom>
              <a:blipFill>
                <a:blip r:embed="rId5"/>
                <a:stretch>
                  <a:fillRect l="-1743" t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A571298-EA9B-4E63-7D0F-D5259997A0E8}"/>
              </a:ext>
            </a:extLst>
          </p:cNvPr>
          <p:cNvGrpSpPr/>
          <p:nvPr/>
        </p:nvGrpSpPr>
        <p:grpSpPr>
          <a:xfrm>
            <a:off x="827584" y="1965431"/>
            <a:ext cx="2143140" cy="665954"/>
            <a:chOff x="611164" y="1624424"/>
            <a:chExt cx="2239103" cy="6659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C57C39-C388-F82C-92E2-4CABAF7CF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64" y="1624424"/>
              <a:ext cx="2239103" cy="66595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5DDCD3-BCD6-51FF-7903-71E16506559E}"/>
                </a:ext>
              </a:extLst>
            </p:cNvPr>
            <p:cNvSpPr txBox="1"/>
            <p:nvPr/>
          </p:nvSpPr>
          <p:spPr>
            <a:xfrm>
              <a:off x="611164" y="1717947"/>
              <a:ext cx="22391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id-ID" sz="2600" b="1" dirty="0">
                  <a:solidFill>
                    <a:srgbClr val="002060"/>
                  </a:solidFill>
                </a:rPr>
                <a:t>Dapat ditulis:</a:t>
              </a:r>
              <a:endParaRPr lang="en-US" sz="2600" b="1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180A98-8D68-5FE5-65DF-F549898F562E}"/>
                  </a:ext>
                </a:extLst>
              </p:cNvPr>
              <p:cNvSpPr txBox="1"/>
              <p:nvPr/>
            </p:nvSpPr>
            <p:spPr>
              <a:xfrm>
                <a:off x="2915816" y="2657091"/>
                <a:ext cx="254643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20409A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6000" b="1" i="1" smtClean="0">
                            <a:solidFill>
                              <a:srgbClr val="20409A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d-ID" sz="6000" b="1" i="1" smtClean="0">
                            <a:solidFill>
                              <a:srgbClr val="20409A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id-ID" sz="6000" b="1" dirty="0">
                    <a:solidFill>
                      <a:srgbClr val="20409A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 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20409A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6000" b="1" i="1">
                            <a:solidFill>
                              <a:srgbClr val="20409A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d-ID" sz="6000" b="1" i="1" smtClean="0">
                            <a:solidFill>
                              <a:srgbClr val="20409A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id-ID" sz="6000" b="1" dirty="0">
                    <a:solidFill>
                      <a:srgbClr val="20409A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6000" b="1" dirty="0">
                  <a:solidFill>
                    <a:srgbClr val="20409A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180A98-8D68-5FE5-65DF-F549898F5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657091"/>
                <a:ext cx="2546432" cy="1425968"/>
              </a:xfrm>
              <a:prstGeom prst="rect">
                <a:avLst/>
              </a:prstGeom>
              <a:blipFill>
                <a:blip r:embed="rId7"/>
                <a:stretch>
                  <a:fillRect b="-14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3" descr="G:\Template Bupena Merdeka (Konten QR-Media mengajar)\BAHAN\Notes kuning.png">
            <a:extLst>
              <a:ext uri="{FF2B5EF4-FFF2-40B4-BE49-F238E27FC236}">
                <a16:creationId xmlns:a16="http://schemas.microsoft.com/office/drawing/2014/main" id="{080E14B4-21D9-BACF-F35C-F0356080A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916043"/>
            <a:ext cx="3389446" cy="268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8B593-0F7B-D6D8-A886-84019A4CBA71}"/>
              </a:ext>
            </a:extLst>
          </p:cNvPr>
          <p:cNvSpPr txBox="1"/>
          <p:nvPr/>
        </p:nvSpPr>
        <p:spPr>
          <a:xfrm>
            <a:off x="5996740" y="250070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rgbClr val="20409A"/>
                </a:solidFill>
              </a:rPr>
              <a:t>Ingat kembali: </a:t>
            </a:r>
          </a:p>
          <a:p>
            <a:r>
              <a:rPr lang="id-ID" sz="2400" b="1" dirty="0">
                <a:solidFill>
                  <a:srgbClr val="20409A"/>
                </a:solidFill>
              </a:rPr>
              <a:t>&gt; dibaca lebih dari</a:t>
            </a:r>
          </a:p>
          <a:p>
            <a:r>
              <a:rPr lang="id-ID" sz="2400" b="1" dirty="0">
                <a:solidFill>
                  <a:srgbClr val="20409A"/>
                </a:solidFill>
              </a:rPr>
              <a:t>&lt; dibaca kurang dari</a:t>
            </a:r>
          </a:p>
          <a:p>
            <a:r>
              <a:rPr lang="id-ID" sz="2400" b="1" dirty="0">
                <a:solidFill>
                  <a:srgbClr val="20409A"/>
                </a:solidFill>
              </a:rPr>
              <a:t>= dibaca sama dengan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65" y="181425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81781"/>
      </p:ext>
    </p:extLst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" fill="hold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" fill="hold">
                                          <p:stCondLst>
                                            <p:cond delay="59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" fill="hold">
                                          <p:stCondLst>
                                            <p:cond delay="9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59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10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8" grpId="0"/>
      <p:bldP spid="8" grpId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C46B724A-E519-75B0-20C7-C28734442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034733-9377-78C1-753A-09B05B1C6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24601"/>
            <a:ext cx="2384313" cy="2384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C5BD8D-83F9-4578-9696-9CDD7682F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2" b="50000"/>
          <a:stretch/>
        </p:blipFill>
        <p:spPr>
          <a:xfrm>
            <a:off x="5567182" y="1324601"/>
            <a:ext cx="2605218" cy="25172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1B9D60-7E1F-48BA-0CF1-9F18AFD20E7A}"/>
              </a:ext>
            </a:extLst>
          </p:cNvPr>
          <p:cNvSpPr txBox="1"/>
          <p:nvPr/>
        </p:nvSpPr>
        <p:spPr>
          <a:xfrm>
            <a:off x="467544" y="339502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1C9DD8"/>
                </a:solidFill>
              </a:rPr>
              <a:t>Pada pecahan yang </a:t>
            </a:r>
            <a:r>
              <a:rPr lang="id-ID" sz="2800" b="1" dirty="0" err="1">
                <a:solidFill>
                  <a:srgbClr val="7030A0"/>
                </a:solidFill>
              </a:rPr>
              <a:t>berpenyebut</a:t>
            </a:r>
            <a:r>
              <a:rPr lang="id-ID" sz="2800" b="1" dirty="0">
                <a:solidFill>
                  <a:srgbClr val="1C9DD8"/>
                </a:solidFill>
              </a:rPr>
              <a:t> </a:t>
            </a:r>
            <a:r>
              <a:rPr lang="id-ID" sz="2800" b="1" dirty="0">
                <a:solidFill>
                  <a:srgbClr val="7030A0"/>
                </a:solidFill>
              </a:rPr>
              <a:t>sama,</a:t>
            </a:r>
            <a:r>
              <a:rPr lang="id-ID" sz="2800" b="1" dirty="0">
                <a:solidFill>
                  <a:srgbClr val="1C9DD8"/>
                </a:solidFill>
              </a:rPr>
              <a:t> </a:t>
            </a:r>
            <a:r>
              <a:rPr lang="id-ID" sz="2800" b="1" dirty="0">
                <a:solidFill>
                  <a:srgbClr val="FF0066"/>
                </a:solidFill>
              </a:rPr>
              <a:t>makin besar pembilang, makin besar pula pecahannya.</a:t>
            </a:r>
            <a:endParaRPr lang="en-US" sz="2800" b="1" dirty="0">
              <a:solidFill>
                <a:srgbClr val="FF0066"/>
              </a:solidFill>
            </a:endParaRPr>
          </a:p>
          <a:p>
            <a:r>
              <a:rPr lang="id-ID" sz="2800" b="1" dirty="0">
                <a:solidFill>
                  <a:srgbClr val="1C9DD8"/>
                </a:solidFill>
              </a:rPr>
              <a:t> </a:t>
            </a:r>
            <a:endParaRPr lang="en-US" sz="2800" b="1" dirty="0">
              <a:solidFill>
                <a:srgbClr val="1C9DD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BB5D4E-B203-8D59-5A16-E9275ADADC60}"/>
                  </a:ext>
                </a:extLst>
              </p:cNvPr>
              <p:cNvSpPr txBox="1"/>
              <p:nvPr/>
            </p:nvSpPr>
            <p:spPr>
              <a:xfrm>
                <a:off x="2667911" y="3758004"/>
                <a:ext cx="1872013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id-ID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33537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BB5D4E-B203-8D59-5A16-E9275ADAD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911" y="3758004"/>
                <a:ext cx="1872013" cy="901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B8835A6-A48B-107B-73CD-357AE567166F}"/>
              </a:ext>
            </a:extLst>
          </p:cNvPr>
          <p:cNvSpPr txBox="1"/>
          <p:nvPr/>
        </p:nvSpPr>
        <p:spPr>
          <a:xfrm>
            <a:off x="4940962" y="3713594"/>
            <a:ext cx="44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>
                <a:solidFill>
                  <a:srgbClr val="335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endParaRPr lang="en-US" sz="4000" b="1" dirty="0">
              <a:solidFill>
                <a:srgbClr val="33537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7A69B0-215C-C199-B865-FBFAB30F6E7D}"/>
                  </a:ext>
                </a:extLst>
              </p:cNvPr>
              <p:cNvSpPr txBox="1"/>
              <p:nvPr/>
            </p:nvSpPr>
            <p:spPr>
              <a:xfrm>
                <a:off x="5854572" y="3748105"/>
                <a:ext cx="187201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d-ID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33537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7A69B0-215C-C199-B865-FBFAB30F6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72" y="3748105"/>
                <a:ext cx="1872013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C731804-447A-F241-C684-2004173D21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342964" y="1476421"/>
            <a:ext cx="2068796" cy="3543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D71F8D-A96C-CAEA-EC74-7D3C2F7879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65" y="181425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9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10" grpId="0"/>
      <p:bldP spid="10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AD8003B7-EA0E-E4B8-60D0-606DAADA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FFA141-7FCD-B29A-0B0E-DCF2580E4B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75" b="2344"/>
          <a:stretch/>
        </p:blipFill>
        <p:spPr>
          <a:xfrm>
            <a:off x="2566959" y="1367205"/>
            <a:ext cx="2429447" cy="2419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6911D3-183C-F153-2D25-0F9FEAF6D3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/>
          <a:stretch/>
        </p:blipFill>
        <p:spPr>
          <a:xfrm>
            <a:off x="5598937" y="1367206"/>
            <a:ext cx="2429447" cy="2388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661E52-CD25-A101-9E1B-8F3E21297401}"/>
              </a:ext>
            </a:extLst>
          </p:cNvPr>
          <p:cNvSpPr txBox="1"/>
          <p:nvPr/>
        </p:nvSpPr>
        <p:spPr>
          <a:xfrm>
            <a:off x="467544" y="33950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1C9DD8"/>
                </a:solidFill>
              </a:rPr>
              <a:t>Jika pecahan memiliki </a:t>
            </a:r>
            <a:r>
              <a:rPr lang="id-ID" sz="2800" b="1" dirty="0">
                <a:solidFill>
                  <a:srgbClr val="7030A0"/>
                </a:solidFill>
              </a:rPr>
              <a:t>pembilang yang sama, </a:t>
            </a:r>
            <a:r>
              <a:rPr lang="id-ID" sz="2800" b="1" dirty="0">
                <a:solidFill>
                  <a:srgbClr val="FF0066"/>
                </a:solidFill>
              </a:rPr>
              <a:t>makin besar penyebut, makin kecil pecahannya.</a:t>
            </a:r>
            <a:endParaRPr lang="en-US" sz="2800" b="1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8333A9-7F53-8D00-1CF8-2D1AE1A58733}"/>
                  </a:ext>
                </a:extLst>
              </p:cNvPr>
              <p:cNvSpPr txBox="1"/>
              <p:nvPr/>
            </p:nvSpPr>
            <p:spPr>
              <a:xfrm>
                <a:off x="2758743" y="3758197"/>
                <a:ext cx="187201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id-ID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33537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8333A9-7F53-8D00-1CF8-2D1AE1A58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43" y="3758197"/>
                <a:ext cx="1872013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719EC2E-B6DB-3480-DA55-3F48B9619C37}"/>
              </a:ext>
            </a:extLst>
          </p:cNvPr>
          <p:cNvSpPr txBox="1"/>
          <p:nvPr/>
        </p:nvSpPr>
        <p:spPr>
          <a:xfrm>
            <a:off x="5031794" y="3713787"/>
            <a:ext cx="44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>
                <a:solidFill>
                  <a:srgbClr val="335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endParaRPr lang="en-US" sz="4000" b="1" dirty="0">
              <a:solidFill>
                <a:srgbClr val="33537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2F881-921A-2ED4-4C84-100E806C239F}"/>
                  </a:ext>
                </a:extLst>
              </p:cNvPr>
              <p:cNvSpPr txBox="1"/>
              <p:nvPr/>
            </p:nvSpPr>
            <p:spPr>
              <a:xfrm>
                <a:off x="5945404" y="3748298"/>
                <a:ext cx="187201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id-ID" sz="2800" b="1" i="1" smtClean="0">
                              <a:solidFill>
                                <a:srgbClr val="33537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33537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2F881-921A-2ED4-4C84-100E806C2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404" y="3748298"/>
                <a:ext cx="187201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94A5048-911D-3A4E-DA02-88D216E72A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342964" y="1599899"/>
            <a:ext cx="2068796" cy="3543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65D6C2-E897-D1D2-7731-DF85FF9A32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65" y="181425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" fill="hold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" fill="hold">
                                          <p:stCondLst>
                                            <p:cond delay="59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" fill="hold">
                                          <p:stCondLst>
                                            <p:cond delay="9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6781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627534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id-ID" sz="2800" b="1" dirty="0">
                <a:solidFill>
                  <a:srgbClr val="7030A0"/>
                </a:solidFill>
              </a:rPr>
              <a:t>Membandingkan pecahan </a:t>
            </a:r>
            <a:r>
              <a:rPr lang="id-ID" sz="2800" b="1" dirty="0">
                <a:solidFill>
                  <a:srgbClr val="0070C0"/>
                </a:solidFill>
              </a:rPr>
              <a:t>dapat dilakukan dengan</a:t>
            </a:r>
            <a:r>
              <a:rPr lang="id-ID" sz="2800" b="1" dirty="0">
                <a:solidFill>
                  <a:srgbClr val="1C9DD8"/>
                </a:solidFill>
              </a:rPr>
              <a:t> </a:t>
            </a:r>
            <a:r>
              <a:rPr lang="id-ID" sz="2800" b="1" dirty="0">
                <a:solidFill>
                  <a:srgbClr val="FF0066"/>
                </a:solidFill>
              </a:rPr>
              <a:t>menentukan pecahan yang senilai.</a:t>
            </a:r>
            <a:endParaRPr lang="en-US" sz="2800" b="1" dirty="0">
              <a:solidFill>
                <a:srgbClr val="00808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8247D3-7934-57F0-EB89-1AFA916A1C49}"/>
              </a:ext>
            </a:extLst>
          </p:cNvPr>
          <p:cNvGrpSpPr/>
          <p:nvPr/>
        </p:nvGrpSpPr>
        <p:grpSpPr>
          <a:xfrm>
            <a:off x="2300645" y="1843172"/>
            <a:ext cx="4503603" cy="647254"/>
            <a:chOff x="644461" y="1843172"/>
            <a:chExt cx="4503603" cy="6472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7DCB9EF-C210-38DF-A875-DF627216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6472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5E6CA1-CE03-CC14-E02D-C44DE9D266C0}"/>
                </a:ext>
              </a:extLst>
            </p:cNvPr>
            <p:cNvSpPr txBox="1"/>
            <p:nvPr/>
          </p:nvSpPr>
          <p:spPr>
            <a:xfrm>
              <a:off x="772026" y="1922934"/>
              <a:ext cx="424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0070C0"/>
                  </a:solidFill>
                </a:rPr>
                <a:t>Perhatikan contoh berikut.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9E3A3F-2936-DB7C-16BB-1596963D851A}"/>
                  </a:ext>
                </a:extLst>
              </p:cNvPr>
              <p:cNvSpPr txBox="1"/>
              <p:nvPr/>
            </p:nvSpPr>
            <p:spPr>
              <a:xfrm>
                <a:off x="4716113" y="3222321"/>
                <a:ext cx="1872013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4000" b="1" i="1" smtClean="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id-ID" sz="4000" b="1" i="1" smtClean="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id-ID" sz="2800" b="1" dirty="0">
                    <a:solidFill>
                      <a:srgbClr val="00808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. .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4000" b="1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id-ID" sz="4000" b="1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id-ID" sz="2800" b="1" dirty="0">
                    <a:solidFill>
                      <a:srgbClr val="00808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b="1" dirty="0">
                  <a:solidFill>
                    <a:srgbClr val="00808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9E3A3F-2936-DB7C-16BB-1596963D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113" y="3222321"/>
                <a:ext cx="1872013" cy="10202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6D90545-0164-3411-311F-64B0129B2EDA}"/>
              </a:ext>
            </a:extLst>
          </p:cNvPr>
          <p:cNvSpPr txBox="1"/>
          <p:nvPr/>
        </p:nvSpPr>
        <p:spPr>
          <a:xfrm>
            <a:off x="2537700" y="2681288"/>
            <a:ext cx="48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</a:rPr>
              <a:t>Bandingkan pecahan berikut.</a:t>
            </a:r>
            <a:endParaRPr lang="en-US" sz="2800" b="1" dirty="0">
              <a:solidFill>
                <a:srgbClr val="00808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714DF-7AD9-4D2D-92EB-1C61A32EF4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97125" y="1260397"/>
            <a:ext cx="2068796" cy="3543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65" y="181425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75062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2" grpId="0"/>
      <p:bldP spid="12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-92546"/>
            <a:ext cx="9144000" cy="523604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71195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Penerapan</a:t>
            </a:r>
            <a:r>
              <a:rPr lang="en-US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Pecahan</a:t>
            </a:r>
            <a:r>
              <a:rPr lang="en-US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Sehari-hari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2844" y="1500180"/>
            <a:ext cx="5286412" cy="733044"/>
            <a:chOff x="295276" y="214296"/>
            <a:chExt cx="5286412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46434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4905412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Mengenal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Pecahan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2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987935" y="1679858"/>
            <a:ext cx="2941783" cy="30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1010" y="2463714"/>
            <a:ext cx="3915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Pecahan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bagian </a:t>
            </a:r>
            <a:r>
              <a:rPr lang="id-ID" sz="2400" dirty="0">
                <a:latin typeface="+mj-lt"/>
                <a:cs typeface="Arial" panose="020B0604020202020204" pitchFamily="34" charset="0"/>
              </a:rPr>
              <a:t>dari keseluruhan atau bagian dari kelompok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5729A29-8746-727A-F50B-7EAAFE830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75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74EA18-A0B4-8EF7-00D5-1CE59121D06A}"/>
                  </a:ext>
                </a:extLst>
              </p:cNvPr>
              <p:cNvSpPr txBox="1"/>
              <p:nvPr/>
            </p:nvSpPr>
            <p:spPr>
              <a:xfrm>
                <a:off x="801744" y="478894"/>
                <a:ext cx="4536504" cy="144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d-ID" sz="2800" b="1" dirty="0">
                    <a:solidFill>
                      <a:srgbClr val="008080"/>
                    </a:solidFill>
                  </a:rPr>
                  <a:t>Perhatikan bahwa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d-ID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id-ID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id-ID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8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:r>
                  <a:rPr lang="id-ID" sz="4000" b="1" dirty="0">
                    <a:solidFill>
                      <a:srgbClr val="008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kumimoji="0" lang="id-ID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8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8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d-ID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id-ID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id-ID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8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tabLst>
                    <a:tab pos="0" algn="l"/>
                  </a:tabLst>
                </a:pPr>
                <a:r>
                  <a:rPr lang="id-ID" sz="2800" b="1" dirty="0">
                    <a:solidFill>
                      <a:srgbClr val="008080"/>
                    </a:solidFill>
                  </a:rPr>
                  <a:t> </a:t>
                </a:r>
                <a:endParaRPr lang="en-US" sz="2800" b="1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74EA18-A0B4-8EF7-00D5-1CE59121D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44" y="478894"/>
                <a:ext cx="4536504" cy="1448217"/>
              </a:xfrm>
              <a:prstGeom prst="rect">
                <a:avLst/>
              </a:prstGeom>
              <a:blipFill>
                <a:blip r:embed="rId4"/>
                <a:stretch>
                  <a:fillRect l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Bent 7">
            <a:extLst>
              <a:ext uri="{FF2B5EF4-FFF2-40B4-BE49-F238E27FC236}">
                <a16:creationId xmlns:a16="http://schemas.microsoft.com/office/drawing/2014/main" id="{BD415E04-14B1-36B6-BA6E-2E3AD49DC646}"/>
              </a:ext>
            </a:extLst>
          </p:cNvPr>
          <p:cNvSpPr/>
          <p:nvPr/>
        </p:nvSpPr>
        <p:spPr>
          <a:xfrm flipV="1">
            <a:off x="4045444" y="1664671"/>
            <a:ext cx="504056" cy="360040"/>
          </a:xfrm>
          <a:prstGeom prst="bentArrow">
            <a:avLst>
              <a:gd name="adj1" fmla="val 12958"/>
              <a:gd name="adj2" fmla="val 25000"/>
              <a:gd name="adj3" fmla="val 50000"/>
              <a:gd name="adj4" fmla="val 81479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692319-E3C3-C622-5B25-091F682CDC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660">
            <a:off x="3555715" y="484093"/>
            <a:ext cx="768101" cy="10835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22A747-509A-5796-46DE-65EA09BF4CB8}"/>
              </a:ext>
            </a:extLst>
          </p:cNvPr>
          <p:cNvSpPr txBox="1"/>
          <p:nvPr/>
        </p:nvSpPr>
        <p:spPr>
          <a:xfrm>
            <a:off x="4553924" y="1481988"/>
            <a:ext cx="3186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rgbClr val="356299"/>
                </a:solidFill>
              </a:rPr>
              <a:t>(Pembilang dan penyebut dikalikan 4)</a:t>
            </a:r>
            <a:endParaRPr lang="en-US" sz="2400" b="1" dirty="0">
              <a:solidFill>
                <a:srgbClr val="35629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ECDE3-36DA-421C-162E-730DBC31B8FE}"/>
              </a:ext>
            </a:extLst>
          </p:cNvPr>
          <p:cNvSpPr txBox="1"/>
          <p:nvPr/>
        </p:nvSpPr>
        <p:spPr>
          <a:xfrm>
            <a:off x="3193471" y="252261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</a:rPr>
              <a:t>Dengan demikian,</a:t>
            </a:r>
            <a:endParaRPr lang="en-US" sz="2800" b="1" dirty="0">
              <a:solidFill>
                <a:srgbClr val="0080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007E47-83A2-8B3C-4A5A-513A28AD0441}"/>
                  </a:ext>
                </a:extLst>
              </p:cNvPr>
              <p:cNvSpPr txBox="1"/>
              <p:nvPr/>
            </p:nvSpPr>
            <p:spPr>
              <a:xfrm>
                <a:off x="6156274" y="2355726"/>
                <a:ext cx="1872013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4000" b="1" i="1" smtClean="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id-ID" sz="4000" b="1" i="1" smtClean="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id-ID" sz="2800" b="1" dirty="0">
                    <a:solidFill>
                      <a:srgbClr val="00808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d-ID" sz="4000" b="1" dirty="0">
                    <a:solidFill>
                      <a:srgbClr val="008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&gt;</a:t>
                </a:r>
                <a:r>
                  <a:rPr lang="id-ID" sz="2800" b="1" dirty="0">
                    <a:solidFill>
                      <a:srgbClr val="00808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4000" b="1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id-ID" sz="4000" b="1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id-ID" sz="4000" b="1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id-ID" sz="2800" b="1" dirty="0">
                    <a:solidFill>
                      <a:srgbClr val="00808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b="1" dirty="0">
                  <a:solidFill>
                    <a:srgbClr val="00808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007E47-83A2-8B3C-4A5A-513A28AD0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274" y="2355726"/>
                <a:ext cx="1872013" cy="1020279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7018386-2D58-24D1-4A8D-E54000308145}"/>
              </a:ext>
            </a:extLst>
          </p:cNvPr>
          <p:cNvSpPr txBox="1"/>
          <p:nvPr/>
        </p:nvSpPr>
        <p:spPr>
          <a:xfrm>
            <a:off x="5198488" y="3755787"/>
            <a:ext cx="1325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</a:rPr>
              <a:t>Jadi,</a:t>
            </a:r>
            <a:endParaRPr lang="en-US" sz="2800" b="1" dirty="0">
              <a:solidFill>
                <a:srgbClr val="0080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581018-9A13-0076-8A23-A421D8C43872}"/>
                  </a:ext>
                </a:extLst>
              </p:cNvPr>
              <p:cNvSpPr txBox="1"/>
              <p:nvPr/>
            </p:nvSpPr>
            <p:spPr>
              <a:xfrm>
                <a:off x="6228379" y="3584404"/>
                <a:ext cx="1872013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40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id-ID" sz="40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id-ID" sz="2800" b="1" dirty="0">
                    <a:solidFill>
                      <a:srgbClr val="FF006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d-ID" sz="4000" b="1" dirty="0">
                    <a:solidFill>
                      <a:srgbClr val="FF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&gt;</a:t>
                </a:r>
                <a:r>
                  <a:rPr lang="id-ID" sz="2800" b="1" dirty="0">
                    <a:solidFill>
                      <a:srgbClr val="FF006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id-ID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id-ID" sz="40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id-ID" sz="2800" b="1" dirty="0">
                    <a:solidFill>
                      <a:srgbClr val="FF006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b="1" dirty="0">
                  <a:solidFill>
                    <a:srgbClr val="FF0066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581018-9A13-0076-8A23-A421D8C43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379" y="3584404"/>
                <a:ext cx="1872013" cy="1020279"/>
              </a:xfrm>
              <a:prstGeom prst="rect">
                <a:avLst/>
              </a:prstGeom>
              <a:blipFill>
                <a:blip r:embed="rId8"/>
                <a:stretch>
                  <a:fillRect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647CFDE-51C3-F656-7CF1-1FA45FE422F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342964" y="1338265"/>
            <a:ext cx="2068796" cy="3543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CEB134-5545-9687-7836-469D38710E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65" y="181425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5729A29-8746-727A-F50B-7EAAFE830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75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4EA18-A0B4-8EF7-00D5-1CE59121D06A}"/>
              </a:ext>
            </a:extLst>
          </p:cNvPr>
          <p:cNvSpPr txBox="1"/>
          <p:nvPr/>
        </p:nvSpPr>
        <p:spPr>
          <a:xfrm>
            <a:off x="467544" y="527327"/>
            <a:ext cx="6281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800" b="1" dirty="0">
                <a:solidFill>
                  <a:srgbClr val="0070C0"/>
                </a:solidFill>
              </a:rPr>
              <a:t>Pecahan juga dapat </a:t>
            </a:r>
            <a:r>
              <a:rPr lang="id-ID" sz="2800" b="1" dirty="0">
                <a:solidFill>
                  <a:srgbClr val="7030A0"/>
                </a:solidFill>
              </a:rPr>
              <a:t>diurutkan dari yang terkecil atau terbesar,</a:t>
            </a:r>
            <a:r>
              <a:rPr lang="id-ID" sz="2800" b="1" dirty="0">
                <a:solidFill>
                  <a:srgbClr val="FF0066"/>
                </a:solidFill>
              </a:rPr>
              <a:t> </a:t>
            </a:r>
            <a:r>
              <a:rPr lang="id-ID" sz="2800" b="1" dirty="0">
                <a:solidFill>
                  <a:srgbClr val="0070C0"/>
                </a:solidFill>
              </a:rPr>
              <a:t>atau sebaliknya.</a:t>
            </a:r>
            <a:endParaRPr 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ECDE3-36DA-421C-162E-730DBC31B8FE}"/>
                  </a:ext>
                </a:extLst>
              </p:cNvPr>
              <p:cNvSpPr txBox="1"/>
              <p:nvPr/>
            </p:nvSpPr>
            <p:spPr>
              <a:xfrm>
                <a:off x="316233" y="2858420"/>
                <a:ext cx="7052247" cy="1849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2"/>
                    </a:solidFill>
                  </a:rPr>
                  <a:t>Urutkan</a:t>
                </a:r>
                <a:r>
                  <a:rPr lang="id-ID" sz="2800" b="1" dirty="0">
                    <a:solidFill>
                      <a:schemeClr val="tx2"/>
                    </a:solidFill>
                  </a:rPr>
                  <a:t> pecahan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d-ID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id-ID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8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,</a:t>
                </a:r>
                <a:r>
                  <a:rPr kumimoji="0" lang="id-ID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8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8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d-ID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id-ID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8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4000" b="1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id-ID" sz="4000" b="1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8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:r>
                  <a:rPr lang="en-US" sz="2800" b="1" dirty="0">
                    <a:solidFill>
                      <a:srgbClr val="008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dan</a:t>
                </a:r>
                <a:r>
                  <a:rPr lang="en-US" sz="4000" b="1" dirty="0">
                    <a:solidFill>
                      <a:srgbClr val="008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4000" b="1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id-ID" sz="4000" b="1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000" b="1" dirty="0">
                    <a:solidFill>
                      <a:srgbClr val="00808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b="1" dirty="0">
                  <a:solidFill>
                    <a:srgbClr val="00808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r>
                  <a:rPr lang="en-US" sz="2800" b="1" dirty="0">
                    <a:solidFill>
                      <a:schemeClr val="tx2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ECDE3-36DA-421C-162E-730DBC31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3" y="2858420"/>
                <a:ext cx="7052247" cy="1849481"/>
              </a:xfrm>
              <a:prstGeom prst="rect">
                <a:avLst/>
              </a:prstGeom>
              <a:blipFill>
                <a:blip r:embed="rId4"/>
                <a:stretch>
                  <a:fillRect l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016D322-B5CA-1501-B1DC-729BD3D3285E}"/>
              </a:ext>
            </a:extLst>
          </p:cNvPr>
          <p:cNvGrpSpPr/>
          <p:nvPr/>
        </p:nvGrpSpPr>
        <p:grpSpPr>
          <a:xfrm>
            <a:off x="467544" y="1923678"/>
            <a:ext cx="4503603" cy="647254"/>
            <a:chOff x="644461" y="1843172"/>
            <a:chExt cx="4503603" cy="6472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5EB769-10C7-3F8F-0301-82E4694ED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64725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20C935-3125-7224-96CE-B2EC5C32564D}"/>
                </a:ext>
              </a:extLst>
            </p:cNvPr>
            <p:cNvSpPr txBox="1"/>
            <p:nvPr/>
          </p:nvSpPr>
          <p:spPr>
            <a:xfrm>
              <a:off x="772026" y="1922934"/>
              <a:ext cx="424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0070C0"/>
                  </a:solidFill>
                </a:rPr>
                <a:t>Perhatikan contoh berikut.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CB12C58-F4DE-8B37-3356-137130A7E6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 flipH="1">
            <a:off x="6939041" y="1260397"/>
            <a:ext cx="2068796" cy="3543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CEB134-5545-9687-7836-469D38710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65" y="181425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5729A29-8746-727A-F50B-7EAAFE830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066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4EA18-A0B4-8EF7-00D5-1CE59121D06A}"/>
              </a:ext>
            </a:extLst>
          </p:cNvPr>
          <p:cNvSpPr txBox="1"/>
          <p:nvPr/>
        </p:nvSpPr>
        <p:spPr>
          <a:xfrm>
            <a:off x="1089776" y="450003"/>
            <a:ext cx="686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800" b="1" dirty="0">
                <a:solidFill>
                  <a:schemeClr val="tx2"/>
                </a:solidFill>
              </a:rPr>
              <a:t>Perhatikan bahwa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semua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pecahan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dapat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diubah</a:t>
            </a:r>
            <a:r>
              <a:rPr lang="en-US" sz="2800" b="1" dirty="0">
                <a:solidFill>
                  <a:schemeClr val="tx2"/>
                </a:solidFill>
              </a:rPr>
              <a:t> ke </a:t>
            </a:r>
            <a:r>
              <a:rPr lang="en-US" sz="2800" b="1" dirty="0" err="1">
                <a:solidFill>
                  <a:schemeClr val="tx2"/>
                </a:solidFill>
              </a:rPr>
              <a:t>dalam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pecahan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berpenyebut</a:t>
            </a:r>
            <a:r>
              <a:rPr lang="en-US" sz="2800" b="1" dirty="0">
                <a:solidFill>
                  <a:schemeClr val="tx2"/>
                </a:solidFill>
              </a:rPr>
              <a:t> 18.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007E47-83A2-8B3C-4A5A-513A28AD0441}"/>
                  </a:ext>
                </a:extLst>
              </p:cNvPr>
              <p:cNvSpPr txBox="1"/>
              <p:nvPr/>
            </p:nvSpPr>
            <p:spPr>
              <a:xfrm>
                <a:off x="2924609" y="1469459"/>
                <a:ext cx="1656184" cy="97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id-ID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id-ID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id-ID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007E47-83A2-8B3C-4A5A-513A28AD0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609" y="1469459"/>
                <a:ext cx="1656184" cy="979820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F48BBD-E97E-A5DF-69C5-9DD3301194B5}"/>
                  </a:ext>
                </a:extLst>
              </p:cNvPr>
              <p:cNvSpPr txBox="1"/>
              <p:nvPr/>
            </p:nvSpPr>
            <p:spPr>
              <a:xfrm>
                <a:off x="5868144" y="1469458"/>
                <a:ext cx="1656184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id-ID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id-ID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id-ID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id-ID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F48BBD-E97E-A5DF-69C5-9DD330119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469458"/>
                <a:ext cx="1656184" cy="1020279"/>
              </a:xfrm>
              <a:prstGeom prst="rect">
                <a:avLst/>
              </a:prstGeom>
              <a:blipFill>
                <a:blip r:embed="rId7"/>
                <a:stretch>
                  <a:fillRect b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B1768-FF06-36B0-ED14-E0FEF483B848}"/>
                  </a:ext>
                </a:extLst>
              </p:cNvPr>
              <p:cNvSpPr txBox="1"/>
              <p:nvPr/>
            </p:nvSpPr>
            <p:spPr>
              <a:xfrm>
                <a:off x="5845370" y="2975002"/>
                <a:ext cx="165618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d-ID" sz="40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d-ID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id-ID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id-ID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id-ID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B1768-FF06-36B0-ED14-E0FEF483B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70" y="2975002"/>
                <a:ext cx="1656184" cy="978538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49C76A-9676-3DCC-ECF9-0D4A98E104E7}"/>
                  </a:ext>
                </a:extLst>
              </p:cNvPr>
              <p:cNvSpPr txBox="1"/>
              <p:nvPr/>
            </p:nvSpPr>
            <p:spPr>
              <a:xfrm>
                <a:off x="2936263" y="3037071"/>
                <a:ext cx="1656184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id-ID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id-ID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id-ID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49C76A-9676-3DCC-ECF9-0D4A98E10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263" y="3037071"/>
                <a:ext cx="1656184" cy="1020279"/>
              </a:xfrm>
              <a:prstGeom prst="rect">
                <a:avLst/>
              </a:prstGeom>
              <a:blipFill>
                <a:blip r:embed="rId9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0F994B30-7C44-797C-AC47-EB4B467EC2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14" y="1858799"/>
            <a:ext cx="477933" cy="2011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C10A78-8DFB-E5C6-4B3A-880614404F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37" y="1879027"/>
            <a:ext cx="477933" cy="2011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88EEFB-8521-4F79-9B6E-1C62688422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14" y="3427429"/>
            <a:ext cx="477933" cy="2011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5EA7FA-CD09-10A7-5752-05D1FDEFA2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04" y="3405873"/>
            <a:ext cx="477933" cy="201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31ECD1-2047-D013-C95F-2E20184968B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270956" y="1476421"/>
            <a:ext cx="2068796" cy="3543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CEB134-5545-9687-7836-469D38710E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65" y="181425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6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6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6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  <p:bldP spid="13" grpId="1"/>
      <p:bldP spid="7" grpId="0"/>
      <p:bldP spid="7" grpId="1"/>
      <p:bldP spid="9" grpId="0"/>
      <p:bldP spid="9" grpId="1"/>
      <p:bldP spid="17" grpId="0"/>
      <p:bldP spid="1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5729A29-8746-727A-F50B-7EAAFE830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793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4EA18-A0B4-8EF7-00D5-1CE59121D06A}"/>
              </a:ext>
            </a:extLst>
          </p:cNvPr>
          <p:cNvSpPr txBox="1"/>
          <p:nvPr/>
        </p:nvSpPr>
        <p:spPr>
          <a:xfrm>
            <a:off x="827584" y="555526"/>
            <a:ext cx="686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tx2"/>
                </a:solidFill>
              </a:rPr>
              <a:t>Urutan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pecahan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dari</a:t>
            </a:r>
            <a:r>
              <a:rPr lang="en-US" sz="2800" b="1" dirty="0">
                <a:solidFill>
                  <a:schemeClr val="tx2"/>
                </a:solidFill>
              </a:rPr>
              <a:t> yang </a:t>
            </a:r>
            <a:r>
              <a:rPr lang="en-US" sz="2800" b="1" dirty="0" err="1">
                <a:solidFill>
                  <a:schemeClr val="tx2"/>
                </a:solidFill>
              </a:rPr>
              <a:t>terkecil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adalah</a:t>
            </a:r>
            <a:endParaRPr lang="en-US" sz="28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007E47-83A2-8B3C-4A5A-513A28AD0441}"/>
                  </a:ext>
                </a:extLst>
              </p:cNvPr>
              <p:cNvSpPr txBox="1"/>
              <p:nvPr/>
            </p:nvSpPr>
            <p:spPr>
              <a:xfrm>
                <a:off x="1115616" y="1124081"/>
                <a:ext cx="3816424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,</a:t>
                </a:r>
                <a:r>
                  <a:rPr lang="en-US" sz="36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,</a:t>
                </a:r>
                <a:r>
                  <a:rPr lang="id-ID" sz="2800" b="1" dirty="0">
                    <a:solidFill>
                      <a:schemeClr val="tx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F49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id-ID" sz="2800" b="1" dirty="0">
                    <a:solidFill>
                      <a:srgbClr val="1F49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b="1" dirty="0">
                  <a:solidFill>
                    <a:srgbClr val="1F497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007E47-83A2-8B3C-4A5A-513A28AD0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124081"/>
                <a:ext cx="3816424" cy="9907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1A26F25-BEA7-7F76-AEFA-A654C8092DF1}"/>
              </a:ext>
            </a:extLst>
          </p:cNvPr>
          <p:cNvSpPr txBox="1"/>
          <p:nvPr/>
        </p:nvSpPr>
        <p:spPr>
          <a:xfrm>
            <a:off x="323528" y="250752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2"/>
                </a:solidFill>
              </a:rPr>
              <a:t>Jadi, </a:t>
            </a:r>
            <a:r>
              <a:rPr lang="en-US" sz="2800" b="1" dirty="0" err="1">
                <a:solidFill>
                  <a:schemeClr val="tx2"/>
                </a:solidFill>
              </a:rPr>
              <a:t>urutan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pecahan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dari</a:t>
            </a:r>
            <a:r>
              <a:rPr lang="en-US" sz="2800" b="1" dirty="0">
                <a:solidFill>
                  <a:schemeClr val="tx2"/>
                </a:solidFill>
              </a:rPr>
              <a:t> yang </a:t>
            </a:r>
            <a:r>
              <a:rPr lang="en-US" sz="2800" b="1" dirty="0" err="1">
                <a:solidFill>
                  <a:schemeClr val="tx2"/>
                </a:solidFill>
              </a:rPr>
              <a:t>terkecil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adalah</a:t>
            </a:r>
            <a:endParaRPr lang="en-US" sz="28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176E29-1DEF-2EE2-C3CE-5898F2D16946}"/>
                  </a:ext>
                </a:extLst>
              </p:cNvPr>
              <p:cNvSpPr txBox="1"/>
              <p:nvPr/>
            </p:nvSpPr>
            <p:spPr>
              <a:xfrm>
                <a:off x="2352672" y="3153517"/>
                <a:ext cx="3816424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,</a:t>
                </a:r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,</a:t>
                </a:r>
                <a:r>
                  <a:rPr lang="id-ID" sz="2800" b="1" dirty="0">
                    <a:solidFill>
                      <a:srgbClr val="FF006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id-ID" sz="2800" b="1" dirty="0">
                    <a:solidFill>
                      <a:srgbClr val="FF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b="1" dirty="0">
                  <a:solidFill>
                    <a:srgbClr val="FF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176E29-1DEF-2EE2-C3CE-5898F2D16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72" y="3153517"/>
                <a:ext cx="3816424" cy="9907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720AA5-B116-B546-1844-7BEC8884A0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 flipH="1">
            <a:off x="6947380" y="1258948"/>
            <a:ext cx="2068796" cy="3543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CEB134-5545-9687-7836-469D38710E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65" y="181425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3" grpId="1"/>
      <p:bldP spid="8" grpId="0"/>
      <p:bldP spid="12" grpId="0"/>
      <p:bldP spid="1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5729A29-8746-727A-F50B-7EAAFE830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40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37BFD-C713-1FF0-36E0-4768187336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2"/>
          <a:stretch/>
        </p:blipFill>
        <p:spPr>
          <a:xfrm>
            <a:off x="266506" y="1059582"/>
            <a:ext cx="2361278" cy="4145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CEB134-5545-9687-7836-469D38710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A187C2-D2F9-32FA-36B4-08B34F9BE426}"/>
              </a:ext>
            </a:extLst>
          </p:cNvPr>
          <p:cNvSpPr txBox="1"/>
          <p:nvPr/>
        </p:nvSpPr>
        <p:spPr>
          <a:xfrm>
            <a:off x="2411760" y="901344"/>
            <a:ext cx="5182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Ayo, </a:t>
            </a:r>
            <a:r>
              <a:rPr lang="en-US" sz="2800" b="1" dirty="0" err="1">
                <a:solidFill>
                  <a:srgbClr val="0070C0"/>
                </a:solidFill>
              </a:rPr>
              <a:t>urutkan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pecahan-pecahan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berikut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dari</a:t>
            </a:r>
            <a:r>
              <a:rPr lang="en-US" sz="2800" b="1" dirty="0">
                <a:solidFill>
                  <a:srgbClr val="0070C0"/>
                </a:solidFill>
              </a:rPr>
              <a:t> yang </a:t>
            </a:r>
            <a:r>
              <a:rPr lang="en-US" sz="2800" b="1" dirty="0" err="1">
                <a:solidFill>
                  <a:srgbClr val="0070C0"/>
                </a:solidFill>
              </a:rPr>
              <a:t>terkecil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1D1FAA-5C16-7DA8-6082-16A2E2CF2DEE}"/>
                  </a:ext>
                </a:extLst>
              </p:cNvPr>
              <p:cNvSpPr txBox="1"/>
              <p:nvPr/>
            </p:nvSpPr>
            <p:spPr>
              <a:xfrm>
                <a:off x="3019294" y="2016721"/>
                <a:ext cx="396773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0409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d-ID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0409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id-ID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0409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409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,</a:t>
                </a:r>
                <a:r>
                  <a:rPr kumimoji="0" lang="id-ID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409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0409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d-ID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0409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id-ID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0409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2040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20409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4000" b="1" i="1" smtClean="0">
                            <a:solidFill>
                              <a:srgbClr val="20409A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id-ID" sz="4000" b="1" i="1" smtClean="0">
                            <a:solidFill>
                              <a:srgbClr val="20409A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2040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:r>
                  <a:rPr lang="en-US" sz="2800" b="1" dirty="0">
                    <a:solidFill>
                      <a:srgbClr val="2040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dan</a:t>
                </a:r>
                <a:r>
                  <a:rPr lang="en-US" sz="4000" b="1" dirty="0">
                    <a:solidFill>
                      <a:srgbClr val="2040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20409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4000" b="1" i="1" smtClean="0">
                            <a:solidFill>
                              <a:srgbClr val="20409A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id-ID" sz="4000" b="1" i="1" smtClean="0">
                            <a:solidFill>
                              <a:srgbClr val="20409A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20409A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000" b="1" dirty="0">
                    <a:solidFill>
                      <a:srgbClr val="20409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0409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1D1FAA-5C16-7DA8-6082-16A2E2CF2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294" y="2016721"/>
                <a:ext cx="3967735" cy="1017330"/>
              </a:xfrm>
              <a:prstGeom prst="rect">
                <a:avLst/>
              </a:prstGeom>
              <a:blipFill>
                <a:blip r:embed="rId6"/>
                <a:stretch>
                  <a:fillRect b="-8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65" y="181425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9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4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4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" fill="hold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3804" y="1316526"/>
            <a:ext cx="3312368" cy="348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142844" y="437865"/>
            <a:ext cx="7309476" cy="733044"/>
            <a:chOff x="295276" y="214296"/>
            <a:chExt cx="4500594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4500594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6276" y="267070"/>
              <a:ext cx="4075257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  <a:tabLst>
                  <a:tab pos="893763" algn="l"/>
                </a:tabLst>
              </a:pP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Penjumlahan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Pengurangan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Pecahan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1631" y="1419288"/>
            <a:ext cx="4332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</a:rPr>
              <a:t>Penjumlahan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dan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pengurangan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pecahan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berpenyebut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sama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menjumlahkan</a:t>
            </a:r>
            <a:r>
              <a:rPr lang="en-US" sz="2400" dirty="0" smtClean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mengurangkan</a:t>
            </a:r>
            <a:r>
              <a:rPr lang="en-US" sz="2400" dirty="0"/>
              <a:t> </a:t>
            </a:r>
            <a:r>
              <a:rPr lang="en-US" sz="2400" dirty="0" err="1"/>
              <a:t>pembilangnya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 smtClean="0"/>
              <a:t>penyebutnya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/>
              <a:t>. </a:t>
            </a:r>
            <a:endParaRPr lang="id-ID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CEB134-5545-9687-7836-469D38710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21157" y="548437"/>
            <a:ext cx="606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Calibri" charset="0"/>
                <a:ea typeface="Calibri" charset="0"/>
                <a:cs typeface="Calibri" charset="0"/>
              </a:rPr>
              <a:t>Ayo, perhatikan contoh berikut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!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963749"/>
              </p:ext>
            </p:extLst>
          </p:nvPr>
        </p:nvGraphicFramePr>
        <p:xfrm>
          <a:off x="1854993" y="2856045"/>
          <a:ext cx="336551" cy="867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8" imgW="152280" imgH="393480" progId="Equation.3">
                  <p:embed/>
                </p:oleObj>
              </mc:Choice>
              <mc:Fallback>
                <p:oleObj name="Equation" r:id="rId8" imgW="152280" imgH="393480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993" y="2856045"/>
                        <a:ext cx="336551" cy="867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187881" y="1215072"/>
            <a:ext cx="6901589" cy="1536171"/>
            <a:chOff x="1124000" y="1746518"/>
            <a:chExt cx="5176192" cy="1152128"/>
          </a:xfrm>
        </p:grpSpPr>
        <p:grpSp>
          <p:nvGrpSpPr>
            <p:cNvPr id="29" name="Group 28"/>
            <p:cNvGrpSpPr/>
            <p:nvPr/>
          </p:nvGrpSpPr>
          <p:grpSpPr>
            <a:xfrm>
              <a:off x="2987824" y="1746518"/>
              <a:ext cx="1224136" cy="1152128"/>
              <a:chOff x="971600" y="1594118"/>
              <a:chExt cx="1224136" cy="115212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971600" y="1594118"/>
                <a:ext cx="424428" cy="1152128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971600" y="1594118"/>
                <a:ext cx="1224136" cy="1152128"/>
                <a:chOff x="2699792" y="1779662"/>
                <a:chExt cx="1224136" cy="1152128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2699792" y="1779662"/>
                  <a:ext cx="1224136" cy="115212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124220" y="1779662"/>
                  <a:ext cx="0" cy="11521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3541028" y="1779662"/>
                  <a:ext cx="0" cy="11521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699792" y="2170182"/>
                  <a:ext cx="1224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699792" y="2560702"/>
                  <a:ext cx="1224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Box 29"/>
            <p:cNvSpPr txBox="1"/>
            <p:nvPr/>
          </p:nvSpPr>
          <p:spPr>
            <a:xfrm>
              <a:off x="2512796" y="2165387"/>
              <a:ext cx="288782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124000" y="1746518"/>
              <a:ext cx="1224136" cy="1152128"/>
              <a:chOff x="971600" y="1594118"/>
              <a:chExt cx="1224136" cy="1152128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971600" y="1984638"/>
                <a:ext cx="424428" cy="761608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971600" y="1594118"/>
                <a:ext cx="1224136" cy="1152128"/>
                <a:chOff x="2699792" y="1779662"/>
                <a:chExt cx="1224136" cy="1152128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2699792" y="1779662"/>
                  <a:ext cx="1224136" cy="115212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124220" y="1779662"/>
                  <a:ext cx="0" cy="11521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3541028" y="1779662"/>
                  <a:ext cx="0" cy="11521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699792" y="2170182"/>
                  <a:ext cx="1224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699792" y="2560702"/>
                  <a:ext cx="1224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Box 31"/>
            <p:cNvSpPr txBox="1"/>
            <p:nvPr/>
          </p:nvSpPr>
          <p:spPr>
            <a:xfrm>
              <a:off x="4499992" y="2169113"/>
              <a:ext cx="288782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076056" y="1746518"/>
              <a:ext cx="1224136" cy="1152128"/>
              <a:chOff x="5364088" y="1746518"/>
              <a:chExt cx="1224136" cy="1152128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798588" y="1746518"/>
                <a:ext cx="789635" cy="390520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5364088" y="1746518"/>
                <a:ext cx="1224136" cy="1152128"/>
                <a:chOff x="971600" y="1594118"/>
                <a:chExt cx="1224136" cy="1152128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71600" y="1594118"/>
                  <a:ext cx="424428" cy="1152128"/>
                </a:xfrm>
                <a:prstGeom prst="rect">
                  <a:avLst/>
                </a:pr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971600" y="1594118"/>
                  <a:ext cx="1224136" cy="1152128"/>
                  <a:chOff x="2699792" y="1779662"/>
                  <a:chExt cx="1224136" cy="1152128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2699792" y="1779662"/>
                    <a:ext cx="1224136" cy="115212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3124220" y="1779662"/>
                    <a:ext cx="0" cy="11521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3541028" y="1779662"/>
                    <a:ext cx="0" cy="11521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2699792" y="2170182"/>
                    <a:ext cx="122413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2699792" y="2560702"/>
                    <a:ext cx="122413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8" name="TextBox 57"/>
          <p:cNvSpPr txBox="1"/>
          <p:nvPr/>
        </p:nvSpPr>
        <p:spPr>
          <a:xfrm>
            <a:off x="3039609" y="2955934"/>
            <a:ext cx="38504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386982"/>
              </p:ext>
            </p:extLst>
          </p:nvPr>
        </p:nvGraphicFramePr>
        <p:xfrm>
          <a:off x="4366876" y="2788758"/>
          <a:ext cx="336551" cy="867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0" imgW="152280" imgH="393480" progId="Equation.3">
                  <p:embed/>
                </p:oleObj>
              </mc:Choice>
              <mc:Fallback>
                <p:oleObj name="Equation" r:id="rId10" imgW="152280" imgH="393480" progId="Equation.3">
                  <p:embed/>
                  <p:pic>
                    <p:nvPicPr>
                      <p:cNvPr id="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876" y="2788758"/>
                        <a:ext cx="336551" cy="867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519925" y="2955934"/>
            <a:ext cx="38504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133777"/>
              </p:ext>
            </p:extLst>
          </p:nvPr>
        </p:nvGraphicFramePr>
        <p:xfrm>
          <a:off x="7106045" y="2864942"/>
          <a:ext cx="336551" cy="840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2" imgW="152280" imgH="380880" progId="Equation.3">
                  <p:embed/>
                </p:oleObj>
              </mc:Choice>
              <mc:Fallback>
                <p:oleObj name="Equation" r:id="rId12" imgW="152280" imgH="380880" progId="Equation.3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045" y="2864942"/>
                        <a:ext cx="336551" cy="840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3725019"/>
            <a:ext cx="8630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j-lt"/>
                <a:cs typeface="Arial" pitchFamily="34" charset="0"/>
              </a:rPr>
              <a:t>Pecahan</a:t>
            </a:r>
            <a:r>
              <a:rPr lang="en-US" sz="2400" dirty="0">
                <a:latin typeface="+mj-lt"/>
                <a:cs typeface="Arial" pitchFamily="34" charset="0"/>
              </a:rPr>
              <a:t> yang </a:t>
            </a:r>
            <a:r>
              <a:rPr lang="en-US" sz="2400" dirty="0" err="1">
                <a:latin typeface="+mj-lt"/>
                <a:cs typeface="Arial" pitchFamily="34" charset="0"/>
              </a:rPr>
              <a:t>memiliki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penyebut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sama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dapat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dijumlahkan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dengan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cara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menjumlahkan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pembilangnya</a:t>
            </a:r>
            <a:r>
              <a:rPr lang="en-US" sz="2400" dirty="0">
                <a:latin typeface="+mj-lt"/>
                <a:cs typeface="Arial" pitchFamily="34" charset="0"/>
              </a:rPr>
              <a:t>, </a:t>
            </a:r>
            <a:r>
              <a:rPr lang="en-US" sz="2400" dirty="0" err="1">
                <a:latin typeface="+mj-lt"/>
                <a:cs typeface="Arial" pitchFamily="34" charset="0"/>
              </a:rPr>
              <a:t>sedangkan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penyebutnya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tetap</a:t>
            </a:r>
            <a:r>
              <a:rPr lang="en-US" sz="2400" dirty="0">
                <a:latin typeface="+mj-lt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4184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8" grpId="0"/>
      <p:bldP spid="60" grpId="0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21157" y="548437"/>
            <a:ext cx="606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Calibri" charset="0"/>
                <a:ea typeface="Calibri" charset="0"/>
                <a:cs typeface="Calibri" charset="0"/>
              </a:rPr>
              <a:t>Ayo, perhatikan contoh berikut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!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043608" y="1059582"/>
            <a:ext cx="6901589" cy="1551883"/>
            <a:chOff x="1380446" y="2257082"/>
            <a:chExt cx="5176192" cy="1163912"/>
          </a:xfrm>
        </p:grpSpPr>
        <p:sp>
          <p:nvSpPr>
            <p:cNvPr id="64" name="TextBox 63"/>
            <p:cNvSpPr txBox="1"/>
            <p:nvPr/>
          </p:nvSpPr>
          <p:spPr>
            <a:xfrm>
              <a:off x="2769242" y="2675951"/>
              <a:ext cx="281568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latin typeface="Arial" pitchFamily="34" charset="0"/>
                  <a:cs typeface="Arial" pitchFamily="34" charset="0"/>
                </a:rPr>
                <a:t>–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380446" y="2257082"/>
              <a:ext cx="1224136" cy="1152128"/>
              <a:chOff x="1380446" y="2257082"/>
              <a:chExt cx="1224136" cy="1152128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804874" y="2268866"/>
                <a:ext cx="424428" cy="769256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180154" y="2268866"/>
                <a:ext cx="424428" cy="380804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1380446" y="2257082"/>
                <a:ext cx="1224136" cy="1152128"/>
                <a:chOff x="971600" y="1594118"/>
                <a:chExt cx="1224136" cy="1152128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971600" y="1984638"/>
                  <a:ext cx="424428" cy="761608"/>
                </a:xfrm>
                <a:prstGeom prst="rect">
                  <a:avLst/>
                </a:pr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100" name="Group 99"/>
                <p:cNvGrpSpPr/>
                <p:nvPr/>
              </p:nvGrpSpPr>
              <p:grpSpPr>
                <a:xfrm>
                  <a:off x="971600" y="1594118"/>
                  <a:ext cx="1224136" cy="1152128"/>
                  <a:chOff x="2699792" y="1779662"/>
                  <a:chExt cx="1224136" cy="1152128"/>
                </a:xfrm>
              </p:grpSpPr>
              <p:sp>
                <p:nvSpPr>
                  <p:cNvPr id="101" name="Rectangle 100"/>
                  <p:cNvSpPr/>
                  <p:nvPr/>
                </p:nvSpPr>
                <p:spPr>
                  <a:xfrm>
                    <a:off x="2699792" y="1779662"/>
                    <a:ext cx="1224136" cy="115212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3124220" y="1779662"/>
                    <a:ext cx="0" cy="11521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3541028" y="1779662"/>
                    <a:ext cx="0" cy="11521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2699792" y="2170182"/>
                    <a:ext cx="122413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2699792" y="2560702"/>
                    <a:ext cx="122413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66" name="TextBox 65"/>
            <p:cNvSpPr txBox="1"/>
            <p:nvPr/>
          </p:nvSpPr>
          <p:spPr>
            <a:xfrm>
              <a:off x="4818078" y="2679677"/>
              <a:ext cx="288782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332502" y="2257082"/>
              <a:ext cx="1224136" cy="1152128"/>
              <a:chOff x="971600" y="1594118"/>
              <a:chExt cx="1224136" cy="1152128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971600" y="1984638"/>
                <a:ext cx="424428" cy="761608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971600" y="1594118"/>
                <a:ext cx="1224136" cy="1152128"/>
                <a:chOff x="2699792" y="1779662"/>
                <a:chExt cx="1224136" cy="1152128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2699792" y="1779662"/>
                  <a:ext cx="1224136" cy="115212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3124220" y="1779662"/>
                  <a:ext cx="0" cy="11521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3541028" y="1779662"/>
                  <a:ext cx="0" cy="11521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699792" y="2170182"/>
                  <a:ext cx="1224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699792" y="2560702"/>
                  <a:ext cx="1224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" name="Group 67"/>
            <p:cNvGrpSpPr/>
            <p:nvPr/>
          </p:nvGrpSpPr>
          <p:grpSpPr>
            <a:xfrm>
              <a:off x="3203848" y="2268866"/>
              <a:ext cx="1224136" cy="1152128"/>
              <a:chOff x="3203848" y="2268866"/>
              <a:chExt cx="1224136" cy="1152128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3203848" y="2268866"/>
                <a:ext cx="1224136" cy="1152128"/>
                <a:chOff x="1380446" y="2257082"/>
                <a:chExt cx="1224136" cy="1152128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1804874" y="2268866"/>
                  <a:ext cx="424428" cy="769256"/>
                </a:xfrm>
                <a:prstGeom prst="rect">
                  <a:avLst/>
                </a:pr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180154" y="2268866"/>
                  <a:ext cx="424428" cy="380804"/>
                </a:xfrm>
                <a:prstGeom prst="rect">
                  <a:avLst/>
                </a:pr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81" name="Group 80"/>
                <p:cNvGrpSpPr/>
                <p:nvPr/>
              </p:nvGrpSpPr>
              <p:grpSpPr>
                <a:xfrm>
                  <a:off x="1380446" y="2257082"/>
                  <a:ext cx="1224136" cy="1152128"/>
                  <a:chOff x="971600" y="1594118"/>
                  <a:chExt cx="1224136" cy="1152128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971600" y="1984638"/>
                    <a:ext cx="424428" cy="761608"/>
                  </a:xfrm>
                  <a:prstGeom prst="rect">
                    <a:avLst/>
                  </a:pr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971600" y="1594118"/>
                    <a:ext cx="1224136" cy="1152128"/>
                    <a:chOff x="2699792" y="1779662"/>
                    <a:chExt cx="1224136" cy="1152128"/>
                  </a:xfrm>
                </p:grpSpPr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2699792" y="1779662"/>
                      <a:ext cx="1224136" cy="115212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/>
                    </a:p>
                  </p:txBody>
                </p:sp>
                <p:cxnSp>
                  <p:nvCxnSpPr>
                    <p:cNvPr id="85" name="Straight Connector 84"/>
                    <p:cNvCxnSpPr/>
                    <p:nvPr/>
                  </p:nvCxnSpPr>
                  <p:spPr>
                    <a:xfrm>
                      <a:off x="3124220" y="1779662"/>
                      <a:ext cx="0" cy="115212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>
                      <a:off x="3541028" y="1779662"/>
                      <a:ext cx="0" cy="115212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>
                      <a:off x="2699792" y="2170182"/>
                      <a:ext cx="122413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/>
                    <p:cNvCxnSpPr/>
                    <p:nvPr/>
                  </p:nvCxnSpPr>
                  <p:spPr>
                    <a:xfrm>
                      <a:off x="2699792" y="2560702"/>
                      <a:ext cx="122413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70" name="Group 69"/>
              <p:cNvGrpSpPr/>
              <p:nvPr/>
            </p:nvGrpSpPr>
            <p:grpSpPr>
              <a:xfrm>
                <a:off x="3628276" y="2280650"/>
                <a:ext cx="424428" cy="372844"/>
                <a:chOff x="3628276" y="2280650"/>
                <a:chExt cx="424428" cy="372844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3628276" y="2280650"/>
                  <a:ext cx="424428" cy="37284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3628276" y="2280650"/>
                  <a:ext cx="424428" cy="37284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3628276" y="2665735"/>
                <a:ext cx="424428" cy="372844"/>
                <a:chOff x="3628276" y="2280650"/>
                <a:chExt cx="424428" cy="372844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628276" y="2280650"/>
                  <a:ext cx="424428" cy="37284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3628276" y="2280650"/>
                  <a:ext cx="424428" cy="37284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4045084" y="2285657"/>
                <a:ext cx="382900" cy="361945"/>
                <a:chOff x="3628276" y="2280650"/>
                <a:chExt cx="424428" cy="372844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3628276" y="2280650"/>
                  <a:ext cx="424428" cy="37284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3628276" y="2280650"/>
                  <a:ext cx="424428" cy="37284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477213"/>
              </p:ext>
            </p:extLst>
          </p:nvPr>
        </p:nvGraphicFramePr>
        <p:xfrm>
          <a:off x="1697228" y="2667538"/>
          <a:ext cx="336551" cy="840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8" imgW="152280" imgH="380880" progId="Equation.3">
                  <p:embed/>
                </p:oleObj>
              </mc:Choice>
              <mc:Fallback>
                <p:oleObj name="Equation" r:id="rId8" imgW="152280" imgH="380880" progId="Equation.3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228" y="2667538"/>
                        <a:ext cx="336551" cy="840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2881053" y="2738926"/>
            <a:ext cx="375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Arial" pitchFamily="34" charset="0"/>
                <a:cs typeface="Arial" pitchFamily="34" charset="0"/>
              </a:rPr>
              <a:t>–</a:t>
            </a:r>
          </a:p>
        </p:txBody>
      </p:sp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500365"/>
              </p:ext>
            </p:extLst>
          </p:nvPr>
        </p:nvGraphicFramePr>
        <p:xfrm>
          <a:off x="4227617" y="2640021"/>
          <a:ext cx="336551" cy="867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0" imgW="152280" imgH="393480" progId="Equation.3">
                  <p:embed/>
                </p:oleObj>
              </mc:Choice>
              <mc:Fallback>
                <p:oleObj name="Equation" r:id="rId10" imgW="152280" imgH="393480" progId="Equation.3">
                  <p:embed/>
                  <p:pic>
                    <p:nvPicPr>
                      <p:cNvPr id="68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617" y="2640021"/>
                        <a:ext cx="336551" cy="867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5627118" y="2738926"/>
            <a:ext cx="38504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graphicFrame>
        <p:nvGraphicFramePr>
          <p:cNvPr id="110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352112"/>
              </p:ext>
            </p:extLst>
          </p:nvPr>
        </p:nvGraphicFramePr>
        <p:xfrm>
          <a:off x="6971753" y="2634623"/>
          <a:ext cx="336551" cy="867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2" imgW="152280" imgH="393480" progId="Equation.3">
                  <p:embed/>
                </p:oleObj>
              </mc:Choice>
              <mc:Fallback>
                <p:oleObj name="Equation" r:id="rId12" imgW="152280" imgH="393480" progId="Equation.3">
                  <p:embed/>
                  <p:pic>
                    <p:nvPicPr>
                      <p:cNvPr id="7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1753" y="2634623"/>
                        <a:ext cx="336551" cy="867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Box 110"/>
          <p:cNvSpPr txBox="1"/>
          <p:nvPr/>
        </p:nvSpPr>
        <p:spPr>
          <a:xfrm>
            <a:off x="899592" y="338764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itchFamily="34" charset="0"/>
              </a:rPr>
              <a:t>Pengurangan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pecahan</a:t>
            </a:r>
            <a:r>
              <a:rPr lang="en-US" sz="2400" dirty="0">
                <a:latin typeface="+mj-lt"/>
                <a:cs typeface="Arial" pitchFamily="34" charset="0"/>
              </a:rPr>
              <a:t> yang </a:t>
            </a:r>
            <a:r>
              <a:rPr lang="en-US" sz="2400" dirty="0" err="1">
                <a:latin typeface="+mj-lt"/>
                <a:cs typeface="Arial" pitchFamily="34" charset="0"/>
              </a:rPr>
              <a:t>memiliki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penyebut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sama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dapat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dihitung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dengan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cara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mengurangi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pembilangnya</a:t>
            </a:r>
            <a:r>
              <a:rPr lang="en-US" sz="2400" dirty="0">
                <a:latin typeface="+mj-lt"/>
                <a:cs typeface="Arial" pitchFamily="34" charset="0"/>
              </a:rPr>
              <a:t>, </a:t>
            </a:r>
            <a:r>
              <a:rPr lang="en-US" sz="2400" dirty="0" err="1">
                <a:latin typeface="+mj-lt"/>
                <a:cs typeface="Arial" pitchFamily="34" charset="0"/>
              </a:rPr>
              <a:t>sedangkan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penyebutnya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tetap</a:t>
            </a:r>
            <a:r>
              <a:rPr lang="en-US" sz="2400" dirty="0">
                <a:latin typeface="+mj-lt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264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7" grpId="0"/>
      <p:bldP spid="109" grpId="0"/>
      <p:bldP spid="1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3804" y="1316526"/>
            <a:ext cx="3312368" cy="348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142844" y="437865"/>
            <a:ext cx="7309476" cy="733044"/>
            <a:chOff x="295276" y="214296"/>
            <a:chExt cx="4500594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4500594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6276" y="267070"/>
              <a:ext cx="4075257" cy="51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  <a:tabLst>
                  <a:tab pos="893763" algn="l"/>
                </a:tabLst>
              </a:pP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E.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Pecahan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Desimal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Persen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1630" y="1419288"/>
            <a:ext cx="48184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</a:rPr>
              <a:t>Pecahan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desimal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adalah </a:t>
            </a:r>
            <a:r>
              <a:rPr lang="id-ID" sz="2400" dirty="0">
                <a:latin typeface="Calibri" charset="0"/>
                <a:ea typeface="Calibri" charset="0"/>
                <a:cs typeface="Calibri" charset="0"/>
              </a:rPr>
              <a:t>bentuk lain dari pecahan persepuluhan, perseratusan, dan seterusnya yang ditulis menggunakan tanda koma.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CEB134-5545-9687-7836-469D38710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3059" y="3066720"/>
            <a:ext cx="117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Contoh: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576" y="3494080"/>
            <a:ext cx="641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Calibri" panose="020F0502020204030204" pitchFamily="34" charset="0"/>
              </a:rPr>
              <a:t> 0,6</a:t>
            </a:r>
            <a:endParaRPr lang="en-US" sz="2400" dirty="0"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21414" y="3479883"/>
            <a:ext cx="2994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Calibri" panose="020F0502020204030204" pitchFamily="34" charset="0"/>
              </a:rPr>
              <a:t>dibaca nol koma enam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7553" y="402767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Calibri" panose="020F0502020204030204" pitchFamily="34" charset="0"/>
              </a:rPr>
              <a:t> 1,75</a:t>
            </a:r>
            <a:endParaRPr lang="en-US" sz="2400" dirty="0"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91680" y="4003183"/>
            <a:ext cx="3685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Calibri" panose="020F0502020204030204" pitchFamily="34" charset="0"/>
              </a:rPr>
              <a:t>dibaca satu koma tujuh lima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1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47863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316526"/>
            <a:ext cx="3312368" cy="348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7416" y="836947"/>
            <a:ext cx="5788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</a:rPr>
              <a:t>Bagaimana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cara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mengubah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pecahan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biasa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menjadi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p</a:t>
            </a:r>
            <a:r>
              <a:rPr lang="en-US" sz="2800" b="1" dirty="0" err="1" smtClean="0">
                <a:solidFill>
                  <a:srgbClr val="FF0066"/>
                </a:solidFill>
              </a:rPr>
              <a:t>ecahan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desimal</a:t>
            </a:r>
            <a:r>
              <a:rPr lang="en-US" sz="2800" b="1" dirty="0" smtClean="0">
                <a:solidFill>
                  <a:srgbClr val="FF0066"/>
                </a:solidFill>
              </a:rPr>
              <a:t>?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caranya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mengubah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pecahan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biasa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menjadi </a:t>
            </a:r>
            <a:r>
              <a:rPr lang="id-ID" sz="2400" dirty="0">
                <a:latin typeface="Calibri" charset="0"/>
                <a:ea typeface="Calibri" charset="0"/>
                <a:cs typeface="Calibri" charset="0"/>
              </a:rPr>
              <a:t>pecahan berpenyebut 10, 100, atau seterusnya, lalu tuliskan bentuk desimalnya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CEB134-5545-9687-7836-469D38710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5713" y="3026507"/>
            <a:ext cx="117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Contoh: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718733" y="3357267"/>
                <a:ext cx="513282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400" dirty="0">
                  <a:latin typeface="Calibri" panose="020F0502020204030204" pitchFamily="34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33" y="3357267"/>
                <a:ext cx="513282" cy="6222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187624" y="3384186"/>
                <a:ext cx="1026243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400" dirty="0" smtClean="0">
                    <a:latin typeface="Calibri" panose="020F0502020204030204" pitchFamily="34" charset="0"/>
                  </a:rPr>
                  <a:t>=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 </a:t>
                </a:r>
                <a:r>
                  <a:rPr lang="id-ID" sz="24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×5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×5</m:t>
                        </m:r>
                      </m:den>
                    </m:f>
                  </m:oMath>
                </a14:m>
                <a:endParaRPr lang="en-US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384186"/>
                <a:ext cx="1026243" cy="622222"/>
              </a:xfrm>
              <a:prstGeom prst="rect">
                <a:avLst/>
              </a:prstGeom>
              <a:blipFill>
                <a:blip r:embed="rId9"/>
                <a:stretch>
                  <a:fillRect l="-952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160699" y="3379127"/>
                <a:ext cx="865943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400" dirty="0" smtClean="0">
                    <a:latin typeface="Calibri" panose="020F0502020204030204" pitchFamily="34" charset="0"/>
                  </a:rPr>
                  <a:t>=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 </a:t>
                </a:r>
                <a:r>
                  <a:rPr lang="id-ID" sz="24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699" y="3379127"/>
                <a:ext cx="865943" cy="622222"/>
              </a:xfrm>
              <a:prstGeom prst="rect">
                <a:avLst/>
              </a:prstGeom>
              <a:blipFill>
                <a:blip r:embed="rId10"/>
                <a:stretch>
                  <a:fillRect l="-1056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973027" y="3445732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Calibri" panose="020F0502020204030204" pitchFamily="34" charset="0"/>
              </a:rPr>
              <a:t>= 0,25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95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-92546"/>
            <a:ext cx="9144000" cy="5236046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445337"/>
            <a:ext cx="174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Pecahan</a:t>
            </a:r>
            <a:endParaRPr lang="en-US" sz="3200" dirty="0">
              <a:solidFill>
                <a:srgbClr val="FF00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501652" y="578804"/>
            <a:ext cx="533400" cy="387117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49997" y="267829"/>
                <a:ext cx="1093354" cy="93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32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id-ID" sz="32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66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997" y="267829"/>
                <a:ext cx="1093354" cy="9357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82802" y="1350234"/>
            <a:ext cx="606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Ayo, perhatikan contoh berikut.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19672" y="1932510"/>
            <a:ext cx="1480854" cy="1431328"/>
            <a:chOff x="762000" y="2851910"/>
            <a:chExt cx="914400" cy="811280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0" y="2851910"/>
              <a:ext cx="914400" cy="405640"/>
              <a:chOff x="762000" y="2851910"/>
              <a:chExt cx="914400" cy="40564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62000" y="2851910"/>
                <a:ext cx="457200" cy="405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19200" y="2851910"/>
                <a:ext cx="457200" cy="40564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62000" y="3257550"/>
              <a:ext cx="914400" cy="405640"/>
              <a:chOff x="762000" y="2851910"/>
              <a:chExt cx="914400" cy="40564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62000" y="2851910"/>
                <a:ext cx="457200" cy="405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19200" y="2851910"/>
                <a:ext cx="457200" cy="405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2470" y="3402399"/>
                <a:ext cx="3809382" cy="98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2400" dirty="0" smtClean="0">
                    <a:latin typeface="Calibri" charset="0"/>
                    <a:ea typeface="Calibri" charset="0"/>
                    <a:cs typeface="Calibri" charset="0"/>
                  </a:rPr>
                  <a:t>Satu daerah yang diwarnai menyatakan pecahan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.</a:t>
                </a:r>
                <a:endParaRPr lang="en-US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70" y="3402399"/>
                <a:ext cx="3809382" cy="983218"/>
              </a:xfrm>
              <a:prstGeom prst="rect">
                <a:avLst/>
              </a:prstGeom>
              <a:blipFill>
                <a:blip r:embed="rId6"/>
                <a:stretch>
                  <a:fillRect t="-4969" b="-6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410100" y="1878571"/>
            <a:ext cx="2330252" cy="1557275"/>
            <a:chOff x="3733800" y="2871885"/>
            <a:chExt cx="1138228" cy="824596"/>
          </a:xfrm>
        </p:grpSpPr>
        <p:sp>
          <p:nvSpPr>
            <p:cNvPr id="27" name="Oval 26"/>
            <p:cNvSpPr/>
            <p:nvPr/>
          </p:nvSpPr>
          <p:spPr>
            <a:xfrm>
              <a:off x="3733800" y="2885201"/>
              <a:ext cx="381000" cy="40564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28" name="Oval 27"/>
            <p:cNvSpPr/>
            <p:nvPr/>
          </p:nvSpPr>
          <p:spPr>
            <a:xfrm>
              <a:off x="4112414" y="2871885"/>
              <a:ext cx="381000" cy="40564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29" name="Oval 28"/>
            <p:cNvSpPr/>
            <p:nvPr/>
          </p:nvSpPr>
          <p:spPr>
            <a:xfrm>
              <a:off x="4491028" y="2878543"/>
              <a:ext cx="381000" cy="4056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30" name="Oval 29"/>
            <p:cNvSpPr/>
            <p:nvPr/>
          </p:nvSpPr>
          <p:spPr>
            <a:xfrm>
              <a:off x="3733800" y="3290841"/>
              <a:ext cx="381000" cy="4056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31" name="Oval 30"/>
            <p:cNvSpPr/>
            <p:nvPr/>
          </p:nvSpPr>
          <p:spPr>
            <a:xfrm>
              <a:off x="4112414" y="3277525"/>
              <a:ext cx="381000" cy="40564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32" name="Oval 31"/>
            <p:cNvSpPr/>
            <p:nvPr/>
          </p:nvSpPr>
          <p:spPr>
            <a:xfrm>
              <a:off x="4488850" y="3282963"/>
              <a:ext cx="381000" cy="40564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44380" y="3445038"/>
                <a:ext cx="4424113" cy="984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2400" dirty="0" smtClean="0">
                    <a:latin typeface="Calibri" charset="0"/>
                    <a:ea typeface="Calibri" charset="0"/>
                    <a:cs typeface="Calibri" charset="0"/>
                  </a:rPr>
                  <a:t>Empat lingkaran yang diwarnai menyatakan pecahan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.</a:t>
                </a:r>
                <a:endParaRPr lang="en-US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380" y="3445038"/>
                <a:ext cx="4424113" cy="984757"/>
              </a:xfrm>
              <a:prstGeom prst="rect">
                <a:avLst/>
              </a:prstGeom>
              <a:blipFill>
                <a:blip r:embed="rId7"/>
                <a:stretch>
                  <a:fillRect t="-4938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043351" y="248852"/>
            <a:ext cx="2386898" cy="461665"/>
            <a:chOff x="4043351" y="248852"/>
            <a:chExt cx="2386898" cy="46166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043351" y="483518"/>
              <a:ext cx="672665" cy="0"/>
            </a:xfrm>
            <a:prstGeom prst="line">
              <a:avLst/>
            </a:prstGeom>
            <a:ln w="38100">
              <a:solidFill>
                <a:srgbClr val="FF006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789351" y="248852"/>
              <a:ext cx="1640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66"/>
                  </a:solidFill>
                  <a:latin typeface="Calibri" charset="0"/>
                  <a:ea typeface="Calibri" charset="0"/>
                  <a:cs typeface="Calibri" charset="0"/>
                </a:rPr>
                <a:t>Pembilang</a:t>
              </a:r>
              <a:endParaRPr lang="en-US" sz="2400" b="1" dirty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43350" y="809230"/>
            <a:ext cx="2386899" cy="461665"/>
            <a:chOff x="4043350" y="809230"/>
            <a:chExt cx="2386899" cy="461665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4043350" y="1030112"/>
              <a:ext cx="672665" cy="0"/>
            </a:xfrm>
            <a:prstGeom prst="line">
              <a:avLst/>
            </a:prstGeom>
            <a:ln w="38100">
              <a:solidFill>
                <a:srgbClr val="FF006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789351" y="809230"/>
              <a:ext cx="1640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66"/>
                  </a:solidFill>
                  <a:latin typeface="Calibri" charset="0"/>
                  <a:ea typeface="Calibri" charset="0"/>
                  <a:cs typeface="Calibri" charset="0"/>
                </a:rPr>
                <a:t>Penyebut</a:t>
              </a:r>
              <a:endParaRPr lang="en-US" sz="2400" b="1" dirty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47863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316526"/>
            <a:ext cx="3312368" cy="348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7417" y="836947"/>
            <a:ext cx="54665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</a:rPr>
              <a:t>Bagaimana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cara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mengubah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pecahan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desimal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menjadi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p</a:t>
            </a:r>
            <a:r>
              <a:rPr lang="en-US" sz="2800" b="1" dirty="0" err="1" smtClean="0">
                <a:solidFill>
                  <a:srgbClr val="FF0066"/>
                </a:solidFill>
              </a:rPr>
              <a:t>ecahan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biasa</a:t>
            </a:r>
            <a:r>
              <a:rPr lang="en-US" sz="2800" b="1" dirty="0" smtClean="0">
                <a:solidFill>
                  <a:srgbClr val="FF0066"/>
                </a:solidFill>
              </a:rPr>
              <a:t>?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caranya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mengubah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pecahan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desimal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menjadi </a:t>
            </a:r>
            <a:r>
              <a:rPr lang="id-ID" sz="2400" dirty="0">
                <a:latin typeface="Calibri" charset="0"/>
                <a:ea typeface="Calibri" charset="0"/>
                <a:cs typeface="Calibri" charset="0"/>
              </a:rPr>
              <a:t>pecahan berpenyebut 10, 100, atau seterusnya, lalu sederhanakan.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CEB134-5545-9687-7836-469D38710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5713" y="3026507"/>
            <a:ext cx="117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Contoh: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475656" y="3463146"/>
                <a:ext cx="513282" cy="615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400" dirty="0">
                  <a:latin typeface="Calibri" panose="020F0502020204030204" pitchFamily="34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463146"/>
                <a:ext cx="513282" cy="6154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907704" y="3490065"/>
                <a:ext cx="1015021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400" dirty="0" smtClean="0">
                    <a:latin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4  :  2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10  :  2</m:t>
                        </m:r>
                      </m:den>
                    </m:f>
                  </m:oMath>
                </a14:m>
                <a:endParaRPr lang="en-US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490065"/>
                <a:ext cx="1015021" cy="616964"/>
              </a:xfrm>
              <a:prstGeom prst="rect">
                <a:avLst/>
              </a:prstGeom>
              <a:blipFill>
                <a:blip r:embed="rId9"/>
                <a:stretch>
                  <a:fillRect l="-9639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882545" y="3507854"/>
                <a:ext cx="537327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400" dirty="0" smtClean="0">
                    <a:latin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545" y="3507854"/>
                <a:ext cx="537327" cy="616964"/>
              </a:xfrm>
              <a:prstGeom prst="rect">
                <a:avLst/>
              </a:prstGeom>
              <a:blipFill>
                <a:blip r:embed="rId10"/>
                <a:stretch>
                  <a:fillRect l="-1818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835213" y="3553832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0,4 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=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04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  <p:bldP spid="17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3804" y="1316526"/>
            <a:ext cx="3312368" cy="348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1630" y="1085873"/>
            <a:ext cx="48184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</a:rPr>
              <a:t>Persen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adalah </a:t>
            </a:r>
            <a:r>
              <a:rPr lang="id-ID" sz="2400" dirty="0">
                <a:latin typeface="Calibri" charset="0"/>
                <a:ea typeface="Calibri" charset="0"/>
                <a:cs typeface="Calibri" charset="0"/>
              </a:rPr>
              <a:t>bentuk lain dari pecahan berpenyebut seratus yang ditulis menggunakan tanda 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%.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CEB134-5545-9687-7836-469D38710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3059" y="2427734"/>
            <a:ext cx="117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Contoh: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746297" y="2756859"/>
                <a:ext cx="2178032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400" dirty="0" smtClean="0">
                    <a:latin typeface="Calibri" panose="020F0502020204030204" pitchFamily="34" charset="0"/>
                  </a:rPr>
                  <a:t> 13% artinya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400" dirty="0">
                  <a:latin typeface="Calibri" panose="020F0502020204030204" pitchFamily="34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97" y="2756859"/>
                <a:ext cx="2178032" cy="616964"/>
              </a:xfrm>
              <a:prstGeom prst="rect">
                <a:avLst/>
              </a:prstGeom>
              <a:blipFill>
                <a:blip r:embed="rId8"/>
                <a:stretch>
                  <a:fillRect l="-1117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839137" y="3443223"/>
            <a:ext cx="3228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Calibri" panose="020F0502020204030204" pitchFamily="34" charset="0"/>
              </a:rPr>
              <a:t>Bilangan 13% dibaca tiga belas </a:t>
            </a:r>
            <a:r>
              <a:rPr lang="sv-SE" sz="2400" dirty="0" smtClean="0">
                <a:latin typeface="Calibri" panose="020F0502020204030204" pitchFamily="34" charset="0"/>
              </a:rPr>
              <a:t>persen</a:t>
            </a:r>
            <a:r>
              <a:rPr lang="id-ID" sz="2400" dirty="0" smtClean="0">
                <a:latin typeface="Calibri" panose="020F0502020204030204" pitchFamily="34" charset="0"/>
              </a:rPr>
              <a:t>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05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47863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316526"/>
            <a:ext cx="3312368" cy="348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7416" y="836947"/>
            <a:ext cx="5788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</a:rPr>
              <a:t>Bagaimana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cara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mengubah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pecahan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biasa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menjadi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persen</a:t>
            </a:r>
            <a:r>
              <a:rPr lang="en-US" sz="2800" b="1" dirty="0" smtClean="0">
                <a:solidFill>
                  <a:srgbClr val="FF0066"/>
                </a:solidFill>
              </a:rPr>
              <a:t>?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caranya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mengubah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pecahan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biasa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menjadi </a:t>
            </a:r>
            <a:r>
              <a:rPr lang="id-ID" sz="2400" dirty="0">
                <a:latin typeface="Calibri" charset="0"/>
                <a:ea typeface="Calibri" charset="0"/>
                <a:cs typeface="Calibri" charset="0"/>
              </a:rPr>
              <a:t>pecahan berpenyebut 100, lalu tuliskan dalam bentuk persennya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CEB134-5545-9687-7836-469D38710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5713" y="3026507"/>
            <a:ext cx="117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Contoh: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775813" y="3452693"/>
                <a:ext cx="383438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Calibri" panose="020F0502020204030204" pitchFamily="34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13" y="3452693"/>
                <a:ext cx="383438" cy="616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142103" y="3447634"/>
                <a:ext cx="1106393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400" dirty="0" smtClean="0">
                    <a:latin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3  </m:t>
                        </m:r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20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20</m:t>
                        </m:r>
                      </m:den>
                    </m:f>
                  </m:oMath>
                </a14:m>
                <a:endParaRPr lang="en-US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03" y="3447634"/>
                <a:ext cx="1106393" cy="616964"/>
              </a:xfrm>
              <a:prstGeom prst="rect">
                <a:avLst/>
              </a:prstGeom>
              <a:blipFill>
                <a:blip r:embed="rId9"/>
                <a:stretch>
                  <a:fillRect l="-8242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149822" y="3442575"/>
                <a:ext cx="797013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400" dirty="0" smtClean="0">
                    <a:latin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822" y="3442575"/>
                <a:ext cx="797013" cy="616964"/>
              </a:xfrm>
              <a:prstGeom prst="rect">
                <a:avLst/>
              </a:prstGeom>
              <a:blipFill>
                <a:blip r:embed="rId10"/>
                <a:stretch>
                  <a:fillRect l="-12308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913843" y="3507272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Calibri" panose="020F0502020204030204" pitchFamily="34" charset="0"/>
              </a:rPr>
              <a:t>= 60%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16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  <p:bldP spid="17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47863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316526"/>
            <a:ext cx="3312368" cy="348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7417" y="836947"/>
            <a:ext cx="54665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</a:rPr>
              <a:t>Bagaimana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cara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mengubah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persen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menjadi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p</a:t>
            </a:r>
            <a:r>
              <a:rPr lang="en-US" sz="2800" b="1" dirty="0" err="1" smtClean="0">
                <a:solidFill>
                  <a:srgbClr val="FF0066"/>
                </a:solidFill>
              </a:rPr>
              <a:t>ecahan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biasa</a:t>
            </a:r>
            <a:r>
              <a:rPr lang="en-US" sz="2800" b="1" dirty="0" smtClean="0">
                <a:solidFill>
                  <a:srgbClr val="FF0066"/>
                </a:solidFill>
              </a:rPr>
              <a:t>?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caranya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mengubah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persen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menjadi pecahan </a:t>
            </a:r>
            <a:r>
              <a:rPr lang="id-ID" sz="2400" dirty="0">
                <a:latin typeface="Calibri" charset="0"/>
                <a:ea typeface="Calibri" charset="0"/>
                <a:cs typeface="Calibri" charset="0"/>
              </a:rPr>
              <a:t>berpenyebut 100, lalu sederhanakan.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CEB134-5545-9687-7836-469D38710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5713" y="2643758"/>
            <a:ext cx="117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Contoh: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547664" y="3147814"/>
                <a:ext cx="643125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85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400" dirty="0">
                  <a:latin typeface="Calibri" panose="020F0502020204030204" pitchFamily="34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147814"/>
                <a:ext cx="643125" cy="6222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147795" y="3147814"/>
                <a:ext cx="1144865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400" dirty="0" smtClean="0">
                    <a:latin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85  :  5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100  :  5</m:t>
                        </m:r>
                      </m:den>
                    </m:f>
                  </m:oMath>
                </a14:m>
                <a:endParaRPr lang="en-US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795" y="3147814"/>
                <a:ext cx="1144865" cy="622222"/>
              </a:xfrm>
              <a:prstGeom prst="rect">
                <a:avLst/>
              </a:prstGeom>
              <a:blipFill>
                <a:blip r:embed="rId9"/>
                <a:stretch>
                  <a:fillRect l="-797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184750" y="3147814"/>
                <a:ext cx="667170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400" dirty="0" smtClean="0">
                    <a:latin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750" y="3147814"/>
                <a:ext cx="667170" cy="616194"/>
              </a:xfrm>
              <a:prstGeom prst="rect">
                <a:avLst/>
              </a:prstGeom>
              <a:blipFill>
                <a:blip r:embed="rId10"/>
                <a:stretch>
                  <a:fillRect l="-13636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73245" y="3220018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Calibri" charset="0"/>
                <a:ea typeface="Calibri" charset="0"/>
                <a:cs typeface="Calibri" charset="0"/>
              </a:rPr>
              <a:t>85% =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04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-92546"/>
            <a:ext cx="9144000" cy="5236046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146930" y="717843"/>
            <a:ext cx="1480854" cy="1431328"/>
            <a:chOff x="762000" y="2851910"/>
            <a:chExt cx="914400" cy="811280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0" y="2851910"/>
              <a:ext cx="914400" cy="405640"/>
              <a:chOff x="762000" y="2851910"/>
              <a:chExt cx="914400" cy="40564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62000" y="2851910"/>
                <a:ext cx="457200" cy="405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19200" y="2851910"/>
                <a:ext cx="457200" cy="40564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62000" y="3257550"/>
              <a:ext cx="914400" cy="405640"/>
              <a:chOff x="762000" y="2851910"/>
              <a:chExt cx="914400" cy="40564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62000" y="2851910"/>
                <a:ext cx="457200" cy="405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19200" y="2851910"/>
                <a:ext cx="457200" cy="405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51677" y="1007405"/>
                <a:ext cx="5416765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P</a:t>
                </a:r>
                <a:r>
                  <a:rPr lang="id-ID" sz="2800" dirty="0" smtClean="0">
                    <a:latin typeface="Calibri" charset="0"/>
                    <a:ea typeface="Calibri" charset="0"/>
                    <a:cs typeface="Calibri" charset="0"/>
                  </a:rPr>
                  <a:t>ecahan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800" dirty="0" err="1">
                    <a:latin typeface="Calibri" charset="0"/>
                    <a:ea typeface="Calibri" charset="0"/>
                    <a:cs typeface="Calibri" charset="0"/>
                  </a:rPr>
                  <a:t>d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ibaca </a:t>
                </a:r>
                <a:r>
                  <a:rPr lang="en-US" sz="2800" i="1" dirty="0" err="1" smtClean="0">
                    <a:latin typeface="Calibri" charset="0"/>
                    <a:ea typeface="Calibri" charset="0"/>
                    <a:cs typeface="Calibri" charset="0"/>
                  </a:rPr>
                  <a:t>satu</a:t>
                </a:r>
                <a:r>
                  <a:rPr lang="en-US" sz="2800" i="1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800" i="1" dirty="0" err="1" smtClean="0">
                    <a:latin typeface="Calibri" charset="0"/>
                    <a:ea typeface="Calibri" charset="0"/>
                    <a:cs typeface="Calibri" charset="0"/>
                  </a:rPr>
                  <a:t>perempat</a:t>
                </a:r>
                <a:endParaRPr lang="en-US" sz="28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677" y="1007405"/>
                <a:ext cx="5416765" cy="700705"/>
              </a:xfrm>
              <a:prstGeom prst="rect">
                <a:avLst/>
              </a:prstGeom>
              <a:blipFill>
                <a:blip r:embed="rId5"/>
                <a:stretch>
                  <a:fillRect l="-2250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716289" y="2400935"/>
            <a:ext cx="2330252" cy="1557275"/>
            <a:chOff x="3733800" y="2871885"/>
            <a:chExt cx="1138228" cy="824596"/>
          </a:xfrm>
        </p:grpSpPr>
        <p:sp>
          <p:nvSpPr>
            <p:cNvPr id="27" name="Oval 26"/>
            <p:cNvSpPr/>
            <p:nvPr/>
          </p:nvSpPr>
          <p:spPr>
            <a:xfrm>
              <a:off x="3733800" y="2885201"/>
              <a:ext cx="381000" cy="40564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28" name="Oval 27"/>
            <p:cNvSpPr/>
            <p:nvPr/>
          </p:nvSpPr>
          <p:spPr>
            <a:xfrm>
              <a:off x="4112414" y="2871885"/>
              <a:ext cx="381000" cy="40564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29" name="Oval 28"/>
            <p:cNvSpPr/>
            <p:nvPr/>
          </p:nvSpPr>
          <p:spPr>
            <a:xfrm>
              <a:off x="4491028" y="2878543"/>
              <a:ext cx="381000" cy="4056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30" name="Oval 29"/>
            <p:cNvSpPr/>
            <p:nvPr/>
          </p:nvSpPr>
          <p:spPr>
            <a:xfrm>
              <a:off x="3733800" y="3290841"/>
              <a:ext cx="381000" cy="4056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31" name="Oval 30"/>
            <p:cNvSpPr/>
            <p:nvPr/>
          </p:nvSpPr>
          <p:spPr>
            <a:xfrm>
              <a:off x="4112414" y="3277525"/>
              <a:ext cx="381000" cy="40564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32" name="Oval 31"/>
            <p:cNvSpPr/>
            <p:nvPr/>
          </p:nvSpPr>
          <p:spPr>
            <a:xfrm>
              <a:off x="4488850" y="3282963"/>
              <a:ext cx="381000" cy="40564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51677" y="2654394"/>
                <a:ext cx="5416765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P</a:t>
                </a:r>
                <a:r>
                  <a:rPr lang="id-ID" sz="2800" dirty="0" smtClean="0">
                    <a:latin typeface="Calibri" charset="0"/>
                    <a:ea typeface="Calibri" charset="0"/>
                    <a:cs typeface="Calibri" charset="0"/>
                  </a:rPr>
                  <a:t>ecahan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800" dirty="0" err="1">
                    <a:latin typeface="Calibri" charset="0"/>
                    <a:ea typeface="Calibri" charset="0"/>
                    <a:cs typeface="Calibri" charset="0"/>
                  </a:rPr>
                  <a:t>d</a:t>
                </a:r>
                <a:r>
                  <a:rPr lang="en-US" sz="2800" dirty="0" err="1" smtClean="0">
                    <a:latin typeface="Calibri" charset="0"/>
                    <a:ea typeface="Calibri" charset="0"/>
                    <a:cs typeface="Calibri" charset="0"/>
                  </a:rPr>
                  <a:t>ibaca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800" i="1" dirty="0" err="1" smtClean="0">
                    <a:latin typeface="Calibri" charset="0"/>
                    <a:ea typeface="Calibri" charset="0"/>
                    <a:cs typeface="Calibri" charset="0"/>
                  </a:rPr>
                  <a:t>empat</a:t>
                </a:r>
                <a:r>
                  <a:rPr lang="en-US" sz="2800" i="1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800" i="1" dirty="0" err="1" smtClean="0">
                    <a:latin typeface="Calibri" charset="0"/>
                    <a:ea typeface="Calibri" charset="0"/>
                    <a:cs typeface="Calibri" charset="0"/>
                  </a:rPr>
                  <a:t>perenam</a:t>
                </a:r>
                <a:endParaRPr lang="en-US" sz="28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677" y="2654394"/>
                <a:ext cx="5416765" cy="700705"/>
              </a:xfrm>
              <a:prstGeom prst="rect">
                <a:avLst/>
              </a:prstGeom>
              <a:blipFill>
                <a:blip r:embed="rId6"/>
                <a:stretch>
                  <a:fillRect l="-2250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588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55576" y="2220542"/>
            <a:ext cx="1480854" cy="1431328"/>
            <a:chOff x="762000" y="2851910"/>
            <a:chExt cx="914400" cy="811280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0" y="2851910"/>
              <a:ext cx="914400" cy="405640"/>
              <a:chOff x="762000" y="2851910"/>
              <a:chExt cx="914400" cy="40564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62000" y="2851910"/>
                <a:ext cx="457200" cy="405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19200" y="2851910"/>
                <a:ext cx="457200" cy="4056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62000" y="3257550"/>
              <a:ext cx="914400" cy="405640"/>
              <a:chOff x="762000" y="2851910"/>
              <a:chExt cx="914400" cy="40564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62000" y="2851910"/>
                <a:ext cx="457200" cy="4056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19200" y="2851910"/>
                <a:ext cx="457200" cy="4056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11560" y="445337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Tentukan</a:t>
            </a:r>
            <a:r>
              <a:rPr lang="en-US" sz="28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pecahan</a:t>
            </a:r>
            <a:r>
              <a:rPr lang="en-US" sz="28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sesuai</a:t>
            </a:r>
            <a:r>
              <a:rPr lang="en-US" sz="28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dengan</a:t>
            </a:r>
            <a:r>
              <a:rPr lang="en-US" sz="28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bagian</a:t>
            </a:r>
            <a:r>
              <a:rPr lang="en-US" sz="28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 yang </a:t>
            </a:r>
            <a:r>
              <a:rPr lang="en-US" sz="28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diarsir</a:t>
            </a:r>
            <a:r>
              <a:rPr lang="en-US" sz="28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  <a:endParaRPr lang="en-US" sz="2800" dirty="0">
              <a:solidFill>
                <a:srgbClr val="FF00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7784" y="2220542"/>
            <a:ext cx="2941361" cy="1431329"/>
            <a:chOff x="2823461" y="1779662"/>
            <a:chExt cx="2941361" cy="1431329"/>
          </a:xfrm>
        </p:grpSpPr>
        <p:grpSp>
          <p:nvGrpSpPr>
            <p:cNvPr id="36" name="Group 35"/>
            <p:cNvGrpSpPr/>
            <p:nvPr/>
          </p:nvGrpSpPr>
          <p:grpSpPr>
            <a:xfrm>
              <a:off x="2823461" y="1779662"/>
              <a:ext cx="1480854" cy="1431328"/>
              <a:chOff x="762000" y="2851910"/>
              <a:chExt cx="914400" cy="81128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762000" y="2851910"/>
                <a:ext cx="914400" cy="405640"/>
                <a:chOff x="762000" y="2851910"/>
                <a:chExt cx="914400" cy="40564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762000" y="2851910"/>
                  <a:ext cx="457200" cy="4056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1219200" y="2851910"/>
                  <a:ext cx="457200" cy="40564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762000" y="3257550"/>
                <a:ext cx="914400" cy="405640"/>
                <a:chOff x="762000" y="2851910"/>
                <a:chExt cx="914400" cy="40564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762000" y="2851910"/>
                  <a:ext cx="457200" cy="40564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219200" y="2851910"/>
                  <a:ext cx="457200" cy="4056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/>
                </a:p>
              </p:txBody>
            </p:sp>
          </p:grpSp>
        </p:grpSp>
        <p:grpSp>
          <p:nvGrpSpPr>
            <p:cNvPr id="43" name="Group 42"/>
            <p:cNvGrpSpPr/>
            <p:nvPr/>
          </p:nvGrpSpPr>
          <p:grpSpPr>
            <a:xfrm>
              <a:off x="4283968" y="1784078"/>
              <a:ext cx="1480854" cy="1426913"/>
              <a:chOff x="762000" y="2849391"/>
              <a:chExt cx="914400" cy="813799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62000" y="2849391"/>
                <a:ext cx="914400" cy="408159"/>
                <a:chOff x="762000" y="2849391"/>
                <a:chExt cx="914400" cy="40815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762000" y="2849391"/>
                  <a:ext cx="457200" cy="4056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1219200" y="2851910"/>
                  <a:ext cx="457200" cy="40564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762000" y="3257550"/>
                <a:ext cx="914400" cy="405640"/>
                <a:chOff x="762000" y="2851910"/>
                <a:chExt cx="914400" cy="405640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762000" y="2851910"/>
                  <a:ext cx="457200" cy="40564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1219200" y="2851910"/>
                  <a:ext cx="457200" cy="4056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2000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940152" y="1523195"/>
            <a:ext cx="2941362" cy="2848755"/>
            <a:chOff x="5940152" y="1269758"/>
            <a:chExt cx="2941362" cy="2848755"/>
          </a:xfrm>
        </p:grpSpPr>
        <p:grpSp>
          <p:nvGrpSpPr>
            <p:cNvPr id="65" name="Group 64"/>
            <p:cNvGrpSpPr/>
            <p:nvPr/>
          </p:nvGrpSpPr>
          <p:grpSpPr>
            <a:xfrm>
              <a:off x="5940152" y="2687183"/>
              <a:ext cx="2941362" cy="1431330"/>
              <a:chOff x="2823461" y="1779662"/>
              <a:chExt cx="2941361" cy="1431330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2823461" y="1779662"/>
                <a:ext cx="1480854" cy="1431328"/>
                <a:chOff x="762000" y="2851910"/>
                <a:chExt cx="914400" cy="811280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762000" y="2851910"/>
                  <a:ext cx="914400" cy="405640"/>
                  <a:chOff x="762000" y="2851910"/>
                  <a:chExt cx="914400" cy="405640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762000" y="2851910"/>
                    <a:ext cx="457200" cy="4056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000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1219200" y="2851910"/>
                    <a:ext cx="457200" cy="40564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000"/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762000" y="3257550"/>
                  <a:ext cx="914400" cy="405640"/>
                  <a:chOff x="762000" y="2851910"/>
                  <a:chExt cx="914400" cy="405640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762000" y="2851910"/>
                    <a:ext cx="457200" cy="4056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000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1219200" y="2851910"/>
                    <a:ext cx="457200" cy="4056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000"/>
                  </a:p>
                </p:txBody>
              </p:sp>
            </p:grpSp>
          </p:grpSp>
          <p:grpSp>
            <p:nvGrpSpPr>
              <p:cNvPr id="67" name="Group 66"/>
              <p:cNvGrpSpPr/>
              <p:nvPr/>
            </p:nvGrpSpPr>
            <p:grpSpPr>
              <a:xfrm>
                <a:off x="4283968" y="1779662"/>
                <a:ext cx="1480854" cy="1431330"/>
                <a:chOff x="762000" y="2846872"/>
                <a:chExt cx="914400" cy="816318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762000" y="2846872"/>
                  <a:ext cx="914400" cy="416088"/>
                  <a:chOff x="762000" y="2846872"/>
                  <a:chExt cx="914400" cy="416088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762000" y="2849390"/>
                    <a:ext cx="457200" cy="4135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000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1219200" y="2846872"/>
                    <a:ext cx="457200" cy="41067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000"/>
                  </a:p>
                </p:txBody>
              </p: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762000" y="3257548"/>
                  <a:ext cx="914400" cy="405642"/>
                  <a:chOff x="762000" y="2851908"/>
                  <a:chExt cx="914400" cy="405642"/>
                </a:xfrm>
              </p:grpSpPr>
              <p:sp>
                <p:nvSpPr>
                  <p:cNvPr id="70" name="Rectangle 69"/>
                  <p:cNvSpPr/>
                  <p:nvPr/>
                </p:nvSpPr>
                <p:spPr>
                  <a:xfrm>
                    <a:off x="762000" y="2851908"/>
                    <a:ext cx="457200" cy="40564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000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1219200" y="2851910"/>
                    <a:ext cx="457200" cy="4056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000"/>
                  </a:p>
                </p:txBody>
              </p:sp>
            </p:grpSp>
          </p:grpSp>
        </p:grpSp>
        <p:grpSp>
          <p:nvGrpSpPr>
            <p:cNvPr id="80" name="Group 79"/>
            <p:cNvGrpSpPr/>
            <p:nvPr/>
          </p:nvGrpSpPr>
          <p:grpSpPr>
            <a:xfrm>
              <a:off x="5940152" y="1269758"/>
              <a:ext cx="2941362" cy="1431332"/>
              <a:chOff x="2823461" y="1779661"/>
              <a:chExt cx="2941361" cy="1431332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2823461" y="1779662"/>
                <a:ext cx="1480854" cy="1431328"/>
                <a:chOff x="762000" y="2851910"/>
                <a:chExt cx="914400" cy="81128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762000" y="2851910"/>
                  <a:ext cx="914400" cy="405640"/>
                  <a:chOff x="762000" y="2851910"/>
                  <a:chExt cx="914400" cy="405640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762000" y="2851910"/>
                    <a:ext cx="457200" cy="4056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000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1219200" y="2851910"/>
                    <a:ext cx="457200" cy="4056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000"/>
                  </a:p>
                </p:txBody>
              </p:sp>
            </p:grpSp>
            <p:grpSp>
              <p:nvGrpSpPr>
                <p:cNvPr id="90" name="Group 89"/>
                <p:cNvGrpSpPr/>
                <p:nvPr/>
              </p:nvGrpSpPr>
              <p:grpSpPr>
                <a:xfrm>
                  <a:off x="762000" y="3257550"/>
                  <a:ext cx="914400" cy="405640"/>
                  <a:chOff x="762000" y="2851910"/>
                  <a:chExt cx="914400" cy="405640"/>
                </a:xfrm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762000" y="2851910"/>
                    <a:ext cx="457200" cy="40564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000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1219200" y="2851910"/>
                    <a:ext cx="457200" cy="4056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000"/>
                  </a:p>
                </p:txBody>
              </p:sp>
            </p:grpSp>
          </p:grpSp>
          <p:grpSp>
            <p:nvGrpSpPr>
              <p:cNvPr id="82" name="Group 81"/>
              <p:cNvGrpSpPr/>
              <p:nvPr/>
            </p:nvGrpSpPr>
            <p:grpSpPr>
              <a:xfrm>
                <a:off x="4283968" y="1779661"/>
                <a:ext cx="1480854" cy="1431332"/>
                <a:chOff x="762000" y="2846871"/>
                <a:chExt cx="914400" cy="816319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762000" y="2846871"/>
                  <a:ext cx="914400" cy="410679"/>
                  <a:chOff x="762000" y="2846871"/>
                  <a:chExt cx="914400" cy="410679"/>
                </a:xfrm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762000" y="2846871"/>
                    <a:ext cx="457200" cy="40564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000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1219200" y="2846872"/>
                    <a:ext cx="457200" cy="4106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000"/>
                  </a:p>
                </p:txBody>
              </p: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762000" y="3257547"/>
                  <a:ext cx="914400" cy="405643"/>
                  <a:chOff x="762000" y="2851907"/>
                  <a:chExt cx="914400" cy="405643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762000" y="2851907"/>
                    <a:ext cx="457200" cy="40564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000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1219200" y="2851910"/>
                    <a:ext cx="457200" cy="4056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 sz="20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32667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11560" y="445337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Warnailah</a:t>
            </a:r>
            <a:r>
              <a:rPr lang="en-US" sz="28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gambar</a:t>
            </a:r>
            <a:r>
              <a:rPr lang="en-US" sz="28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sesuai</a:t>
            </a:r>
            <a:r>
              <a:rPr lang="en-US" sz="28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dengan</a:t>
            </a:r>
            <a:r>
              <a:rPr lang="en-US" sz="28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pecahan</a:t>
            </a:r>
            <a:r>
              <a:rPr lang="en-US" sz="2800" b="1" dirty="0" smtClean="0">
                <a:solidFill>
                  <a:srgbClr val="FF0066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  <a:endParaRPr lang="en-US" sz="2800" dirty="0">
              <a:solidFill>
                <a:srgbClr val="FF00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1574474" y="2361544"/>
            <a:ext cx="533400" cy="387117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2563" y="1875109"/>
                <a:ext cx="1093354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66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3" y="1875109"/>
                <a:ext cx="1093354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182429" y="1216039"/>
            <a:ext cx="6782058" cy="2722086"/>
            <a:chOff x="2627784" y="1296165"/>
            <a:chExt cx="3896076" cy="1557275"/>
          </a:xfrm>
        </p:grpSpPr>
        <p:grpSp>
          <p:nvGrpSpPr>
            <p:cNvPr id="60" name="Group 59"/>
            <p:cNvGrpSpPr/>
            <p:nvPr/>
          </p:nvGrpSpPr>
          <p:grpSpPr>
            <a:xfrm>
              <a:off x="2627784" y="1296165"/>
              <a:ext cx="2330252" cy="1557275"/>
              <a:chOff x="3733800" y="2871885"/>
              <a:chExt cx="1138228" cy="824596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733800" y="2885201"/>
                <a:ext cx="381000" cy="4056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112414" y="2871885"/>
                <a:ext cx="381000" cy="4056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491028" y="2878543"/>
                <a:ext cx="381000" cy="4056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733800" y="3290841"/>
                <a:ext cx="381000" cy="4056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112414" y="3277525"/>
                <a:ext cx="381000" cy="4056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488850" y="3282963"/>
                <a:ext cx="381000" cy="4056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4962494" y="1298470"/>
              <a:ext cx="780007" cy="76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98" name="Oval 97"/>
            <p:cNvSpPr/>
            <p:nvPr/>
          </p:nvSpPr>
          <p:spPr>
            <a:xfrm>
              <a:off x="4958035" y="2062229"/>
              <a:ext cx="780007" cy="76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99" name="Oval 98"/>
            <p:cNvSpPr/>
            <p:nvPr/>
          </p:nvSpPr>
          <p:spPr>
            <a:xfrm>
              <a:off x="5743853" y="1308739"/>
              <a:ext cx="780007" cy="76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100" name="Oval 99"/>
            <p:cNvSpPr/>
            <p:nvPr/>
          </p:nvSpPr>
          <p:spPr>
            <a:xfrm>
              <a:off x="5736209" y="2072498"/>
              <a:ext cx="780007" cy="76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</p:grpSp>
    </p:spTree>
    <p:extLst>
      <p:ext uri="{BB962C8B-B14F-4D97-AF65-F5344CB8AC3E}">
        <p14:creationId xmlns:p14="http://schemas.microsoft.com/office/powerpoint/2010/main" val="7292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332" y="1563638"/>
            <a:ext cx="3115427" cy="327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4414" y="1793280"/>
            <a:ext cx="4447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err="1" smtClean="0">
                <a:cs typeface="Arial" panose="020B0604020202020204" pitchFamily="34" charset="0"/>
              </a:rPr>
              <a:t>Pecahan-pecahan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disebut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senilai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jika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memiliki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nilai</a:t>
            </a:r>
            <a:r>
              <a:rPr lang="en-US" sz="2800" dirty="0">
                <a:cs typeface="Arial" panose="020B0604020202020204" pitchFamily="34" charset="0"/>
              </a:rPr>
              <a:t> yang </a:t>
            </a:r>
            <a:r>
              <a:rPr lang="en-US" sz="2800" dirty="0" err="1">
                <a:cs typeface="Arial" panose="020B0604020202020204" pitchFamily="34" charset="0"/>
              </a:rPr>
              <a:t>sama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walaupun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angka</a:t>
            </a:r>
            <a:r>
              <a:rPr lang="en-US" sz="2800" dirty="0" smtClean="0">
                <a:cs typeface="Arial" panose="020B0604020202020204" pitchFamily="34" charset="0"/>
              </a:rPr>
              <a:t> yang </a:t>
            </a:r>
            <a:r>
              <a:rPr lang="en-US" sz="2800" dirty="0" err="1">
                <a:cs typeface="Arial" panose="020B0604020202020204" pitchFamily="34" charset="0"/>
              </a:rPr>
              <a:t>digunakan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berbeda</a:t>
            </a:r>
            <a:r>
              <a:rPr lang="en-US" sz="2800" dirty="0" smtClean="0">
                <a:cs typeface="Arial" panose="020B0604020202020204" pitchFamily="34" charset="0"/>
              </a:rPr>
              <a:t>.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9512" y="604791"/>
            <a:ext cx="7381484" cy="1025348"/>
            <a:chOff x="295276" y="214296"/>
            <a:chExt cx="5357850" cy="102534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5357850" cy="73304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76276" y="267070"/>
              <a:ext cx="4905412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Pecahan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Senilai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Pecahan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Sederhana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091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21157" y="699542"/>
            <a:ext cx="606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Calibri" charset="0"/>
                <a:ea typeface="Calibri" charset="0"/>
                <a:cs typeface="Calibri" charset="0"/>
              </a:rPr>
              <a:t>Ayo, perhatikan contoh berikut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!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80022" y="1353011"/>
                <a:ext cx="729237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b="1" dirty="0" smtClean="0">
                    <a:solidFill>
                      <a:srgbClr val="FF0066"/>
                    </a:solidFill>
                    <a:latin typeface="Calibri" charset="0"/>
                    <a:ea typeface="Calibri" charset="0"/>
                    <a:cs typeface="Calibri" charset="0"/>
                  </a:rPr>
                  <a:t>Tulislah pecahan yang senilai dengan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id-ID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66"/>
                    </a:solidFill>
                    <a:latin typeface="Calibri" charset="0"/>
                    <a:ea typeface="Calibri" charset="0"/>
                    <a:cs typeface="Calibri" charset="0"/>
                  </a:rPr>
                  <a:t> !</a:t>
                </a:r>
                <a:endParaRPr lang="en-US" sz="2800" b="1" dirty="0">
                  <a:solidFill>
                    <a:srgbClr val="FF0066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22" y="1353011"/>
                <a:ext cx="7292378" cy="714683"/>
              </a:xfrm>
              <a:prstGeom prst="rect">
                <a:avLst/>
              </a:prstGeom>
              <a:blipFill>
                <a:blip r:embed="rId6"/>
                <a:stretch>
                  <a:fillRect l="-1671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16560" y="2289517"/>
                <a:ext cx="1305638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id-ID" sz="2800" dirty="0" smtClean="0">
                    <a:latin typeface="Calibri" charset="0"/>
                    <a:ea typeface="Calibri" charset="0"/>
                    <a:cs typeface="Calibri" charset="0"/>
                  </a:rPr>
                  <a:t> =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60" y="2289517"/>
                <a:ext cx="1305638" cy="704295"/>
              </a:xfrm>
              <a:prstGeom prst="rect">
                <a:avLst/>
              </a:prstGeom>
              <a:blipFill>
                <a:blip r:embed="rId7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68179" y="2299503"/>
                <a:ext cx="116233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id-ID" sz="2800" dirty="0" smtClean="0">
                    <a:latin typeface="Calibri" charset="0"/>
                    <a:ea typeface="Calibri" charset="0"/>
                    <a:cs typeface="Calibri" charset="0"/>
                  </a:rPr>
                  <a:t> =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179" y="2299503"/>
                <a:ext cx="1162331" cy="704295"/>
              </a:xfrm>
              <a:prstGeom prst="rect">
                <a:avLst/>
              </a:prstGeom>
              <a:blipFill>
                <a:blip r:embed="rId8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96995" y="3379366"/>
                <a:ext cx="6959381" cy="714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b="1" dirty="0" smtClean="0">
                    <a:solidFill>
                      <a:srgbClr val="FF0066"/>
                    </a:solidFill>
                    <a:latin typeface="Calibri" charset="0"/>
                    <a:ea typeface="Calibri" charset="0"/>
                    <a:cs typeface="Calibri" charset="0"/>
                  </a:rPr>
                  <a:t>Jadi, pecahan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id-ID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id-ID" sz="2800" b="1" dirty="0" smtClean="0">
                    <a:solidFill>
                      <a:srgbClr val="FF0066"/>
                    </a:solidFill>
                    <a:latin typeface="Calibri" charset="0"/>
                    <a:ea typeface="Calibri" charset="0"/>
                    <a:cs typeface="Calibri" charset="0"/>
                  </a:rPr>
                  <a:t> senilai dengan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d-ID" sz="2800" b="1" dirty="0" smtClean="0">
                    <a:solidFill>
                      <a:srgbClr val="FF0066"/>
                    </a:solidFill>
                    <a:latin typeface="Calibri" charset="0"/>
                    <a:ea typeface="Calibri" charset="0"/>
                    <a:cs typeface="Calibri" charset="0"/>
                  </a:rPr>
                  <a:t> dan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id-ID" sz="2800" b="1" dirty="0" smtClean="0">
                    <a:solidFill>
                      <a:srgbClr val="FF0066"/>
                    </a:solidFill>
                    <a:latin typeface="Calibri" charset="0"/>
                    <a:ea typeface="Calibri" charset="0"/>
                    <a:cs typeface="Calibri" charset="0"/>
                  </a:rPr>
                  <a:t> .</a:t>
                </a:r>
                <a:endParaRPr lang="en-US" sz="2800" b="1" dirty="0">
                  <a:solidFill>
                    <a:srgbClr val="FF0066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95" y="3379366"/>
                <a:ext cx="6959381" cy="714811"/>
              </a:xfrm>
              <a:prstGeom prst="rect">
                <a:avLst/>
              </a:prstGeom>
              <a:blipFill>
                <a:blip r:embed="rId9"/>
                <a:stretch>
                  <a:fillRect l="-1840" b="-1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66701" y="2299503"/>
                <a:ext cx="1331244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 :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 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01" y="2299503"/>
                <a:ext cx="1331244" cy="7042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38222" y="2300579"/>
                <a:ext cx="958058" cy="702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 smtClean="0">
                    <a:latin typeface="Calibri" charset="0"/>
                    <a:ea typeface="Calibri" charset="0"/>
                    <a:cs typeface="Calibri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8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222" y="2300579"/>
                <a:ext cx="958058" cy="702756"/>
              </a:xfrm>
              <a:prstGeom prst="rect">
                <a:avLst/>
              </a:prstGeom>
              <a:blipFill>
                <a:blip r:embed="rId11"/>
                <a:stretch>
                  <a:fillRect l="-13376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669247" y="2284701"/>
                <a:ext cx="1062993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 smtClean="0">
                    <a:latin typeface="Calibri" charset="0"/>
                    <a:ea typeface="Calibri" charset="0"/>
                    <a:cs typeface="Calibri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id-ID" sz="28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47" y="2284701"/>
                <a:ext cx="1062993" cy="710707"/>
              </a:xfrm>
              <a:prstGeom prst="rect">
                <a:avLst/>
              </a:prstGeom>
              <a:blipFill>
                <a:blip r:embed="rId12"/>
                <a:stretch>
                  <a:fillRect l="-12069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56927" y="2299503"/>
                <a:ext cx="122165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 × 3</m:t>
                        </m:r>
                      </m:num>
                      <m:den>
                        <m:r>
                          <a:rPr lang="id-ID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8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 3</m:t>
                        </m:r>
                      </m:den>
                    </m:f>
                  </m:oMath>
                </a14:m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27" y="2299503"/>
                <a:ext cx="1221655" cy="70429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679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646" y="1646459"/>
            <a:ext cx="3115427" cy="327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8110" y="538683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  <a:cs typeface="Arial" panose="020B0604020202020204" pitchFamily="34" charset="0"/>
              </a:rPr>
              <a:t>Menyederhanakan </a:t>
            </a:r>
            <a:r>
              <a:rPr lang="id-ID" sz="2800" b="1" dirty="0">
                <a:solidFill>
                  <a:srgbClr val="FF0066"/>
                </a:solidFill>
                <a:cs typeface="Arial" panose="020B0604020202020204" pitchFamily="34" charset="0"/>
              </a:rPr>
              <a:t>pecahan </a:t>
            </a:r>
            <a:r>
              <a:rPr lang="id-ID" sz="2800" dirty="0">
                <a:cs typeface="Arial" panose="020B0604020202020204" pitchFamily="34" charset="0"/>
              </a:rPr>
              <a:t>adalah mengubah pecahan menjadi pecahan senilai yang lebih kecil.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8110" y="2103464"/>
            <a:ext cx="4901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Calibri" charset="0"/>
                <a:ea typeface="Calibri" charset="0"/>
                <a:cs typeface="Calibri" charset="0"/>
              </a:rPr>
              <a:t>Dapat </a:t>
            </a:r>
            <a:r>
              <a:rPr lang="id-ID" sz="2800" dirty="0">
                <a:latin typeface="Calibri" charset="0"/>
                <a:ea typeface="Calibri" charset="0"/>
                <a:cs typeface="Calibri" charset="0"/>
              </a:rPr>
              <a:t>dilakukan dengan cara membagi pembilang dan penyebutnya dengan bilangan yang sama hingga keduanya tidak dapat dibagi lagi.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44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648</Words>
  <Application>Microsoft Office PowerPoint</Application>
  <PresentationFormat>On-screen Show (16:9)</PresentationFormat>
  <Paragraphs>160</Paragraphs>
  <Slides>33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Cambria Math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LENOVO</cp:lastModifiedBy>
  <cp:revision>77</cp:revision>
  <dcterms:created xsi:type="dcterms:W3CDTF">2022-01-17T01:37:52Z</dcterms:created>
  <dcterms:modified xsi:type="dcterms:W3CDTF">2022-12-23T03:20:21Z</dcterms:modified>
</cp:coreProperties>
</file>