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304" r:id="rId5"/>
    <p:sldId id="323" r:id="rId6"/>
    <p:sldId id="324" r:id="rId7"/>
    <p:sldId id="320" r:id="rId8"/>
    <p:sldId id="329" r:id="rId9"/>
    <p:sldId id="325" r:id="rId10"/>
    <p:sldId id="326" r:id="rId11"/>
    <p:sldId id="321" r:id="rId12"/>
    <p:sldId id="327" r:id="rId13"/>
    <p:sldId id="330" r:id="rId14"/>
    <p:sldId id="331" r:id="rId15"/>
    <p:sldId id="328" r:id="rId16"/>
    <p:sldId id="332" r:id="rId17"/>
    <p:sldId id="333" r:id="rId18"/>
    <p:sldId id="322" r:id="rId1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EEBC"/>
    <a:srgbClr val="FEC6FE"/>
    <a:srgbClr val="FDD1EA"/>
    <a:srgbClr val="C9C011"/>
    <a:srgbClr val="00C06A"/>
    <a:srgbClr val="BFD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03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985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79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9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74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07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97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3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7A039E0-9D20-4F11-9C44-189E61EF5EEF}" type="datetimeFigureOut">
              <a:rPr lang="en-US" smtClean="0"/>
              <a:t>3/25/2023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504EBD7-C134-42FD-99B9-8CBF0A2062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606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r="2812"/>
          <a:stretch/>
        </p:blipFill>
        <p:spPr>
          <a:xfrm>
            <a:off x="-9525" y="0"/>
            <a:ext cx="9153525" cy="519375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301361" y="1783077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err="1">
                <a:solidFill>
                  <a:srgbClr val="C9C011"/>
                </a:solidFill>
                <a:cs typeface="Arial" pitchFamily="34" charset="0"/>
              </a:rPr>
              <a:t>Bahasa</a:t>
            </a:r>
            <a:r>
              <a:rPr lang="en-US" b="1" dirty="0">
                <a:solidFill>
                  <a:srgbClr val="C9C011"/>
                </a:solidFill>
                <a:cs typeface="Arial" pitchFamily="34" charset="0"/>
              </a:rPr>
              <a:t> Indonesia</a:t>
            </a:r>
            <a:endParaRPr lang="id-ID" b="1" dirty="0">
              <a:solidFill>
                <a:srgbClr val="C9C01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901966" y="1200150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7822" y="28658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SD/MI KELAS </a:t>
            </a:r>
            <a:r>
              <a:rPr lang="id-ID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</a:p>
        </p:txBody>
      </p:sp>
      <p:sp>
        <p:nvSpPr>
          <p:cNvPr id="13" name="Cube 12"/>
          <p:cNvSpPr/>
          <p:nvPr/>
        </p:nvSpPr>
        <p:spPr>
          <a:xfrm>
            <a:off x="1524000" y="763869"/>
            <a:ext cx="2454166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915940"/>
            <a:ext cx="2377967" cy="311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104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0512" y="281285"/>
            <a:ext cx="5715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id-ID" sz="2400" b="1" dirty="0"/>
              <a:t>Kesesuaian Ilustrasi dengan Isi Cerita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0112" y="878504"/>
            <a:ext cx="6262688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ysDash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dirty="0"/>
              <a:t>Ada ilustrasi pada teks narasi “Akibat Malas Menggosok Gigi”. </a:t>
            </a:r>
            <a:endParaRPr lang="en-US" sz="2400" dirty="0"/>
          </a:p>
          <a:p>
            <a:r>
              <a:rPr lang="id-ID" sz="2400" dirty="0"/>
              <a:t>Ilustrasi adalah gambar yang membantu menjelaskan isi cerita. </a:t>
            </a:r>
            <a:endParaRPr lang="en-US" sz="2400" dirty="0"/>
          </a:p>
          <a:p>
            <a:r>
              <a:rPr lang="id-ID" sz="2400" dirty="0"/>
              <a:t>Ilustrasi yang baik harus sesuai dengan isi cerita. </a:t>
            </a:r>
            <a:endParaRPr lang="en-US" sz="2400" dirty="0"/>
          </a:p>
          <a:p>
            <a:r>
              <a:rPr lang="id-ID" sz="2400" dirty="0"/>
              <a:t>Kamu dapat menilai kesesuaian ilustrasi dengan isi cerita. </a:t>
            </a:r>
            <a:endParaRPr lang="en-US" sz="2400" dirty="0"/>
          </a:p>
          <a:p>
            <a:r>
              <a:rPr lang="id-ID" sz="2400" dirty="0"/>
              <a:t>Menilai kesesuaian ilustrasi dengan isi cerita harus disertai dengan alasan.</a:t>
            </a:r>
          </a:p>
        </p:txBody>
      </p:sp>
    </p:spTree>
    <p:extLst>
      <p:ext uri="{BB962C8B-B14F-4D97-AF65-F5344CB8AC3E}">
        <p14:creationId xmlns:p14="http://schemas.microsoft.com/office/powerpoint/2010/main" val="1740913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8032"/>
            <a:ext cx="5168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85750"/>
            <a:ext cx="2590800" cy="4969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285750"/>
            <a:ext cx="22098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4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Puisi Anak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46250" y="2114550"/>
            <a:ext cx="45720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1"/>
                </a:solidFill>
              </a:rPr>
              <a:t>Puisi adalah karangan yang berisi kata-kata indah dan penuh makna.</a:t>
            </a:r>
          </a:p>
          <a:p>
            <a:r>
              <a:rPr lang="id-ID" sz="2400" dirty="0">
                <a:solidFill>
                  <a:schemeClr val="bg1"/>
                </a:solidFill>
              </a:rPr>
              <a:t>Ada puisi anak yang membahas kehidupan anak-anak.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528" y="1504950"/>
            <a:ext cx="219639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469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526799" y="2037525"/>
            <a:ext cx="1905001" cy="1881309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Simak atau bacalah keseluruhan isi puisi dengan saksama.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6799" y="566422"/>
            <a:ext cx="47244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d-ID" sz="2400" b="1" dirty="0"/>
              <a:t>Informasi dalam Puisi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6799" y="1193436"/>
            <a:ext cx="6629400" cy="461665"/>
          </a:xfrm>
          <a:prstGeom prst="rect">
            <a:avLst/>
          </a:prstGeom>
          <a:noFill/>
          <a:ln w="38100">
            <a:noFill/>
            <a:prstDash val="sysDash"/>
          </a:ln>
          <a:effectLst/>
        </p:spPr>
        <p:txBody>
          <a:bodyPr wrap="square" rtlCol="0">
            <a:spAutoFit/>
          </a:bodyPr>
          <a:lstStyle/>
          <a:p>
            <a:r>
              <a:rPr lang="id-ID" sz="2400" dirty="0"/>
              <a:t>Informasi dalam puisi</a:t>
            </a:r>
            <a:r>
              <a:rPr lang="en-US" sz="2400" dirty="0"/>
              <a:t> </a:t>
            </a:r>
            <a:r>
              <a:rPr lang="en-US" sz="2400" dirty="0" err="1"/>
              <a:t>berupa</a:t>
            </a:r>
            <a:r>
              <a:rPr lang="en-US" sz="2400" dirty="0"/>
              <a:t> </a:t>
            </a:r>
            <a:r>
              <a:rPr lang="en-US" sz="2400" dirty="0" err="1"/>
              <a:t>isi</a:t>
            </a:r>
            <a:r>
              <a:rPr lang="en-US" sz="2400" dirty="0"/>
              <a:t> </a:t>
            </a:r>
            <a:r>
              <a:rPr lang="en-US" sz="2400" dirty="0" err="1"/>
              <a:t>dan</a:t>
            </a:r>
            <a:r>
              <a:rPr lang="en-US" sz="2400" dirty="0"/>
              <a:t> </a:t>
            </a:r>
            <a:r>
              <a:rPr lang="en-US" sz="2400" dirty="0" err="1"/>
              <a:t>amanat</a:t>
            </a:r>
            <a:r>
              <a:rPr lang="en-US" sz="2400" dirty="0"/>
              <a:t> </a:t>
            </a:r>
            <a:r>
              <a:rPr lang="en-US" sz="2400" dirty="0" err="1"/>
              <a:t>puisi</a:t>
            </a:r>
            <a:r>
              <a:rPr lang="en-US" sz="2400" dirty="0"/>
              <a:t>.</a:t>
            </a:r>
            <a:endParaRPr lang="id-ID" sz="2400" dirty="0"/>
          </a:p>
        </p:txBody>
      </p:sp>
      <p:sp>
        <p:nvSpPr>
          <p:cNvPr id="6" name="Cloud 5"/>
          <p:cNvSpPr/>
          <p:nvPr/>
        </p:nvSpPr>
        <p:spPr>
          <a:xfrm>
            <a:off x="3003804" y="2037525"/>
            <a:ext cx="2978064" cy="1568958"/>
          </a:xfrm>
          <a:prstGeom prst="cloud">
            <a:avLst/>
          </a:prstGeom>
          <a:solidFill>
            <a:srgbClr val="DFEEB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tx1"/>
                </a:solidFill>
              </a:rPr>
              <a:t>Cara Memperoleh Informasi dalam Puisi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431800" y="2822004"/>
            <a:ext cx="540000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46799" y="2785168"/>
            <a:ext cx="360000" cy="36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7010400" y="2188822"/>
            <a:ext cx="1809712" cy="1274325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Pahamilah setiap kata pada puisi.</a:t>
            </a:r>
          </a:p>
        </p:txBody>
      </p:sp>
      <p:sp>
        <p:nvSpPr>
          <p:cNvPr id="20" name="Oval 19"/>
          <p:cNvSpPr/>
          <p:nvPr/>
        </p:nvSpPr>
        <p:spPr>
          <a:xfrm>
            <a:off x="5754056" y="3355725"/>
            <a:ext cx="1728000" cy="1044000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id-ID" dirty="0">
                <a:solidFill>
                  <a:schemeClr val="tx1"/>
                </a:solidFill>
              </a:rPr>
              <a:t>Tentukan tema puisi.</a:t>
            </a:r>
          </a:p>
        </p:txBody>
      </p:sp>
      <p:sp>
        <p:nvSpPr>
          <p:cNvPr id="16" name="Oval 15"/>
          <p:cNvSpPr/>
          <p:nvPr/>
        </p:nvSpPr>
        <p:spPr>
          <a:xfrm>
            <a:off x="5619386" y="3717985"/>
            <a:ext cx="360000" cy="36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2</a:t>
            </a:r>
          </a:p>
        </p:txBody>
      </p:sp>
      <p:cxnSp>
        <p:nvCxnSpPr>
          <p:cNvPr id="26" name="Elbow Connector 25"/>
          <p:cNvCxnSpPr>
            <a:stCxn id="6" idx="1"/>
          </p:cNvCxnSpPr>
          <p:nvPr/>
        </p:nvCxnSpPr>
        <p:spPr>
          <a:xfrm rot="16200000" flipH="1">
            <a:off x="5157990" y="2939658"/>
            <a:ext cx="794913" cy="2125220"/>
          </a:xfrm>
          <a:prstGeom prst="bentConnector2">
            <a:avLst/>
          </a:prstGeom>
          <a:ln w="28575">
            <a:solidFill>
              <a:schemeClr val="accent4">
                <a:lumMod val="75000"/>
              </a:schemeClr>
            </a:solidFill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879000" y="2645985"/>
            <a:ext cx="360000" cy="36000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3</a:t>
            </a:r>
          </a:p>
        </p:txBody>
      </p:sp>
      <p:cxnSp>
        <p:nvCxnSpPr>
          <p:cNvPr id="28" name="Elbow Connector 27"/>
          <p:cNvCxnSpPr>
            <a:stCxn id="6" idx="0"/>
          </p:cNvCxnSpPr>
          <p:nvPr/>
        </p:nvCxnSpPr>
        <p:spPr>
          <a:xfrm flipV="1">
            <a:off x="5979386" y="2266125"/>
            <a:ext cx="1502670" cy="555879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4">
                <a:lumMod val="75000"/>
              </a:schemeClr>
            </a:solidFill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76030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/>
      <p:bldP spid="2" grpId="0"/>
      <p:bldP spid="6" grpId="0" animBg="1"/>
      <p:bldP spid="14" grpId="0" animBg="1"/>
      <p:bldP spid="19" grpId="0" animBg="1"/>
      <p:bldP spid="20" grpId="0" animBg="1"/>
      <p:bldP spid="16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8032"/>
            <a:ext cx="5168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905000" y="2114550"/>
            <a:ext cx="41148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Ayo, </a:t>
            </a:r>
            <a:r>
              <a:rPr lang="en-US" sz="3200" dirty="0" err="1">
                <a:solidFill>
                  <a:schemeClr val="bg1"/>
                </a:solidFill>
              </a:rPr>
              <a:t>simak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contoh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puisi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anak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dalam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r>
              <a:rPr lang="en-US" sz="3200" dirty="0" err="1">
                <a:solidFill>
                  <a:schemeClr val="bg1"/>
                </a:solidFill>
              </a:rPr>
              <a:t>tayangan</a:t>
            </a:r>
            <a:r>
              <a:rPr lang="en-US" sz="3200" dirty="0">
                <a:solidFill>
                  <a:schemeClr val="bg1"/>
                </a:solidFill>
              </a:rPr>
              <a:t> video </a:t>
            </a:r>
            <a:r>
              <a:rPr lang="en-US" sz="3200" dirty="0" err="1">
                <a:solidFill>
                  <a:schemeClr val="bg1"/>
                </a:solidFill>
              </a:rPr>
              <a:t>berikut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528" y="1504950"/>
            <a:ext cx="219639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711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60.0123.01.mp4">
            <a:hlinkClick r:id="" action="ppaction://media"/>
            <a:extLst>
              <a:ext uri="{FF2B5EF4-FFF2-40B4-BE49-F238E27FC236}">
                <a16:creationId xmlns:a16="http://schemas.microsoft.com/office/drawing/2014/main" id="{ECE38FEF-8C25-40A5-69E5-4947FFDE81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9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514350"/>
            <a:ext cx="51816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id-ID" sz="2400" b="1" dirty="0"/>
              <a:t>Membuat dan Membacakan Puisi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02924" y="1733550"/>
            <a:ext cx="8303559" cy="2330960"/>
            <a:chOff x="334641" y="2188151"/>
            <a:chExt cx="8303559" cy="1125739"/>
          </a:xfrm>
        </p:grpSpPr>
        <p:grpSp>
          <p:nvGrpSpPr>
            <p:cNvPr id="21" name="Group 20"/>
            <p:cNvGrpSpPr/>
            <p:nvPr/>
          </p:nvGrpSpPr>
          <p:grpSpPr>
            <a:xfrm>
              <a:off x="334641" y="2216891"/>
              <a:ext cx="1806876" cy="1072724"/>
              <a:chOff x="459441" y="2517226"/>
              <a:chExt cx="1806876" cy="1072724"/>
            </a:xfrm>
          </p:grpSpPr>
          <p:sp>
            <p:nvSpPr>
              <p:cNvPr id="33" name="Pentagon 32"/>
              <p:cNvSpPr/>
              <p:nvPr/>
            </p:nvSpPr>
            <p:spPr>
              <a:xfrm>
                <a:off x="685799" y="2599350"/>
                <a:ext cx="1580518" cy="990600"/>
              </a:xfrm>
              <a:prstGeom prst="homePlate">
                <a:avLst/>
              </a:prstGeom>
              <a:solidFill>
                <a:srgbClr val="DFEEBC"/>
              </a:solidFill>
              <a:ln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Tentukan tema dan judul puisi.</a:t>
                </a: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459441" y="2517226"/>
                <a:ext cx="432000" cy="208635"/>
              </a:xfrm>
              <a:prstGeom prst="ellipse">
                <a:avLst/>
              </a:prstGeom>
              <a:solidFill>
                <a:srgbClr val="DFEEBC"/>
              </a:solidFill>
              <a:ln w="38100">
                <a:solidFill>
                  <a:schemeClr val="accent4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735158" y="2188151"/>
              <a:ext cx="2692359" cy="1096999"/>
              <a:chOff x="2012358" y="2464211"/>
              <a:chExt cx="2692359" cy="1096999"/>
            </a:xfrm>
          </p:grpSpPr>
          <p:sp>
            <p:nvSpPr>
              <p:cNvPr id="31" name="Pentagon 30"/>
              <p:cNvSpPr/>
              <p:nvPr/>
            </p:nvSpPr>
            <p:spPr>
              <a:xfrm>
                <a:off x="2266315" y="2570610"/>
                <a:ext cx="2438402" cy="990600"/>
              </a:xfrm>
              <a:prstGeom prst="homePlate">
                <a:avLst/>
              </a:prstGeom>
              <a:solidFill>
                <a:srgbClr val="DFEEBC"/>
              </a:solidFill>
              <a:ln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Pilihlah kata-kata yang indah sesuai dengan tema dan judul puisi.</a:t>
                </a: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2012358" y="2464211"/>
                <a:ext cx="432000" cy="208635"/>
              </a:xfrm>
              <a:prstGeom prst="ellipse">
                <a:avLst/>
              </a:prstGeom>
              <a:solidFill>
                <a:srgbClr val="DFEEBC"/>
              </a:solidFill>
              <a:ln w="38100">
                <a:solidFill>
                  <a:schemeClr val="accent4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4076358" y="2216891"/>
              <a:ext cx="2275841" cy="1096999"/>
              <a:chOff x="2219958" y="2492951"/>
              <a:chExt cx="2275841" cy="1096999"/>
            </a:xfrm>
          </p:grpSpPr>
          <p:sp>
            <p:nvSpPr>
              <p:cNvPr id="29" name="Pentagon 28"/>
              <p:cNvSpPr/>
              <p:nvPr/>
            </p:nvSpPr>
            <p:spPr>
              <a:xfrm>
                <a:off x="2418716" y="2599350"/>
                <a:ext cx="2077083" cy="990600"/>
              </a:xfrm>
              <a:prstGeom prst="homePlate">
                <a:avLst/>
              </a:prstGeom>
              <a:solidFill>
                <a:srgbClr val="DFEEBC"/>
              </a:solidFill>
              <a:ln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Tulislah kata-kata menjadi satu baris kalimat.</a:t>
                </a:r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2219958" y="2492951"/>
                <a:ext cx="432000" cy="208635"/>
              </a:xfrm>
              <a:prstGeom prst="ellipse">
                <a:avLst/>
              </a:prstGeom>
              <a:solidFill>
                <a:srgbClr val="DFEEBC"/>
              </a:solidFill>
              <a:ln w="38100">
                <a:solidFill>
                  <a:schemeClr val="accent4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5976717" y="2216891"/>
              <a:ext cx="2661483" cy="1096999"/>
              <a:chOff x="1706241" y="2492951"/>
              <a:chExt cx="2661483" cy="1096999"/>
            </a:xfrm>
          </p:grpSpPr>
          <p:sp>
            <p:nvSpPr>
              <p:cNvPr id="25" name="Pentagon 24"/>
              <p:cNvSpPr/>
              <p:nvPr/>
            </p:nvSpPr>
            <p:spPr>
              <a:xfrm>
                <a:off x="1902259" y="2599350"/>
                <a:ext cx="2465465" cy="990600"/>
              </a:xfrm>
              <a:prstGeom prst="homePlate">
                <a:avLst/>
              </a:prstGeom>
              <a:solidFill>
                <a:srgbClr val="DFEEBC"/>
              </a:solidFill>
              <a:ln>
                <a:solidFill>
                  <a:schemeClr val="accent4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Periksalah isi puisi. </a:t>
                </a:r>
                <a:endParaRPr lang="en-US" sz="2000" dirty="0">
                  <a:solidFill>
                    <a:schemeClr val="tx1"/>
                  </a:solidFill>
                </a:endParaRPr>
              </a:p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Perbaikilah pilihan kata yang kurang tepat.</a:t>
                </a: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706241" y="2492951"/>
                <a:ext cx="432000" cy="208635"/>
              </a:xfrm>
              <a:prstGeom prst="ellipse">
                <a:avLst/>
              </a:prstGeom>
              <a:solidFill>
                <a:srgbClr val="DFEEBC"/>
              </a:solidFill>
              <a:ln w="38100">
                <a:solidFill>
                  <a:schemeClr val="accent4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526799" y="964836"/>
            <a:ext cx="6629400" cy="461665"/>
          </a:xfrm>
          <a:prstGeom prst="rect">
            <a:avLst/>
          </a:prstGeom>
          <a:noFill/>
          <a:ln w="38100">
            <a:noFill/>
            <a:prstDash val="sysDash"/>
          </a:ln>
          <a:effectLst/>
        </p:spPr>
        <p:txBody>
          <a:bodyPr wrap="square" rtlCol="0">
            <a:spAutoFit/>
          </a:bodyPr>
          <a:lstStyle/>
          <a:p>
            <a:r>
              <a:rPr lang="en-US" sz="2400" dirty="0" err="1"/>
              <a:t>Berikut</a:t>
            </a:r>
            <a:r>
              <a:rPr lang="en-US" sz="2400" dirty="0"/>
              <a:t>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en-US" sz="2400" dirty="0" err="1"/>
              <a:t>membuat</a:t>
            </a:r>
            <a:r>
              <a:rPr lang="en-US" sz="2400" dirty="0"/>
              <a:t> </a:t>
            </a:r>
            <a:r>
              <a:rPr lang="en-US" sz="2400" dirty="0" err="1"/>
              <a:t>puisi</a:t>
            </a:r>
            <a:r>
              <a:rPr lang="en-US" sz="2400" dirty="0"/>
              <a:t>.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21454542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78032"/>
            <a:ext cx="51689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28800" y="2177355"/>
            <a:ext cx="4343400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Ayo, </a:t>
            </a:r>
            <a:r>
              <a:rPr lang="en-US" sz="2800" dirty="0" err="1">
                <a:solidFill>
                  <a:schemeClr val="bg1"/>
                </a:solidFill>
              </a:rPr>
              <a:t>perhatikan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cara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menulis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puisi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anak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dalam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tayangan</a:t>
            </a:r>
            <a:r>
              <a:rPr lang="en-US" sz="2800" dirty="0">
                <a:solidFill>
                  <a:schemeClr val="bg1"/>
                </a:solidFill>
              </a:rPr>
              <a:t> video </a:t>
            </a:r>
            <a:r>
              <a:rPr lang="en-US" sz="2800" dirty="0" err="1">
                <a:solidFill>
                  <a:schemeClr val="bg1"/>
                </a:solidFill>
              </a:rPr>
              <a:t>berikut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528" y="1504950"/>
            <a:ext cx="219639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997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24100560.0126.01.mp4">
            <a:hlinkClick r:id="" action="ppaction://media"/>
            <a:extLst>
              <a:ext uri="{FF2B5EF4-FFF2-40B4-BE49-F238E27FC236}">
                <a16:creationId xmlns:a16="http://schemas.microsoft.com/office/drawing/2014/main" id="{9D74009D-6964-AB31-D4AE-33707F55BA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3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209669" y="921663"/>
            <a:ext cx="6724661" cy="430887"/>
          </a:xfrm>
          <a:prstGeom prst="rect">
            <a:avLst/>
          </a:prstGeom>
          <a:solidFill>
            <a:srgbClr val="DFEEBC"/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id-ID" sz="2200" b="1" dirty="0"/>
              <a:t>Hal-hal yang Perlu Diperhatikan Saat Membacakan Puisi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85735" y="1733268"/>
            <a:ext cx="8763001" cy="2121972"/>
            <a:chOff x="533400" y="1733550"/>
            <a:chExt cx="8077200" cy="2069028"/>
          </a:xfrm>
        </p:grpSpPr>
        <p:sp>
          <p:nvSpPr>
            <p:cNvPr id="2" name="Rectangle 1"/>
            <p:cNvSpPr/>
            <p:nvPr/>
          </p:nvSpPr>
          <p:spPr>
            <a:xfrm>
              <a:off x="533400" y="1744931"/>
              <a:ext cx="1905000" cy="2057400"/>
            </a:xfrm>
            <a:prstGeom prst="rect">
              <a:avLst/>
            </a:prstGeom>
            <a:solidFill>
              <a:srgbClr val="DFEEBC"/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Cara mengucapkan kata. 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id-ID" dirty="0">
                  <a:solidFill>
                    <a:schemeClr val="tx1"/>
                  </a:solidFill>
                </a:rPr>
                <a:t>Bacalah puisi dengan lafal yang jelas.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2667000" y="1745178"/>
              <a:ext cx="1905000" cy="2057400"/>
            </a:xfrm>
            <a:prstGeom prst="rect">
              <a:avLst/>
            </a:prstGeom>
            <a:solidFill>
              <a:srgbClr val="DFEEBC"/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Raut muka atau mimik.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id-ID" dirty="0">
                  <a:solidFill>
                    <a:schemeClr val="tx1"/>
                  </a:solidFill>
                </a:rPr>
                <a:t>Jika puisi tentang hal sedih, ekspresi juga sedih.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6934200" y="1733550"/>
              <a:ext cx="1676400" cy="2057400"/>
            </a:xfrm>
            <a:prstGeom prst="rect">
              <a:avLst/>
            </a:prstGeom>
            <a:solidFill>
              <a:srgbClr val="DFEEBC"/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Sikap percaya diri diperlukan saat membacakan puisi.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id-ID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800600" y="1744931"/>
              <a:ext cx="1905000" cy="2057400"/>
            </a:xfrm>
            <a:prstGeom prst="rect">
              <a:avLst/>
            </a:prstGeom>
            <a:solidFill>
              <a:srgbClr val="DFEEBC"/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id-ID" dirty="0">
                  <a:solidFill>
                    <a:schemeClr val="tx1"/>
                  </a:solidFill>
                </a:rPr>
                <a:t>Tinggi rendah nada. 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id-ID" dirty="0">
                  <a:solidFill>
                    <a:schemeClr val="tx1"/>
                  </a:solidFill>
                </a:rPr>
                <a:t>Bacalah puisi dengan intonasi yang sesuai isi puisi.</a:t>
              </a:r>
              <a:endParaRPr lang="en-US" dirty="0">
                <a:solidFill>
                  <a:schemeClr val="tx1"/>
                </a:solidFill>
              </a:endParaRPr>
            </a:p>
            <a:p>
              <a:pPr algn="ctr"/>
              <a:endParaRPr lang="id-ID" dirty="0">
                <a:solidFill>
                  <a:schemeClr val="tx1"/>
                </a:solidFill>
              </a:endParaRPr>
            </a:p>
          </p:txBody>
        </p:sp>
        <p:sp>
          <p:nvSpPr>
            <p:cNvPr id="3" name="Flowchart: Document 2"/>
            <p:cNvSpPr/>
            <p:nvPr/>
          </p:nvSpPr>
          <p:spPr>
            <a:xfrm>
              <a:off x="533400" y="1745178"/>
              <a:ext cx="1905000" cy="609600"/>
            </a:xfrm>
            <a:prstGeom prst="flowChartDocument">
              <a:avLst/>
            </a:prstGeom>
            <a:solidFill>
              <a:schemeClr val="accent3">
                <a:lumMod val="75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b="1" dirty="0"/>
                <a:t>Lafal</a:t>
              </a:r>
            </a:p>
          </p:txBody>
        </p:sp>
        <p:sp>
          <p:nvSpPr>
            <p:cNvPr id="12" name="Flowchart: Document 11"/>
            <p:cNvSpPr/>
            <p:nvPr/>
          </p:nvSpPr>
          <p:spPr>
            <a:xfrm>
              <a:off x="2672938" y="1744931"/>
              <a:ext cx="1899062" cy="609600"/>
            </a:xfrm>
            <a:prstGeom prst="flowChartDocument">
              <a:avLst/>
            </a:prstGeom>
            <a:solidFill>
              <a:schemeClr val="accent3">
                <a:lumMod val="75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b="1" dirty="0"/>
                <a:t>Ekspresi</a:t>
              </a:r>
            </a:p>
          </p:txBody>
        </p:sp>
        <p:sp>
          <p:nvSpPr>
            <p:cNvPr id="13" name="Flowchart: Document 12"/>
            <p:cNvSpPr/>
            <p:nvPr/>
          </p:nvSpPr>
          <p:spPr>
            <a:xfrm>
              <a:off x="4800600" y="1733550"/>
              <a:ext cx="1905000" cy="609600"/>
            </a:xfrm>
            <a:prstGeom prst="flowChartDocument">
              <a:avLst/>
            </a:prstGeom>
            <a:solidFill>
              <a:schemeClr val="accent3">
                <a:lumMod val="75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b="1" dirty="0"/>
                <a:t>Intonasi</a:t>
              </a:r>
            </a:p>
          </p:txBody>
        </p:sp>
        <p:sp>
          <p:nvSpPr>
            <p:cNvPr id="14" name="Flowchart: Document 13"/>
            <p:cNvSpPr/>
            <p:nvPr/>
          </p:nvSpPr>
          <p:spPr>
            <a:xfrm>
              <a:off x="6934200" y="1744931"/>
              <a:ext cx="1676400" cy="609600"/>
            </a:xfrm>
            <a:prstGeom prst="flowChartDocument">
              <a:avLst/>
            </a:prstGeom>
            <a:solidFill>
              <a:schemeClr val="accent3">
                <a:lumMod val="75000"/>
              </a:schemeClr>
            </a:solidFill>
            <a:ln w="571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b="1" dirty="0"/>
                <a:t>Percaya Diri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76676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6" t="-1" b="-3780"/>
          <a:stretch/>
        </p:blipFill>
        <p:spPr>
          <a:xfrm flipH="1">
            <a:off x="5706046" y="1454945"/>
            <a:ext cx="3768508" cy="418474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304800" y="110192"/>
            <a:ext cx="5791200" cy="851178"/>
            <a:chOff x="457199" y="-126500"/>
            <a:chExt cx="5790952" cy="850890"/>
          </a:xfrm>
        </p:grpSpPr>
        <p:sp>
          <p:nvSpPr>
            <p:cNvPr id="8" name="Rectangle 15"/>
            <p:cNvSpPr>
              <a:spLocks noChangeArrowheads="1"/>
            </p:cNvSpPr>
            <p:nvPr/>
          </p:nvSpPr>
          <p:spPr bwMode="auto">
            <a:xfrm>
              <a:off x="457199" y="201347"/>
              <a:ext cx="5790952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id-ID" sz="2800" b="1" dirty="0">
                  <a:ln w="0"/>
                  <a:latin typeface="+mj-lt"/>
                  <a:cs typeface="Arial" panose="020B0604020202020204" pitchFamily="34" charset="0"/>
                </a:rPr>
                <a:t>JAGALAH KEBERSIHAN LINGKUNGAN</a:t>
              </a: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457200" y="-126500"/>
              <a:ext cx="1263433" cy="523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BAB </a:t>
              </a:r>
              <a:r>
                <a:rPr lang="id-ID" altLang="id-ID" sz="2800" b="1" dirty="0">
                  <a:solidFill>
                    <a:schemeClr val="accent6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7</a:t>
              </a:r>
              <a:endParaRPr lang="en-US" altLang="id-ID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1" y="243481"/>
            <a:ext cx="77341" cy="1417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95829" y="742950"/>
            <a:ext cx="5744718" cy="3414355"/>
            <a:chOff x="70453" y="1748836"/>
            <a:chExt cx="3567645" cy="3414355"/>
          </a:xfrm>
        </p:grpSpPr>
        <p:sp>
          <p:nvSpPr>
            <p:cNvPr id="4" name="Rectangle 3"/>
            <p:cNvSpPr/>
            <p:nvPr/>
          </p:nvSpPr>
          <p:spPr>
            <a:xfrm>
              <a:off x="157161" y="1866232"/>
              <a:ext cx="1873175" cy="3810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65704" y="1748836"/>
              <a:ext cx="3209572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id-ID" sz="2000" b="1" noProof="1">
                  <a:solidFill>
                    <a:schemeClr val="bg1"/>
                  </a:solidFill>
                  <a:latin typeface="+mj-lt"/>
                  <a:cs typeface="Arial" pitchFamily="34" charset="0"/>
                </a:rPr>
                <a:t>TUJUAN PEMBELAJARAN:</a:t>
              </a:r>
              <a:endParaRPr lang="en-US" sz="2000" b="1" noProof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70453" y="2300869"/>
              <a:ext cx="3567645" cy="2862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marL="533400" indent="-533400"/>
              <a:r>
                <a:rPr lang="en-US" altLang="id-ID" sz="1500" dirty="0">
                  <a:latin typeface="+mj-lt"/>
                </a:rPr>
                <a:t>1.8	</a:t>
              </a:r>
              <a:r>
                <a:rPr lang="id-ID" altLang="id-ID" sz="1500" dirty="0">
                  <a:latin typeface="+mj-lt"/>
                </a:rPr>
                <a:t>menjelaskan topik dan informasi kunci dari teks (menyimak)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533400" indent="-533400"/>
              <a:r>
                <a:rPr lang="en-US" altLang="id-ID" sz="1500" dirty="0">
                  <a:latin typeface="+mj-lt"/>
                </a:rPr>
                <a:t>4.21	</a:t>
              </a:r>
              <a:r>
                <a:rPr lang="id-ID" altLang="id-ID" sz="1500" dirty="0">
                  <a:latin typeface="+mj-lt"/>
                </a:rPr>
                <a:t>menjelaskan kembali isi teks prosedur dengan bantuan kata kunci (menulis)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533400" indent="-533400"/>
              <a:r>
                <a:rPr lang="en-US" altLang="id-ID" sz="1500" dirty="0"/>
                <a:t>3.12	</a:t>
              </a:r>
              <a:r>
                <a:rPr lang="id-ID" altLang="id-ID" sz="1500" dirty="0"/>
                <a:t>menceritakan teks prosedur </a:t>
              </a:r>
              <a:r>
                <a:rPr lang="id-ID" altLang="id-ID" sz="1500" dirty="0">
                  <a:latin typeface="+mj-lt"/>
                </a:rPr>
                <a:t>buatan sendiri (berbicara)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533400" indent="-533400"/>
              <a:r>
                <a:rPr lang="en-US" altLang="id-ID" sz="1500" dirty="0">
                  <a:latin typeface="+mj-lt"/>
                </a:rPr>
                <a:t>2.10	</a:t>
              </a:r>
              <a:r>
                <a:rPr lang="id-ID" altLang="id-ID" sz="1500" dirty="0">
                  <a:latin typeface="+mj-lt"/>
                </a:rPr>
                <a:t>menjelaskan penggunaan tanda hubung pada kata ulang (membaca)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533400" indent="-533400"/>
              <a:r>
                <a:rPr lang="en-US" altLang="id-ID" sz="1500" dirty="0">
                  <a:latin typeface="+mj-lt"/>
                </a:rPr>
                <a:t>4.22	</a:t>
              </a:r>
              <a:r>
                <a:rPr lang="id-ID" altLang="id-ID" sz="1500" dirty="0">
                  <a:latin typeface="+mj-lt"/>
                </a:rPr>
                <a:t>menulis kalimat berisi kata ulang (menulis)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533400" indent="-533400"/>
              <a:r>
                <a:rPr lang="en-US" altLang="id-ID" sz="1500" dirty="0">
                  <a:latin typeface="+mj-lt"/>
                </a:rPr>
                <a:t>2.11	</a:t>
              </a:r>
              <a:r>
                <a:rPr lang="id-ID" altLang="id-ID" sz="1500" dirty="0">
                  <a:latin typeface="+mj-lt"/>
                </a:rPr>
                <a:t>menyimpulkan perasaan tokoh cerita (membaca dan memirsa)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533400" indent="-533400"/>
              <a:r>
                <a:rPr lang="en-US" altLang="id-ID" sz="1500" dirty="0">
                  <a:latin typeface="+mj-lt"/>
                </a:rPr>
                <a:t>4.23	</a:t>
              </a:r>
              <a:r>
                <a:rPr lang="id-ID" altLang="id-ID" sz="1500" dirty="0">
                  <a:latin typeface="+mj-lt"/>
                </a:rPr>
                <a:t>menilai kesesuaian ilustrasi dengan isi teks narasi (</a:t>
              </a:r>
              <a:r>
                <a:rPr lang="en-US" altLang="id-ID" sz="1500" dirty="0" err="1">
                  <a:latin typeface="+mj-lt"/>
                </a:rPr>
                <a:t>menulis</a:t>
              </a:r>
              <a:r>
                <a:rPr lang="id-ID" altLang="id-ID" sz="1500" dirty="0">
                  <a:latin typeface="+mj-lt"/>
                </a:rPr>
                <a:t>)</a:t>
              </a:r>
              <a:r>
                <a:rPr lang="en-US" altLang="id-ID" sz="1500" dirty="0">
                  <a:latin typeface="+mj-lt"/>
                </a:rPr>
                <a:t>;</a:t>
              </a:r>
            </a:p>
            <a:p>
              <a:pPr marL="533400" indent="-533400"/>
              <a:r>
                <a:rPr lang="en-US" altLang="id-ID" sz="1500" dirty="0">
                  <a:latin typeface="+mj-lt"/>
                </a:rPr>
                <a:t>1.9	</a:t>
              </a:r>
              <a:r>
                <a:rPr lang="en-US" altLang="id-ID" sz="1500" dirty="0" err="1">
                  <a:latin typeface="+mj-lt"/>
                </a:rPr>
                <a:t>mengidentifikasi</a:t>
              </a:r>
              <a:r>
                <a:rPr lang="en-US" altLang="id-ID" sz="1500" dirty="0">
                  <a:latin typeface="+mj-lt"/>
                </a:rPr>
                <a:t> </a:t>
              </a:r>
              <a:r>
                <a:rPr lang="en-US" altLang="id-ID" sz="1500" dirty="0" err="1">
                  <a:latin typeface="+mj-lt"/>
                </a:rPr>
                <a:t>informasi</a:t>
              </a:r>
              <a:r>
                <a:rPr lang="en-US" altLang="id-ID" sz="1500" dirty="0">
                  <a:latin typeface="+mj-lt"/>
                </a:rPr>
                <a:t> </a:t>
              </a:r>
              <a:r>
                <a:rPr lang="en-US" altLang="id-ID" sz="1500" dirty="0" err="1">
                  <a:latin typeface="+mj-lt"/>
                </a:rPr>
                <a:t>pada</a:t>
              </a:r>
              <a:r>
                <a:rPr lang="en-US" altLang="id-ID" sz="1500" dirty="0">
                  <a:latin typeface="+mj-lt"/>
                </a:rPr>
                <a:t> </a:t>
              </a:r>
              <a:r>
                <a:rPr lang="en-US" altLang="id-ID" sz="1500" dirty="0" err="1">
                  <a:latin typeface="+mj-lt"/>
                </a:rPr>
                <a:t>puisi</a:t>
              </a:r>
              <a:r>
                <a:rPr lang="en-US" altLang="id-ID" sz="1500" dirty="0">
                  <a:latin typeface="+mj-lt"/>
                </a:rPr>
                <a:t> </a:t>
              </a:r>
              <a:r>
                <a:rPr lang="en-US" altLang="id-ID" sz="1500" dirty="0" err="1">
                  <a:latin typeface="+mj-lt"/>
                </a:rPr>
                <a:t>anak</a:t>
              </a:r>
              <a:r>
                <a:rPr lang="en-US" altLang="id-ID" sz="1500" dirty="0">
                  <a:latin typeface="+mj-lt"/>
                </a:rPr>
                <a:t> (</a:t>
              </a:r>
              <a:r>
                <a:rPr lang="en-US" altLang="id-ID" sz="1500" dirty="0" err="1">
                  <a:latin typeface="+mj-lt"/>
                </a:rPr>
                <a:t>menyimak</a:t>
              </a:r>
              <a:r>
                <a:rPr lang="en-US" altLang="id-ID" sz="1500" dirty="0">
                  <a:latin typeface="+mj-lt"/>
                </a:rPr>
                <a:t>);</a:t>
              </a:r>
              <a:endParaRPr lang="id-ID" altLang="id-ID" sz="1500" dirty="0">
                <a:latin typeface="+mj-lt"/>
              </a:endParaRPr>
            </a:p>
            <a:p>
              <a:pPr marL="533400" indent="-533400"/>
              <a:r>
                <a:rPr lang="en-US" altLang="id-ID" sz="1500" dirty="0">
                  <a:latin typeface="+mj-lt"/>
                </a:rPr>
                <a:t>4.24	</a:t>
              </a:r>
              <a:r>
                <a:rPr lang="id-ID" altLang="id-ID" sz="1500" dirty="0">
                  <a:latin typeface="+mj-lt"/>
                </a:rPr>
                <a:t>membuat puisi anak (menulis)</a:t>
              </a:r>
              <a:r>
                <a:rPr lang="en-US" altLang="id-ID" sz="1500" dirty="0">
                  <a:latin typeface="+mj-lt"/>
                </a:rPr>
                <a:t>;</a:t>
              </a:r>
              <a:endParaRPr lang="id-ID" altLang="id-ID" sz="1500" dirty="0">
                <a:latin typeface="+mj-lt"/>
              </a:endParaRPr>
            </a:p>
            <a:p>
              <a:pPr marL="533400" indent="-533400"/>
              <a:r>
                <a:rPr lang="en-US" altLang="id-ID" sz="1500" dirty="0">
                  <a:latin typeface="+mj-lt"/>
                </a:rPr>
                <a:t>3.13	</a:t>
              </a:r>
              <a:r>
                <a:rPr lang="id-ID" altLang="id-ID" sz="1500" dirty="0">
                  <a:latin typeface="+mj-lt"/>
                </a:rPr>
                <a:t>membacakan puisi anak buatan sendiri (berbicara)</a:t>
              </a:r>
              <a:r>
                <a:rPr lang="en-US" altLang="id-ID" sz="1500" dirty="0">
                  <a:latin typeface="+mj-lt"/>
                </a:rPr>
                <a:t>.</a:t>
              </a:r>
              <a:endParaRPr lang="id-ID" altLang="id-ID" sz="15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3017456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E:\ELISA\PPT ESPS\2016\ESPS edisi kurnas\PERINTILAN ESPS KURNAS\papan tulis kecil.png">
            <a:extLst>
              <a:ext uri="{FF2B5EF4-FFF2-40B4-BE49-F238E27FC236}">
                <a16:creationId xmlns:a16="http://schemas.microsoft.com/office/drawing/2014/main" id="{81386D72-BB38-8ACD-96EE-A4EF758C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76350"/>
            <a:ext cx="61658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5334000" cy="4969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271462"/>
            <a:ext cx="46482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Informasi dalam Teks Petunjuk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60450" y="1685744"/>
            <a:ext cx="5410200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d-ID" sz="2400" dirty="0">
                <a:solidFill>
                  <a:schemeClr val="bg1"/>
                </a:solidFill>
              </a:rPr>
              <a:t>Kamu dapat mengetahui cara menjaga kebersihan lingkungan dengan menyimak teks petunjuk.</a:t>
            </a:r>
          </a:p>
          <a:p>
            <a:r>
              <a:rPr lang="id-ID" sz="2400" dirty="0">
                <a:solidFill>
                  <a:schemeClr val="bg1"/>
                </a:solidFill>
              </a:rPr>
              <a:t>Teks petunjuk disebut juga teks prosedur.</a:t>
            </a:r>
          </a:p>
          <a:p>
            <a:r>
              <a:rPr lang="id-ID" sz="2400" dirty="0">
                <a:solidFill>
                  <a:schemeClr val="bg1"/>
                </a:solidFill>
              </a:rPr>
              <a:t>Teks petunjuk berisi cara melakukan kegiatan atau membuat sesuatu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  <a:endParaRPr lang="id-ID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200150"/>
            <a:ext cx="219639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515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2801"/>
            <a:ext cx="9286746" cy="42455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5775" y="760892"/>
            <a:ext cx="7333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d-ID" sz="2400" b="1" dirty="0"/>
              <a:t>Kata-kata tentang Lingkungan Sehat dan Tidak Sehat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" y="1593628"/>
            <a:ext cx="4800600" cy="1938992"/>
          </a:xfrm>
          <a:prstGeom prst="rect">
            <a:avLst/>
          </a:prstGeom>
          <a:solidFill>
            <a:srgbClr val="DFEEBC"/>
          </a:solidFill>
          <a:ln w="38100">
            <a:solidFill>
              <a:schemeClr val="accent4">
                <a:lumMod val="75000"/>
              </a:schemeClr>
            </a:solidFill>
            <a:prstDash val="sysDot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dirty="0"/>
              <a:t>Teks petunjuk memuat</a:t>
            </a:r>
            <a:r>
              <a:rPr lang="en-US" sz="2400" dirty="0"/>
              <a:t> </a:t>
            </a:r>
            <a:r>
              <a:rPr lang="id-ID" sz="2400" dirty="0"/>
              <a:t>kalimat perintah.</a:t>
            </a:r>
          </a:p>
          <a:p>
            <a:r>
              <a:rPr lang="id-ID" sz="2400" dirty="0"/>
              <a:t>Kalimat terdiri dari atas</a:t>
            </a:r>
            <a:r>
              <a:rPr lang="en-US" sz="2400" dirty="0"/>
              <a:t> </a:t>
            </a:r>
            <a:r>
              <a:rPr lang="id-ID" sz="2400" dirty="0"/>
              <a:t>kata-kata.</a:t>
            </a:r>
          </a:p>
          <a:p>
            <a:r>
              <a:rPr lang="id-ID" sz="2400" dirty="0"/>
              <a:t>Agar dapat memahami isi teks, kamu perlu mengetahui</a:t>
            </a:r>
            <a:r>
              <a:rPr lang="en-US" sz="2400" dirty="0"/>
              <a:t> </a:t>
            </a:r>
            <a:r>
              <a:rPr lang="id-ID" sz="2400" dirty="0"/>
              <a:t>makna kata</a:t>
            </a:r>
            <a:r>
              <a:rPr lang="en-US" sz="2400" dirty="0"/>
              <a:t>.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13244243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81000" y="666750"/>
            <a:ext cx="3926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id-ID" sz="2400" b="1" dirty="0"/>
              <a:t>Topik dan Informasi Kunci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7" y="1357015"/>
            <a:ext cx="8043673" cy="830997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ysDot"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id-ID" sz="2400" dirty="0"/>
              <a:t>Setiap teks memiliki topik.</a:t>
            </a:r>
          </a:p>
          <a:p>
            <a:pPr algn="just"/>
            <a:r>
              <a:rPr lang="id-ID" sz="2400" dirty="0"/>
              <a:t>Topik adalah hal atau masalah yang dibahas dalam teks.</a:t>
            </a:r>
          </a:p>
        </p:txBody>
      </p:sp>
      <p:sp>
        <p:nvSpPr>
          <p:cNvPr id="2" name="Cloud 1"/>
          <p:cNvSpPr/>
          <p:nvPr/>
        </p:nvSpPr>
        <p:spPr>
          <a:xfrm>
            <a:off x="3003804" y="2571750"/>
            <a:ext cx="2798064" cy="1568958"/>
          </a:xfrm>
          <a:prstGeom prst="cloud">
            <a:avLst/>
          </a:prstGeom>
          <a:solidFill>
            <a:srgbClr val="DFEEBC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b="1" dirty="0">
                <a:solidFill>
                  <a:schemeClr val="tx1"/>
                </a:solidFill>
              </a:rPr>
              <a:t>Cara Menentukan Topik pada Teks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431800" y="3356229"/>
            <a:ext cx="540000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2" idx="1"/>
          </p:cNvCxnSpPr>
          <p:nvPr/>
        </p:nvCxnSpPr>
        <p:spPr>
          <a:xfrm>
            <a:off x="4402836" y="4139037"/>
            <a:ext cx="1080000" cy="1671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0"/>
          </p:cNvCxnSpPr>
          <p:nvPr/>
        </p:nvCxnSpPr>
        <p:spPr>
          <a:xfrm>
            <a:off x="5799536" y="3356229"/>
            <a:ext cx="540000" cy="0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08473" y="2898545"/>
            <a:ext cx="1810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Simak atau bacalah teks dengan saksama.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19800" y="3815871"/>
            <a:ext cx="1866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Tentukan kata kunci dalam teks.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38912" y="3033062"/>
            <a:ext cx="2076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dirty="0"/>
              <a:t>Catatlah informasi penting dari teks.</a:t>
            </a:r>
          </a:p>
        </p:txBody>
      </p:sp>
      <p:sp>
        <p:nvSpPr>
          <p:cNvPr id="16" name="Oval 15"/>
          <p:cNvSpPr/>
          <p:nvPr/>
        </p:nvSpPr>
        <p:spPr>
          <a:xfrm>
            <a:off x="648473" y="2996227"/>
            <a:ext cx="360000" cy="36000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6478912" y="3180210"/>
            <a:ext cx="360000" cy="36000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8" name="Oval 17"/>
          <p:cNvSpPr/>
          <p:nvPr/>
        </p:nvSpPr>
        <p:spPr>
          <a:xfrm>
            <a:off x="5621868" y="3959036"/>
            <a:ext cx="360000" cy="360000"/>
          </a:xfrm>
          <a:prstGeom prst="ellipse">
            <a:avLst/>
          </a:prstGeom>
          <a:noFill/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d-ID" sz="20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7445969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 animBg="1"/>
      <p:bldP spid="2" grpId="0" animBg="1"/>
      <p:bldP spid="12" grpId="0"/>
      <p:bldP spid="14" grpId="0"/>
      <p:bldP spid="15" grpId="0"/>
      <p:bldP spid="16" grpId="0" animBg="1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81000" y="514350"/>
            <a:ext cx="3736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id-ID" sz="2400" b="1" dirty="0"/>
              <a:t>Membuat Teks Petunjuk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6927" y="1101864"/>
            <a:ext cx="3852673" cy="707886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ysDot"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id-ID" sz="2000" dirty="0"/>
              <a:t>Ayo, membuat teks petunjuk.</a:t>
            </a:r>
          </a:p>
          <a:p>
            <a:pPr algn="just"/>
            <a:r>
              <a:rPr lang="id-ID" sz="2000" dirty="0"/>
              <a:t>Teks petunjuk berisi hal-hal berikut.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29600" y="1990890"/>
            <a:ext cx="8257200" cy="1170600"/>
            <a:chOff x="381000" y="2143290"/>
            <a:chExt cx="8257200" cy="1170600"/>
          </a:xfrm>
        </p:grpSpPr>
        <p:grpSp>
          <p:nvGrpSpPr>
            <p:cNvPr id="9" name="Group 8"/>
            <p:cNvGrpSpPr/>
            <p:nvPr/>
          </p:nvGrpSpPr>
          <p:grpSpPr>
            <a:xfrm>
              <a:off x="381000" y="2143290"/>
              <a:ext cx="1399200" cy="1146325"/>
              <a:chOff x="505800" y="2443625"/>
              <a:chExt cx="1399200" cy="1146325"/>
            </a:xfrm>
          </p:grpSpPr>
          <p:sp>
            <p:nvSpPr>
              <p:cNvPr id="3" name="Pentagon 2"/>
              <p:cNvSpPr/>
              <p:nvPr/>
            </p:nvSpPr>
            <p:spPr>
              <a:xfrm>
                <a:off x="685800" y="2599350"/>
                <a:ext cx="1219200" cy="990600"/>
              </a:xfrm>
              <a:prstGeom prst="homePlate">
                <a:avLst/>
              </a:prstGeom>
              <a:solidFill>
                <a:srgbClr val="DFEEBC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dirty="0">
                    <a:solidFill>
                      <a:schemeClr val="tx1"/>
                    </a:solidFill>
                  </a:rPr>
                  <a:t>Judul teks.</a:t>
                </a: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505800" y="2443625"/>
                <a:ext cx="360000" cy="360000"/>
              </a:xfrm>
              <a:prstGeom prst="ellipse">
                <a:avLst/>
              </a:prstGeom>
              <a:solidFill>
                <a:srgbClr val="DFEEBC"/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1475400" y="2143290"/>
              <a:ext cx="2462724" cy="1170600"/>
              <a:chOff x="1752600" y="2419350"/>
              <a:chExt cx="2462724" cy="1170600"/>
            </a:xfrm>
          </p:grpSpPr>
          <p:sp>
            <p:nvSpPr>
              <p:cNvPr id="19" name="Pentagon 18"/>
              <p:cNvSpPr/>
              <p:nvPr/>
            </p:nvSpPr>
            <p:spPr>
              <a:xfrm>
                <a:off x="1902259" y="2599350"/>
                <a:ext cx="2313065" cy="990600"/>
              </a:xfrm>
              <a:prstGeom prst="homePlate">
                <a:avLst/>
              </a:prstGeom>
              <a:solidFill>
                <a:srgbClr val="DFEEBC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dirty="0">
                    <a:solidFill>
                      <a:schemeClr val="tx1"/>
                    </a:solidFill>
                  </a:rPr>
                  <a:t>Pembuka teks. Misalnya, berupa tujuan kegiatan</a:t>
                </a:r>
                <a:r>
                  <a:rPr lang="en-US" dirty="0">
                    <a:solidFill>
                      <a:schemeClr val="tx1"/>
                    </a:solidFill>
                  </a:rPr>
                  <a:t>.</a:t>
                </a:r>
                <a:endParaRPr lang="id-ID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752600" y="2419350"/>
                <a:ext cx="360000" cy="360000"/>
              </a:xfrm>
              <a:prstGeom prst="ellipse">
                <a:avLst/>
              </a:prstGeom>
              <a:solidFill>
                <a:srgbClr val="DFEEBC"/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3609000" y="2143290"/>
              <a:ext cx="2743200" cy="1170600"/>
              <a:chOff x="1752600" y="2419350"/>
              <a:chExt cx="2743200" cy="1170600"/>
            </a:xfrm>
          </p:grpSpPr>
          <p:sp>
            <p:nvSpPr>
              <p:cNvPr id="22" name="Pentagon 21"/>
              <p:cNvSpPr/>
              <p:nvPr/>
            </p:nvSpPr>
            <p:spPr>
              <a:xfrm>
                <a:off x="1902259" y="2599350"/>
                <a:ext cx="2593541" cy="990600"/>
              </a:xfrm>
              <a:prstGeom prst="homePlate">
                <a:avLst/>
              </a:prstGeom>
              <a:solidFill>
                <a:srgbClr val="DFEEBC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dirty="0">
                    <a:solidFill>
                      <a:schemeClr val="tx1"/>
                    </a:solidFill>
                  </a:rPr>
                  <a:t>Cara membuat sesuatu atau melakukan kegiatan.</a:t>
                </a:r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1752600" y="2419350"/>
                <a:ext cx="360000" cy="360000"/>
              </a:xfrm>
              <a:prstGeom prst="ellipse">
                <a:avLst/>
              </a:prstGeom>
              <a:solidFill>
                <a:srgbClr val="DFEEBC"/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023076" y="2143290"/>
              <a:ext cx="2615124" cy="1170600"/>
              <a:chOff x="1752600" y="2419350"/>
              <a:chExt cx="2615124" cy="1170600"/>
            </a:xfrm>
          </p:grpSpPr>
          <p:sp>
            <p:nvSpPr>
              <p:cNvPr id="26" name="Pentagon 25"/>
              <p:cNvSpPr/>
              <p:nvPr/>
            </p:nvSpPr>
            <p:spPr>
              <a:xfrm>
                <a:off x="1902259" y="2599350"/>
                <a:ext cx="2465465" cy="990600"/>
              </a:xfrm>
              <a:prstGeom prst="homePlate">
                <a:avLst/>
              </a:prstGeom>
              <a:solidFill>
                <a:srgbClr val="DFEEBC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dirty="0">
                    <a:solidFill>
                      <a:schemeClr val="tx1"/>
                    </a:solidFill>
                  </a:rPr>
                  <a:t>Penutup teks.</a:t>
                </a:r>
              </a:p>
              <a:p>
                <a:pPr algn="ctr"/>
                <a:r>
                  <a:rPr lang="id-ID" dirty="0">
                    <a:solidFill>
                      <a:schemeClr val="tx1"/>
                    </a:solidFill>
                  </a:rPr>
                  <a:t>Misalnya, berupa saran dan simpulan.</a:t>
                </a: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752600" y="2419350"/>
                <a:ext cx="360000" cy="360000"/>
              </a:xfrm>
              <a:prstGeom prst="ellipse">
                <a:avLst/>
              </a:prstGeom>
              <a:solidFill>
                <a:srgbClr val="DFEEBC"/>
              </a:solidFill>
              <a:ln w="285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d-ID" sz="20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4785527" y="3414415"/>
            <a:ext cx="3852673" cy="1015663"/>
          </a:xfrm>
          <a:prstGeom prst="rect">
            <a:avLst/>
          </a:prstGeom>
          <a:noFill/>
          <a:ln w="38100">
            <a:solidFill>
              <a:schemeClr val="accent4">
                <a:lumMod val="75000"/>
              </a:schemeClr>
            </a:solidFill>
            <a:prstDash val="sysDot"/>
          </a:ln>
          <a:effectLst/>
        </p:spPr>
        <p:txBody>
          <a:bodyPr wrap="square" rtlCol="0">
            <a:spAutoFit/>
          </a:bodyPr>
          <a:lstStyle/>
          <a:p>
            <a:pPr algn="just"/>
            <a:r>
              <a:rPr lang="id-ID" sz="2000" dirty="0"/>
              <a:t>Tulislah petunjuk secara berurutan.</a:t>
            </a:r>
          </a:p>
          <a:p>
            <a:pPr algn="just"/>
            <a:r>
              <a:rPr lang="id-ID" sz="2000" dirty="0"/>
              <a:t>Gunakan kalimat perintah.</a:t>
            </a:r>
          </a:p>
          <a:p>
            <a:pPr algn="just"/>
            <a:r>
              <a:rPr lang="id-ID" sz="2000" dirty="0"/>
              <a:t>Gunakan bahasa yang santun.</a:t>
            </a:r>
          </a:p>
        </p:txBody>
      </p:sp>
    </p:spTree>
    <p:extLst>
      <p:ext uri="{BB962C8B-B14F-4D97-AF65-F5344CB8AC3E}">
        <p14:creationId xmlns:p14="http://schemas.microsoft.com/office/powerpoint/2010/main" val="8908009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0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5334000" cy="4969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257174"/>
            <a:ext cx="47244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2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Tanda Hubung pada Kata Ulang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1124775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d-ID" sz="2400" dirty="0"/>
              <a:t>Perhatikan kalimat-kalimat berikut.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81000" y="1925418"/>
            <a:ext cx="3960249" cy="722531"/>
            <a:chOff x="705374" y="2495550"/>
            <a:chExt cx="3028426" cy="540000"/>
          </a:xfrm>
          <a:solidFill>
            <a:srgbClr val="DFEEBC"/>
          </a:solidFill>
        </p:grpSpPr>
        <p:sp>
          <p:nvSpPr>
            <p:cNvPr id="10" name="Rectangle 9"/>
            <p:cNvSpPr/>
            <p:nvPr/>
          </p:nvSpPr>
          <p:spPr>
            <a:xfrm>
              <a:off x="838200" y="2495550"/>
              <a:ext cx="2895600" cy="540000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3050"/>
              <a:r>
                <a:rPr lang="id-ID" sz="2400" dirty="0">
                  <a:solidFill>
                    <a:schemeClr val="tx1"/>
                  </a:solidFill>
                </a:rPr>
                <a:t>Ambillah </a:t>
              </a:r>
              <a:r>
                <a:rPr lang="id-ID" sz="2400" dirty="0">
                  <a:solidFill>
                    <a:srgbClr val="FF0000"/>
                  </a:solidFill>
                </a:rPr>
                <a:t>kertas-kertas</a:t>
              </a:r>
              <a:r>
                <a:rPr lang="id-ID" sz="2400" dirty="0">
                  <a:solidFill>
                    <a:schemeClr val="tx1"/>
                  </a:solidFill>
                </a:rPr>
                <a:t> itu.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705374" y="2592750"/>
              <a:ext cx="360000" cy="360000"/>
            </a:xfrm>
            <a:prstGeom prst="ellipse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24400" y="1925418"/>
            <a:ext cx="3886200" cy="722531"/>
            <a:chOff x="705374" y="2495550"/>
            <a:chExt cx="2971800" cy="540000"/>
          </a:xfrm>
          <a:solidFill>
            <a:srgbClr val="DFEEBC"/>
          </a:solidFill>
        </p:grpSpPr>
        <p:sp>
          <p:nvSpPr>
            <p:cNvPr id="13" name="Rectangle 12"/>
            <p:cNvSpPr/>
            <p:nvPr/>
          </p:nvSpPr>
          <p:spPr>
            <a:xfrm>
              <a:off x="838200" y="2495550"/>
              <a:ext cx="2838974" cy="540000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3050"/>
              <a:r>
                <a:rPr lang="id-ID" sz="2400" dirty="0">
                  <a:solidFill>
                    <a:schemeClr val="tx1"/>
                  </a:solidFill>
                </a:rPr>
                <a:t>Heri </a:t>
              </a:r>
              <a:r>
                <a:rPr lang="id-ID" sz="2400" dirty="0">
                  <a:solidFill>
                    <a:srgbClr val="FF0000"/>
                  </a:solidFill>
                </a:rPr>
                <a:t>mengusap-usap</a:t>
              </a:r>
              <a:r>
                <a:rPr lang="id-ID" sz="2400" dirty="0">
                  <a:solidFill>
                    <a:schemeClr val="tx1"/>
                  </a:solidFill>
                </a:rPr>
                <a:t> pipi.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705374" y="2592750"/>
              <a:ext cx="360000" cy="360000"/>
            </a:xfrm>
            <a:prstGeom prst="ellipse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68013" y="3046941"/>
            <a:ext cx="6407973" cy="830997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id-ID" sz="2400" dirty="0"/>
              <a:t>Kata berwarna merah adalah kata ulang.</a:t>
            </a:r>
          </a:p>
          <a:p>
            <a:r>
              <a:rPr lang="id-ID" sz="2400" dirty="0"/>
              <a:t>Di antara bagian kata ulang, ada tanda hubung (-).</a:t>
            </a:r>
          </a:p>
        </p:txBody>
      </p:sp>
    </p:spTree>
    <p:extLst>
      <p:ext uri="{BB962C8B-B14F-4D97-AF65-F5344CB8AC3E}">
        <p14:creationId xmlns:p14="http://schemas.microsoft.com/office/powerpoint/2010/main" val="2743538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108"/>
            <a:ext cx="9144000" cy="85039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04800" y="514350"/>
            <a:ext cx="3960249" cy="722531"/>
            <a:chOff x="705374" y="2495550"/>
            <a:chExt cx="3028426" cy="540000"/>
          </a:xfrm>
          <a:solidFill>
            <a:srgbClr val="DFEEBC"/>
          </a:solidFill>
        </p:grpSpPr>
        <p:sp>
          <p:nvSpPr>
            <p:cNvPr id="10" name="Rectangle 9"/>
            <p:cNvSpPr/>
            <p:nvPr/>
          </p:nvSpPr>
          <p:spPr>
            <a:xfrm>
              <a:off x="838200" y="2495550"/>
              <a:ext cx="2895600" cy="540000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3050"/>
              <a:r>
                <a:rPr lang="id-ID" sz="2400" dirty="0">
                  <a:solidFill>
                    <a:schemeClr val="tx1"/>
                  </a:solidFill>
                </a:rPr>
                <a:t>Ambillah </a:t>
              </a:r>
              <a:r>
                <a:rPr lang="id-ID" sz="2400" dirty="0">
                  <a:solidFill>
                    <a:srgbClr val="FF0000"/>
                  </a:solidFill>
                </a:rPr>
                <a:t>kertas-kertas</a:t>
              </a:r>
              <a:r>
                <a:rPr lang="id-ID" sz="2400" dirty="0">
                  <a:solidFill>
                    <a:schemeClr val="tx1"/>
                  </a:solidFill>
                </a:rPr>
                <a:t> itu.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705374" y="2592750"/>
              <a:ext cx="360000" cy="360000"/>
            </a:xfrm>
            <a:prstGeom prst="ellipse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814887" y="2591802"/>
            <a:ext cx="3886200" cy="722531"/>
            <a:chOff x="705374" y="2495550"/>
            <a:chExt cx="2971800" cy="540000"/>
          </a:xfrm>
          <a:solidFill>
            <a:srgbClr val="DFEEBC"/>
          </a:solidFill>
        </p:grpSpPr>
        <p:sp>
          <p:nvSpPr>
            <p:cNvPr id="13" name="Rectangle 12"/>
            <p:cNvSpPr/>
            <p:nvPr/>
          </p:nvSpPr>
          <p:spPr>
            <a:xfrm>
              <a:off x="838200" y="2495550"/>
              <a:ext cx="2838974" cy="540000"/>
            </a:xfrm>
            <a:prstGeom prst="rect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73050"/>
              <a:r>
                <a:rPr lang="id-ID" sz="2400" dirty="0">
                  <a:solidFill>
                    <a:schemeClr val="tx1"/>
                  </a:solidFill>
                </a:rPr>
                <a:t>Heri </a:t>
              </a:r>
              <a:r>
                <a:rPr lang="id-ID" sz="2400" dirty="0">
                  <a:solidFill>
                    <a:srgbClr val="FF0000"/>
                  </a:solidFill>
                </a:rPr>
                <a:t>mengusap-usap</a:t>
              </a:r>
              <a:r>
                <a:rPr lang="id-ID" sz="2400" dirty="0">
                  <a:solidFill>
                    <a:schemeClr val="tx1"/>
                  </a:solidFill>
                </a:rPr>
                <a:t> pipi.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705374" y="2592750"/>
              <a:ext cx="360000" cy="360000"/>
            </a:xfrm>
            <a:prstGeom prst="ellipse">
              <a:avLst/>
            </a:prstGeom>
            <a:grp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d-ID" sz="24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8496" y="1399680"/>
            <a:ext cx="5021375" cy="830997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Kata </a:t>
            </a:r>
            <a:r>
              <a:rPr lang="en-US" sz="2400" dirty="0" err="1"/>
              <a:t>ulang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kalimat</a:t>
            </a:r>
            <a:r>
              <a:rPr lang="en-US" sz="2400" dirty="0"/>
              <a:t> 1 </a:t>
            </a:r>
            <a:r>
              <a:rPr lang="en-US" sz="2400" dirty="0" err="1"/>
              <a:t>menjelaskan</a:t>
            </a:r>
            <a:endParaRPr lang="en-US" sz="2400" dirty="0"/>
          </a:p>
          <a:p>
            <a:r>
              <a:rPr lang="en-US" sz="2400" dirty="0" err="1"/>
              <a:t>jumlah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.</a:t>
            </a:r>
            <a:endParaRPr lang="id-ID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684474" y="3462111"/>
            <a:ext cx="5021375" cy="830997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Kata </a:t>
            </a:r>
            <a:r>
              <a:rPr lang="en-US" sz="2400" dirty="0" err="1"/>
              <a:t>ulang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kalimat</a:t>
            </a:r>
            <a:r>
              <a:rPr lang="en-US" sz="2400" dirty="0"/>
              <a:t> 2 </a:t>
            </a:r>
            <a:r>
              <a:rPr lang="en-US" sz="2400" dirty="0" err="1"/>
              <a:t>menjelaskan</a:t>
            </a:r>
            <a:endParaRPr lang="en-US" sz="2400" dirty="0"/>
          </a:p>
          <a:p>
            <a:r>
              <a:rPr lang="en-US" sz="2400" dirty="0" err="1"/>
              <a:t>hal</a:t>
            </a:r>
            <a:r>
              <a:rPr lang="en-US" sz="2400" dirty="0"/>
              <a:t> yang </a:t>
            </a:r>
            <a:r>
              <a:rPr lang="en-US" sz="2400" dirty="0" err="1"/>
              <a:t>terjadi</a:t>
            </a:r>
            <a:r>
              <a:rPr lang="en-US" sz="2400" dirty="0"/>
              <a:t> </a:t>
            </a:r>
            <a:r>
              <a:rPr lang="en-US" sz="2400" dirty="0" err="1"/>
              <a:t>lebih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satu</a:t>
            </a:r>
            <a:r>
              <a:rPr lang="en-US" sz="2400" dirty="0"/>
              <a:t> kali.</a:t>
            </a:r>
            <a:endParaRPr lang="id-ID" sz="2400" dirty="0"/>
          </a:p>
        </p:txBody>
      </p:sp>
    </p:spTree>
    <p:extLst>
      <p:ext uri="{BB962C8B-B14F-4D97-AF65-F5344CB8AC3E}">
        <p14:creationId xmlns:p14="http://schemas.microsoft.com/office/powerpoint/2010/main" val="2877575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48589"/>
            <a:ext cx="1456947" cy="5943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67071"/>
            <a:ext cx="5029200" cy="4969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33400" y="271462"/>
            <a:ext cx="436860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10000"/>
              </a:lnSpc>
              <a:buSzPct val="100000"/>
              <a:buFont typeface="+mj-lt"/>
              <a:buAutoNum type="alphaUcPeriod" startAt="3"/>
            </a:pPr>
            <a:r>
              <a:rPr lang="id-ID" sz="24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Informasi dalam Teks Narasi</a:t>
            </a:r>
            <a:endParaRPr lang="en-US" sz="24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895350"/>
            <a:ext cx="43686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id-ID" sz="2000" b="1" dirty="0"/>
              <a:t>Tokoh dan Perasaannya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1427925"/>
            <a:ext cx="4572000" cy="255454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ysDash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000" dirty="0"/>
              <a:t>Dengan membaca teks “Akibat Malas Menggosok Gigi”, kamu dapat memperoleh informasi</a:t>
            </a:r>
            <a:r>
              <a:rPr lang="en-US" sz="2000" dirty="0"/>
              <a:t>, </a:t>
            </a:r>
            <a:r>
              <a:rPr lang="en-US" sz="2000" dirty="0" err="1"/>
              <a:t>antara</a:t>
            </a:r>
            <a:r>
              <a:rPr lang="en-US" sz="2000" dirty="0"/>
              <a:t> lain: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</a:t>
            </a:r>
            <a:r>
              <a:rPr lang="id-ID" sz="2000" dirty="0"/>
              <a:t>kibat tidak menjaga kebersihan gigi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Tokoh</a:t>
            </a:r>
            <a:r>
              <a:rPr lang="en-US" sz="2000" dirty="0"/>
              <a:t> </a:t>
            </a:r>
            <a:r>
              <a:rPr lang="en-US" sz="2000" dirty="0" err="1"/>
              <a:t>utama</a:t>
            </a:r>
            <a:r>
              <a:rPr lang="en-US" sz="2000" dirty="0"/>
              <a:t> </a:t>
            </a:r>
            <a:r>
              <a:rPr lang="en-US" sz="2000" dirty="0" err="1"/>
              <a:t>dalam</a:t>
            </a:r>
            <a:r>
              <a:rPr lang="en-US" sz="2000" dirty="0"/>
              <a:t> </a:t>
            </a:r>
            <a:r>
              <a:rPr lang="en-US" sz="2000" dirty="0" err="1"/>
              <a:t>cerita</a:t>
            </a:r>
            <a:r>
              <a:rPr lang="en-US" sz="2000" dirty="0"/>
              <a:t> </a:t>
            </a:r>
            <a:r>
              <a:rPr lang="en-US" sz="2000" dirty="0" err="1"/>
              <a:t>tersebut</a:t>
            </a:r>
            <a:r>
              <a:rPr lang="en-US" sz="2000" dirty="0"/>
              <a:t>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en-US" sz="2000" dirty="0" err="1"/>
              <a:t>Heri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/>
              <a:t>Perasaan</a:t>
            </a:r>
            <a:r>
              <a:rPr lang="en-US" sz="2000" dirty="0"/>
              <a:t> </a:t>
            </a:r>
            <a:r>
              <a:rPr lang="en-US" sz="2000" dirty="0" err="1"/>
              <a:t>tokoh</a:t>
            </a:r>
            <a:r>
              <a:rPr lang="en-US" sz="2000" dirty="0"/>
              <a:t> </a:t>
            </a:r>
            <a:r>
              <a:rPr lang="id-ID" sz="2000" dirty="0"/>
              <a:t>Heri </a:t>
            </a:r>
            <a:r>
              <a:rPr lang="en-US" sz="2000" dirty="0" err="1"/>
              <a:t>adalah</a:t>
            </a:r>
            <a:r>
              <a:rPr lang="en-US" sz="2000" dirty="0"/>
              <a:t> </a:t>
            </a:r>
            <a:r>
              <a:rPr lang="id-ID" sz="2000" dirty="0"/>
              <a:t>kesakitan karena giginya berlubang.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62600" y="1412812"/>
            <a:ext cx="3124200" cy="255454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id-ID" sz="2000" dirty="0"/>
              <a:t>Tokoh dapat dibagi menjadi: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sz="2000" dirty="0"/>
              <a:t>Tokoh utama yang biasanya muncul dari awal hingga akhir cerita, dan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d-ID" sz="2000" dirty="0"/>
              <a:t>Tokoh tambahan yang mendukung ataupun menentang tokoh utama.</a:t>
            </a:r>
          </a:p>
        </p:txBody>
      </p:sp>
    </p:spTree>
    <p:extLst>
      <p:ext uri="{BB962C8B-B14F-4D97-AF65-F5344CB8AC3E}">
        <p14:creationId xmlns:p14="http://schemas.microsoft.com/office/powerpoint/2010/main" val="2089925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2" grpId="0" build="p" animBg="1"/>
      <p:bldP spid="3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1458</TotalTime>
  <Words>697</Words>
  <Application>Microsoft Office PowerPoint</Application>
  <PresentationFormat>On-screen Show (16:9)</PresentationFormat>
  <Paragraphs>117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08_points ZeroEight Points</cp:lastModifiedBy>
  <cp:revision>129</cp:revision>
  <dcterms:created xsi:type="dcterms:W3CDTF">2022-01-17T01:37:52Z</dcterms:created>
  <dcterms:modified xsi:type="dcterms:W3CDTF">2023-03-25T00:17:59Z</dcterms:modified>
</cp:coreProperties>
</file>