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89" r:id="rId4"/>
    <p:sldId id="290" r:id="rId5"/>
    <p:sldId id="291" r:id="rId6"/>
    <p:sldId id="292" r:id="rId7"/>
    <p:sldId id="276" r:id="rId8"/>
    <p:sldId id="293" r:id="rId9"/>
    <p:sldId id="294" r:id="rId10"/>
    <p:sldId id="281" r:id="rId11"/>
    <p:sldId id="295" r:id="rId12"/>
    <p:sldId id="296" r:id="rId13"/>
    <p:sldId id="288" r:id="rId14"/>
    <p:sldId id="285" r:id="rId15"/>
    <p:sldId id="297" r:id="rId16"/>
    <p:sldId id="298" r:id="rId17"/>
    <p:sldId id="299" r:id="rId18"/>
    <p:sldId id="30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8080"/>
    <a:srgbClr val="FFFF99"/>
    <a:srgbClr val="FF0066"/>
    <a:srgbClr val="FFFF66"/>
    <a:srgbClr val="FF9966"/>
    <a:srgbClr val="FF99CC"/>
    <a:srgbClr val="FFCC99"/>
    <a:srgbClr val="C9C0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80" d="100"/>
          <a:sy n="80" d="100"/>
        </p:scale>
        <p:origin x="-1002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317177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PENDIDIKAN PANCASILA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D:\JOB TUTI\JOB 2022\5. Bupena Merdeka 1A\COVER\Bupena Merdeka 1A SD Ari New dep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/>
          <a:stretch/>
        </p:blipFill>
        <p:spPr bwMode="auto">
          <a:xfrm>
            <a:off x="1425010" y="871896"/>
            <a:ext cx="2463588" cy="32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80962" y="338508"/>
            <a:ext cx="5634046" cy="733044"/>
            <a:chOff x="152400" y="214296"/>
            <a:chExt cx="5634046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63404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681542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Simbol Sila-Sila Pancasila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1472" y="1428742"/>
            <a:ext cx="3643338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Di b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gian dada Garuda Pancasila, terdapat perisai.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455133"/>
            <a:ext cx="3571900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Perisai memuat simbol sila Pancasila.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3500444"/>
            <a:ext cx="39290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Setiap sila Pancasila memiliki simbol yang berbeda.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7640"/>
          <a:stretch>
            <a:fillRect/>
          </a:stretch>
        </p:blipFill>
        <p:spPr bwMode="auto">
          <a:xfrm>
            <a:off x="6072198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6168" y="428610"/>
            <a:ext cx="1046874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6168" y="1948178"/>
            <a:ext cx="1046874" cy="103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6492" y="3357568"/>
            <a:ext cx="1046226" cy="103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14546" y="428610"/>
            <a:ext cx="457203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Simbol sila pertama: </a:t>
            </a: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bintang emas</a:t>
            </a:r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Bunyi sila pertama: </a:t>
            </a:r>
            <a:r>
              <a:rPr lang="id-ID" sz="22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Ketuhanan Yang Maha Esa.</a:t>
            </a:r>
            <a:endParaRPr lang="en-US" sz="22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892382"/>
            <a:ext cx="478634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Simbol sila kedua: </a:t>
            </a: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tali rantai</a:t>
            </a:r>
          </a:p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Bunyi sila kedua: </a:t>
            </a:r>
            <a:r>
              <a:rPr lang="id-ID" sz="22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Kemanusiaan yang adil dan beradab.</a:t>
            </a:r>
            <a:endParaRPr lang="en-US" sz="22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3516821"/>
            <a:ext cx="478634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Simbol sila ketiga: </a:t>
            </a: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pohon beringin</a:t>
            </a:r>
          </a:p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Bunyi sila ketiga: </a:t>
            </a:r>
            <a:r>
              <a:rPr lang="id-ID" sz="22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Persatuan Indonesia.</a:t>
            </a:r>
            <a:endParaRPr lang="en-US" sz="22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5057" y="714362"/>
            <a:ext cx="1283737" cy="126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5214" y="2591120"/>
            <a:ext cx="1283353" cy="126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642924"/>
            <a:ext cx="4786346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Simbol sila keempat: </a:t>
            </a: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kepala banteng</a:t>
            </a:r>
          </a:p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Bunyi sila keempat: </a:t>
            </a:r>
            <a:r>
              <a:rPr lang="id-ID" sz="22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Kerakyatan yang dipimpin oleh hikmat kebijaksaan dalam permusyawaratan/perwakilan.</a:t>
            </a:r>
            <a:endParaRPr lang="en-US" sz="22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2643188"/>
            <a:ext cx="478634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Simbol sila kelima: </a:t>
            </a:r>
            <a:r>
              <a:rPr lang="id-ID" sz="2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kapas dan padi</a:t>
            </a:r>
          </a:p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Bunyi sila keempat: </a:t>
            </a:r>
            <a:r>
              <a:rPr lang="id-ID" sz="22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Keadilan bagi seluruh rakyat Indonesia.</a:t>
            </a:r>
            <a:endParaRPr lang="en-US" sz="22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42844" y="285734"/>
            <a:ext cx="5929354" cy="785818"/>
            <a:chOff x="152400" y="214296"/>
            <a:chExt cx="5929354" cy="7858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929354" cy="78581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1472" y="267070"/>
              <a:ext cx="5081654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Penerapan Sila-Sila Pancasila</a:t>
              </a:r>
              <a:endParaRPr lang="id-ID" sz="2800" b="1" i="1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1428742"/>
            <a:ext cx="478634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Pancasila adalah dasar negara kita.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071684"/>
            <a:ext cx="4000528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Kita harus hidup sesuai nilai-nilai Pancasila.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4684" y="1515364"/>
            <a:ext cx="2632158" cy="3342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596" y="3106828"/>
            <a:ext cx="350046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Terapkan Pancasila dalam kehidupan sehari-hari.</a:t>
            </a:r>
            <a:endParaRPr lang="en-US" sz="2200" b="1" dirty="0">
              <a:solidFill>
                <a:srgbClr val="9900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22" name="Picture 2" descr="D:\Tere\KONTEN QR\BAHAN\tokoh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46020" y="1135272"/>
            <a:ext cx="2955136" cy="3651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0034" y="1428742"/>
            <a:ext cx="4643470" cy="892552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Contoh penerapan sila pertama Pancasila.</a:t>
            </a:r>
            <a:endParaRPr lang="en-US" sz="26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2522053"/>
            <a:ext cx="4104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600" b="1" dirty="0" smtClean="0">
                <a:solidFill>
                  <a:srgbClr val="008080"/>
                </a:solidFill>
              </a:rPr>
              <a:t>Rajin berdoa.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600" b="1" dirty="0" smtClean="0">
                <a:solidFill>
                  <a:srgbClr val="008080"/>
                </a:solidFill>
              </a:rPr>
              <a:t>Taat beribadah.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600" b="1" dirty="0" smtClean="0">
                <a:solidFill>
                  <a:srgbClr val="008080"/>
                </a:solidFill>
              </a:rPr>
              <a:t>Menghargai orang yang beragama lain.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596" y="357172"/>
            <a:ext cx="55007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990033"/>
                </a:solidFill>
              </a:rPr>
              <a:t>Sila pertama Pancasila mengajarkan untuk melaksanakan ajaran agama.</a:t>
            </a:r>
            <a:endParaRPr lang="en-US" sz="2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22" name="Picture 2" descr="D:\Tere\KONTEN QR\BAHAN\tokoh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39056" y="1357304"/>
            <a:ext cx="3162100" cy="3009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0034" y="1357304"/>
            <a:ext cx="4643470" cy="892552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Contoh penerapan sila kedua Pancasila.</a:t>
            </a:r>
            <a:endParaRPr lang="en-US" sz="26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2379177"/>
            <a:ext cx="47149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600" b="1" dirty="0" smtClean="0">
                <a:solidFill>
                  <a:srgbClr val="008080"/>
                </a:solidFill>
              </a:rPr>
              <a:t>Saling menghormati dengan teman.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600" b="1" dirty="0" smtClean="0">
                <a:solidFill>
                  <a:srgbClr val="008080"/>
                </a:solidFill>
              </a:rPr>
              <a:t>Tolong-menolong.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600" b="1" dirty="0" smtClean="0">
                <a:solidFill>
                  <a:srgbClr val="008080"/>
                </a:solidFill>
              </a:rPr>
              <a:t>Menghibur teman yang sedih.</a:t>
            </a:r>
            <a:endParaRPr lang="en-US" sz="2600" b="1" dirty="0" smtClean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21876"/>
            <a:ext cx="55007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990033"/>
                </a:solidFill>
              </a:rPr>
              <a:t>Sila kedua Pancasila mengajarkan untuk peduli kepada orang lain.</a:t>
            </a:r>
            <a:endParaRPr lang="en-US" sz="2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22" name="Picture 2" descr="D:\Tere\KONTEN QR\BAHAN\tokoh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0585" y="2214560"/>
            <a:ext cx="4210571" cy="20513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0034" y="1357304"/>
            <a:ext cx="4643470" cy="892552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Contoh penerapan sila ketiga Pancasila.</a:t>
            </a:r>
            <a:endParaRPr lang="en-US" sz="26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2379177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400" b="1" dirty="0" smtClean="0">
                <a:solidFill>
                  <a:srgbClr val="008080"/>
                </a:solidFill>
              </a:rPr>
              <a:t>Memakai produk buatan dalam negeri.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400" b="1" dirty="0" smtClean="0">
                <a:solidFill>
                  <a:srgbClr val="008080"/>
                </a:solidFill>
              </a:rPr>
              <a:t>Tidak membeda-bedakan teman.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400" b="1" dirty="0" smtClean="0">
                <a:solidFill>
                  <a:srgbClr val="008080"/>
                </a:solidFill>
              </a:rPr>
              <a:t>Saling menghargai perbedaan.</a:t>
            </a:r>
            <a:endParaRPr lang="en-US" sz="2400" b="1" dirty="0" smtClean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21876"/>
            <a:ext cx="55007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990033"/>
                </a:solidFill>
              </a:rPr>
              <a:t>Sila ketiga Pancasila mengajarkan untuk bersatu dalam perbedaan.</a:t>
            </a:r>
            <a:endParaRPr lang="en-US" sz="2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22" name="Picture 2" descr="D:\Tere\KONTEN QR\BAHAN\tokoh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132" y="1714494"/>
            <a:ext cx="3367889" cy="26943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0034" y="1357304"/>
            <a:ext cx="4643470" cy="892552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Contoh penerapan sila keempat Pancasila.</a:t>
            </a:r>
            <a:endParaRPr lang="en-US" sz="26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2379177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400" b="1" dirty="0" smtClean="0">
                <a:solidFill>
                  <a:srgbClr val="008080"/>
                </a:solidFill>
              </a:rPr>
              <a:t>Menghargai pendapat orang lain.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400" b="1" dirty="0" smtClean="0">
                <a:solidFill>
                  <a:srgbClr val="008080"/>
                </a:solidFill>
              </a:rPr>
              <a:t>Tidak memaksakan kehendak kepada orang lain.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400" b="1" dirty="0" smtClean="0">
                <a:solidFill>
                  <a:srgbClr val="008080"/>
                </a:solidFill>
              </a:rPr>
              <a:t>Menerima hasil musyawarah dengan lapang dada.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321876"/>
            <a:ext cx="55007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990033"/>
                </a:solidFill>
              </a:rPr>
              <a:t>Sila keempat Pancasila mengajarkan untuk bermusyawarah.</a:t>
            </a:r>
            <a:endParaRPr lang="en-US" sz="2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22" name="Picture 2" descr="D:\Tere\KONTEN QR\BAHAN\tokoh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79382" y="1835829"/>
            <a:ext cx="3660639" cy="26647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00034" y="1357304"/>
            <a:ext cx="4643470" cy="892552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Contoh penerapan sila kelima Pancasila.</a:t>
            </a:r>
            <a:endParaRPr lang="en-US" sz="26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2379177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400" b="1" dirty="0" smtClean="0">
                <a:solidFill>
                  <a:srgbClr val="008080"/>
                </a:solidFill>
              </a:rPr>
              <a:t>Giat bekerja.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400" b="1" dirty="0" smtClean="0">
                <a:solidFill>
                  <a:srgbClr val="008080"/>
                </a:solidFill>
              </a:rPr>
              <a:t>Hidup hemat.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</a:pPr>
            <a:r>
              <a:rPr lang="id-ID" sz="2400" b="1" dirty="0" smtClean="0">
                <a:solidFill>
                  <a:srgbClr val="008080"/>
                </a:solidFill>
              </a:rPr>
              <a:t>Menghargai hasil karya orang lain.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96" y="321876"/>
            <a:ext cx="55007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990033"/>
                </a:solidFill>
              </a:rPr>
              <a:t>Sila kelima Pancasila mengajarkan untuk bersikap adil.</a:t>
            </a:r>
            <a:endParaRPr lang="en-US" sz="26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Pancasila, Dasar Negara Indonesia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44" y="1500180"/>
            <a:ext cx="4643470" cy="733044"/>
            <a:chOff x="295276" y="214296"/>
            <a:chExt cx="46434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6434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397671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Garuda Pancasila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2490146"/>
            <a:ext cx="3643338" cy="830997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Garuda Pancasila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 adalah lambang negara Indonesia.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526703"/>
            <a:ext cx="4214842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Warna pokok Garuda Pancasila adalah kuning keemasan. 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87935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1093747"/>
            <a:ext cx="3500462" cy="321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7"/>
          <p:cNvGrpSpPr/>
          <p:nvPr/>
        </p:nvGrpSpPr>
        <p:grpSpPr>
          <a:xfrm>
            <a:off x="251520" y="267494"/>
            <a:ext cx="3240360" cy="661182"/>
            <a:chOff x="685800" y="1838738"/>
            <a:chExt cx="3385453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310221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5074" y="1921553"/>
              <a:ext cx="32361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800" b="1" dirty="0" smtClean="0">
                  <a:solidFill>
                    <a:srgbClr val="009999"/>
                  </a:solidFill>
                </a:rPr>
                <a:t>Garuda </a:t>
              </a:r>
              <a:r>
                <a:rPr lang="en-US" sz="2800" b="1" dirty="0" err="1" smtClean="0">
                  <a:solidFill>
                    <a:srgbClr val="009999"/>
                  </a:solidFill>
                </a:rPr>
                <a:t>Pancasila</a:t>
              </a:r>
              <a:endParaRPr lang="en-US" sz="28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9124" y="1357304"/>
            <a:ext cx="4572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K</a:t>
            </a: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epala Garuda Pancasila menengok ke arah kanan.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Warna kuning keemasan artinya keagungan atau kejayaan.</a:t>
            </a:r>
          </a:p>
          <a:p>
            <a:pPr marL="273050" indent="-273050">
              <a:buClr>
                <a:srgbClr val="FF0066"/>
              </a:buClr>
              <a:buFont typeface="Wingdings" pitchFamily="2" charset="2"/>
              <a:buChar char="ü"/>
              <a:tabLst>
                <a:tab pos="631825" algn="l"/>
              </a:tabLst>
            </a:pP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Garuda Pancasila melambangkan kejayaan Indonesia.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4146" y="699542"/>
            <a:ext cx="416122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80714" y="568160"/>
            <a:ext cx="1800196" cy="635438"/>
            <a:chOff x="1835438" y="1832898"/>
            <a:chExt cx="1650183" cy="6354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43" y="1832898"/>
              <a:ext cx="1452167" cy="63543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835438" y="1873108"/>
              <a:ext cx="1650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Kepala</a:t>
              </a:r>
              <a:endParaRPr lang="en-US" sz="2800" b="1" dirty="0"/>
            </a:p>
          </p:txBody>
        </p:sp>
      </p:grpSp>
      <p:sp>
        <p:nvSpPr>
          <p:cNvPr id="11" name="Freeform 10"/>
          <p:cNvSpPr/>
          <p:nvPr/>
        </p:nvSpPr>
        <p:spPr>
          <a:xfrm rot="13401294" flipH="1" flipV="1">
            <a:off x="2359060" y="422167"/>
            <a:ext cx="1534145" cy="1003852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449909" y="1648280"/>
            <a:ext cx="1800196" cy="635438"/>
            <a:chOff x="1835438" y="1832898"/>
            <a:chExt cx="1650183" cy="6354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43" y="1832898"/>
              <a:ext cx="1452167" cy="63543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835438" y="1873108"/>
              <a:ext cx="1650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Leher</a:t>
              </a:r>
              <a:endParaRPr lang="en-US" sz="2800" b="1" dirty="0"/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608702" y="2800408"/>
            <a:ext cx="1800196" cy="635438"/>
            <a:chOff x="1835438" y="1832898"/>
            <a:chExt cx="1650183" cy="63543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43" y="1832898"/>
              <a:ext cx="1452167" cy="63543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1835438" y="1873108"/>
              <a:ext cx="1650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Kaki</a:t>
              </a:r>
              <a:endParaRPr lang="en-US" sz="2800" b="1" dirty="0"/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179512" y="3664504"/>
            <a:ext cx="2445418" cy="635438"/>
            <a:chOff x="1505401" y="1832898"/>
            <a:chExt cx="2241638" cy="63543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866" y="1832898"/>
              <a:ext cx="2123173" cy="63543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1505401" y="1873108"/>
              <a:ext cx="2241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Pangkal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ekor</a:t>
              </a:r>
              <a:endParaRPr lang="en-US" sz="2800" b="1" dirty="0"/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6945414" y="813871"/>
            <a:ext cx="1800196" cy="635438"/>
            <a:chOff x="1835438" y="1832898"/>
            <a:chExt cx="1650183" cy="6354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43" y="1832898"/>
              <a:ext cx="1452167" cy="63543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1835438" y="1873108"/>
              <a:ext cx="1650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Sayap</a:t>
              </a:r>
              <a:endParaRPr lang="en-US" sz="2800" b="1" dirty="0"/>
            </a:p>
          </p:txBody>
        </p:sp>
      </p:grpSp>
      <p:grpSp>
        <p:nvGrpSpPr>
          <p:cNvPr id="18" name="Group 23"/>
          <p:cNvGrpSpPr/>
          <p:nvPr/>
        </p:nvGrpSpPr>
        <p:grpSpPr>
          <a:xfrm>
            <a:off x="7017418" y="1779662"/>
            <a:ext cx="1800196" cy="635438"/>
            <a:chOff x="1835438" y="1832898"/>
            <a:chExt cx="1650183" cy="63543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43" y="1832898"/>
              <a:ext cx="1452167" cy="63543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835438" y="1873108"/>
              <a:ext cx="1650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Perisai</a:t>
              </a:r>
              <a:endParaRPr lang="en-US" sz="2800" b="1" dirty="0"/>
            </a:p>
          </p:txBody>
        </p:sp>
      </p:grpSp>
      <p:grpSp>
        <p:nvGrpSpPr>
          <p:cNvPr id="21" name="Group 26"/>
          <p:cNvGrpSpPr/>
          <p:nvPr/>
        </p:nvGrpSpPr>
        <p:grpSpPr>
          <a:xfrm>
            <a:off x="7161434" y="2872416"/>
            <a:ext cx="1332163" cy="635438"/>
            <a:chOff x="1901445" y="1832898"/>
            <a:chExt cx="1221152" cy="63543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44" y="1832898"/>
              <a:ext cx="1089147" cy="63543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1901445" y="1873108"/>
              <a:ext cx="1221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Pita</a:t>
              </a:r>
              <a:endParaRPr lang="en-US" sz="2800" b="1" dirty="0"/>
            </a:p>
          </p:txBody>
        </p:sp>
      </p:grpSp>
      <p:grpSp>
        <p:nvGrpSpPr>
          <p:cNvPr id="24" name="Group 29"/>
          <p:cNvGrpSpPr/>
          <p:nvPr/>
        </p:nvGrpSpPr>
        <p:grpSpPr>
          <a:xfrm>
            <a:off x="6801421" y="3723878"/>
            <a:ext cx="1440133" cy="635438"/>
            <a:chOff x="1835438" y="1832898"/>
            <a:chExt cx="1320125" cy="63543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44" y="1832898"/>
              <a:ext cx="1122127" cy="63543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1835438" y="1873108"/>
              <a:ext cx="1320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Ekor</a:t>
              </a:r>
              <a:r>
                <a:rPr lang="en-US" sz="2800" b="1" dirty="0" smtClean="0"/>
                <a:t> </a:t>
              </a:r>
              <a:endParaRPr lang="en-US" sz="2800" b="1" dirty="0"/>
            </a:p>
          </p:txBody>
        </p:sp>
      </p:grpSp>
      <p:sp>
        <p:nvSpPr>
          <p:cNvPr id="33" name="Freeform 32"/>
          <p:cNvSpPr/>
          <p:nvPr/>
        </p:nvSpPr>
        <p:spPr>
          <a:xfrm rot="11723604" flipH="1" flipV="1">
            <a:off x="2066293" y="1483591"/>
            <a:ext cx="2056319" cy="95175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2025566" flipH="1" flipV="1">
            <a:off x="2193646" y="3031802"/>
            <a:ext cx="1681068" cy="391995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8198706" flipH="1">
            <a:off x="2673637" y="3168223"/>
            <a:ext cx="1718025" cy="140973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8198706" flipV="1">
            <a:off x="6051211" y="1372579"/>
            <a:ext cx="1216798" cy="186191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8873700" flipV="1">
            <a:off x="5048381" y="1994182"/>
            <a:ext cx="2301169" cy="631616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9254284" flipV="1">
            <a:off x="6016219" y="3253140"/>
            <a:ext cx="1339887" cy="238922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0800000">
            <a:off x="5001195" y="4011910"/>
            <a:ext cx="2039062" cy="333795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4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4786328"/>
          </a:xfrm>
          <a:prstGeom prst="rect">
            <a:avLst/>
          </a:prstGeom>
          <a:noFill/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4" cstate="print"/>
          <a:srcRect b="37640"/>
          <a:stretch>
            <a:fillRect/>
          </a:stretch>
        </p:blipFill>
        <p:spPr bwMode="auto">
          <a:xfrm>
            <a:off x="6549494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3075" name="Picture 3" descr="I:\Template Bupena Merdeka (Konten QR-Media mengajar)\BAHAN\hija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9502"/>
            <a:ext cx="424847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96094" y="627533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</a:rPr>
              <a:t>Sayap</a:t>
            </a:r>
            <a:r>
              <a:rPr lang="en-US" sz="3000" b="1" dirty="0" smtClean="0">
                <a:solidFill>
                  <a:srgbClr val="002060"/>
                </a:solidFill>
              </a:rPr>
              <a:t>		: 17</a:t>
            </a:r>
          </a:p>
          <a:p>
            <a:r>
              <a:rPr lang="en-US" sz="3000" b="1" dirty="0" err="1" smtClean="0">
                <a:solidFill>
                  <a:srgbClr val="002060"/>
                </a:solidFill>
              </a:rPr>
              <a:t>Ekor</a:t>
            </a:r>
            <a:r>
              <a:rPr lang="en-US" sz="3000" b="1" dirty="0" smtClean="0">
                <a:solidFill>
                  <a:srgbClr val="002060"/>
                </a:solidFill>
              </a:rPr>
              <a:t>			: 8</a:t>
            </a:r>
          </a:p>
          <a:p>
            <a:r>
              <a:rPr lang="en-US" sz="3000" b="1" dirty="0" err="1" smtClean="0">
                <a:solidFill>
                  <a:srgbClr val="002060"/>
                </a:solidFill>
              </a:rPr>
              <a:t>Pangkal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</a:rPr>
              <a:t>ekor</a:t>
            </a:r>
            <a:r>
              <a:rPr lang="en-US" sz="3000" b="1" dirty="0" smtClean="0">
                <a:solidFill>
                  <a:srgbClr val="002060"/>
                </a:solidFill>
              </a:rPr>
              <a:t>	: 19</a:t>
            </a:r>
          </a:p>
          <a:p>
            <a:r>
              <a:rPr lang="en-US" sz="3000" b="1" dirty="0" err="1" smtClean="0">
                <a:solidFill>
                  <a:srgbClr val="002060"/>
                </a:solidFill>
              </a:rPr>
              <a:t>Leher</a:t>
            </a:r>
            <a:r>
              <a:rPr lang="en-US" sz="3000" b="1" dirty="0" smtClean="0">
                <a:solidFill>
                  <a:srgbClr val="002060"/>
                </a:solidFill>
              </a:rPr>
              <a:t>			: 45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95536" y="3219822"/>
            <a:ext cx="5872165" cy="1317842"/>
            <a:chOff x="835074" y="1838738"/>
            <a:chExt cx="6135101" cy="13178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4" y="1838738"/>
              <a:ext cx="6133911" cy="131784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5074" y="2047211"/>
              <a:ext cx="5821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3000" b="1" dirty="0" err="1" smtClean="0">
                  <a:solidFill>
                    <a:srgbClr val="008080"/>
                  </a:solidFill>
                </a:rPr>
                <a:t>Jika</a:t>
              </a:r>
              <a:r>
                <a:rPr lang="en-US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008080"/>
                  </a:solidFill>
                </a:rPr>
                <a:t>digabung</a:t>
              </a:r>
              <a:r>
                <a:rPr lang="en-US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008080"/>
                  </a:solidFill>
                </a:rPr>
                <a:t>menjadi</a:t>
              </a:r>
              <a:r>
                <a:rPr lang="en-US" sz="3000" b="1" dirty="0" smtClean="0">
                  <a:solidFill>
                    <a:srgbClr val="008080"/>
                  </a:solidFill>
                </a:rPr>
                <a:t>: 17-8-1945</a:t>
              </a:r>
            </a:p>
            <a:p>
              <a:pPr marL="457200" indent="-457200" algn="ctr">
                <a:tabLst>
                  <a:tab pos="358775" algn="l"/>
                </a:tabLst>
              </a:pPr>
              <a:r>
                <a:rPr lang="en-US" sz="3000" b="1" dirty="0" err="1" smtClean="0">
                  <a:solidFill>
                    <a:srgbClr val="C00000"/>
                  </a:solidFill>
                </a:rPr>
                <a:t>Hari</a:t>
              </a:r>
              <a:r>
                <a:rPr lang="en-US" sz="3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C00000"/>
                  </a:solidFill>
                </a:rPr>
                <a:t>Kemerdekaan</a:t>
              </a:r>
              <a:r>
                <a:rPr lang="en-US" sz="3000" b="1" dirty="0" smtClean="0">
                  <a:solidFill>
                    <a:srgbClr val="C00000"/>
                  </a:solidFill>
                </a:rPr>
                <a:t> Indonesia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Template Bupena Merdeka (Konten QR-Media mengajar)\BACKGROUND\din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14288"/>
            <a:ext cx="9143999" cy="51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98"/>
          <a:stretch/>
        </p:blipFill>
        <p:spPr bwMode="auto">
          <a:xfrm>
            <a:off x="-177336" y="1643056"/>
            <a:ext cx="5901464" cy="168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195486"/>
            <a:ext cx="6336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Kaki Garuda Pancasila mencengk</a:t>
            </a:r>
            <a:r>
              <a:rPr lang="en-US" sz="2600" b="1" dirty="0" smtClean="0">
                <a:solidFill>
                  <a:srgbClr val="008080"/>
                </a:solidFill>
              </a:rPr>
              <a:t>e</a:t>
            </a:r>
            <a:r>
              <a:rPr lang="id-ID" sz="2600" b="1" dirty="0" smtClean="0">
                <a:solidFill>
                  <a:srgbClr val="008080"/>
                </a:solidFill>
              </a:rPr>
              <a:t>ram pita.</a:t>
            </a:r>
          </a:p>
          <a:p>
            <a:r>
              <a:rPr lang="id-ID" sz="2600" b="1" dirty="0" smtClean="0">
                <a:solidFill>
                  <a:srgbClr val="008080"/>
                </a:solidFill>
              </a:rPr>
              <a:t>Pita bertuliskan semboyan negara kita.</a:t>
            </a:r>
          </a:p>
          <a:p>
            <a:r>
              <a:rPr lang="en-US" sz="2600" b="1" dirty="0" err="1" smtClean="0">
                <a:solidFill>
                  <a:srgbClr val="008080"/>
                </a:solidFill>
              </a:rPr>
              <a:t>Semboyan</a:t>
            </a:r>
            <a:r>
              <a:rPr lang="en-US" sz="2600" b="1" dirty="0" smtClean="0">
                <a:solidFill>
                  <a:srgbClr val="008080"/>
                </a:solidFill>
              </a:rPr>
              <a:t> </a:t>
            </a:r>
            <a:r>
              <a:rPr lang="en-US" sz="2600" b="1" dirty="0" err="1" smtClean="0">
                <a:solidFill>
                  <a:srgbClr val="008080"/>
                </a:solidFill>
              </a:rPr>
              <a:t>pada</a:t>
            </a:r>
            <a:r>
              <a:rPr lang="en-US" sz="2600" b="1" dirty="0" smtClean="0">
                <a:solidFill>
                  <a:srgbClr val="008080"/>
                </a:solidFill>
              </a:rPr>
              <a:t> pita </a:t>
            </a:r>
            <a:r>
              <a:rPr lang="en-US" sz="2600" b="1" dirty="0" err="1" smtClean="0">
                <a:solidFill>
                  <a:srgbClr val="008080"/>
                </a:solidFill>
              </a:rPr>
              <a:t>memiliki</a:t>
            </a:r>
            <a:r>
              <a:rPr lang="en-US" sz="2600" b="1" dirty="0" smtClean="0">
                <a:solidFill>
                  <a:srgbClr val="008080"/>
                </a:solidFill>
              </a:rPr>
              <a:t> </a:t>
            </a:r>
            <a:r>
              <a:rPr lang="en-US" sz="2600" b="1" dirty="0" err="1" smtClean="0">
                <a:solidFill>
                  <a:srgbClr val="008080"/>
                </a:solidFill>
              </a:rPr>
              <a:t>arti</a:t>
            </a:r>
            <a:r>
              <a:rPr lang="en-US" sz="2600" b="1" dirty="0">
                <a:solidFill>
                  <a:srgbClr val="008080"/>
                </a:solidFill>
              </a:rPr>
              <a:t>.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428629" y="3571882"/>
            <a:ext cx="3714776" cy="782398"/>
            <a:chOff x="720936" y="1838738"/>
            <a:chExt cx="3881112" cy="7823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64" y="1838738"/>
              <a:ext cx="3765784" cy="7823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0936" y="1978194"/>
              <a:ext cx="3761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800" b="1" i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Bhinneka</a:t>
              </a:r>
              <a:r>
                <a:rPr lang="en-US" sz="28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tunggal</a:t>
              </a:r>
              <a:r>
                <a:rPr lang="en-US" sz="28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ika</a:t>
              </a:r>
              <a:endPara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9115158" flipV="1">
            <a:off x="3898418" y="3564924"/>
            <a:ext cx="1216798" cy="186191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G:\Template Bupena Merdeka (Konten QR-Media mengajar)\BAHAN\Notes hijau tua 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647087"/>
            <a:ext cx="3567340" cy="15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00628" y="3075715"/>
            <a:ext cx="38547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FF99"/>
                </a:solidFill>
              </a:rPr>
              <a:t>Artinya</a:t>
            </a:r>
            <a:r>
              <a:rPr lang="en-US" sz="2600" b="1" dirty="0" smtClean="0">
                <a:solidFill>
                  <a:srgbClr val="FFFF99"/>
                </a:solidFill>
              </a:rPr>
              <a:t> </a:t>
            </a:r>
            <a:r>
              <a:rPr lang="en-US" sz="2600" b="1" dirty="0" err="1" smtClean="0">
                <a:solidFill>
                  <a:srgbClr val="FFFF99"/>
                </a:solidFill>
              </a:rPr>
              <a:t>berbeda-beda</a:t>
            </a:r>
            <a:r>
              <a:rPr lang="en-US" sz="2600" b="1" dirty="0" smtClean="0">
                <a:solidFill>
                  <a:srgbClr val="FFFF99"/>
                </a:solidFill>
              </a:rPr>
              <a:t>, </a:t>
            </a:r>
            <a:r>
              <a:rPr lang="en-US" sz="2600" b="1" dirty="0" err="1" smtClean="0">
                <a:solidFill>
                  <a:srgbClr val="FFFF99"/>
                </a:solidFill>
              </a:rPr>
              <a:t>tetapi</a:t>
            </a:r>
            <a:r>
              <a:rPr lang="en-US" sz="2600" b="1" dirty="0" smtClean="0">
                <a:solidFill>
                  <a:srgbClr val="FFFF99"/>
                </a:solidFill>
              </a:rPr>
              <a:t> </a:t>
            </a:r>
            <a:r>
              <a:rPr lang="en-US" sz="2600" b="1" dirty="0" err="1" smtClean="0">
                <a:solidFill>
                  <a:srgbClr val="FFFF99"/>
                </a:solidFill>
              </a:rPr>
              <a:t>tetap</a:t>
            </a:r>
            <a:r>
              <a:rPr lang="en-US" sz="2600" b="1" dirty="0" smtClean="0">
                <a:solidFill>
                  <a:srgbClr val="FFFF99"/>
                </a:solidFill>
              </a:rPr>
              <a:t> </a:t>
            </a:r>
            <a:r>
              <a:rPr lang="en-US" sz="2600" b="1" dirty="0" err="1" smtClean="0">
                <a:solidFill>
                  <a:srgbClr val="FFFF99"/>
                </a:solidFill>
              </a:rPr>
              <a:t>satu</a:t>
            </a:r>
            <a:r>
              <a:rPr lang="en-US" sz="2600" b="1" dirty="0" smtClean="0">
                <a:solidFill>
                  <a:srgbClr val="FFFF99"/>
                </a:solidFill>
              </a:rPr>
              <a:t>.</a:t>
            </a:r>
            <a:endParaRPr lang="en-US" sz="26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40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962" y="214296"/>
            <a:ext cx="5276856" cy="733044"/>
            <a:chOff x="152400" y="214296"/>
            <a:chExt cx="5276856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27685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4324352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Bunyi Sila-Sila Pancasila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5720" y="1214428"/>
            <a:ext cx="3000396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Pancasila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merupakan pribadi bangsa.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214560"/>
            <a:ext cx="3500462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Pancasila mencerminkan nilai-nilai yang baik.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48" y="1214428"/>
            <a:ext cx="4582292" cy="298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428728" y="3714758"/>
            <a:ext cx="3286148" cy="9194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8080"/>
                </a:solidFill>
              </a:rPr>
              <a:t>Suka membantu ibu membersihkan rumah.</a:t>
            </a:r>
            <a:endParaRPr lang="en-US" sz="2400" b="1" dirty="0">
              <a:solidFill>
                <a:srgbClr val="660033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843216">
            <a:off x="4057734" y="3178951"/>
            <a:ext cx="1009621" cy="595870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7503" y="1161670"/>
            <a:ext cx="3464365" cy="364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824560" y="1189015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008080"/>
                </a:solidFill>
              </a:rPr>
              <a:t>Panca</a:t>
            </a:r>
            <a:r>
              <a:rPr lang="en-US" sz="2800" b="1" dirty="0" smtClean="0">
                <a:solidFill>
                  <a:srgbClr val="660033"/>
                </a:solidFill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</a:rPr>
              <a:t>berarti</a:t>
            </a:r>
            <a:r>
              <a:rPr lang="en-US" sz="2800" b="1" dirty="0" smtClean="0">
                <a:solidFill>
                  <a:srgbClr val="660033"/>
                </a:solidFill>
              </a:rPr>
              <a:t> ‘lima’.</a:t>
            </a:r>
          </a:p>
          <a:p>
            <a:r>
              <a:rPr lang="en-US" sz="2800" b="1" i="1" dirty="0" err="1" smtClean="0">
                <a:solidFill>
                  <a:srgbClr val="FF0066"/>
                </a:solidFill>
              </a:rPr>
              <a:t>Sila</a:t>
            </a:r>
            <a:r>
              <a:rPr lang="en-US" sz="2800" b="1" dirty="0" smtClean="0">
                <a:solidFill>
                  <a:srgbClr val="660033"/>
                </a:solidFill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</a:rPr>
              <a:t>berarti</a:t>
            </a:r>
            <a:r>
              <a:rPr lang="en-US" sz="2800" b="1" dirty="0" smtClean="0">
                <a:solidFill>
                  <a:srgbClr val="660033"/>
                </a:solidFill>
              </a:rPr>
              <a:t> ‘</a:t>
            </a:r>
            <a:r>
              <a:rPr lang="en-US" sz="2800" b="1" dirty="0" err="1" smtClean="0">
                <a:solidFill>
                  <a:srgbClr val="660033"/>
                </a:solidFill>
              </a:rPr>
              <a:t>dasar</a:t>
            </a:r>
            <a:r>
              <a:rPr lang="en-US" sz="2800" b="1" dirty="0" smtClean="0">
                <a:solidFill>
                  <a:srgbClr val="660033"/>
                </a:solidFill>
              </a:rPr>
              <a:t>’.</a:t>
            </a:r>
            <a:endParaRPr lang="en-US" sz="2800" b="1" dirty="0">
              <a:solidFill>
                <a:srgbClr val="66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86182" y="2214560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Pancasila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berarti</a:t>
            </a:r>
            <a:r>
              <a:rPr lang="en-US" sz="2800" b="1" dirty="0" smtClean="0">
                <a:solidFill>
                  <a:srgbClr val="008080"/>
                </a:solidFill>
              </a:rPr>
              <a:t> lima </a:t>
            </a:r>
            <a:r>
              <a:rPr lang="en-US" sz="2800" b="1" dirty="0" err="1" smtClean="0">
                <a:solidFill>
                  <a:srgbClr val="008080"/>
                </a:solidFill>
              </a:rPr>
              <a:t>dasar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bernegara</a:t>
            </a:r>
            <a:r>
              <a:rPr lang="en-US" sz="2800" b="1" dirty="0" smtClean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86182" y="3143254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8080"/>
                </a:solidFill>
              </a:rPr>
              <a:t>Setiap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sila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memiliki</a:t>
            </a:r>
            <a:r>
              <a:rPr lang="en-US" sz="2800" b="1" dirty="0" smtClean="0">
                <a:solidFill>
                  <a:srgbClr val="008080"/>
                </a:solidFill>
              </a:rPr>
              <a:t> </a:t>
            </a:r>
            <a:r>
              <a:rPr lang="en-US" sz="2800" b="1" dirty="0" err="1" smtClean="0">
                <a:solidFill>
                  <a:srgbClr val="008080"/>
                </a:solidFill>
              </a:rPr>
              <a:t>bunyi</a:t>
            </a:r>
            <a:r>
              <a:rPr lang="en-US" sz="2800" b="1" dirty="0" smtClean="0">
                <a:solidFill>
                  <a:srgbClr val="008080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-1"/>
            <a:ext cx="9150890" cy="54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9310" y="1701384"/>
            <a:ext cx="2603684" cy="31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483518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Bunyi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sila-sila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7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04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1760" y="1059582"/>
            <a:ext cx="626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 err="1" smtClean="0">
                <a:solidFill>
                  <a:schemeClr val="bg1"/>
                </a:solidFill>
              </a:rPr>
              <a:t>Ketuhanan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Yang </a:t>
            </a:r>
            <a:r>
              <a:rPr lang="en-US" sz="2600" b="1" dirty="0" err="1" smtClean="0">
                <a:solidFill>
                  <a:schemeClr val="bg1"/>
                </a:solidFill>
              </a:rPr>
              <a:t>Maha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Esa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err="1" smtClean="0">
                <a:solidFill>
                  <a:schemeClr val="bg1"/>
                </a:solidFill>
              </a:rPr>
              <a:t>Kemanusiaan</a:t>
            </a:r>
            <a:r>
              <a:rPr lang="en-US" sz="2600" b="1" dirty="0" smtClean="0">
                <a:solidFill>
                  <a:schemeClr val="bg1"/>
                </a:solidFill>
              </a:rPr>
              <a:t> yang </a:t>
            </a:r>
            <a:r>
              <a:rPr lang="en-US" sz="2600" b="1" dirty="0" err="1" smtClean="0">
                <a:solidFill>
                  <a:schemeClr val="bg1"/>
                </a:solidFill>
              </a:rPr>
              <a:t>adil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dan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beradab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err="1" smtClean="0">
                <a:solidFill>
                  <a:schemeClr val="bg1"/>
                </a:solidFill>
              </a:rPr>
              <a:t>Persatuan</a:t>
            </a:r>
            <a:r>
              <a:rPr lang="en-US" sz="2600" b="1" dirty="0" smtClean="0">
                <a:solidFill>
                  <a:schemeClr val="bg1"/>
                </a:solidFill>
              </a:rPr>
              <a:t> Indonesia.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err="1" smtClean="0">
                <a:solidFill>
                  <a:schemeClr val="bg1"/>
                </a:solidFill>
              </a:rPr>
              <a:t>Kerakyatan</a:t>
            </a:r>
            <a:r>
              <a:rPr lang="en-US" sz="2600" b="1" dirty="0" smtClean="0">
                <a:solidFill>
                  <a:schemeClr val="bg1"/>
                </a:solidFill>
              </a:rPr>
              <a:t> yang </a:t>
            </a:r>
            <a:r>
              <a:rPr lang="en-US" sz="2600" b="1" dirty="0" err="1" smtClean="0">
                <a:solidFill>
                  <a:schemeClr val="bg1"/>
                </a:solidFill>
              </a:rPr>
              <a:t>dipimpin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oleh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hikmat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kebijaksanaan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dalam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permusyawaratan</a:t>
            </a:r>
            <a:r>
              <a:rPr lang="en-US" sz="2600" b="1" dirty="0" smtClean="0">
                <a:solidFill>
                  <a:schemeClr val="bg1"/>
                </a:solidFill>
              </a:rPr>
              <a:t>/</a:t>
            </a:r>
            <a:r>
              <a:rPr lang="en-US" sz="2600" b="1" dirty="0" err="1" smtClean="0">
                <a:solidFill>
                  <a:schemeClr val="bg1"/>
                </a:solidFill>
              </a:rPr>
              <a:t>perwakilan</a:t>
            </a:r>
            <a:r>
              <a:rPr lang="en-US" sz="2600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err="1" smtClean="0">
                <a:solidFill>
                  <a:schemeClr val="bg1"/>
                </a:solidFill>
              </a:rPr>
              <a:t>Keadilan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sosial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bagi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seluruh</a:t>
            </a:r>
            <a:r>
              <a:rPr lang="en-US" sz="2600" b="1" dirty="0" smtClean="0">
                <a:solidFill>
                  <a:schemeClr val="bg1"/>
                </a:solidFill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</a:rPr>
              <a:t>rakyat</a:t>
            </a:r>
            <a:r>
              <a:rPr lang="en-US" sz="2600" b="1" dirty="0" smtClean="0">
                <a:solidFill>
                  <a:schemeClr val="bg1"/>
                </a:solidFill>
              </a:rPr>
              <a:t> Indonesia.</a:t>
            </a:r>
          </a:p>
          <a:p>
            <a:pPr marL="514350" indent="-514350">
              <a:buFont typeface="+mj-lt"/>
              <a:buAutoNum type="arabicPeriod"/>
            </a:pP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91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470</Words>
  <Application>Microsoft Office PowerPoint</Application>
  <PresentationFormat>On-screen Show (16:9)</PresentationFormat>
  <Paragraphs>92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50</cp:revision>
  <dcterms:created xsi:type="dcterms:W3CDTF">2022-01-17T01:37:52Z</dcterms:created>
  <dcterms:modified xsi:type="dcterms:W3CDTF">2022-11-23T08:15:48Z</dcterms:modified>
</cp:coreProperties>
</file>