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8" r:id="rId2"/>
    <p:sldId id="257" r:id="rId3"/>
    <p:sldId id="259" r:id="rId4"/>
    <p:sldId id="272" r:id="rId5"/>
    <p:sldId id="267" r:id="rId6"/>
    <p:sldId id="327" r:id="rId7"/>
    <p:sldId id="273" r:id="rId8"/>
    <p:sldId id="293" r:id="rId9"/>
    <p:sldId id="329" r:id="rId10"/>
    <p:sldId id="331" r:id="rId11"/>
    <p:sldId id="332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9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udu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>
            <a:fillRect/>
          </a:stretch>
        </p:blipFill>
        <p:spPr>
          <a:xfrm>
            <a:off x="0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/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anose="020B0604020202020204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/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585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04018" y="2865879"/>
            <a:ext cx="2117725" cy="31432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IV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ceholder Konten 1" descr="WhatsApp Image 2022-04-19 at 10.43.25 AM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1620" y="895350"/>
            <a:ext cx="2363470" cy="310642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ba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647" y="1302170"/>
            <a:ext cx="4494526" cy="3555579"/>
          </a:xfrm>
          <a:prstGeom prst="rect">
            <a:avLst/>
          </a:prstGeom>
        </p:spPr>
      </p:pic>
      <p:grpSp>
        <p:nvGrpSpPr>
          <p:cNvPr id="10" name="Group 1"/>
          <p:cNvGrpSpPr/>
          <p:nvPr/>
        </p:nvGrpSpPr>
        <p:grpSpPr>
          <a:xfrm>
            <a:off x="67311" y="349885"/>
            <a:ext cx="5815330" cy="1307465"/>
            <a:chOff x="2037348" y="1894420"/>
            <a:chExt cx="5226873" cy="1307465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8" y="1894420"/>
              <a:ext cx="5226873" cy="1307465"/>
            </a:xfrm>
            <a:prstGeom prst="rect">
              <a:avLst/>
            </a:prstGeom>
          </p:spPr>
        </p:pic>
        <p:sp>
          <p:nvSpPr>
            <p:cNvPr id="12" name="TextBox 3"/>
            <p:cNvSpPr txBox="1"/>
            <p:nvPr/>
          </p:nvSpPr>
          <p:spPr>
            <a:xfrm>
              <a:off x="2524762" y="2051444"/>
              <a:ext cx="39723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+mj-lt"/>
                <a:buAutoNum type="arabicPeriod" startAt="2"/>
              </a:pP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Pekerjaan Terasa Lebih Ringan dan Lebih Cepat Selesai</a:t>
              </a:r>
            </a:p>
          </p:txBody>
        </p:sp>
      </p:grpSp>
      <p:sp>
        <p:nvSpPr>
          <p:cNvPr id="2" name="Kotak Teks 1"/>
          <p:cNvSpPr txBox="1"/>
          <p:nvPr/>
        </p:nvSpPr>
        <p:spPr>
          <a:xfrm>
            <a:off x="457200" y="1962150"/>
            <a:ext cx="4114800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000" dirty="0" smtClean="0"/>
              <a:t>P</a:t>
            </a:r>
            <a:r>
              <a:rPr lang="id-ID" altLang="en-US" sz="2000" dirty="0" smtClean="0"/>
              <a:t>ekerjaan </a:t>
            </a:r>
            <a:r>
              <a:rPr lang="id-ID" altLang="en-US" sz="2000" dirty="0"/>
              <a:t>yang dilakukan bersama-sama akan </a:t>
            </a:r>
            <a:r>
              <a:rPr lang="id-ID" altLang="en-US" sz="2000" dirty="0" smtClean="0"/>
              <a:t>dapat </a:t>
            </a:r>
            <a:r>
              <a:rPr lang="id-ID" altLang="en-US" sz="2000" dirty="0"/>
              <a:t>diselesaikan lebih cepat. </a:t>
            </a:r>
            <a:endParaRPr lang="en-US" altLang="en-US" sz="2000" dirty="0" smtClean="0"/>
          </a:p>
          <a:p>
            <a:pPr>
              <a:spcAft>
                <a:spcPts val="1200"/>
              </a:spcAft>
            </a:pPr>
            <a:r>
              <a:rPr lang="id-ID" altLang="en-US" sz="2000" dirty="0" smtClean="0"/>
              <a:t>Pekerjaan pun </a:t>
            </a:r>
            <a:r>
              <a:rPr lang="id-ID" altLang="en-US" sz="2000" dirty="0"/>
              <a:t>akan terasa lebih ringan karena </a:t>
            </a:r>
            <a:r>
              <a:rPr lang="id-ID" altLang="en-US" sz="2000" dirty="0" smtClean="0"/>
              <a:t>beban </a:t>
            </a:r>
            <a:r>
              <a:rPr lang="id-ID" altLang="en-US" sz="2000" dirty="0"/>
              <a:t>pekerjaannya dibagi-bagi kepada </a:t>
            </a:r>
            <a:r>
              <a:rPr lang="id-ID" altLang="en-US" sz="2000" dirty="0" smtClean="0"/>
              <a:t>beberapa </a:t>
            </a:r>
            <a:r>
              <a:rPr lang="id-ID" altLang="en-US" sz="2000" dirty="0"/>
              <a:t>orang. </a:t>
            </a:r>
          </a:p>
          <a:p>
            <a:pPr>
              <a:spcAft>
                <a:spcPts val="1200"/>
              </a:spcAft>
            </a:pPr>
            <a:endParaRPr lang="id-ID" alt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3"/>
          <p:cNvGrpSpPr/>
          <p:nvPr/>
        </p:nvGrpSpPr>
        <p:grpSpPr>
          <a:xfrm>
            <a:off x="152400" y="-19050"/>
            <a:ext cx="6858000" cy="1522730"/>
            <a:chOff x="3867148" y="1815178"/>
            <a:chExt cx="8058389" cy="1522703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>
              <a:fillRect/>
            </a:stretch>
          </p:blipFill>
          <p:spPr>
            <a:xfrm>
              <a:off x="3867148" y="1815178"/>
              <a:ext cx="7994967" cy="1522703"/>
            </a:xfrm>
            <a:prstGeom prst="rect">
              <a:avLst/>
            </a:prstGeom>
          </p:spPr>
        </p:pic>
        <p:sp>
          <p:nvSpPr>
            <p:cNvPr id="18" name="TextBox 5"/>
            <p:cNvSpPr txBox="1"/>
            <p:nvPr/>
          </p:nvSpPr>
          <p:spPr>
            <a:xfrm>
              <a:off x="4670002" y="2119973"/>
              <a:ext cx="7255535" cy="76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Mempererat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Rasa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Persatuan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dan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Kesatuan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serta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Kerukunan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Antarwarga</a:t>
              </a:r>
              <a:r>
                <a:rPr lang="en-US" sz="2200" b="1" dirty="0">
                  <a:solidFill>
                    <a:schemeClr val="bg1"/>
                  </a:solidFill>
                  <a:sym typeface="+mn-ea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sym typeface="+mn-ea"/>
                </a:rPr>
                <a:t>Masyarakat</a:t>
              </a:r>
              <a:endParaRPr lang="en-US" sz="2200" b="1" dirty="0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" name="Kotak Teks 1"/>
          <p:cNvSpPr txBox="1"/>
          <p:nvPr/>
        </p:nvSpPr>
        <p:spPr>
          <a:xfrm>
            <a:off x="762001" y="1462028"/>
            <a:ext cx="4267199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 smtClean="0"/>
              <a:t>Dalam </a:t>
            </a:r>
            <a:r>
              <a:rPr lang="id-ID" altLang="en-US" dirty="0"/>
              <a:t>keragaman </a:t>
            </a:r>
            <a:r>
              <a:rPr lang="id-ID" altLang="en-US" dirty="0" smtClean="0"/>
              <a:t>masyarakat</a:t>
            </a:r>
            <a:r>
              <a:rPr lang="en-US" altLang="en-US" dirty="0" smtClean="0"/>
              <a:t> Indonesia, </a:t>
            </a:r>
            <a:r>
              <a:rPr lang="id-ID" altLang="en-US" dirty="0" smtClean="0"/>
              <a:t>gotong </a:t>
            </a:r>
            <a:r>
              <a:rPr lang="id-ID" altLang="en-US" dirty="0"/>
              <a:t>royong dilakukan tanpa membeda-bedakan </a:t>
            </a:r>
            <a:r>
              <a:rPr lang="id-ID" altLang="en-US" dirty="0" smtClean="0"/>
              <a:t>suku</a:t>
            </a:r>
            <a:r>
              <a:rPr lang="id-ID" altLang="en-US" dirty="0"/>
              <a:t>, ras, dan agama. </a:t>
            </a:r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dirty="0" err="1" smtClean="0"/>
              <a:t>Gotong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royong</a:t>
            </a:r>
            <a:r>
              <a:rPr lang="id-ID" altLang="en-US" dirty="0" smtClean="0"/>
              <a:t> </a:t>
            </a:r>
            <a:r>
              <a:rPr lang="id-ID" altLang="en-US" dirty="0"/>
              <a:t>berperan penting dalam memperkokoh </a:t>
            </a:r>
            <a:r>
              <a:rPr lang="id-ID" altLang="en-US" dirty="0" smtClean="0"/>
              <a:t>persatuan </a:t>
            </a:r>
            <a:r>
              <a:rPr lang="id-ID" altLang="en-US" dirty="0"/>
              <a:t>dan kesatuan. 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id-ID" altLang="en-US" dirty="0" smtClean="0"/>
              <a:t>Perbedaan </a:t>
            </a:r>
            <a:r>
              <a:rPr lang="id-ID" altLang="en-US" dirty="0"/>
              <a:t>yang ada bukanlah </a:t>
            </a:r>
            <a:r>
              <a:rPr lang="id-ID" altLang="en-US" dirty="0" smtClean="0"/>
              <a:t>masalah</a:t>
            </a:r>
            <a:r>
              <a:rPr lang="id-ID" altLang="en-US" dirty="0"/>
              <a:t>. </a:t>
            </a:r>
            <a:endParaRPr lang="en-US" altLang="en-US" dirty="0" smtClean="0"/>
          </a:p>
          <a:p>
            <a:r>
              <a:rPr lang="id-ID" altLang="en-US" dirty="0" smtClean="0"/>
              <a:t>Hal </a:t>
            </a:r>
            <a:r>
              <a:rPr lang="id-ID" altLang="en-US" dirty="0"/>
              <a:t>yang terpenting </a:t>
            </a:r>
            <a:r>
              <a:rPr lang="id-ID" altLang="en-US" dirty="0" smtClean="0"/>
              <a:t>adalah </a:t>
            </a:r>
            <a:r>
              <a:rPr lang="id-ID" altLang="en-US" dirty="0"/>
              <a:t>tercapainya tujuan bersama.</a:t>
            </a:r>
          </a:p>
        </p:txBody>
      </p:sp>
      <p:pic>
        <p:nvPicPr>
          <p:cNvPr id="3" name="Gamba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81150"/>
            <a:ext cx="3886200" cy="259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3600000">
            <a:off x="3118103" y="1603115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 bwMode="auto">
          <a:xfrm>
            <a:off x="304799" y="148589"/>
            <a:ext cx="5867401" cy="1472268"/>
            <a:chOff x="457198" y="-116978"/>
            <a:chExt cx="5867150" cy="147177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401007"/>
              <a:ext cx="5867150" cy="953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sz="2800" b="1" dirty="0"/>
                <a:t>G</a:t>
              </a:r>
              <a:r>
                <a:rPr lang="id-ID" sz="2800" b="1" dirty="0"/>
                <a:t>OTONG ROYONG DI </a:t>
              </a:r>
              <a:r>
                <a:rPr sz="2800" b="1" dirty="0"/>
                <a:t>L</a:t>
              </a:r>
              <a:r>
                <a:rPr lang="id-ID" sz="2800" b="1" dirty="0"/>
                <a:t>INGKUP</a:t>
              </a:r>
              <a:r>
                <a:rPr sz="2800" b="1" dirty="0"/>
                <a:t> </a:t>
              </a:r>
            </a:p>
            <a:p>
              <a:r>
                <a:rPr sz="2800" b="1" dirty="0"/>
                <a:t>K</a:t>
              </a:r>
              <a:r>
                <a:rPr lang="id-ID" sz="2800" b="1" dirty="0"/>
                <a:t>ECAMATAN</a:t>
              </a:r>
              <a:r>
                <a:rPr sz="2800" b="1" dirty="0"/>
                <a:t>, K</a:t>
              </a:r>
              <a:r>
                <a:rPr lang="id-ID" sz="2800" b="1" dirty="0"/>
                <a:t>E</a:t>
              </a:r>
              <a:r>
                <a:rPr sz="2800" b="1" dirty="0">
                  <a:sym typeface="+mn-ea"/>
                </a:rPr>
                <a:t>L</a:t>
              </a:r>
              <a:r>
                <a:rPr lang="id-ID" sz="2800" b="1" dirty="0"/>
                <a:t>URAHAN</a:t>
              </a:r>
              <a:r>
                <a:rPr sz="2800" b="1" dirty="0"/>
                <a:t>, </a:t>
              </a:r>
              <a:r>
                <a:rPr lang="id-ID" sz="2800" b="1" dirty="0"/>
                <a:t>DAN</a:t>
              </a:r>
              <a:r>
                <a:rPr sz="2800" b="1" dirty="0"/>
                <a:t> D</a:t>
              </a:r>
              <a:r>
                <a:rPr lang="id-ID" sz="2800" b="1" dirty="0"/>
                <a:t>E</a:t>
              </a:r>
              <a:r>
                <a:rPr lang="id-ID" altLang="en-US" sz="2800" b="1" dirty="0">
                  <a:sym typeface="+mn-ea"/>
                </a:rPr>
                <a:t>S</a:t>
              </a:r>
              <a:r>
                <a:rPr lang="id-ID" sz="2800" b="1" dirty="0"/>
                <a:t>A</a:t>
              </a:r>
              <a:endParaRPr sz="2800" b="1" dirty="0"/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16978"/>
              <a:ext cx="1248992" cy="52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BAB </a:t>
              </a:r>
              <a:r>
                <a:rPr lang="id-ID" altLang="en-US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648784"/>
            <a:ext cx="4819650" cy="2826385"/>
            <a:chOff x="157161" y="1733550"/>
            <a:chExt cx="4819650" cy="2826385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416" y="2252980"/>
              <a:ext cx="4811395" cy="230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>
                  <a:sym typeface="+mn-ea"/>
                </a:rPr>
                <a:t>M</a:t>
              </a:r>
              <a:r>
                <a:t>engidentifikasi peran gotong royong dalam menciptakan persatuan dan kesatuan di lingkup kecamatan, kelurahan, dan desa</a:t>
              </a:r>
              <a:r>
                <a:rPr lang="id-ID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>
                  <a:sym typeface="+mn-ea"/>
                </a:rPr>
                <a:t>M</a:t>
              </a:r>
              <a:r>
                <a:t>enjelaskan manfaat pelaksanaan gotong royong di lingkup kecamatan, kelurahan, dan desa</a:t>
              </a:r>
              <a:r>
                <a:rPr lang="id-ID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d-ID"/>
                <a:t>M</a:t>
              </a:r>
              <a:r>
                <a:t>enerapkan gotong royong di lingkup kecamatan, kelurahan, dan desa.</a:t>
              </a:r>
            </a:p>
          </p:txBody>
        </p:sp>
      </p:grpSp>
      <p:pic>
        <p:nvPicPr>
          <p:cNvPr id="2" name="Gambar 1"/>
          <p:cNvPicPr>
            <a:picLocks noChangeAspect="1"/>
          </p:cNvPicPr>
          <p:nvPr/>
        </p:nvPicPr>
        <p:blipFill>
          <a:blip r:embed="rId5"/>
          <a:srcRect l="25063" r="1758"/>
          <a:stretch>
            <a:fillRect/>
          </a:stretch>
        </p:blipFill>
        <p:spPr>
          <a:xfrm>
            <a:off x="5105400" y="1620487"/>
            <a:ext cx="3842205" cy="2840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rved Up Arrow 12"/>
          <p:cNvSpPr/>
          <p:nvPr/>
        </p:nvSpPr>
        <p:spPr>
          <a:xfrm rot="18060452" flipH="1" flipV="1">
            <a:off x="5547271" y="3502475"/>
            <a:ext cx="970372" cy="458335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234951"/>
            <a:ext cx="6630035" cy="1269999"/>
            <a:chOff x="191897" y="363322"/>
            <a:chExt cx="6287102" cy="10887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6147402" cy="10887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8115" y="529901"/>
              <a:ext cx="5890884" cy="774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0000"/>
                </a:lnSpc>
                <a:buSzPct val="100000"/>
                <a:buFont typeface="+mj-lt"/>
                <a:buAutoNum type="alphaUcPeriod"/>
              </a:pPr>
              <a:r>
                <a:rPr lang="en-US" sz="2400" b="1" dirty="0" err="1">
                  <a:solidFill>
                    <a:schemeClr val="bg1"/>
                  </a:solidFill>
                </a:rPr>
                <a:t>Peran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Gotong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Royong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dalam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Menumbuhkan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Persatuan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Kesatuan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1" name="Kotak Teks 10"/>
          <p:cNvSpPr txBox="1"/>
          <p:nvPr/>
        </p:nvSpPr>
        <p:spPr>
          <a:xfrm>
            <a:off x="685800" y="3409950"/>
            <a:ext cx="49002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Gotong royong merupakan kebiasaan masyarakat </a:t>
            </a:r>
          </a:p>
          <a:p>
            <a:r>
              <a:rPr lang="id-ID" altLang="en-US" dirty="0"/>
              <a:t>Indonesia yang dapat menumbuhkan persatuan dan kesatuan bangsa.</a:t>
            </a:r>
          </a:p>
        </p:txBody>
      </p:sp>
      <p:pic>
        <p:nvPicPr>
          <p:cNvPr id="12" name="Gambar 11"/>
          <p:cNvPicPr>
            <a:picLocks noChangeAspect="1"/>
          </p:cNvPicPr>
          <p:nvPr/>
        </p:nvPicPr>
        <p:blipFill>
          <a:blip r:embed="rId5"/>
          <a:srcRect l="17429" t="12285" r="14989"/>
          <a:stretch>
            <a:fillRect/>
          </a:stretch>
        </p:blipFill>
        <p:spPr>
          <a:xfrm>
            <a:off x="5791201" y="1504950"/>
            <a:ext cx="3452812" cy="2514142"/>
          </a:xfrm>
          <a:prstGeom prst="flowChartOnlineStorage">
            <a:avLst/>
          </a:prstGeom>
        </p:spPr>
      </p:pic>
      <p:grpSp>
        <p:nvGrpSpPr>
          <p:cNvPr id="20" name="Group 8"/>
          <p:cNvGrpSpPr/>
          <p:nvPr/>
        </p:nvGrpSpPr>
        <p:grpSpPr>
          <a:xfrm>
            <a:off x="533400" y="1885950"/>
            <a:ext cx="4505960" cy="1336675"/>
            <a:chOff x="165758" y="3080951"/>
            <a:chExt cx="3716040" cy="2248855"/>
          </a:xfrm>
        </p:grpSpPr>
        <p:pic>
          <p:nvPicPr>
            <p:cNvPr id="2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58" y="3080951"/>
              <a:ext cx="3716040" cy="2248855"/>
            </a:xfrm>
            <a:prstGeom prst="rect">
              <a:avLst/>
            </a:prstGeom>
          </p:spPr>
        </p:pic>
        <p:sp>
          <p:nvSpPr>
            <p:cNvPr id="22" name="Rectangle 10"/>
            <p:cNvSpPr/>
            <p:nvPr/>
          </p:nvSpPr>
          <p:spPr>
            <a:xfrm>
              <a:off x="480491" y="3334147"/>
              <a:ext cx="3309664" cy="1707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altLang="en-US" sz="2000" b="1" dirty="0">
                  <a:sym typeface="+mn-ea"/>
                </a:rPr>
                <a:t>Gotong royong </a:t>
              </a:r>
              <a:r>
                <a:rPr lang="id-ID" altLang="en-US" sz="2000" dirty="0">
                  <a:sym typeface="+mn-ea"/>
                </a:rPr>
                <a:t>artinya melakukan pekerjaan bersama-sama untuk tujuan bersama.</a:t>
              </a:r>
            </a:p>
          </p:txBody>
        </p:sp>
      </p:grpSp>
      <p:sp>
        <p:nvSpPr>
          <p:cNvPr id="23" name="Kotak Teks 22"/>
          <p:cNvSpPr txBox="1"/>
          <p:nvPr/>
        </p:nvSpPr>
        <p:spPr>
          <a:xfrm>
            <a:off x="6019800" y="401955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1200" dirty="0"/>
              <a:t>Tradisi rambu solo di Tana Toraja, Sulawesi Selatan sebagai salah satu bentuk gotong royong di Indonesia.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rved Up Arrow 11"/>
          <p:cNvSpPr/>
          <p:nvPr/>
        </p:nvSpPr>
        <p:spPr>
          <a:xfrm rot="16703847" flipH="1">
            <a:off x="2487159" y="3564997"/>
            <a:ext cx="970372" cy="540253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8600" y="407670"/>
            <a:ext cx="6669405" cy="1269999"/>
            <a:chOff x="191897" y="363322"/>
            <a:chExt cx="6324436" cy="10887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6147402" cy="1088744"/>
            </a:xfrm>
            <a:prstGeom prst="rect">
              <a:avLst/>
            </a:prstGeom>
          </p:spPr>
        </p:pic>
        <p:sp>
          <p:nvSpPr>
            <p:cNvPr id="7" name="Rectangle 9"/>
            <p:cNvSpPr/>
            <p:nvPr/>
          </p:nvSpPr>
          <p:spPr>
            <a:xfrm>
              <a:off x="625449" y="529900"/>
              <a:ext cx="5890884" cy="774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0000"/>
                </a:lnSpc>
                <a:buSzPct val="100000"/>
                <a:buFont typeface="+mj-lt"/>
                <a:buAutoNum type="alphaUcPeriod" startAt="2"/>
              </a:pPr>
              <a:r>
                <a:rPr lang="id-ID" altLang="en-US" sz="2400" b="1" dirty="0">
                  <a:solidFill>
                    <a:schemeClr val="bg1"/>
                  </a:solidFill>
                  <a:sym typeface="+mn-ea"/>
                </a:rPr>
                <a:t>Penerapan Gotong Royong di Lingkup Kecamatan, Kelurahan, dan Desa</a:t>
              </a:r>
            </a:p>
          </p:txBody>
        </p:sp>
      </p:grpSp>
      <p:pic>
        <p:nvPicPr>
          <p:cNvPr id="14" name="Gambar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53" y="1816100"/>
            <a:ext cx="2863204" cy="2153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Kotak Teks 16"/>
          <p:cNvSpPr txBox="1"/>
          <p:nvPr/>
        </p:nvSpPr>
        <p:spPr>
          <a:xfrm>
            <a:off x="1178243" y="3943350"/>
            <a:ext cx="217455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1600" dirty="0"/>
              <a:t>Tradisi sinoman </a:t>
            </a:r>
          </a:p>
          <a:p>
            <a:r>
              <a:rPr lang="id-ID" altLang="en-US" sz="1600" dirty="0"/>
              <a:t>di Yogyakarta.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0" y="36018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d-ID" altLang="en-US" dirty="0"/>
              <a:t>Dalam gotong royong, masyarakat </a:t>
            </a:r>
            <a:r>
              <a:rPr lang="en-US" altLang="en-US" dirty="0" smtClean="0"/>
              <a:t>m</a:t>
            </a:r>
            <a:r>
              <a:rPr lang="id-ID" altLang="en-US" dirty="0" smtClean="0"/>
              <a:t>engutamakan </a:t>
            </a:r>
            <a:r>
              <a:rPr lang="id-ID" altLang="en-US" dirty="0"/>
              <a:t>kepentingan bersama. </a:t>
            </a:r>
            <a:endParaRPr lang="en-US" alt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3722618" y="1723227"/>
            <a:ext cx="4645343" cy="1592464"/>
            <a:chOff x="237156" y="1742226"/>
            <a:chExt cx="4811321" cy="18894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56" y="1742226"/>
              <a:ext cx="4811321" cy="188949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96151" y="2012595"/>
              <a:ext cx="4036634" cy="142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altLang="en-US" dirty="0"/>
                <a:t>Dalam gotong royong, masyarakat bekerja sama melakukan kegiatan demi tujuan bersama secara sukarela tanpa mengharapkan imbalan.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620" y="133985"/>
            <a:ext cx="5401310" cy="1604010"/>
            <a:chOff x="2037347" y="1754086"/>
            <a:chExt cx="4854749" cy="1066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>
              <a:fillRect/>
            </a:stretch>
          </p:blipFill>
          <p:spPr>
            <a:xfrm>
              <a:off x="2037347" y="1754086"/>
              <a:ext cx="4854749" cy="1066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395774" y="1905702"/>
              <a:ext cx="3791453" cy="55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AutoNum type="arabicPeriod"/>
              </a:pPr>
              <a:r>
                <a:rPr lang="en-US" sz="2400" b="1" dirty="0" err="1">
                  <a:solidFill>
                    <a:schemeClr val="bg1"/>
                  </a:solidFill>
                </a:rPr>
                <a:t>Contoh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Gotong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Royong</a:t>
              </a:r>
              <a:r>
                <a:rPr lang="en-US" sz="2400" b="1" dirty="0">
                  <a:solidFill>
                    <a:schemeClr val="bg1"/>
                  </a:solidFill>
                </a:rPr>
                <a:t> di </a:t>
              </a:r>
              <a:r>
                <a:rPr lang="en-US" sz="2400" b="1" dirty="0" err="1">
                  <a:solidFill>
                    <a:schemeClr val="bg1"/>
                  </a:solidFill>
                </a:rPr>
                <a:t>Lingkup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Kecamatan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Kotak Teks 4"/>
          <p:cNvSpPr txBox="1"/>
          <p:nvPr/>
        </p:nvSpPr>
        <p:spPr>
          <a:xfrm>
            <a:off x="600710" y="1886585"/>
            <a:ext cx="4885690" cy="2339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 smtClean="0"/>
              <a:t>P</a:t>
            </a:r>
            <a:r>
              <a:rPr lang="id-ID" altLang="en-US" dirty="0" smtClean="0"/>
              <a:t>emerintah </a:t>
            </a:r>
            <a:r>
              <a:rPr lang="id-ID" altLang="en-US" dirty="0"/>
              <a:t>daerah kecamatan </a:t>
            </a:r>
            <a:r>
              <a:rPr lang="en-US" altLang="en-US" dirty="0" err="1" smtClean="0"/>
              <a:t>membangun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fasilitas</a:t>
            </a:r>
            <a:r>
              <a:rPr lang="en-US" altLang="en-US" dirty="0" smtClean="0"/>
              <a:t> </a:t>
            </a:r>
            <a:r>
              <a:rPr lang="id-ID" altLang="en-US" dirty="0" smtClean="0"/>
              <a:t>untuk </a:t>
            </a:r>
            <a:r>
              <a:rPr lang="id-ID" altLang="en-US" dirty="0"/>
              <a:t>para warga. </a:t>
            </a:r>
          </a:p>
          <a:p>
            <a:pPr>
              <a:spcAft>
                <a:spcPts val="1200"/>
              </a:spcAft>
            </a:pPr>
            <a:r>
              <a:rPr lang="id-ID" altLang="en-US" dirty="0"/>
              <a:t>Fasilitas-fasilitas tersebut harus dirawat agar dapat </a:t>
            </a:r>
            <a:r>
              <a:rPr lang="id-ID" altLang="en-US" dirty="0" smtClean="0"/>
              <a:t>terus </a:t>
            </a:r>
            <a:r>
              <a:rPr lang="id-ID" altLang="en-US" dirty="0"/>
              <a:t>digunakan dengan nyaman oleh warga. </a:t>
            </a:r>
            <a:endParaRPr lang="en-US" altLang="en-US" dirty="0" smtClean="0"/>
          </a:p>
          <a:p>
            <a:pPr>
              <a:spcAft>
                <a:spcPts val="1200"/>
              </a:spcAft>
            </a:pPr>
            <a:r>
              <a:rPr lang="id-ID" altLang="en-US" dirty="0" smtClean="0"/>
              <a:t>Ketika fasilitas </a:t>
            </a:r>
            <a:r>
              <a:rPr lang="id-ID" altLang="en-US" dirty="0"/>
              <a:t>tersebut mengalami kerusakan, warga </a:t>
            </a:r>
            <a:r>
              <a:rPr lang="id-ID" altLang="en-US" dirty="0" smtClean="0"/>
              <a:t>diharapkan </a:t>
            </a:r>
            <a:r>
              <a:rPr lang="id-ID" altLang="en-US" dirty="0"/>
              <a:t>menjadi orang-orang yang pertama kali dapat membenahi fasilitas tersebut.</a:t>
            </a:r>
          </a:p>
        </p:txBody>
      </p:sp>
      <p:pic>
        <p:nvPicPr>
          <p:cNvPr id="6" name="Gambar 5"/>
          <p:cNvPicPr>
            <a:picLocks noChangeAspect="1"/>
          </p:cNvPicPr>
          <p:nvPr/>
        </p:nvPicPr>
        <p:blipFill>
          <a:blip r:embed="rId3"/>
          <a:srcRect l="7001" r="11550"/>
          <a:stretch>
            <a:fillRect/>
          </a:stretch>
        </p:blipFill>
        <p:spPr>
          <a:xfrm>
            <a:off x="5136051" y="-28575"/>
            <a:ext cx="4007949" cy="2524125"/>
          </a:xfrm>
          <a:prstGeom prst="teardrop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55005" y="2190750"/>
            <a:ext cx="3193571" cy="1223156"/>
            <a:chOff x="5569429" y="2567794"/>
            <a:chExt cx="3193571" cy="1223156"/>
          </a:xfrm>
        </p:grpSpPr>
        <p:sp>
          <p:nvSpPr>
            <p:cNvPr id="9" name="Freeform: Shape 2">
              <a:extLst>
                <a:ext uri="{FF2B5EF4-FFF2-40B4-BE49-F238E27FC236}">
                  <a16:creationId xmlns:a16="http://schemas.microsoft.com/office/drawing/2014/main" xmlns="" id="{25548F1F-1BEB-46EA-89D6-66E5D7CD334C}"/>
                </a:ext>
              </a:extLst>
            </p:cNvPr>
            <p:cNvSpPr/>
            <p:nvPr/>
          </p:nvSpPr>
          <p:spPr>
            <a:xfrm>
              <a:off x="5569429" y="2567794"/>
              <a:ext cx="3193571" cy="1223156"/>
            </a:xfrm>
            <a:custGeom>
              <a:avLst/>
              <a:gdLst>
                <a:gd name="connsiteX0" fmla="*/ 46633 w 2683908"/>
                <a:gd name="connsiteY0" fmla="*/ 8814 h 345741"/>
                <a:gd name="connsiteX1" fmla="*/ 642056 w 2683908"/>
                <a:gd name="connsiteY1" fmla="*/ 19446 h 345741"/>
                <a:gd name="connsiteX2" fmla="*/ 2077452 w 2683908"/>
                <a:gd name="connsiteY2" fmla="*/ 8814 h 345741"/>
                <a:gd name="connsiteX3" fmla="*/ 2577182 w 2683908"/>
                <a:gd name="connsiteY3" fmla="*/ 72609 h 345741"/>
                <a:gd name="connsiteX4" fmla="*/ 2577182 w 2683908"/>
                <a:gd name="connsiteY4" fmla="*/ 295893 h 345741"/>
                <a:gd name="connsiteX5" fmla="*/ 1428866 w 2683908"/>
                <a:gd name="connsiteY5" fmla="*/ 338423 h 345741"/>
                <a:gd name="connsiteX6" fmla="*/ 312447 w 2683908"/>
                <a:gd name="connsiteY6" fmla="*/ 327791 h 345741"/>
                <a:gd name="connsiteX7" fmla="*/ 67898 w 2683908"/>
                <a:gd name="connsiteY7" fmla="*/ 168302 h 345741"/>
                <a:gd name="connsiteX8" fmla="*/ 46633 w 2683908"/>
                <a:gd name="connsiteY8" fmla="*/ 8814 h 34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83908" h="345741">
                  <a:moveTo>
                    <a:pt x="46633" y="8814"/>
                  </a:moveTo>
                  <a:cubicBezTo>
                    <a:pt x="142326" y="-15995"/>
                    <a:pt x="642056" y="19446"/>
                    <a:pt x="642056" y="19446"/>
                  </a:cubicBezTo>
                  <a:cubicBezTo>
                    <a:pt x="980526" y="19446"/>
                    <a:pt x="1754931" y="-47"/>
                    <a:pt x="2077452" y="8814"/>
                  </a:cubicBezTo>
                  <a:cubicBezTo>
                    <a:pt x="2399973" y="17675"/>
                    <a:pt x="2493894" y="24763"/>
                    <a:pt x="2577182" y="72609"/>
                  </a:cubicBezTo>
                  <a:cubicBezTo>
                    <a:pt x="2660470" y="120455"/>
                    <a:pt x="2768568" y="251591"/>
                    <a:pt x="2577182" y="295893"/>
                  </a:cubicBezTo>
                  <a:cubicBezTo>
                    <a:pt x="2385796" y="340195"/>
                    <a:pt x="1428866" y="338423"/>
                    <a:pt x="1428866" y="338423"/>
                  </a:cubicBezTo>
                  <a:cubicBezTo>
                    <a:pt x="1051410" y="343739"/>
                    <a:pt x="539275" y="356145"/>
                    <a:pt x="312447" y="327791"/>
                  </a:cubicBezTo>
                  <a:cubicBezTo>
                    <a:pt x="85619" y="299438"/>
                    <a:pt x="110428" y="221465"/>
                    <a:pt x="67898" y="168302"/>
                  </a:cubicBezTo>
                  <a:cubicBezTo>
                    <a:pt x="25368" y="115139"/>
                    <a:pt x="-49060" y="33623"/>
                    <a:pt x="46633" y="8814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Kotak Teks 14"/>
            <p:cNvSpPr txBox="1"/>
            <p:nvPr/>
          </p:nvSpPr>
          <p:spPr>
            <a:xfrm>
              <a:off x="5783580" y="2684443"/>
              <a:ext cx="2750820" cy="9541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id-ID" altLang="en-US" sz="1400" dirty="0"/>
                <a:t>Warga bergotong royong membuat </a:t>
              </a:r>
              <a:r>
                <a:rPr lang="id-ID" altLang="en-US" sz="1400" dirty="0" smtClean="0"/>
                <a:t>jembatan </a:t>
              </a:r>
              <a:r>
                <a:rPr lang="id-ID" altLang="en-US" sz="1400" dirty="0"/>
                <a:t>darurat sebelum pemerintah daerah memperbaiki </a:t>
              </a:r>
              <a:r>
                <a:rPr lang="id-ID" altLang="en-US" sz="1400" dirty="0" smtClean="0"/>
                <a:t>jembatan </a:t>
              </a:r>
              <a:r>
                <a:rPr lang="id-ID" altLang="en-US" sz="1400" dirty="0"/>
                <a:t>yang rusak.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" y="0"/>
            <a:ext cx="9142647" cy="5143500"/>
          </a:xfrm>
          <a:prstGeom prst="rect">
            <a:avLst/>
          </a:prstGeom>
        </p:spPr>
      </p:pic>
      <p:pic>
        <p:nvPicPr>
          <p:cNvPr id="4" name="Gamba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031" y="-9526"/>
            <a:ext cx="6367148" cy="5095875"/>
          </a:xfrm>
          <a:prstGeom prst="parallelogram">
            <a:avLst/>
          </a:prstGeom>
        </p:spPr>
      </p:pic>
      <p:sp>
        <p:nvSpPr>
          <p:cNvPr id="2" name="Kotak Teks 1"/>
          <p:cNvSpPr txBox="1"/>
          <p:nvPr/>
        </p:nvSpPr>
        <p:spPr>
          <a:xfrm>
            <a:off x="533400" y="590550"/>
            <a:ext cx="4114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b="1" dirty="0"/>
              <a:t>Contoh kegiatan gotong royong yang dapat </a:t>
            </a:r>
            <a:r>
              <a:rPr lang="id-ID" altLang="en-US" b="1" dirty="0" smtClean="0"/>
              <a:t>dilakukan</a:t>
            </a:r>
            <a:r>
              <a:rPr lang="en-US" altLang="en-US" b="1" dirty="0" smtClean="0"/>
              <a:t>:</a:t>
            </a:r>
            <a:endParaRPr lang="id-ID" altLang="en-US" b="1" dirty="0"/>
          </a:p>
        </p:txBody>
      </p:sp>
      <p:sp>
        <p:nvSpPr>
          <p:cNvPr id="3" name="Kotak Teks 2"/>
          <p:cNvSpPr txBox="1"/>
          <p:nvPr/>
        </p:nvSpPr>
        <p:spPr>
          <a:xfrm>
            <a:off x="533400" y="1276350"/>
            <a:ext cx="3733800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 Gotong royong membuat jembatan darurat saat jembatan mengalami kerusakan.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Gotong royong membersihkan puskesmas setelah terjadi banjir.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Gotong royong mengadakan karnaval budaya saat ada kunjungan dari gubernur.</a:t>
            </a:r>
          </a:p>
          <a:p>
            <a:pPr marL="342900" indent="-342900">
              <a:buFont typeface="+mj-lt"/>
              <a:buAutoNum type="alphaLcPeriod"/>
            </a:pPr>
            <a:r>
              <a:rPr lang="id-ID" altLang="en-US" dirty="0"/>
              <a:t>Gotong royong melakukan penghijauan di wilayah kecamatan.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00" y="178435"/>
            <a:ext cx="5235575" cy="1555115"/>
            <a:chOff x="4996095" y="2063090"/>
            <a:chExt cx="4508247" cy="15551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>
              <a:fillRect/>
            </a:stretch>
          </p:blipFill>
          <p:spPr>
            <a:xfrm>
              <a:off x="4996095" y="2063090"/>
              <a:ext cx="4508247" cy="15551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55333" y="2289150"/>
              <a:ext cx="3633937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+mj-lt"/>
                <a:buAutoNum type="arabicPeriod" startAt="2"/>
              </a:pPr>
              <a:r>
                <a:rPr lang="en-US" sz="2400" b="1" dirty="0" err="1">
                  <a:solidFill>
                    <a:schemeClr val="bg1"/>
                  </a:solidFill>
                </a:rPr>
                <a:t>Contoh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Gotong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Royong</a:t>
              </a:r>
              <a:r>
                <a:rPr lang="en-US" sz="2400" b="1" dirty="0">
                  <a:solidFill>
                    <a:schemeClr val="bg1"/>
                  </a:solidFill>
                </a:rPr>
                <a:t> di</a:t>
              </a:r>
              <a:r>
                <a:rPr lang="id-ID" alt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Lingkup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Kelurahan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dan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Desa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Kotak Teks 7"/>
          <p:cNvSpPr txBox="1"/>
          <p:nvPr/>
        </p:nvSpPr>
        <p:spPr>
          <a:xfrm>
            <a:off x="3968750" y="1581150"/>
            <a:ext cx="4794250" cy="32470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id-ID" altLang="en-US" b="1" dirty="0"/>
              <a:t>Contoh gotong rotong yang dapat dilakukan </a:t>
            </a:r>
            <a:r>
              <a:rPr lang="id-ID" altLang="en-US" b="1" dirty="0" smtClean="0"/>
              <a:t>di </a:t>
            </a:r>
            <a:r>
              <a:rPr lang="id-ID" altLang="en-US" b="1" dirty="0"/>
              <a:t>lingkup kelurahan dan </a:t>
            </a:r>
            <a:r>
              <a:rPr lang="id-ID" altLang="en-US" b="1" dirty="0" smtClean="0"/>
              <a:t>desa</a:t>
            </a:r>
            <a:r>
              <a:rPr lang="en-US" altLang="en-US" b="1" dirty="0" smtClean="0"/>
              <a:t>:</a:t>
            </a:r>
            <a:endParaRPr lang="id-ID" altLang="en-US" b="1" dirty="0"/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Gotong royong memperbaiki rumah warga yang rusak.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Gotong royong memadamkan api saat terjadi kebakaran di salah satu rumah warga.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Gotong royong memperbaiki sisa banjir di sekitar wilayah rumah warga.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id-ID" altLang="en-US" dirty="0"/>
              <a:t>Gotong royong memperbaiki jalan di sekitar rumah warga.</a:t>
            </a:r>
          </a:p>
        </p:txBody>
      </p:sp>
      <p:pic>
        <p:nvPicPr>
          <p:cNvPr id="9" name="Gambar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45031"/>
            <a:ext cx="3740150" cy="2646680"/>
          </a:xfrm>
          <a:prstGeom prst="flowChartDelay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8445" y="409575"/>
            <a:ext cx="6979286" cy="1285240"/>
            <a:chOff x="191897" y="363322"/>
            <a:chExt cx="5386565" cy="11416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7" y="363322"/>
              <a:ext cx="5386565" cy="114162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7316" y="524075"/>
              <a:ext cx="4555374" cy="8020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10000"/>
                </a:lnSpc>
                <a:buSzPct val="100000"/>
                <a:buFont typeface="+mj-lt"/>
                <a:buAutoNum type="alphaUcPeriod" startAt="3"/>
              </a:pPr>
              <a:r>
                <a:rPr lang="fi-FI" sz="2400" b="1" dirty="0">
                  <a:solidFill>
                    <a:schemeClr val="bg1"/>
                  </a:solidFill>
                </a:rPr>
                <a:t>Manfaat Pelaksanaan Gotong Royong di Lingkup Kecamatan, Kelurahan, dan Desa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685800" y="1671282"/>
            <a:ext cx="8113861" cy="2348268"/>
            <a:chOff x="-685800" y="1671282"/>
            <a:chExt cx="8113861" cy="2348268"/>
          </a:xfrm>
        </p:grpSpPr>
        <p:pic>
          <p:nvPicPr>
            <p:cNvPr id="16" name="Gambar 15" descr="MaxPixel.net-Speech-Bubbles-Talk-Speech-Comic-Comic-Bubbles-5374821"/>
            <p:cNvPicPr>
              <a:picLocks noChangeAspect="1"/>
            </p:cNvPicPr>
            <p:nvPr/>
          </p:nvPicPr>
          <p:blipFill>
            <a:blip r:embed="rId3"/>
            <a:srcRect t="28840" b="41531"/>
            <a:stretch>
              <a:fillRect/>
            </a:stretch>
          </p:blipFill>
          <p:spPr>
            <a:xfrm>
              <a:off x="-685800" y="1671282"/>
              <a:ext cx="8113861" cy="2348268"/>
            </a:xfrm>
            <a:prstGeom prst="rect">
              <a:avLst/>
            </a:prstGeom>
          </p:spPr>
        </p:pic>
        <p:sp>
          <p:nvSpPr>
            <p:cNvPr id="4" name="Kotak Teks 3"/>
            <p:cNvSpPr txBox="1"/>
            <p:nvPr/>
          </p:nvSpPr>
          <p:spPr>
            <a:xfrm>
              <a:off x="1066800" y="2238375"/>
              <a:ext cx="4785360" cy="14763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id-ID" altLang="en-US" dirty="0"/>
                <a:t>Sebagai salah satu budaya yang sudah melekat dalam kehidupan bangsa Indonesia, gotong royong memiliki berbagai manfaat. Manfaat ini sudah dirasakan oleh masyarakat sehingga terus diwariskan ke generasi berikutnya. </a:t>
              </a:r>
            </a:p>
          </p:txBody>
        </p:sp>
      </p:grpSp>
      <p:pic>
        <p:nvPicPr>
          <p:cNvPr id="12" name="Picture 6" descr="D:\Endah\Video ABC\Video IPS 456\contoh\gbr 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76"/>
          <a:stretch>
            <a:fillRect/>
          </a:stretch>
        </p:blipFill>
        <p:spPr bwMode="auto">
          <a:xfrm>
            <a:off x="6431429" y="1694815"/>
            <a:ext cx="2450465" cy="45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rved Up Arrow 13"/>
          <p:cNvSpPr/>
          <p:nvPr/>
        </p:nvSpPr>
        <p:spPr>
          <a:xfrm rot="15255254" flipH="1" flipV="1">
            <a:off x="5477464" y="3362346"/>
            <a:ext cx="970372" cy="458335"/>
          </a:xfrm>
          <a:prstGeom prst="curved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4" name="Gamba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65" y="935790"/>
            <a:ext cx="3937635" cy="2670175"/>
          </a:xfrm>
          <a:prstGeom prst="rect">
            <a:avLst/>
          </a:prstGeom>
        </p:spPr>
      </p:pic>
      <p:grpSp>
        <p:nvGrpSpPr>
          <p:cNvPr id="7" name="Group 1"/>
          <p:cNvGrpSpPr/>
          <p:nvPr/>
        </p:nvGrpSpPr>
        <p:grpSpPr>
          <a:xfrm>
            <a:off x="304800" y="209550"/>
            <a:ext cx="5551709" cy="1507490"/>
            <a:chOff x="3366374" y="2716820"/>
            <a:chExt cx="5832307" cy="1307411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>
              <a:fillRect/>
            </a:stretch>
          </p:blipFill>
          <p:spPr>
            <a:xfrm>
              <a:off x="3366374" y="2716820"/>
              <a:ext cx="5765828" cy="1307411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/>
          </p:nvSpPr>
          <p:spPr>
            <a:xfrm>
              <a:off x="3766631" y="2915079"/>
              <a:ext cx="5432050" cy="71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sz="2400" b="1" dirty="0" err="1">
                  <a:solidFill>
                    <a:schemeClr val="bg1"/>
                  </a:solidFill>
                  <a:sym typeface="+mn-ea"/>
                </a:rPr>
                <a:t>Masyarakat Terbiasa Saling Menolong</a:t>
              </a:r>
            </a:p>
          </p:txBody>
        </p:sp>
      </p:grpSp>
      <p:sp>
        <p:nvSpPr>
          <p:cNvPr id="3" name="Kotak Teks 2"/>
          <p:cNvSpPr txBox="1"/>
          <p:nvPr/>
        </p:nvSpPr>
        <p:spPr>
          <a:xfrm>
            <a:off x="907361" y="3409950"/>
            <a:ext cx="412183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dirty="0"/>
              <a:t>Gotong royong membuat masyarakat terbiasa saling </a:t>
            </a:r>
            <a:r>
              <a:rPr lang="id-ID" altLang="en-US" dirty="0" smtClean="0"/>
              <a:t>menolong </a:t>
            </a:r>
            <a:r>
              <a:rPr lang="id-ID" altLang="en-US" dirty="0"/>
              <a:t>dengan warga lain yang memerlukan </a:t>
            </a:r>
            <a:r>
              <a:rPr lang="id-ID" altLang="en-US" dirty="0" smtClean="0"/>
              <a:t>bantuan</a:t>
            </a:r>
            <a:r>
              <a:rPr lang="id-ID" altLang="en-US" dirty="0"/>
              <a:t>. </a:t>
            </a:r>
          </a:p>
        </p:txBody>
      </p:sp>
      <p:sp>
        <p:nvSpPr>
          <p:cNvPr id="10" name="Kotak Teks 9"/>
          <p:cNvSpPr txBox="1"/>
          <p:nvPr/>
        </p:nvSpPr>
        <p:spPr>
          <a:xfrm>
            <a:off x="6553199" y="3591515"/>
            <a:ext cx="232600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d-ID" altLang="en-US" sz="1400" dirty="0"/>
              <a:t>Tradisi Marakka </a:t>
            </a:r>
            <a:r>
              <a:rPr lang="id-ID" altLang="en-US" sz="1400" dirty="0" smtClean="0"/>
              <a:t>Bola </a:t>
            </a:r>
            <a:r>
              <a:rPr lang="id-ID" altLang="en-US" sz="1400" dirty="0"/>
              <a:t>yang biasa </a:t>
            </a:r>
            <a:r>
              <a:rPr lang="id-ID" altLang="en-US" sz="1400" dirty="0" smtClean="0"/>
              <a:t>dilakukan </a:t>
            </a:r>
            <a:r>
              <a:rPr lang="id-ID" altLang="en-US" sz="1400" dirty="0"/>
              <a:t>masyarakat </a:t>
            </a:r>
            <a:r>
              <a:rPr lang="id-ID" altLang="en-US" sz="1400" dirty="0" smtClean="0"/>
              <a:t>Bugis </a:t>
            </a:r>
            <a:r>
              <a:rPr lang="id-ID" altLang="en-US" sz="1400" dirty="0"/>
              <a:t>di Sulawesi </a:t>
            </a:r>
            <a:r>
              <a:rPr lang="id-ID" altLang="en-US" sz="1400" dirty="0" smtClean="0"/>
              <a:t>Selatan</a:t>
            </a:r>
            <a:r>
              <a:rPr lang="id-ID" altLang="en-US" sz="1400" dirty="0"/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0891" y="1634250"/>
            <a:ext cx="4646171" cy="1520073"/>
            <a:chOff x="179512" y="1240758"/>
            <a:chExt cx="7679156" cy="15200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240758"/>
              <a:ext cx="7628751" cy="152007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3528" y="1364169"/>
              <a:ext cx="75351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altLang="en-US" sz="2000" b="1" dirty="0"/>
                <a:t>Gotong royong</a:t>
              </a:r>
              <a:r>
                <a:rPr lang="id-ID" altLang="en-US" sz="2000" dirty="0"/>
                <a:t> artinya melakukan pekerjaan secara bersama-sama secara sukarela tanpa mengharapkan imbalan demi tercapainya tujuan bersama.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510</Words>
  <Application>Microsoft Office PowerPoint</Application>
  <PresentationFormat>On-screen Show (16:9)</PresentationFormat>
  <Paragraphs>52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138</cp:revision>
  <dcterms:created xsi:type="dcterms:W3CDTF">2022-01-17T01:37:00Z</dcterms:created>
  <dcterms:modified xsi:type="dcterms:W3CDTF">2022-05-12T01:43:42Z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4D77538E2C904CA4AFD6378355B466A9</vt:lpwstr>
  </property>
  <property fmtid="{D5CDD505-2E9C-101B-9397-08002B2CF9AE}" pid="3" name="KSOProductBuildVer">
    <vt:lpwstr>1057-11.2.0.10463</vt:lpwstr>
  </property>
</Properties>
</file>