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85" r:id="rId4"/>
    <p:sldId id="286" r:id="rId5"/>
    <p:sldId id="287" r:id="rId6"/>
    <p:sldId id="288" r:id="rId7"/>
    <p:sldId id="289" r:id="rId8"/>
    <p:sldId id="29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74141"/>
    <a:srgbClr val="FFCC99"/>
    <a:srgbClr val="89A392"/>
    <a:srgbClr val="FF99CC"/>
    <a:srgbClr val="FF0066"/>
    <a:srgbClr val="008080"/>
    <a:srgbClr val="FFFF99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63" d="100"/>
          <a:sy n="63" d="100"/>
        </p:scale>
        <p:origin x="-102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Aku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Tumbuh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Besar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9147" y="1500180"/>
            <a:ext cx="4897233" cy="733044"/>
            <a:chOff x="541580" y="214296"/>
            <a:chExt cx="4897233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4897233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80" y="267070"/>
              <a:ext cx="422498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Informasi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tentang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Tokoh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2602" y="3291830"/>
            <a:ext cx="4773777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Penokohan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watak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sifat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karakter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tokoh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603" y="2344119"/>
            <a:ext cx="53555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Tokoh</a:t>
            </a:r>
            <a:r>
              <a:rPr lang="en-US" sz="2400" b="1" dirty="0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adalah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pelaku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dalam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cerita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memiliki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gambaran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watak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Poppins Bold" charset="0"/>
                <a:cs typeface="Poppins Bold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pic>
        <p:nvPicPr>
          <p:cNvPr id="14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079917" y="1321237"/>
            <a:ext cx="2775034" cy="382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>
          <a:xfrm>
            <a:off x="378612" y="386217"/>
            <a:ext cx="7073708" cy="4201757"/>
            <a:chOff x="0" y="0"/>
            <a:chExt cx="18242782" cy="12091182"/>
          </a:xfrm>
        </p:grpSpPr>
        <p:grpSp>
          <p:nvGrpSpPr>
            <p:cNvPr id="7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8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9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16" name="Group 15"/>
          <p:cNvGrpSpPr/>
          <p:nvPr/>
        </p:nvGrpSpPr>
        <p:grpSpPr>
          <a:xfrm>
            <a:off x="604030" y="609902"/>
            <a:ext cx="6560258" cy="953736"/>
            <a:chOff x="604030" y="609902"/>
            <a:chExt cx="6560258" cy="953736"/>
          </a:xfrm>
        </p:grpSpPr>
        <p:sp>
          <p:nvSpPr>
            <p:cNvPr id="11" name="TextBox 10"/>
            <p:cNvSpPr txBox="1"/>
            <p:nvPr/>
          </p:nvSpPr>
          <p:spPr>
            <a:xfrm>
              <a:off x="604030" y="609902"/>
              <a:ext cx="6560257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Hal-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hal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untuk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Menjelaskan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Tokoh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dan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Permasalahan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dalam</a:t>
              </a:r>
              <a:r>
                <a:rPr lang="en-US" sz="2400" b="1" dirty="0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 </a:t>
              </a:r>
              <a:r>
                <a:rPr lang="en-US" sz="2400" b="1" dirty="0" err="1" smtClean="0">
                  <a:solidFill>
                    <a:schemeClr val="bg2">
                      <a:lumMod val="25000"/>
                    </a:schemeClr>
                  </a:solidFill>
                  <a:latin typeface="Poppins Bold" charset="0"/>
                  <a:cs typeface="Poppins Bold" charset="0"/>
                </a:rPr>
                <a:t>Cerita</a:t>
              </a:r>
              <a:endParaRPr lang="en-US" sz="2400" b="1" dirty="0">
                <a:solidFill>
                  <a:schemeClr val="bg2">
                    <a:lumMod val="25000"/>
                  </a:schemeClr>
                </a:solidFill>
                <a:latin typeface="Poppins Bold" charset="0"/>
                <a:cs typeface="Poppins Bold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6869" y="1563638"/>
              <a:ext cx="639741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51098" y="1779662"/>
            <a:ext cx="497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Cermati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baik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098" y="2283718"/>
            <a:ext cx="576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Catatlah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penting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tokoh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watak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waktu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suasana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konflik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penyelasaian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9644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1098" y="3468945"/>
            <a:ext cx="497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Jawab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pertanyaan-pertanyaan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diberikan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560372" y="1717987"/>
            <a:ext cx="1783895" cy="51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922" y="282425"/>
            <a:ext cx="7369422" cy="733044"/>
            <a:chOff x="541580" y="214296"/>
            <a:chExt cx="7369422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7369422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654745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Transitif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Intransitif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596" y="1290828"/>
            <a:ext cx="2631236" cy="52322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Struktur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Kalimat</a:t>
            </a:r>
            <a:endParaRPr lang="en-US" sz="28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544822" y="2085862"/>
            <a:ext cx="1187656" cy="830997"/>
            <a:chOff x="816644" y="5799738"/>
            <a:chExt cx="2240816" cy="830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16704" y="5799739"/>
              <a:ext cx="2240756" cy="8309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644" y="5799738"/>
              <a:ext cx="2240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Subjek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(S)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6192" y="2067694"/>
            <a:ext cx="1403680" cy="849165"/>
            <a:chOff x="747815" y="5799739"/>
            <a:chExt cx="2648400" cy="8491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816704" y="5799739"/>
              <a:ext cx="2579511" cy="8309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7815" y="5817907"/>
              <a:ext cx="26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Predikat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(P)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2408" y="2067694"/>
            <a:ext cx="971600" cy="849165"/>
            <a:chOff x="816704" y="5799739"/>
            <a:chExt cx="1833171" cy="8491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816704" y="5799739"/>
              <a:ext cx="1833171" cy="8309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676" y="5817907"/>
              <a:ext cx="1766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Objek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(O)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67536" y="2067694"/>
            <a:ext cx="1800200" cy="849165"/>
            <a:chOff x="816704" y="5799739"/>
            <a:chExt cx="3396536" cy="8491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unded Rectangle 17"/>
            <p:cNvSpPr/>
            <p:nvPr/>
          </p:nvSpPr>
          <p:spPr>
            <a:xfrm>
              <a:off x="816704" y="5799739"/>
              <a:ext cx="3396536" cy="83099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3676" y="5817907"/>
              <a:ext cx="33295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Keterangan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(K)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596" y="3286130"/>
            <a:ext cx="27752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aktif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subjek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sesuatu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9910" y="3286130"/>
            <a:ext cx="3187826" cy="83099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pasif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subjek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dikenai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pekerjaan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A97B12-DDBB-48DF-9196-FD497A5D0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2067694"/>
            <a:ext cx="1938102" cy="3764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15669"/>
            <a:ext cx="9212959" cy="251077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6513" y="2499742"/>
            <a:ext cx="9212959" cy="26513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548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Transitif</a:t>
            </a:r>
            <a:endParaRPr lang="en-US" sz="3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15566"/>
            <a:ext cx="367240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Predikat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berupa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kerja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memerlukan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objek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318596"/>
            <a:ext cx="129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843558"/>
            <a:ext cx="37444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err="1" smtClean="0">
                <a:solidFill>
                  <a:srgbClr val="002060"/>
                </a:solidFill>
              </a:rPr>
              <a:t>Lina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u="sng" dirty="0" err="1" smtClean="0">
                <a:solidFill>
                  <a:srgbClr val="002060"/>
                </a:solidFill>
              </a:rPr>
              <a:t>memakai</a:t>
            </a:r>
            <a:r>
              <a:rPr lang="en-US" sz="2600" b="1" dirty="0" smtClean="0">
                <a:solidFill>
                  <a:srgbClr val="002060"/>
                </a:solidFill>
              </a:rPr>
              <a:t>  </a:t>
            </a:r>
            <a:r>
              <a:rPr lang="en-US" sz="2600" b="1" u="sng" dirty="0" err="1" smtClean="0">
                <a:solidFill>
                  <a:srgbClr val="002060"/>
                </a:solidFill>
              </a:rPr>
              <a:t>kaus</a:t>
            </a:r>
            <a:r>
              <a:rPr lang="en-US" sz="2600" b="1" u="sng" dirty="0" smtClean="0">
                <a:solidFill>
                  <a:srgbClr val="002060"/>
                </a:solidFill>
              </a:rPr>
              <a:t> kaki.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4860031" y="1361122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 </a:t>
            </a:r>
            <a:endParaRPr lang="en-US" b="1" dirty="0"/>
          </a:p>
        </p:txBody>
      </p:sp>
      <p:sp>
        <p:nvSpPr>
          <p:cNvPr id="11" name="Flowchart: Connector 10"/>
          <p:cNvSpPr/>
          <p:nvPr/>
        </p:nvSpPr>
        <p:spPr>
          <a:xfrm>
            <a:off x="6012159" y="1361122"/>
            <a:ext cx="504056" cy="50405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 </a:t>
            </a:r>
            <a:endParaRPr lang="en-US" b="1" dirty="0"/>
          </a:p>
        </p:txBody>
      </p:sp>
      <p:sp>
        <p:nvSpPr>
          <p:cNvPr id="12" name="Flowchart: Connector 11"/>
          <p:cNvSpPr/>
          <p:nvPr/>
        </p:nvSpPr>
        <p:spPr>
          <a:xfrm>
            <a:off x="7308304" y="1361122"/>
            <a:ext cx="504056" cy="504056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659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anose="020B0604020202020204" pitchFamily="34" charset="0"/>
              </a:rPr>
              <a:t>Intransitif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379841"/>
            <a:ext cx="367240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memerlukan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objek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016" y="2782871"/>
            <a:ext cx="129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3307833"/>
            <a:ext cx="37444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</a:rPr>
              <a:t>Kaus</a:t>
            </a:r>
            <a:r>
              <a:rPr lang="en-US" sz="2600" b="1" u="sng" dirty="0" smtClean="0">
                <a:solidFill>
                  <a:srgbClr val="FFFF00"/>
                </a:solidFill>
              </a:rPr>
              <a:t> kaki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</a:rPr>
              <a:t>dipakai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</a:rPr>
              <a:t>Lili</a:t>
            </a:r>
            <a:r>
              <a:rPr lang="en-US" sz="2600" b="1" u="sng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4860031" y="3825397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 </a:t>
            </a:r>
            <a:endParaRPr lang="en-US" b="1" dirty="0"/>
          </a:p>
        </p:txBody>
      </p:sp>
      <p:sp>
        <p:nvSpPr>
          <p:cNvPr id="18" name="Flowchart: Connector 17"/>
          <p:cNvSpPr/>
          <p:nvPr/>
        </p:nvSpPr>
        <p:spPr>
          <a:xfrm>
            <a:off x="6012159" y="3825397"/>
            <a:ext cx="504056" cy="50405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 </a:t>
            </a:r>
            <a:endParaRPr lang="en-US" b="1" dirty="0"/>
          </a:p>
        </p:txBody>
      </p:sp>
      <p:sp>
        <p:nvSpPr>
          <p:cNvPr id="19" name="Flowchart: Connector 18"/>
          <p:cNvSpPr/>
          <p:nvPr/>
        </p:nvSpPr>
        <p:spPr>
          <a:xfrm>
            <a:off x="7308304" y="3825397"/>
            <a:ext cx="504056" cy="504056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3867788"/>
            <a:ext cx="367240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Predikat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berimbuhan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7544" y="885906"/>
            <a:ext cx="4736928" cy="3342028"/>
            <a:chOff x="404967" y="-258314"/>
            <a:chExt cx="5621474" cy="4829976"/>
          </a:xfrm>
        </p:grpSpPr>
        <p:grpSp>
          <p:nvGrpSpPr>
            <p:cNvPr id="8" name="Group 7"/>
            <p:cNvGrpSpPr/>
            <p:nvPr/>
          </p:nvGrpSpPr>
          <p:grpSpPr>
            <a:xfrm>
              <a:off x="404967" y="513026"/>
              <a:ext cx="5621474" cy="4058636"/>
              <a:chOff x="404967" y="513026"/>
              <a:chExt cx="5621474" cy="405863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04967" y="513026"/>
                <a:ext cx="5303334" cy="3850504"/>
              </a:xfrm>
              <a:prstGeom prst="roundRect">
                <a:avLst>
                  <a:gd name="adj" fmla="val 442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36318" y="929296"/>
                <a:ext cx="5390123" cy="3642366"/>
              </a:xfrm>
              <a:prstGeom prst="roundRect">
                <a:avLst>
                  <a:gd name="adj" fmla="val 442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lowchart: Connector 8"/>
            <p:cNvSpPr/>
            <p:nvPr/>
          </p:nvSpPr>
          <p:spPr>
            <a:xfrm>
              <a:off x="1023258" y="1328057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342807" y="1349469"/>
              <a:ext cx="457200" cy="45720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95205" y="-258314"/>
              <a:ext cx="76204" cy="2002971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7425" y="-217714"/>
              <a:ext cx="76204" cy="2002971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8922" y="282425"/>
            <a:ext cx="5857254" cy="733044"/>
            <a:chOff x="541580" y="214296"/>
            <a:chExt cx="5857254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857254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517930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Informasi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Teks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Informati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88049" y="1812761"/>
            <a:ext cx="312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Informasi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Informatif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9548" y="2716225"/>
            <a:ext cx="46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Hal yang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terjadi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548" y="3179443"/>
            <a:ext cx="46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Kenyataan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548" y="3641108"/>
            <a:ext cx="462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Fakta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5940152" y="1213345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922" y="411510"/>
            <a:ext cx="5857254" cy="733044"/>
            <a:chOff x="541580" y="214296"/>
            <a:chExt cx="5857254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857254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5179306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Makna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Kata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Kelas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Kata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8596" y="1435224"/>
            <a:ext cx="335758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Kata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makna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052763"/>
            <a:ext cx="3357586" cy="1200329"/>
          </a:xfrm>
          <a:prstGeom prst="rect">
            <a:avLst/>
          </a:prstGeom>
          <a:solidFill>
            <a:srgbClr val="FFCC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Makna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dicari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Kamus</a:t>
            </a:r>
            <a:r>
              <a:rPr lang="en-US" sz="2400" b="1" i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Besar</a:t>
            </a:r>
            <a:r>
              <a:rPr lang="en-US" sz="2400" b="1" i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Bahasa</a:t>
            </a:r>
            <a:r>
              <a:rPr lang="en-US" sz="2400" b="1" i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 Indonesia </a:t>
            </a:r>
            <a:r>
              <a:rPr lang="en-US" sz="2400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KBBI</a:t>
            </a:r>
            <a:r>
              <a:rPr lang="en-US" sz="2400" dirty="0" smtClean="0">
                <a:solidFill>
                  <a:srgbClr val="074141"/>
                </a:solidFill>
                <a:latin typeface="+mj-lt"/>
                <a:cs typeface="Arial" panose="020B0604020202020204" pitchFamily="34" charset="0"/>
              </a:rPr>
              <a:t>).</a:t>
            </a:r>
            <a:endParaRPr lang="en-US" sz="2400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C:\Users\P1859\Desktop\KBBI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06" y="1309380"/>
            <a:ext cx="2272339" cy="3094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28596" y="3419038"/>
            <a:ext cx="378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Kata-kata di KBBI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cetak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disusun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sesuai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abjad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79624" y="322888"/>
            <a:ext cx="2364645" cy="517772"/>
            <a:chOff x="1345400" y="5782032"/>
            <a:chExt cx="4461506" cy="517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ed Rectangle 2"/>
            <p:cNvSpPr/>
            <p:nvPr/>
          </p:nvSpPr>
          <p:spPr>
            <a:xfrm>
              <a:off x="1345400" y="5799739"/>
              <a:ext cx="4461506" cy="50006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1535" y="5782032"/>
              <a:ext cx="423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KBBI Daring</a:t>
              </a:r>
              <a:endParaRPr lang="en-U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600692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496" y="1569735"/>
            <a:ext cx="3096344" cy="707886"/>
            <a:chOff x="35496" y="1569735"/>
            <a:chExt cx="3096344" cy="707886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661946" y="1923678"/>
              <a:ext cx="1469894" cy="0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496" y="1569735"/>
              <a:ext cx="1674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631825" algn="l"/>
                </a:tabLst>
              </a:pP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Kolom</a:t>
              </a: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pencaharian</a:t>
              </a:r>
              <a:endParaRPr lang="en-US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9912" y="1995686"/>
            <a:ext cx="2736304" cy="707886"/>
            <a:chOff x="-1260648" y="1416174"/>
            <a:chExt cx="2736304" cy="70788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-1260648" y="1698109"/>
              <a:ext cx="1469894" cy="0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8427" y="1416174"/>
              <a:ext cx="1237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1825" algn="l"/>
                </a:tabLst>
              </a:pP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Kata yang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dicari</a:t>
              </a:r>
              <a:endParaRPr lang="en-US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496" y="2703572"/>
            <a:ext cx="2664296" cy="1695673"/>
            <a:chOff x="35496" y="1197501"/>
            <a:chExt cx="2664296" cy="1695673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661946" y="1197501"/>
              <a:ext cx="1037846" cy="726177"/>
            </a:xfrm>
            <a:prstGeom prst="straightConnector1">
              <a:avLst/>
            </a:prstGeom>
            <a:ln w="28575">
              <a:solidFill>
                <a:srgbClr val="99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496" y="1569735"/>
              <a:ext cx="16745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631825" algn="l"/>
                </a:tabLst>
              </a:pP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Keterangan</a:t>
              </a: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kelas</a:t>
              </a: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kata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makna</a:t>
              </a:r>
              <a:r>
                <a:rPr lang="en-US" sz="20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kata</a:t>
              </a:r>
              <a:endParaRPr lang="en-US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44E3269-1CB6-2543-92E8-08BB20CD8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3"/>
          <a:stretch/>
        </p:blipFill>
        <p:spPr>
          <a:xfrm flipH="1">
            <a:off x="7037115" y="2277621"/>
            <a:ext cx="1755018" cy="26693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224</Words>
  <Application>Microsoft Office PowerPoint</Application>
  <PresentationFormat>On-screen Show (16:9)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 Triyono</cp:lastModifiedBy>
  <cp:revision>76</cp:revision>
  <dcterms:created xsi:type="dcterms:W3CDTF">2022-01-17T01:37:52Z</dcterms:created>
  <dcterms:modified xsi:type="dcterms:W3CDTF">2022-11-24T00:37:30Z</dcterms:modified>
</cp:coreProperties>
</file>