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0"/>
  </p:notesMasterIdLst>
  <p:sldIdLst>
    <p:sldId id="257" r:id="rId3"/>
    <p:sldId id="258" r:id="rId4"/>
    <p:sldId id="259" r:id="rId5"/>
    <p:sldId id="266" r:id="rId6"/>
    <p:sldId id="262"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981"/>
    <a:srgbClr val="3D5B45"/>
    <a:srgbClr val="FFFF66"/>
    <a:srgbClr val="9933FF"/>
    <a:srgbClr val="FFFFFF"/>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0" autoAdjust="0"/>
    <p:restoredTop sz="94660"/>
  </p:normalViewPr>
  <p:slideViewPr>
    <p:cSldViewPr snapToGrid="0">
      <p:cViewPr>
        <p:scale>
          <a:sx n="69" d="100"/>
          <a:sy n="69" d="100"/>
        </p:scale>
        <p:origin x="-39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BB108-AEC1-48B0-B95E-B9774E045CFD}" type="datetimeFigureOut">
              <a:rPr lang="en-ID" smtClean="0"/>
              <a:t>6/22/2022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569A2-5E0E-4356-AECF-4D08F06FA0FA}" type="slidenum">
              <a:rPr lang="en-ID" smtClean="0"/>
              <a:t>‹#›</a:t>
            </a:fld>
            <a:endParaRPr lang="en-ID"/>
          </a:p>
        </p:txBody>
      </p:sp>
    </p:spTree>
    <p:extLst>
      <p:ext uri="{BB962C8B-B14F-4D97-AF65-F5344CB8AC3E}">
        <p14:creationId xmlns:p14="http://schemas.microsoft.com/office/powerpoint/2010/main" val="185330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p:cNvSpPr>
            <a:spLocks noGrp="1"/>
          </p:cNvSpPr>
          <p:nvPr>
            <p:ph type="dt" sz="half" idx="10"/>
          </p:nvPr>
        </p:nvSpPr>
        <p:spPr/>
        <p:txBody>
          <a:bodyPr/>
          <a:lstStyle/>
          <a:p>
            <a:fld id="{A2992DB2-E4CD-4848-A460-994B54F0856D}" type="datetimeFigureOut">
              <a:rPr lang="en-ID" smtClean="0"/>
              <a:t>6/22/2022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p:cNvSpPr>
            <a:spLocks noGrp="1"/>
          </p:cNvSpPr>
          <p:nvPr>
            <p:ph type="dt" sz="half" idx="10"/>
          </p:nvPr>
        </p:nvSpPr>
        <p:spPr/>
        <p:txBody>
          <a:bodyPr/>
          <a:lstStyle/>
          <a:p>
            <a:fld id="{A2992DB2-E4CD-4848-A460-994B54F0856D}" type="datetimeFigureOut">
              <a:rPr lang="en-ID" smtClean="0"/>
              <a:t>6/22/2022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A2992DB2-E4CD-4848-A460-994B54F0856D}" type="datetimeFigureOut">
              <a:rPr lang="en-ID" smtClean="0"/>
              <a:t>6/22/2022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92DB2-E4CD-4848-A460-994B54F0856D}" type="datetimeFigureOut">
              <a:rPr lang="en-ID" smtClean="0"/>
              <a:t>6/22/2022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92DB2-E4CD-4848-A460-994B54F0856D}" type="datetimeFigureOut">
              <a:rPr lang="en-ID" smtClean="0"/>
              <a:t>6/22/2022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92DB2-E4CD-4848-A460-994B54F0856D}" type="datetimeFigureOut">
              <a:rPr lang="en-ID" smtClean="0"/>
              <a:t>6/22/2022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992DB2-E4CD-4848-A460-994B54F0856D}" type="datetimeFigureOut">
              <a:rPr lang="en-ID" smtClean="0"/>
              <a:t>6/22/2022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p:cNvSpPr>
            <a:spLocks noGrp="1"/>
          </p:cNvSpPr>
          <p:nvPr>
            <p:ph type="dt" sz="half" idx="10"/>
          </p:nvPr>
        </p:nvSpPr>
        <p:spPr/>
        <p:txBody>
          <a:bodyPr/>
          <a:lstStyle/>
          <a:p>
            <a:fld id="{A2992DB2-E4CD-4848-A460-994B54F0856D}" type="datetimeFigureOut">
              <a:rPr lang="en-ID" smtClean="0"/>
              <a:t>6/22/2022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p:cNvSpPr>
            <a:spLocks noGrp="1"/>
          </p:cNvSpPr>
          <p:nvPr>
            <p:ph type="dt" sz="half" idx="10"/>
          </p:nvPr>
        </p:nvSpPr>
        <p:spPr/>
        <p:txBody>
          <a:bodyPr/>
          <a:lstStyle/>
          <a:p>
            <a:fld id="{A2992DB2-E4CD-4848-A460-994B54F0856D}" type="datetimeFigureOut">
              <a:rPr lang="en-ID" smtClean="0"/>
              <a:t>6/22/2022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A2992DB2-E4CD-4848-A460-994B54F0856D}" type="datetimeFigureOut">
              <a:rPr lang="en-ID" smtClean="0"/>
              <a:t>6/22/2022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92DB2-E4CD-4848-A460-994B54F0856D}" type="datetimeFigureOut">
              <a:rPr lang="en-ID" smtClean="0"/>
              <a:t>6/22/2022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92DB2-E4CD-4848-A460-994B54F0856D}" type="datetimeFigureOut">
              <a:rPr lang="en-ID" smtClean="0"/>
              <a:t>6/22/2022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92DB2-E4CD-4848-A460-994B54F0856D}" type="datetimeFigureOut">
              <a:rPr lang="en-ID" smtClean="0"/>
              <a:t>6/22/2022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994C41B-416F-47C0-A54E-F0121B16A199}" type="slidenum">
              <a:rPr lang="en-ID" smtClean="0"/>
              <a:t>‹#›</a:t>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92DB2-E4CD-4848-A460-994B54F0856D}" type="datetimeFigureOut">
              <a:rPr lang="en-ID" smtClean="0"/>
              <a:t>6/22/2022</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C41B-416F-47C0-A54E-F0121B16A199}" type="slidenum">
              <a:rPr lang="en-ID" smtClean="0"/>
              <a:t>‹#›</a:t>
            </a:fld>
            <a:endParaRPr lang="en-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92DB2-E4CD-4848-A460-994B54F0856D}" type="datetimeFigureOut">
              <a:rPr lang="en-ID" smtClean="0"/>
              <a:t>6/22/2022</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C41B-416F-47C0-A54E-F0121B16A199}" type="slidenum">
              <a:rPr lang="en-ID" smtClean="0"/>
              <a:t>‹#›</a:t>
            </a:fld>
            <a:endParaRPr lang="en-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duotone>
              <a:prstClr val="black"/>
              <a:schemeClr val="accent6">
                <a:tint val="45000"/>
                <a:satMod val="400000"/>
              </a:schemeClr>
            </a:duotone>
          </a:blip>
          <a:stretch>
            <a:fillRect/>
          </a:stretch>
        </p:blipFill>
        <p:spPr>
          <a:xfrm>
            <a:off x="1764477" y="4555625"/>
            <a:ext cx="676715" cy="646232"/>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 name="Picture 35"/>
          <p:cNvPicPr>
            <a:picLocks noChangeAspect="1"/>
          </p:cNvPicPr>
          <p:nvPr/>
        </p:nvPicPr>
        <p:blipFill>
          <a:blip r:embed="rId4"/>
          <a:stretch>
            <a:fillRect/>
          </a:stretch>
        </p:blipFill>
        <p:spPr>
          <a:xfrm>
            <a:off x="1967736" y="1222369"/>
            <a:ext cx="2674888" cy="3656372"/>
          </a:xfrm>
          <a:prstGeom prst="rect">
            <a:avLst/>
          </a:prstGeom>
        </p:spPr>
      </p:pic>
      <p:sp>
        <p:nvSpPr>
          <p:cNvPr id="37" name="タイトル 1"/>
          <p:cNvSpPr txBox="1"/>
          <p:nvPr/>
        </p:nvSpPr>
        <p:spPr>
          <a:xfrm>
            <a:off x="4871085" y="2218055"/>
            <a:ext cx="5071745" cy="666750"/>
          </a:xfrm>
          <a:prstGeom prst="rect">
            <a:avLst/>
          </a:prstGeom>
        </p:spPr>
        <p:txBody>
          <a:bodyPr lIns="68580" tIns="34290" rIns="68580" bIns="34290" anchor="b"/>
          <a:lstStyle>
            <a:lvl1pPr algn="ctr" defTabSz="914400" rtl="0" eaLnBrk="1" latinLnBrk="0" hangingPunct="1">
              <a:spcBef>
                <a:spcPct val="0"/>
              </a:spcBef>
              <a:buNone/>
              <a:defRPr sz="9600" kern="1200" spc="1500" baseline="0">
                <a:solidFill>
                  <a:schemeClr val="tx1"/>
                </a:solidFill>
                <a:latin typeface="+mj-lt"/>
                <a:ea typeface="+mj-ea"/>
                <a:cs typeface="+mj-cs"/>
              </a:defRPr>
            </a:lvl1pPr>
          </a:lstStyle>
          <a:p>
            <a:pPr defTabSz="1632585">
              <a:defRPr/>
            </a:pPr>
            <a:r>
              <a:rPr kumimoji="1" lang="en-US" altLang="ja-JP" sz="3200" b="1" spc="0" dirty="0">
                <a:solidFill>
                  <a:schemeClr val="tx1">
                    <a:lumMod val="65000"/>
                    <a:lumOff val="35000"/>
                  </a:schemeClr>
                </a:solidFill>
                <a:latin typeface="Arial" panose="020B0604020202020204" pitchFamily="34" charset="0"/>
                <a:cs typeface="Arial" panose="020B0604020202020204" pitchFamily="34" charset="0"/>
              </a:rPr>
              <a:t>MEDIA MENGAJAR</a:t>
            </a:r>
            <a:endParaRPr kumimoji="1" lang="ja-JP" altLang="en-US" sz="3200" b="1" spc="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8" name="テキスト プレースホルダー 11"/>
          <p:cNvSpPr txBox="1"/>
          <p:nvPr/>
        </p:nvSpPr>
        <p:spPr>
          <a:xfrm>
            <a:off x="5158128" y="2968703"/>
            <a:ext cx="4495775" cy="718215"/>
          </a:xfrm>
          <a:prstGeom prst="rect">
            <a:avLst/>
          </a:prstGeom>
        </p:spPr>
        <p:txBody>
          <a:bodyPr anchor="t">
            <a:noAutofit/>
          </a:bodyPr>
          <a:lstStyle>
            <a:lvl1pPr marL="342900" indent="-342900" algn="ctr" defTabSz="914400" rtl="0" eaLnBrk="1" latinLnBrk="0" hangingPunct="1">
              <a:spcBef>
                <a:spcPct val="20000"/>
              </a:spcBef>
              <a:buFont typeface="Arial" panose="020B0604020202020204" pitchFamily="34" charset="0"/>
              <a:buChar char="•"/>
              <a:defRPr sz="4000" kern="1200" spc="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3200" b="1" dirty="0" err="1">
                <a:solidFill>
                  <a:srgbClr val="F8A01B"/>
                </a:solidFill>
                <a:cs typeface="Arial" panose="020B0604020202020204" pitchFamily="34" charset="0"/>
              </a:rPr>
              <a:t>Pendidikan</a:t>
            </a:r>
            <a:r>
              <a:rPr lang="en-US" sz="3200" b="1" dirty="0">
                <a:solidFill>
                  <a:srgbClr val="F8A01B"/>
                </a:solidFill>
                <a:cs typeface="Arial" panose="020B0604020202020204" pitchFamily="34" charset="0"/>
              </a:rPr>
              <a:t> Agama Islam </a:t>
            </a:r>
            <a:r>
              <a:rPr lang="en-US" sz="3200" b="1" dirty="0" err="1">
                <a:solidFill>
                  <a:srgbClr val="F8A01B"/>
                </a:solidFill>
                <a:cs typeface="Arial" panose="020B0604020202020204" pitchFamily="34" charset="0"/>
              </a:rPr>
              <a:t>dan</a:t>
            </a:r>
            <a:r>
              <a:rPr lang="en-US" sz="3200" b="1" dirty="0">
                <a:solidFill>
                  <a:srgbClr val="F8A01B"/>
                </a:solidFill>
                <a:cs typeface="Arial" panose="020B0604020202020204" pitchFamily="34" charset="0"/>
              </a:rPr>
              <a:t> Budi </a:t>
            </a:r>
            <a:r>
              <a:rPr lang="en-US" sz="3200" b="1" dirty="0" err="1">
                <a:solidFill>
                  <a:srgbClr val="F8A01B"/>
                </a:solidFill>
                <a:cs typeface="Arial" panose="020B0604020202020204" pitchFamily="34" charset="0"/>
              </a:rPr>
              <a:t>Pekerti</a:t>
            </a:r>
            <a:endParaRPr lang="en-US" sz="3200" b="1" dirty="0">
              <a:solidFill>
                <a:srgbClr val="F8A01B"/>
              </a:solidFill>
              <a:cs typeface="Arial" panose="020B0604020202020204" pitchFamily="34" charset="0"/>
            </a:endParaRPr>
          </a:p>
        </p:txBody>
      </p:sp>
      <p:cxnSp>
        <p:nvCxnSpPr>
          <p:cNvPr id="39" name="直線コネクタ 9"/>
          <p:cNvCxnSpPr/>
          <p:nvPr/>
        </p:nvCxnSpPr>
        <p:spPr>
          <a:xfrm>
            <a:off x="5158130" y="4097655"/>
            <a:ext cx="4495775" cy="0"/>
          </a:xfrm>
          <a:prstGeom prst="line">
            <a:avLst/>
          </a:prstGeom>
          <a:noFill/>
          <a:ln w="28575" cap="flat" cmpd="sng" algn="ctr">
            <a:solidFill>
              <a:schemeClr val="tx1">
                <a:lumMod val="65000"/>
                <a:lumOff val="35000"/>
              </a:schemeClr>
            </a:solidFill>
            <a:prstDash val="solid"/>
            <a:headEnd type="oval"/>
            <a:tailEnd type="oval"/>
          </a:ln>
          <a:effectLst/>
        </p:spPr>
      </p:cxnSp>
      <p:sp>
        <p:nvSpPr>
          <p:cNvPr id="41" name="Rectangle 40"/>
          <p:cNvSpPr/>
          <p:nvPr/>
        </p:nvSpPr>
        <p:spPr>
          <a:xfrm>
            <a:off x="6532059" y="4198456"/>
            <a:ext cx="1747914" cy="315471"/>
          </a:xfrm>
          <a:prstGeom prst="rect">
            <a:avLst/>
          </a:prstGeom>
        </p:spPr>
        <p:txBody>
          <a:bodyPr wrap="none" lIns="68580" tIns="34290" rIns="68580" bIns="34290">
            <a:spAutoFit/>
          </a:bodyPr>
          <a:lstStyle/>
          <a:p>
            <a:pPr algn="ctr"/>
            <a:r>
              <a:rPr lang="en-US" sz="1600" b="1" dirty="0">
                <a:solidFill>
                  <a:schemeClr val="tx1">
                    <a:lumMod val="65000"/>
                    <a:lumOff val="35000"/>
                  </a:schemeClr>
                </a:solidFill>
              </a:rPr>
              <a:t>UNTUK SD KELAS 4</a:t>
            </a:r>
            <a:endParaRPr lang="id-ID" sz="1600" b="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600"/>
                            </p:stCondLst>
                            <p:childTnLst>
                              <p:par>
                                <p:cTn id="14" presetID="16" presetClass="entr" presetSubtype="37"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outVertical)">
                                      <p:cBhvr>
                                        <p:cTn id="16" dur="1000"/>
                                        <p:tgtEl>
                                          <p:spTgt spid="39"/>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fltVal val="0"/>
                                          </p:val>
                                        </p:tav>
                                        <p:tav tm="100000">
                                          <p:val>
                                            <p:strVal val="#ppt_w"/>
                                          </p:val>
                                        </p:tav>
                                      </p:tavLst>
                                    </p:anim>
                                    <p:anim calcmode="lin" valueType="num">
                                      <p:cBhvr>
                                        <p:cTn id="20" dur="1000" fill="hold"/>
                                        <p:tgtEl>
                                          <p:spTgt spid="41"/>
                                        </p:tgtEl>
                                        <p:attrNameLst>
                                          <p:attrName>ppt_h</p:attrName>
                                        </p:attrNameLst>
                                      </p:cBhvr>
                                      <p:tavLst>
                                        <p:tav tm="0">
                                          <p:val>
                                            <p:fltVal val="0"/>
                                          </p:val>
                                        </p:tav>
                                        <p:tav tm="100000">
                                          <p:val>
                                            <p:strVal val="#ppt_h"/>
                                          </p:val>
                                        </p:tav>
                                      </p:tavLst>
                                    </p:anim>
                                    <p:animEffect transition="in" filter="fade">
                                      <p:cBhvr>
                                        <p:cTn id="2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 1"/>
          <p:cNvPicPr>
            <a:picLocks noChangeAspect="1"/>
          </p:cNvPicPr>
          <p:nvPr/>
        </p:nvPicPr>
        <p:blipFill>
          <a:blip r:embed="rId2"/>
          <a:stretch>
            <a:fillRect/>
          </a:stretch>
        </p:blipFill>
        <p:spPr>
          <a:xfrm>
            <a:off x="7701280" y="0"/>
            <a:ext cx="5255895" cy="3666490"/>
          </a:xfrm>
          <a:prstGeom prst="rect">
            <a:avLst/>
          </a:prstGeom>
        </p:spPr>
      </p:pic>
      <p:pic>
        <p:nvPicPr>
          <p:cNvPr id="6" name="Picture 5"/>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Lst>
          </a:blip>
          <a:srcRect l="35349" t="40047" r="40254" b="49999"/>
          <a:stretch>
            <a:fillRect/>
          </a:stretch>
        </p:blipFill>
        <p:spPr>
          <a:xfrm>
            <a:off x="2564642" y="866832"/>
            <a:ext cx="4788089" cy="954107"/>
          </a:xfrm>
          <a:prstGeom prst="rect">
            <a:avLst/>
          </a:prstGeom>
          <a:ln>
            <a:solidFill>
              <a:schemeClr val="accent6">
                <a:lumMod val="75000"/>
              </a:schemeClr>
            </a:solidFill>
          </a:ln>
        </p:spPr>
      </p:pic>
      <p:sp>
        <p:nvSpPr>
          <p:cNvPr id="3" name="Cloud 2"/>
          <p:cNvSpPr/>
          <p:nvPr/>
        </p:nvSpPr>
        <p:spPr>
          <a:xfrm>
            <a:off x="835807" y="420523"/>
            <a:ext cx="2251881" cy="1569492"/>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4">
                    <a:lumMod val="50000"/>
                  </a:schemeClr>
                </a:solidFill>
                <a:latin typeface="Times New Roman" panose="02020603050405020304" pitchFamily="18" charset="0"/>
                <a:cs typeface="Times New Roman" panose="02020603050405020304" pitchFamily="18" charset="0"/>
              </a:rPr>
              <a:t>BAB 1</a:t>
            </a:r>
            <a:endParaRPr lang="en-ID" sz="28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1226593" y="697199"/>
            <a:ext cx="1239671" cy="1016140"/>
          </a:xfrm>
          <a:prstGeom prst="ellipse">
            <a:avLst/>
          </a:prstGeom>
          <a:no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b="1" dirty="0"/>
          </a:p>
        </p:txBody>
      </p:sp>
      <p:sp>
        <p:nvSpPr>
          <p:cNvPr id="7" name="TextBox 6"/>
          <p:cNvSpPr txBox="1"/>
          <p:nvPr/>
        </p:nvSpPr>
        <p:spPr>
          <a:xfrm>
            <a:off x="2761398" y="834903"/>
            <a:ext cx="4394579" cy="954107"/>
          </a:xfrm>
          <a:prstGeom prst="rect">
            <a:avLst/>
          </a:prstGeom>
          <a:noFill/>
        </p:spPr>
        <p:txBody>
          <a:bodyPr wrap="square" rtlCol="0">
            <a:spAutoFit/>
          </a:bodyPr>
          <a:lstStyle/>
          <a:p>
            <a:pPr algn="ctr"/>
            <a:r>
              <a:rPr lang="en-US" sz="2800" b="1" dirty="0" err="1">
                <a:solidFill>
                  <a:schemeClr val="tx2">
                    <a:lumMod val="75000"/>
                  </a:schemeClr>
                </a:solidFill>
                <a:latin typeface="Times New Roman" panose="02020603050405020304" pitchFamily="18" charset="0"/>
                <a:cs typeface="Times New Roman" panose="02020603050405020304" pitchFamily="18" charset="0"/>
              </a:rPr>
              <a:t>Menjaga</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Hubungan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Baik</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dengan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Sesama</a:t>
            </a:r>
            <a:endParaRPr lang="en-ID" sz="28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stretch>
            <a:fillRect/>
          </a:stretch>
        </p:blipFill>
        <p:spPr>
          <a:xfrm>
            <a:off x="0" y="6120090"/>
            <a:ext cx="12192000" cy="697831"/>
          </a:xfrm>
          <a:prstGeom prst="rect">
            <a:avLst/>
          </a:prstGeom>
        </p:spPr>
      </p:pic>
      <p:sp>
        <p:nvSpPr>
          <p:cNvPr id="11" name="Rectangle: Diagonal Corners Snipped 10"/>
          <p:cNvSpPr/>
          <p:nvPr/>
        </p:nvSpPr>
        <p:spPr>
          <a:xfrm rot="10800000">
            <a:off x="1453515" y="2254250"/>
            <a:ext cx="7399020" cy="3442970"/>
          </a:xfrm>
          <a:prstGeom prst="snip2Diag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8" name="Text Box 7"/>
          <p:cNvSpPr txBox="1"/>
          <p:nvPr/>
        </p:nvSpPr>
        <p:spPr>
          <a:xfrm>
            <a:off x="1534160" y="2336800"/>
            <a:ext cx="7079615" cy="829945"/>
          </a:xfrm>
          <a:prstGeom prst="rect">
            <a:avLst/>
          </a:prstGeom>
          <a:noFill/>
        </p:spPr>
        <p:txBody>
          <a:bodyPr wrap="square" rtlCol="0" anchor="t">
            <a:spAutoFit/>
          </a:bodyPr>
          <a:lstStyle/>
          <a:p>
            <a:pPr indent="0">
              <a:buFont typeface="+mj-lt"/>
              <a:buNone/>
            </a:pPr>
            <a:r>
              <a:rPr lang="en-US" sz="2400" dirty="0" err="1">
                <a:solidFill>
                  <a:schemeClr val="accent2">
                    <a:lumMod val="50000"/>
                  </a:schemeClr>
                </a:solidFill>
                <a:latin typeface="Calibri" panose="020F0502020204030204" charset="0"/>
                <a:cs typeface="Calibri" panose="020F0502020204030204" charset="0"/>
                <a:sym typeface="+mn-ea"/>
              </a:rPr>
              <a:t>Manusia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adalah</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makhluk</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sosial</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artinya</a:t>
            </a:r>
            <a:r>
              <a:rPr lang="en-US" sz="2400" dirty="0">
                <a:solidFill>
                  <a:schemeClr val="accent2">
                    <a:lumMod val="50000"/>
                  </a:schemeClr>
                </a:solidFill>
                <a:latin typeface="Calibri" panose="020F0502020204030204" charset="0"/>
                <a:cs typeface="Calibri" panose="020F0502020204030204" charset="0"/>
                <a:sym typeface="+mn-ea"/>
              </a:rPr>
              <a:t> yang </a:t>
            </a:r>
            <a:r>
              <a:rPr lang="en-US" sz="2400" dirty="0" err="1">
                <a:solidFill>
                  <a:schemeClr val="accent2">
                    <a:lumMod val="50000"/>
                  </a:schemeClr>
                </a:solidFill>
                <a:latin typeface="Calibri" panose="020F0502020204030204" charset="0"/>
                <a:cs typeface="Calibri" panose="020F0502020204030204" charset="0"/>
                <a:sym typeface="+mn-ea"/>
              </a:rPr>
              <a:t>tidak</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bisa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hidup</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smtClean="0">
                <a:solidFill>
                  <a:schemeClr val="accent2">
                    <a:lumMod val="50000"/>
                  </a:schemeClr>
                </a:solidFill>
                <a:latin typeface="Calibri" panose="020F0502020204030204" charset="0"/>
                <a:cs typeface="Calibri" panose="020F0502020204030204" charset="0"/>
                <a:sym typeface="+mn-ea"/>
              </a:rPr>
              <a:t>sendiri</a:t>
            </a:r>
            <a:r>
              <a:rPr lang="en-US" sz="2400" dirty="0" smtClean="0">
                <a:solidFill>
                  <a:schemeClr val="accent2">
                    <a:lumMod val="50000"/>
                  </a:schemeClr>
                </a:solidFill>
                <a:latin typeface="Calibri" panose="020F0502020204030204" charset="0"/>
                <a:cs typeface="Calibri" panose="020F0502020204030204" charset="0"/>
                <a:sym typeface="+mn-ea"/>
              </a:rPr>
              <a:t>.</a:t>
            </a:r>
            <a:endParaRPr lang="en-US" sz="2400" dirty="0">
              <a:solidFill>
                <a:schemeClr val="accent2">
                  <a:lumMod val="50000"/>
                </a:schemeClr>
              </a:solidFill>
              <a:latin typeface="Calibri" panose="020F0502020204030204" charset="0"/>
              <a:cs typeface="Calibri" panose="020F0502020204030204" charset="0"/>
              <a:sym typeface="+mn-ea"/>
            </a:endParaRPr>
          </a:p>
        </p:txBody>
      </p:sp>
      <p:sp>
        <p:nvSpPr>
          <p:cNvPr id="16" name="Text Box 15"/>
          <p:cNvSpPr txBox="1"/>
          <p:nvPr/>
        </p:nvSpPr>
        <p:spPr>
          <a:xfrm>
            <a:off x="1534160" y="3171190"/>
            <a:ext cx="7079615" cy="1198880"/>
          </a:xfrm>
          <a:prstGeom prst="rect">
            <a:avLst/>
          </a:prstGeom>
          <a:noFill/>
        </p:spPr>
        <p:txBody>
          <a:bodyPr wrap="square" rtlCol="0" anchor="t">
            <a:spAutoFit/>
          </a:bodyPr>
          <a:lstStyle/>
          <a:p>
            <a:pPr indent="0">
              <a:buFont typeface="+mj-lt"/>
              <a:buNone/>
            </a:pPr>
            <a:r>
              <a:rPr lang="en-US" sz="2400" dirty="0" smtClean="0">
                <a:solidFill>
                  <a:schemeClr val="accent2">
                    <a:lumMod val="50000"/>
                  </a:schemeClr>
                </a:solidFill>
                <a:latin typeface="Calibri" panose="020F0502020204030204" charset="0"/>
                <a:cs typeface="Calibri" panose="020F0502020204030204" charset="0"/>
                <a:sym typeface="+mn-ea"/>
              </a:rPr>
              <a:t>Salah </a:t>
            </a:r>
            <a:r>
              <a:rPr lang="en-US" sz="2400" dirty="0" err="1">
                <a:solidFill>
                  <a:schemeClr val="accent2">
                    <a:lumMod val="50000"/>
                  </a:schemeClr>
                </a:solidFill>
                <a:latin typeface="Calibri" panose="020F0502020204030204" charset="0"/>
                <a:cs typeface="Calibri" panose="020F0502020204030204" charset="0"/>
                <a:sym typeface="+mn-ea"/>
              </a:rPr>
              <a:t>satu</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cara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menjaga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hubungan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baik</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dengan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sesama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adalah</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dengan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menghargai</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dan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menghormati</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smtClean="0">
                <a:solidFill>
                  <a:schemeClr val="accent2">
                    <a:lumMod val="50000"/>
                  </a:schemeClr>
                </a:solidFill>
                <a:latin typeface="Calibri" panose="020F0502020204030204" charset="0"/>
                <a:cs typeface="Calibri" panose="020F0502020204030204" charset="0"/>
                <a:sym typeface="+mn-ea"/>
              </a:rPr>
              <a:t>keragaman</a:t>
            </a:r>
            <a:r>
              <a:rPr lang="en-US" sz="2400" dirty="0" smtClean="0">
                <a:solidFill>
                  <a:schemeClr val="accent2">
                    <a:lumMod val="50000"/>
                  </a:schemeClr>
                </a:solidFill>
                <a:latin typeface="Calibri" panose="020F0502020204030204" charset="0"/>
                <a:cs typeface="Calibri" panose="020F0502020204030204" charset="0"/>
                <a:sym typeface="+mn-ea"/>
              </a:rPr>
              <a:t>/</a:t>
            </a:r>
            <a:r>
              <a:rPr lang="en-US" sz="2400" dirty="0" err="1" smtClean="0">
                <a:solidFill>
                  <a:schemeClr val="accent2">
                    <a:lumMod val="50000"/>
                  </a:schemeClr>
                </a:solidFill>
                <a:latin typeface="Calibri" panose="020F0502020204030204" charset="0"/>
                <a:cs typeface="Calibri" panose="020F0502020204030204" charset="0"/>
                <a:sym typeface="+mn-ea"/>
              </a:rPr>
              <a:t>perbedaan</a:t>
            </a:r>
            <a:r>
              <a:rPr lang="en-US" sz="2400" dirty="0" smtClean="0">
                <a:solidFill>
                  <a:schemeClr val="accent2">
                    <a:lumMod val="50000"/>
                  </a:schemeClr>
                </a:solidFill>
                <a:latin typeface="Calibri" panose="020F0502020204030204" charset="0"/>
                <a:cs typeface="Calibri" panose="020F0502020204030204" charset="0"/>
                <a:sym typeface="+mn-ea"/>
              </a:rPr>
              <a:t>.</a:t>
            </a:r>
            <a:endParaRPr lang="en-US" sz="2400" dirty="0">
              <a:solidFill>
                <a:schemeClr val="accent2">
                  <a:lumMod val="50000"/>
                </a:schemeClr>
              </a:solidFill>
              <a:latin typeface="Calibri" panose="020F0502020204030204" charset="0"/>
              <a:cs typeface="Calibri" panose="020F0502020204030204" charset="0"/>
              <a:sym typeface="+mn-ea"/>
            </a:endParaRPr>
          </a:p>
        </p:txBody>
      </p:sp>
      <p:sp>
        <p:nvSpPr>
          <p:cNvPr id="17" name="Text Box 16"/>
          <p:cNvSpPr txBox="1"/>
          <p:nvPr/>
        </p:nvSpPr>
        <p:spPr>
          <a:xfrm>
            <a:off x="1562735" y="4440555"/>
            <a:ext cx="7079615" cy="829945"/>
          </a:xfrm>
          <a:prstGeom prst="rect">
            <a:avLst/>
          </a:prstGeom>
          <a:noFill/>
        </p:spPr>
        <p:txBody>
          <a:bodyPr wrap="square" rtlCol="0" anchor="t">
            <a:spAutoFit/>
          </a:bodyPr>
          <a:lstStyle/>
          <a:p>
            <a:pPr indent="0">
              <a:buFont typeface="+mj-lt"/>
              <a:buNone/>
            </a:pPr>
            <a:r>
              <a:rPr lang="en-US" sz="2400" dirty="0" err="1" smtClean="0">
                <a:solidFill>
                  <a:schemeClr val="accent2">
                    <a:lumMod val="50000"/>
                  </a:schemeClr>
                </a:solidFill>
                <a:latin typeface="Calibri" panose="020F0502020204030204" charset="0"/>
                <a:cs typeface="Calibri" panose="020F0502020204030204" charset="0"/>
                <a:sym typeface="+mn-ea"/>
              </a:rPr>
              <a:t>Selain</a:t>
            </a:r>
            <a:r>
              <a:rPr lang="en-US" sz="2400" dirty="0" smtClean="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itu</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cara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menjaga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hubungan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baik</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dengan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sesama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dengan</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cara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menjauhi</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a:solidFill>
                  <a:schemeClr val="accent2">
                    <a:lumMod val="50000"/>
                  </a:schemeClr>
                </a:solidFill>
                <a:latin typeface="Calibri" panose="020F0502020204030204" charset="0"/>
                <a:cs typeface="Calibri" panose="020F0502020204030204" charset="0"/>
                <a:sym typeface="+mn-ea"/>
              </a:rPr>
              <a:t>prasangka</a:t>
            </a:r>
            <a:r>
              <a:rPr lang="en-US" sz="2400" dirty="0">
                <a:solidFill>
                  <a:schemeClr val="accent2">
                    <a:lumMod val="50000"/>
                  </a:schemeClr>
                </a:solidFill>
                <a:latin typeface="Calibri" panose="020F0502020204030204" charset="0"/>
                <a:cs typeface="Calibri" panose="020F0502020204030204" charset="0"/>
                <a:sym typeface="+mn-ea"/>
              </a:rPr>
              <a:t> </a:t>
            </a:r>
            <a:r>
              <a:rPr lang="en-US" sz="2400" dirty="0" err="1" smtClean="0">
                <a:solidFill>
                  <a:schemeClr val="accent2">
                    <a:lumMod val="50000"/>
                  </a:schemeClr>
                </a:solidFill>
                <a:latin typeface="Calibri" panose="020F0502020204030204" charset="0"/>
                <a:cs typeface="Calibri" panose="020F0502020204030204" charset="0"/>
                <a:sym typeface="+mn-ea"/>
              </a:rPr>
              <a:t>buruk</a:t>
            </a:r>
            <a:r>
              <a:rPr lang="en-US" sz="2400" dirty="0" smtClean="0">
                <a:solidFill>
                  <a:schemeClr val="accent2">
                    <a:lumMod val="50000"/>
                  </a:schemeClr>
                </a:solidFill>
                <a:latin typeface="Calibri" panose="020F0502020204030204" charset="0"/>
                <a:cs typeface="Calibri" panose="020F0502020204030204" charset="0"/>
                <a:sym typeface="+mn-ea"/>
              </a:rPr>
              <a:t>.</a:t>
            </a:r>
            <a:endParaRPr lang="en-US" sz="2400" dirty="0">
              <a:solidFill>
                <a:schemeClr val="accent2">
                  <a:lumMod val="50000"/>
                </a:schemeClr>
              </a:solidFill>
              <a:latin typeface="Calibri" panose="020F0502020204030204" charset="0"/>
              <a:cs typeface="Calibri" panose="020F05020202040302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C401581B-5EFD-4D19-915E-CC245CEB0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 y="4449"/>
            <a:ext cx="12191999" cy="12191999"/>
          </a:xfrm>
          <a:prstGeom prst="rect">
            <a:avLst/>
          </a:prstGeom>
        </p:spPr>
      </p:pic>
      <p:sp>
        <p:nvSpPr>
          <p:cNvPr id="6" name="TextBox 5"/>
          <p:cNvSpPr txBox="1"/>
          <p:nvPr/>
        </p:nvSpPr>
        <p:spPr>
          <a:xfrm>
            <a:off x="457200" y="233614"/>
            <a:ext cx="5470358" cy="954107"/>
          </a:xfrm>
          <a:prstGeom prst="rect">
            <a:avLst/>
          </a:prstGeom>
          <a:noFill/>
        </p:spPr>
        <p:txBody>
          <a:bodyPr wrap="square" rtlCol="0">
            <a:spAutoFit/>
          </a:bodyPr>
          <a:lstStyle/>
          <a:p>
            <a:pPr algn="ctr"/>
            <a:r>
              <a:rPr lang="en-US" sz="2800" b="1" dirty="0" err="1">
                <a:solidFill>
                  <a:schemeClr val="accent2">
                    <a:lumMod val="75000"/>
                  </a:schemeClr>
                </a:solidFill>
                <a:latin typeface="Times New Roman" panose="02020603050405020304" pitchFamily="18" charset="0"/>
                <a:cs typeface="Times New Roman" panose="02020603050405020304" pitchFamily="18" charset="0"/>
              </a:rPr>
              <a:t>Ayat</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Al-Qur’an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Tentang</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Menjaga</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Hubungan</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Baik</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dengan</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Sesama</a:t>
            </a:r>
            <a:endParaRPr lang="en-ID"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289228" y="116647"/>
            <a:ext cx="5807242" cy="1257452"/>
          </a:xfrm>
          <a:prstGeom prst="doubleWave">
            <a:avLst>
              <a:gd name="adj1" fmla="val 6250"/>
              <a:gd name="adj2" fmla="val -1381"/>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2" name="TextBox 1"/>
          <p:cNvSpPr txBox="1"/>
          <p:nvPr/>
        </p:nvSpPr>
        <p:spPr>
          <a:xfrm>
            <a:off x="2009105" y="1791427"/>
            <a:ext cx="8464695" cy="4524315"/>
          </a:xfrm>
          <a:prstGeom prst="rect">
            <a:avLst/>
          </a:prstGeom>
          <a:noFill/>
        </p:spPr>
        <p:txBody>
          <a:bodyPr wrap="square" rtlCol="0">
            <a:spAutoFit/>
          </a:bodyPr>
          <a:lstStyle/>
          <a:p>
            <a:pPr algn="ctr" rtl="1">
              <a:lnSpc>
                <a:spcPct val="150000"/>
              </a:lnSpc>
            </a:pPr>
            <a:r>
              <a:rPr lang="ar-SA" sz="2800" b="1" dirty="0">
                <a:solidFill>
                  <a:schemeClr val="accent1">
                    <a:lumMod val="50000"/>
                  </a:schemeClr>
                </a:solidFill>
                <a:latin typeface="Adobe نسخ Medium" panose="01010101010101010101" pitchFamily="50" charset="-78"/>
                <a:cs typeface="Adobe نسخ Medium" panose="01010101010101010101" pitchFamily="50" charset="-78"/>
              </a:rPr>
              <a:t>يٰٓاَيُّهَا الَّذِيْنَ اٰمَنُوْا لَا يَسْخَرْ قَوْمٌ مِّنْ قَوْمٍ عَسٰٓى اَنْ يَّكُوْنُوْا خَيْرًا مِّنْهُمْ وَلَا نِسَاۤءٌ مِّنْ نِّسَاۤءٍ عَسٰٓى اَنْ يَّكُنَّ خَيْرًا مِّنْهُنَّۚ وَلَا تَلْمِزُوْٓا اَنْفُسَكُمْ وَلَا تَنَابَزُوْا بِالْاَلْقَابِۗ بِئْسَ الِاسْمُ الْفُسُوْقُ بَعْدَ الْاِيْمَانِۚ وَمَنْ لَّمْ يَتُبْ فَاُولٰۤىِٕكَ هُمُ الظّٰلِمُوْنَ</a:t>
            </a:r>
            <a:endParaRPr lang="en-ID" sz="2800" b="1" dirty="0">
              <a:solidFill>
                <a:schemeClr val="accent1">
                  <a:lumMod val="50000"/>
                </a:schemeClr>
              </a:solidFill>
              <a:latin typeface="Adobe نسخ Medium" panose="01010101010101010101" pitchFamily="50" charset="-78"/>
              <a:cs typeface="Adobe نسخ Medium" panose="01010101010101010101" pitchFamily="50" charset="-78"/>
            </a:endParaRPr>
          </a:p>
          <a:p>
            <a:pPr algn="ctr"/>
            <a:endParaRPr lang="en-ID" b="1" dirty="0">
              <a:solidFill>
                <a:schemeClr val="accent1">
                  <a:lumMod val="50000"/>
                </a:schemeClr>
              </a:solidFill>
            </a:endParaRPr>
          </a:p>
          <a:p>
            <a:pPr algn="ctr"/>
            <a:r>
              <a:rPr lang="en-ID" b="1" i="1" dirty="0" err="1">
                <a:solidFill>
                  <a:schemeClr val="accent1">
                    <a:lumMod val="50000"/>
                  </a:schemeClr>
                </a:solidFill>
              </a:rPr>
              <a:t>Wahai</a:t>
            </a:r>
            <a:r>
              <a:rPr lang="en-ID" b="1" i="1" dirty="0">
                <a:solidFill>
                  <a:schemeClr val="accent1">
                    <a:lumMod val="50000"/>
                  </a:schemeClr>
                </a:solidFill>
              </a:rPr>
              <a:t> orang-orang yang beriman! Janganlah suatu kaum mengolok-olok kaum yang lain (karena) boleh jadi mereka (yang diperolok-olokkan) lebih baik dari mereka (yang mengolok-olok) dan jangan pula perempuan-perempuan (mengolok-olokkan) perempuan lain (karena) boleh jadi perempuan (yang diperolok-olokkan) lebih baik dari perempuan (yang mengolok-olok). Janganlah kamu saling mencela satu sama lain dan janganlah saling memanggil dengan gelar-gelar yang buruk. Seburuk-buruk panggilan adalah (panggilan) yang buruk (fasik) setelah beriman. Dan barangsiapa tidak bertobat, maka mereka itulah orang-orang yang zalim.</a:t>
            </a:r>
          </a:p>
        </p:txBody>
      </p:sp>
      <p:pic>
        <p:nvPicPr>
          <p:cNvPr id="5" name="Picture 4"/>
          <p:cNvPicPr>
            <a:picLocks noChangeAspect="1"/>
          </p:cNvPicPr>
          <p:nvPr/>
        </p:nvPicPr>
        <p:blipFill>
          <a:blip r:embed="rId3"/>
          <a:stretch>
            <a:fillRect/>
          </a:stretch>
        </p:blipFill>
        <p:spPr>
          <a:xfrm>
            <a:off x="-16040" y="6163056"/>
            <a:ext cx="12192000" cy="6949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BB7EE71-F55D-42FB-B82E-A74D8EE4B0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a:solidFill>
            <a:srgbClr val="FFFFFF"/>
          </a:solidFill>
        </p:spPr>
      </p:pic>
      <p:sp>
        <p:nvSpPr>
          <p:cNvPr id="7" name="Double Wave 6"/>
          <p:cNvSpPr/>
          <p:nvPr/>
        </p:nvSpPr>
        <p:spPr>
          <a:xfrm>
            <a:off x="354168" y="61028"/>
            <a:ext cx="6103925" cy="1257452"/>
          </a:xfrm>
          <a:prstGeom prst="doubleWave">
            <a:avLst>
              <a:gd name="adj1" fmla="val 6250"/>
              <a:gd name="adj2" fmla="val -1381"/>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D" dirty="0"/>
          </a:p>
        </p:txBody>
      </p:sp>
      <p:sp>
        <p:nvSpPr>
          <p:cNvPr id="2" name="TextBox 1"/>
          <p:cNvSpPr txBox="1"/>
          <p:nvPr/>
        </p:nvSpPr>
        <p:spPr>
          <a:xfrm>
            <a:off x="2485623" y="1948732"/>
            <a:ext cx="3296991" cy="1569660"/>
          </a:xfrm>
          <a:prstGeom prst="rect">
            <a:avLst/>
          </a:prstGeom>
          <a:noFill/>
        </p:spPr>
        <p:txBody>
          <a:bodyPr wrap="square" rtlCol="0">
            <a:spAutoFit/>
          </a:bodyPr>
          <a:lstStyle/>
          <a:p>
            <a:r>
              <a:rPr lang="en-ID" sz="2400" b="1" dirty="0">
                <a:solidFill>
                  <a:srgbClr val="FF0000"/>
                </a:solidFill>
              </a:rPr>
              <a:t>Allah </a:t>
            </a:r>
            <a:r>
              <a:rPr lang="en-ID" sz="2400" b="1" dirty="0" err="1">
                <a:solidFill>
                  <a:srgbClr val="FF0000"/>
                </a:solidFill>
              </a:rPr>
              <a:t>Swt</a:t>
            </a:r>
            <a:r>
              <a:rPr lang="en-ID" sz="2400" b="1" dirty="0">
                <a:solidFill>
                  <a:srgbClr val="FF0000"/>
                </a:solidFill>
              </a:rPr>
              <a:t>. </a:t>
            </a:r>
            <a:r>
              <a:rPr lang="en-ID" sz="2400" b="1" dirty="0" err="1">
                <a:solidFill>
                  <a:srgbClr val="FF0000"/>
                </a:solidFill>
              </a:rPr>
              <a:t>menciptakan</a:t>
            </a:r>
            <a:r>
              <a:rPr lang="en-ID" sz="2400" b="1" dirty="0">
                <a:solidFill>
                  <a:srgbClr val="FF0000"/>
                </a:solidFill>
              </a:rPr>
              <a:t> </a:t>
            </a:r>
            <a:r>
              <a:rPr lang="en-ID" sz="2400" b="1" dirty="0" err="1">
                <a:solidFill>
                  <a:srgbClr val="FF0000"/>
                </a:solidFill>
              </a:rPr>
              <a:t>manusia</a:t>
            </a:r>
            <a:r>
              <a:rPr lang="en-ID" sz="2400" b="1" dirty="0">
                <a:solidFill>
                  <a:srgbClr val="FF0000"/>
                </a:solidFill>
              </a:rPr>
              <a:t> </a:t>
            </a:r>
            <a:r>
              <a:rPr lang="en-ID" sz="2400" b="1" dirty="0" err="1">
                <a:solidFill>
                  <a:srgbClr val="FF0000"/>
                </a:solidFill>
              </a:rPr>
              <a:t>dari</a:t>
            </a:r>
            <a:r>
              <a:rPr lang="en-ID" sz="2400" b="1" dirty="0">
                <a:solidFill>
                  <a:srgbClr val="FF0000"/>
                </a:solidFill>
              </a:rPr>
              <a:t> </a:t>
            </a:r>
            <a:r>
              <a:rPr lang="en-ID" sz="2400" b="1" dirty="0" err="1">
                <a:solidFill>
                  <a:srgbClr val="FF0000"/>
                </a:solidFill>
              </a:rPr>
              <a:t>seorang</a:t>
            </a:r>
            <a:r>
              <a:rPr lang="en-ID" sz="2400" b="1" dirty="0">
                <a:solidFill>
                  <a:srgbClr val="FF0000"/>
                </a:solidFill>
              </a:rPr>
              <a:t> </a:t>
            </a:r>
            <a:r>
              <a:rPr lang="en-ID" sz="2400" b="1" dirty="0" err="1">
                <a:solidFill>
                  <a:srgbClr val="FF0000"/>
                </a:solidFill>
              </a:rPr>
              <a:t>laki-laki</a:t>
            </a:r>
            <a:r>
              <a:rPr lang="en-ID" sz="2400" b="1" dirty="0">
                <a:solidFill>
                  <a:srgbClr val="FF0000"/>
                </a:solidFill>
              </a:rPr>
              <a:t> </a:t>
            </a:r>
            <a:r>
              <a:rPr lang="en-ID" sz="2400" b="1" dirty="0" err="1">
                <a:solidFill>
                  <a:srgbClr val="FF0000"/>
                </a:solidFill>
              </a:rPr>
              <a:t>dan</a:t>
            </a:r>
            <a:r>
              <a:rPr lang="en-ID" sz="2400" b="1" dirty="0">
                <a:solidFill>
                  <a:srgbClr val="FF0000"/>
                </a:solidFill>
              </a:rPr>
              <a:t> </a:t>
            </a:r>
            <a:r>
              <a:rPr lang="en-ID" sz="2400" b="1" dirty="0" err="1" smtClean="0">
                <a:solidFill>
                  <a:srgbClr val="FF0000"/>
                </a:solidFill>
              </a:rPr>
              <a:t>perempuan</a:t>
            </a:r>
            <a:r>
              <a:rPr lang="en-ID" sz="2400" b="1" dirty="0" smtClean="0">
                <a:solidFill>
                  <a:srgbClr val="FF0000"/>
                </a:solidFill>
              </a:rPr>
              <a:t>.</a:t>
            </a:r>
            <a:endParaRPr lang="en-ID" sz="2400" b="1" dirty="0">
              <a:solidFill>
                <a:srgbClr val="FF0000"/>
              </a:solidFill>
            </a:endParaRPr>
          </a:p>
        </p:txBody>
      </p:sp>
      <p:pic>
        <p:nvPicPr>
          <p:cNvPr id="5" name="Picture 4"/>
          <p:cNvPicPr>
            <a:picLocks noChangeAspect="1"/>
          </p:cNvPicPr>
          <p:nvPr/>
        </p:nvPicPr>
        <p:blipFill>
          <a:blip r:embed="rId3"/>
          <a:stretch>
            <a:fillRect/>
          </a:stretch>
        </p:blipFill>
        <p:spPr>
          <a:xfrm>
            <a:off x="-16040" y="6163056"/>
            <a:ext cx="12192000" cy="694944"/>
          </a:xfrm>
          <a:prstGeom prst="rect">
            <a:avLst/>
          </a:prstGeom>
        </p:spPr>
      </p:pic>
      <p:sp>
        <p:nvSpPr>
          <p:cNvPr id="3" name="Rectangle 2">
            <a:extLst>
              <a:ext uri="{FF2B5EF4-FFF2-40B4-BE49-F238E27FC236}">
                <a16:creationId xmlns="" xmlns:a16="http://schemas.microsoft.com/office/drawing/2014/main" id="{E07CD3A2-1E23-4682-80B7-B0030FB11A9B}"/>
              </a:ext>
            </a:extLst>
          </p:cNvPr>
          <p:cNvSpPr/>
          <p:nvPr/>
        </p:nvSpPr>
        <p:spPr>
          <a:xfrm>
            <a:off x="6180894" y="1992255"/>
            <a:ext cx="4709375" cy="830997"/>
          </a:xfrm>
          <a:prstGeom prst="rect">
            <a:avLst/>
          </a:prstGeom>
        </p:spPr>
        <p:txBody>
          <a:bodyPr wrap="square">
            <a:spAutoFit/>
          </a:bodyPr>
          <a:lstStyle/>
          <a:p>
            <a:r>
              <a:rPr lang="en-ID" sz="2400" b="1" dirty="0" err="1">
                <a:solidFill>
                  <a:srgbClr val="00B050"/>
                </a:solidFill>
              </a:rPr>
              <a:t>Manusia</a:t>
            </a:r>
            <a:r>
              <a:rPr lang="en-ID" sz="2400" b="1" dirty="0">
                <a:solidFill>
                  <a:srgbClr val="00B050"/>
                </a:solidFill>
              </a:rPr>
              <a:t> </a:t>
            </a:r>
            <a:r>
              <a:rPr lang="en-ID" sz="2400" b="1" dirty="0" err="1">
                <a:solidFill>
                  <a:srgbClr val="00B050"/>
                </a:solidFill>
              </a:rPr>
              <a:t>diciptakan</a:t>
            </a:r>
            <a:r>
              <a:rPr lang="en-ID" sz="2400" b="1" dirty="0">
                <a:solidFill>
                  <a:srgbClr val="00B050"/>
                </a:solidFill>
              </a:rPr>
              <a:t> </a:t>
            </a:r>
            <a:r>
              <a:rPr lang="en-ID" sz="2400" b="1" dirty="0" err="1">
                <a:solidFill>
                  <a:srgbClr val="00B050"/>
                </a:solidFill>
              </a:rPr>
              <a:t>dalam</a:t>
            </a:r>
            <a:r>
              <a:rPr lang="en-ID" sz="2400" b="1" dirty="0">
                <a:solidFill>
                  <a:srgbClr val="00B050"/>
                </a:solidFill>
              </a:rPr>
              <a:t> </a:t>
            </a:r>
            <a:r>
              <a:rPr lang="en-ID" sz="2400" b="1" dirty="0" err="1">
                <a:solidFill>
                  <a:srgbClr val="00B050"/>
                </a:solidFill>
              </a:rPr>
              <a:t>berbagai</a:t>
            </a:r>
            <a:r>
              <a:rPr lang="en-ID" sz="2400" b="1" dirty="0">
                <a:solidFill>
                  <a:srgbClr val="00B050"/>
                </a:solidFill>
              </a:rPr>
              <a:t> </a:t>
            </a:r>
            <a:r>
              <a:rPr lang="en-ID" sz="2400" b="1" dirty="0" err="1">
                <a:solidFill>
                  <a:srgbClr val="00B050"/>
                </a:solidFill>
              </a:rPr>
              <a:t>bangsa</a:t>
            </a:r>
            <a:r>
              <a:rPr lang="en-ID" sz="2400" b="1" dirty="0">
                <a:solidFill>
                  <a:srgbClr val="00B050"/>
                </a:solidFill>
              </a:rPr>
              <a:t> </a:t>
            </a:r>
            <a:r>
              <a:rPr lang="en-ID" sz="2400" b="1" dirty="0" err="1">
                <a:solidFill>
                  <a:srgbClr val="00B050"/>
                </a:solidFill>
              </a:rPr>
              <a:t>dan</a:t>
            </a:r>
            <a:r>
              <a:rPr lang="en-ID" sz="2400" b="1" dirty="0">
                <a:solidFill>
                  <a:srgbClr val="00B050"/>
                </a:solidFill>
              </a:rPr>
              <a:t> </a:t>
            </a:r>
            <a:r>
              <a:rPr lang="en-ID" sz="2400" b="1" dirty="0" err="1">
                <a:solidFill>
                  <a:srgbClr val="00B050"/>
                </a:solidFill>
              </a:rPr>
              <a:t>suku</a:t>
            </a:r>
            <a:r>
              <a:rPr lang="en-ID" sz="2400" b="1" dirty="0">
                <a:solidFill>
                  <a:srgbClr val="00B050"/>
                </a:solidFill>
              </a:rPr>
              <a:t> </a:t>
            </a:r>
            <a:r>
              <a:rPr lang="en-ID" sz="2400" b="1" dirty="0" smtClean="0">
                <a:solidFill>
                  <a:srgbClr val="00B050"/>
                </a:solidFill>
              </a:rPr>
              <a:t>.</a:t>
            </a:r>
            <a:endParaRPr lang="en-ID" sz="2400" b="1" dirty="0">
              <a:solidFill>
                <a:srgbClr val="00B050"/>
              </a:solidFill>
            </a:endParaRPr>
          </a:p>
        </p:txBody>
      </p:sp>
      <p:sp>
        <p:nvSpPr>
          <p:cNvPr id="9" name="Rectangle 8">
            <a:extLst>
              <a:ext uri="{FF2B5EF4-FFF2-40B4-BE49-F238E27FC236}">
                <a16:creationId xmlns="" xmlns:a16="http://schemas.microsoft.com/office/drawing/2014/main" id="{8ABF5542-1FE7-41FC-A26E-ADBD721851BE}"/>
              </a:ext>
            </a:extLst>
          </p:cNvPr>
          <p:cNvSpPr/>
          <p:nvPr/>
        </p:nvSpPr>
        <p:spPr>
          <a:xfrm>
            <a:off x="5718219" y="3615177"/>
            <a:ext cx="4756062" cy="1200329"/>
          </a:xfrm>
          <a:prstGeom prst="rect">
            <a:avLst/>
          </a:prstGeom>
        </p:spPr>
        <p:txBody>
          <a:bodyPr wrap="square">
            <a:spAutoFit/>
          </a:bodyPr>
          <a:lstStyle/>
          <a:p>
            <a:r>
              <a:rPr lang="en-ID" sz="2400" b="1" dirty="0" err="1">
                <a:solidFill>
                  <a:srgbClr val="7030A0"/>
                </a:solidFill>
              </a:rPr>
              <a:t>Semua</a:t>
            </a:r>
            <a:r>
              <a:rPr lang="en-ID" sz="2400" b="1" dirty="0">
                <a:solidFill>
                  <a:srgbClr val="7030A0"/>
                </a:solidFill>
              </a:rPr>
              <a:t> </a:t>
            </a:r>
            <a:r>
              <a:rPr lang="en-ID" sz="2400" b="1" dirty="0" err="1">
                <a:solidFill>
                  <a:srgbClr val="7030A0"/>
                </a:solidFill>
              </a:rPr>
              <a:t>manusia</a:t>
            </a:r>
            <a:r>
              <a:rPr lang="en-ID" sz="2400" b="1" dirty="0">
                <a:solidFill>
                  <a:srgbClr val="7030A0"/>
                </a:solidFill>
              </a:rPr>
              <a:t> di </a:t>
            </a:r>
            <a:r>
              <a:rPr lang="en-ID" sz="2400" b="1" dirty="0" err="1">
                <a:solidFill>
                  <a:srgbClr val="7030A0"/>
                </a:solidFill>
              </a:rPr>
              <a:t>hadapan</a:t>
            </a:r>
            <a:r>
              <a:rPr lang="en-ID" sz="2400" b="1" dirty="0">
                <a:solidFill>
                  <a:srgbClr val="7030A0"/>
                </a:solidFill>
              </a:rPr>
              <a:t> Allah </a:t>
            </a:r>
            <a:r>
              <a:rPr lang="en-ID" sz="2400" b="1" dirty="0" err="1">
                <a:solidFill>
                  <a:srgbClr val="7030A0"/>
                </a:solidFill>
              </a:rPr>
              <a:t>Swt</a:t>
            </a:r>
            <a:r>
              <a:rPr lang="en-ID" sz="2400" b="1" dirty="0">
                <a:solidFill>
                  <a:srgbClr val="7030A0"/>
                </a:solidFill>
              </a:rPr>
              <a:t>. </a:t>
            </a:r>
            <a:r>
              <a:rPr lang="en-ID" sz="2400" b="1" dirty="0" err="1">
                <a:solidFill>
                  <a:srgbClr val="7030A0"/>
                </a:solidFill>
              </a:rPr>
              <a:t>sama</a:t>
            </a:r>
            <a:r>
              <a:rPr lang="en-ID" sz="2400" b="1" dirty="0">
                <a:solidFill>
                  <a:srgbClr val="7030A0"/>
                </a:solidFill>
              </a:rPr>
              <a:t>, yang </a:t>
            </a:r>
            <a:r>
              <a:rPr lang="en-ID" sz="2400" b="1" dirty="0" err="1">
                <a:solidFill>
                  <a:srgbClr val="7030A0"/>
                </a:solidFill>
              </a:rPr>
              <a:t>membedakan</a:t>
            </a:r>
            <a:r>
              <a:rPr lang="en-ID" sz="2400" b="1" dirty="0">
                <a:solidFill>
                  <a:srgbClr val="7030A0"/>
                </a:solidFill>
              </a:rPr>
              <a:t> </a:t>
            </a:r>
            <a:r>
              <a:rPr lang="en-ID" sz="2400" b="1" dirty="0" err="1">
                <a:solidFill>
                  <a:srgbClr val="7030A0"/>
                </a:solidFill>
              </a:rPr>
              <a:t>hanyalah</a:t>
            </a:r>
            <a:r>
              <a:rPr lang="en-ID" sz="2400" b="1" dirty="0">
                <a:solidFill>
                  <a:srgbClr val="7030A0"/>
                </a:solidFill>
              </a:rPr>
              <a:t> </a:t>
            </a:r>
            <a:r>
              <a:rPr lang="en-ID" sz="2400" b="1" dirty="0" err="1" smtClean="0">
                <a:solidFill>
                  <a:srgbClr val="7030A0"/>
                </a:solidFill>
              </a:rPr>
              <a:t>ketakwaannya</a:t>
            </a:r>
            <a:r>
              <a:rPr lang="en-ID" sz="2400" b="1" dirty="0" smtClean="0">
                <a:solidFill>
                  <a:srgbClr val="7030A0"/>
                </a:solidFill>
              </a:rPr>
              <a:t>.</a:t>
            </a:r>
            <a:endParaRPr lang="en-ID" sz="2400" b="1" dirty="0">
              <a:solidFill>
                <a:srgbClr val="7030A0"/>
              </a:solidFill>
            </a:endParaRPr>
          </a:p>
        </p:txBody>
      </p:sp>
      <p:sp>
        <p:nvSpPr>
          <p:cNvPr id="10" name="Rectangle 9">
            <a:extLst>
              <a:ext uri="{FF2B5EF4-FFF2-40B4-BE49-F238E27FC236}">
                <a16:creationId xmlns="" xmlns:a16="http://schemas.microsoft.com/office/drawing/2014/main" id="{C6D8381D-15BD-4F2F-A085-2A29BA8820BA}"/>
              </a:ext>
            </a:extLst>
          </p:cNvPr>
          <p:cNvSpPr/>
          <p:nvPr/>
        </p:nvSpPr>
        <p:spPr>
          <a:xfrm>
            <a:off x="1970468" y="3675315"/>
            <a:ext cx="3407906" cy="1200329"/>
          </a:xfrm>
          <a:prstGeom prst="rect">
            <a:avLst/>
          </a:prstGeom>
        </p:spPr>
        <p:txBody>
          <a:bodyPr wrap="square">
            <a:spAutoFit/>
          </a:bodyPr>
          <a:lstStyle/>
          <a:p>
            <a:r>
              <a:rPr lang="en-ID" sz="2400" b="1" dirty="0">
                <a:solidFill>
                  <a:schemeClr val="accent1">
                    <a:lumMod val="50000"/>
                  </a:schemeClr>
                </a:solidFill>
              </a:rPr>
              <a:t>Islam </a:t>
            </a:r>
            <a:r>
              <a:rPr lang="en-ID" sz="2400" b="1" dirty="0" err="1">
                <a:solidFill>
                  <a:schemeClr val="accent1">
                    <a:lumMod val="50000"/>
                  </a:schemeClr>
                </a:solidFill>
              </a:rPr>
              <a:t>tidak</a:t>
            </a:r>
            <a:r>
              <a:rPr lang="en-ID" sz="2400" b="1" dirty="0">
                <a:solidFill>
                  <a:schemeClr val="accent1">
                    <a:lumMod val="50000"/>
                  </a:schemeClr>
                </a:solidFill>
              </a:rPr>
              <a:t> </a:t>
            </a:r>
            <a:r>
              <a:rPr lang="en-ID" sz="2400" b="1" dirty="0" err="1">
                <a:solidFill>
                  <a:schemeClr val="accent1">
                    <a:lumMod val="50000"/>
                  </a:schemeClr>
                </a:solidFill>
              </a:rPr>
              <a:t>mengenal</a:t>
            </a:r>
            <a:r>
              <a:rPr lang="en-ID" sz="2400" b="1" dirty="0">
                <a:solidFill>
                  <a:schemeClr val="accent1">
                    <a:lumMod val="50000"/>
                  </a:schemeClr>
                </a:solidFill>
              </a:rPr>
              <a:t> status </a:t>
            </a:r>
            <a:r>
              <a:rPr lang="en-ID" sz="2400" b="1" dirty="0" err="1">
                <a:solidFill>
                  <a:schemeClr val="accent1">
                    <a:lumMod val="50000"/>
                  </a:schemeClr>
                </a:solidFill>
              </a:rPr>
              <a:t>sosial</a:t>
            </a:r>
            <a:r>
              <a:rPr lang="en-ID" sz="2400" b="1" dirty="0">
                <a:solidFill>
                  <a:schemeClr val="accent1">
                    <a:lumMod val="50000"/>
                  </a:schemeClr>
                </a:solidFill>
              </a:rPr>
              <a:t> </a:t>
            </a:r>
            <a:r>
              <a:rPr lang="en-ID" sz="2400" b="1" dirty="0" err="1">
                <a:solidFill>
                  <a:schemeClr val="accent1">
                    <a:lumMod val="50000"/>
                  </a:schemeClr>
                </a:solidFill>
              </a:rPr>
              <a:t>ataupun</a:t>
            </a:r>
            <a:r>
              <a:rPr lang="en-ID" sz="2400" b="1" dirty="0">
                <a:solidFill>
                  <a:schemeClr val="accent1">
                    <a:lumMod val="50000"/>
                  </a:schemeClr>
                </a:solidFill>
              </a:rPr>
              <a:t> </a:t>
            </a:r>
            <a:r>
              <a:rPr lang="en-ID" sz="2400" b="1" dirty="0" err="1">
                <a:solidFill>
                  <a:schemeClr val="accent1">
                    <a:lumMod val="50000"/>
                  </a:schemeClr>
                </a:solidFill>
              </a:rPr>
              <a:t>sistem</a:t>
            </a:r>
            <a:r>
              <a:rPr lang="en-ID" sz="2400" b="1" dirty="0">
                <a:solidFill>
                  <a:schemeClr val="accent1">
                    <a:lumMod val="50000"/>
                  </a:schemeClr>
                </a:solidFill>
              </a:rPr>
              <a:t> </a:t>
            </a:r>
            <a:r>
              <a:rPr lang="en-ID" sz="2400" b="1" dirty="0" err="1" smtClean="0">
                <a:solidFill>
                  <a:schemeClr val="accent1">
                    <a:lumMod val="50000"/>
                  </a:schemeClr>
                </a:solidFill>
              </a:rPr>
              <a:t>kasta</a:t>
            </a:r>
            <a:r>
              <a:rPr lang="en-ID" sz="2400" b="1" dirty="0" smtClean="0">
                <a:solidFill>
                  <a:schemeClr val="accent1">
                    <a:lumMod val="50000"/>
                  </a:schemeClr>
                </a:solidFill>
              </a:rPr>
              <a:t>.</a:t>
            </a:r>
            <a:endParaRPr lang="en-ID" sz="2400" dirty="0"/>
          </a:p>
        </p:txBody>
      </p:sp>
      <p:sp>
        <p:nvSpPr>
          <p:cNvPr id="6" name="TextBox 5"/>
          <p:cNvSpPr txBox="1"/>
          <p:nvPr/>
        </p:nvSpPr>
        <p:spPr>
          <a:xfrm>
            <a:off x="354168" y="332170"/>
            <a:ext cx="6123904" cy="523220"/>
          </a:xfrm>
          <a:prstGeom prst="rect">
            <a:avLst/>
          </a:prstGeom>
          <a:noFill/>
        </p:spPr>
        <p:txBody>
          <a:bodyPr wrap="square" rtlCol="0">
            <a:spAutoFit/>
          </a:bodyPr>
          <a:lstStyle/>
          <a:p>
            <a:pPr algn="ctr"/>
            <a:r>
              <a:rPr lang="it-IT" sz="2800" b="1" dirty="0" smtClean="0">
                <a:latin typeface="Times New Roman" panose="02020603050405020304" pitchFamily="18" charset="0"/>
                <a:cs typeface="Times New Roman" panose="02020603050405020304" pitchFamily="18" charset="0"/>
              </a:rPr>
              <a:t>Isi </a:t>
            </a:r>
            <a:r>
              <a:rPr lang="it-IT" sz="2800" b="1" dirty="0">
                <a:latin typeface="Times New Roman" panose="02020603050405020304" pitchFamily="18" charset="0"/>
                <a:cs typeface="Times New Roman" panose="02020603050405020304" pitchFamily="18" charset="0"/>
              </a:rPr>
              <a:t>pokok dari Q.S. Al-Hujurat/49: 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DFE6892-96BB-49EE-87FF-798BED29EA31}"/>
              </a:ext>
            </a:extLst>
          </p:cNvPr>
          <p:cNvPicPr>
            <a:picLocks noChangeAspect="1"/>
          </p:cNvPicPr>
          <p:nvPr/>
        </p:nvPicPr>
        <p:blipFill rotWithShape="1">
          <a:blip r:embed="rId2">
            <a:extLst>
              <a:ext uri="{28A0092B-C50C-407E-A947-70E740481C1C}">
                <a14:useLocalDpi xmlns:a14="http://schemas.microsoft.com/office/drawing/2010/main" val="0"/>
              </a:ext>
            </a:extLst>
          </a:blip>
          <a:srcRect r="1639"/>
          <a:stretch>
            <a:fillRect/>
          </a:stretch>
        </p:blipFill>
        <p:spPr>
          <a:xfrm>
            <a:off x="-1" y="0"/>
            <a:ext cx="12227065" cy="6838387"/>
          </a:xfrm>
          <a:prstGeom prst="rect">
            <a:avLst/>
          </a:prstGeom>
          <a:solidFill>
            <a:srgbClr val="000000">
              <a:alpha val="83137"/>
            </a:srgbClr>
          </a:solidFill>
        </p:spPr>
      </p:pic>
      <p:sp>
        <p:nvSpPr>
          <p:cNvPr id="4" name="TextBox 3"/>
          <p:cNvSpPr txBox="1"/>
          <p:nvPr/>
        </p:nvSpPr>
        <p:spPr>
          <a:xfrm>
            <a:off x="1991375" y="1774785"/>
            <a:ext cx="8502555" cy="4001095"/>
          </a:xfrm>
          <a:prstGeom prst="rect">
            <a:avLst/>
          </a:prstGeom>
          <a:noFill/>
        </p:spPr>
        <p:txBody>
          <a:bodyPr wrap="square">
            <a:spAutoFit/>
          </a:bodyPr>
          <a:lstStyle/>
          <a:p>
            <a:pPr algn="ctr" rtl="1">
              <a:lnSpc>
                <a:spcPct val="150000"/>
              </a:lnSpc>
            </a:pPr>
            <a:r>
              <a:rPr lang="ar-EG" sz="2800" b="1" dirty="0" smtClean="0">
                <a:solidFill>
                  <a:srgbClr val="FA0000"/>
                </a:solidFill>
                <a:latin typeface="Adobe نسخ Medium" panose="01010101010101010101" pitchFamily="50" charset="-78"/>
                <a:cs typeface="Adobe نسخ Medium" panose="01010101010101010101" pitchFamily="50" charset="-78"/>
              </a:rPr>
              <a:t>عَنْ</a:t>
            </a:r>
            <a:r>
              <a:rPr lang="ar-SA" sz="2800" b="1" dirty="0" smtClean="0">
                <a:solidFill>
                  <a:srgbClr val="FA0000"/>
                </a:solidFill>
                <a:latin typeface="Adobe نسخ Medium" panose="01010101010101010101" pitchFamily="50" charset="-78"/>
                <a:cs typeface="Adobe نسخ Medium" panose="01010101010101010101" pitchFamily="50" charset="-78"/>
              </a:rPr>
              <a:t> </a:t>
            </a:r>
            <a:r>
              <a:rPr lang="ar-SA" sz="2800" b="1" dirty="0">
                <a:solidFill>
                  <a:srgbClr val="FA0000"/>
                </a:solidFill>
                <a:latin typeface="Adobe نسخ Medium" panose="01010101010101010101" pitchFamily="50" charset="-78"/>
                <a:cs typeface="Adobe نسخ Medium" panose="01010101010101010101" pitchFamily="50" charset="-78"/>
              </a:rPr>
              <a:t>اَبِى هُرَيْرَةَ رَضِيَ اللهُ عَنْهُ أَنَّ النَّبِيَّ صَلَّى اللهُ عَلَيْهِ وَسَلَّمَ قَالَ : إِيَّاكُمْ وَالظَّنَّ فَاِنَّ الظَّنَّ اَكْذَبُ </a:t>
            </a:r>
            <a:r>
              <a:rPr lang="ar-SA" sz="2800" b="1" dirty="0" smtClean="0">
                <a:solidFill>
                  <a:srgbClr val="FA0000"/>
                </a:solidFill>
                <a:latin typeface="Adobe نسخ Medium" panose="01010101010101010101" pitchFamily="50" charset="-78"/>
                <a:cs typeface="Adobe نسخ Medium" panose="01010101010101010101" pitchFamily="50" charset="-78"/>
              </a:rPr>
              <a:t>الْحَدِيث</a:t>
            </a:r>
            <a:r>
              <a:rPr lang="ar-EG" sz="2800" b="1" dirty="0" smtClean="0">
                <a:solidFill>
                  <a:srgbClr val="FA0000"/>
                </a:solidFill>
                <a:latin typeface="Adobe نسخ Medium" panose="01010101010101010101" pitchFamily="50" charset="-78"/>
                <a:cs typeface="Adobe نسخ Medium" panose="01010101010101010101" pitchFamily="50" charset="-78"/>
              </a:rPr>
              <a:t>ِ</a:t>
            </a:r>
            <a:r>
              <a:rPr lang="ar-SA" sz="2800" b="1" dirty="0" smtClean="0">
                <a:solidFill>
                  <a:srgbClr val="FA0000"/>
                </a:solidFill>
                <a:latin typeface="Adobe نسخ Medium" panose="01010101010101010101" pitchFamily="50" charset="-78"/>
                <a:cs typeface="Adobe نسخ Medium" panose="01010101010101010101" pitchFamily="50" charset="-78"/>
              </a:rPr>
              <a:t> </a:t>
            </a:r>
            <a:r>
              <a:rPr lang="ar-SA" sz="2800" b="1" dirty="0">
                <a:solidFill>
                  <a:srgbClr val="FA0000"/>
                </a:solidFill>
                <a:latin typeface="Adobe نسخ Medium" panose="01010101010101010101" pitchFamily="50" charset="-78"/>
                <a:cs typeface="Adobe نسخ Medium" panose="01010101010101010101" pitchFamily="50" charset="-78"/>
              </a:rPr>
              <a:t>، وَلاَتَحَسَّسُوا وَلآتَجَسَّسُوْا </a:t>
            </a:r>
            <a:r>
              <a:rPr lang="ar-SA" sz="2800" b="1" dirty="0" smtClean="0">
                <a:solidFill>
                  <a:srgbClr val="FA0000"/>
                </a:solidFill>
                <a:latin typeface="Adobe نسخ Medium" panose="01010101010101010101" pitchFamily="50" charset="-78"/>
                <a:cs typeface="Adobe نسخ Medium" panose="01010101010101010101" pitchFamily="50" charset="-78"/>
              </a:rPr>
              <a:t>وَل</a:t>
            </a:r>
            <a:r>
              <a:rPr lang="ar-EG" sz="2800" b="1" dirty="0" smtClean="0">
                <a:solidFill>
                  <a:srgbClr val="FA0000"/>
                </a:solidFill>
                <a:latin typeface="Adobe نسخ Medium" panose="01010101010101010101" pitchFamily="50" charset="-78"/>
                <a:cs typeface="Adobe نسخ Medium" panose="01010101010101010101" pitchFamily="50" charset="-78"/>
              </a:rPr>
              <a:t>َا</a:t>
            </a:r>
            <a:r>
              <a:rPr lang="ar-SA" sz="2800" b="1" dirty="0" smtClean="0">
                <a:solidFill>
                  <a:srgbClr val="FA0000"/>
                </a:solidFill>
                <a:latin typeface="Adobe نسخ Medium" panose="01010101010101010101" pitchFamily="50" charset="-78"/>
                <a:cs typeface="Adobe نسخ Medium" panose="01010101010101010101" pitchFamily="50" charset="-78"/>
              </a:rPr>
              <a:t>تَحَاسَدُوا وَ</a:t>
            </a:r>
            <a:r>
              <a:rPr lang="ar-EG" sz="2800" b="1" dirty="0" smtClean="0">
                <a:solidFill>
                  <a:srgbClr val="FA0000"/>
                </a:solidFill>
                <a:latin typeface="Adobe نسخ Medium" panose="01010101010101010101" pitchFamily="50" charset="-78"/>
                <a:cs typeface="Adobe نسخ Medium" panose="01010101010101010101" pitchFamily="50" charset="-78"/>
              </a:rPr>
              <a:t>لَا</a:t>
            </a:r>
            <a:r>
              <a:rPr lang="ar-SA" sz="2800" b="1" dirty="0" smtClean="0">
                <a:solidFill>
                  <a:srgbClr val="FA0000"/>
                </a:solidFill>
                <a:latin typeface="Adobe نسخ Medium" panose="01010101010101010101" pitchFamily="50" charset="-78"/>
                <a:cs typeface="Adobe نسخ Medium" panose="01010101010101010101" pitchFamily="50" charset="-78"/>
              </a:rPr>
              <a:t>تَدَابَرُوا وَل</a:t>
            </a:r>
            <a:r>
              <a:rPr lang="ar-EG" sz="2800" b="1" dirty="0" smtClean="0">
                <a:solidFill>
                  <a:srgbClr val="FA0000"/>
                </a:solidFill>
                <a:latin typeface="Adobe نسخ Medium" panose="01010101010101010101" pitchFamily="50" charset="-78"/>
                <a:cs typeface="Adobe نسخ Medium" panose="01010101010101010101" pitchFamily="50" charset="-78"/>
              </a:rPr>
              <a:t>َا</a:t>
            </a:r>
            <a:r>
              <a:rPr lang="ar-SA" sz="2800" b="1" dirty="0" smtClean="0">
                <a:solidFill>
                  <a:srgbClr val="FA0000"/>
                </a:solidFill>
                <a:latin typeface="Adobe نسخ Medium" panose="01010101010101010101" pitchFamily="50" charset="-78"/>
                <a:cs typeface="Adobe نسخ Medium" panose="01010101010101010101" pitchFamily="50" charset="-78"/>
              </a:rPr>
              <a:t>تَبَاغَضُوا </a:t>
            </a:r>
            <a:r>
              <a:rPr lang="ar-SA" sz="2800" b="1" dirty="0">
                <a:solidFill>
                  <a:srgbClr val="FA0000"/>
                </a:solidFill>
                <a:latin typeface="Adobe نسخ Medium" panose="01010101010101010101" pitchFamily="50" charset="-78"/>
                <a:cs typeface="Adobe نسخ Medium" panose="01010101010101010101" pitchFamily="50" charset="-78"/>
              </a:rPr>
              <a:t>وَكُوْنُوْا عِبَادَ اللهِ إِخْوَانًا (رواه البخارى)</a:t>
            </a:r>
            <a:endParaRPr lang="en-US" sz="2800" b="1" dirty="0">
              <a:solidFill>
                <a:srgbClr val="FA0000"/>
              </a:solidFill>
              <a:latin typeface="Adobe نسخ Medium" panose="01010101010101010101" pitchFamily="50" charset="-78"/>
              <a:cs typeface="Adobe نسخ Medium" panose="01010101010101010101" pitchFamily="50" charset="-78"/>
            </a:endParaRPr>
          </a:p>
          <a:p>
            <a:pPr algn="ctr" rtl="1"/>
            <a:endParaRPr lang="ar-SA" sz="2800" b="1" i="1" dirty="0">
              <a:solidFill>
                <a:srgbClr val="FA0000"/>
              </a:solidFill>
              <a:latin typeface="Adobe نسخ Medium" panose="01010101010101010101" pitchFamily="50" charset="-78"/>
              <a:cs typeface="Adobe نسخ Medium" panose="01010101010101010101" pitchFamily="50" charset="-78"/>
            </a:endParaRPr>
          </a:p>
          <a:p>
            <a:pPr algn="ctr"/>
            <a:r>
              <a:rPr lang="en-ID" sz="2000" b="1" i="1" dirty="0">
                <a:solidFill>
                  <a:srgbClr val="FA0000"/>
                </a:solidFill>
                <a:cs typeface="Adobe نسخ Medium" panose="01010101010101010101" pitchFamily="50" charset="-78"/>
              </a:rPr>
              <a:t>“Dari Abu Hurairah R.A </a:t>
            </a:r>
            <a:r>
              <a:rPr lang="en-US" sz="2000" b="1" i="1" dirty="0" err="1">
                <a:solidFill>
                  <a:srgbClr val="FA0000"/>
                </a:solidFill>
                <a:cs typeface="Adobe نسخ Medium" panose="01010101010101010101" pitchFamily="50" charset="-78"/>
              </a:rPr>
              <a:t>bahwa</a:t>
            </a:r>
            <a:r>
              <a:rPr lang="en-US" sz="2000" b="1" i="1" dirty="0">
                <a:solidFill>
                  <a:srgbClr val="FA0000"/>
                </a:solidFill>
                <a:cs typeface="Adobe نسخ Medium" panose="01010101010101010101" pitchFamily="50" charset="-78"/>
              </a:rPr>
              <a:t> </a:t>
            </a:r>
            <a:r>
              <a:rPr lang="en-ID" sz="2000" b="1" i="1" dirty="0">
                <a:solidFill>
                  <a:srgbClr val="FA0000"/>
                </a:solidFill>
                <a:cs typeface="Adobe نسخ Medium" panose="01010101010101010101" pitchFamily="50" charset="-78"/>
              </a:rPr>
              <a:t>Nabi Saw. </a:t>
            </a:r>
            <a:r>
              <a:rPr lang="en-ID" sz="2000" b="1" i="1" dirty="0" err="1">
                <a:solidFill>
                  <a:srgbClr val="FA0000"/>
                </a:solidFill>
                <a:cs typeface="Adobe نسخ Medium" panose="01010101010101010101" pitchFamily="50" charset="-78"/>
              </a:rPr>
              <a:t>bersabda</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Jauhilah</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olehmu</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berburuk</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sangka</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karena</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berburuk</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sangka</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itu</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termasuk</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perkataan</a:t>
            </a:r>
            <a:r>
              <a:rPr lang="en-ID" sz="2000" b="1" i="1" dirty="0">
                <a:solidFill>
                  <a:srgbClr val="FA0000"/>
                </a:solidFill>
                <a:cs typeface="Adobe نسخ Medium" panose="01010101010101010101" pitchFamily="50" charset="-78"/>
              </a:rPr>
              <a:t> yang paling </a:t>
            </a:r>
            <a:r>
              <a:rPr lang="en-ID" sz="2000" b="1" i="1" dirty="0" err="1">
                <a:solidFill>
                  <a:srgbClr val="FA0000"/>
                </a:solidFill>
                <a:cs typeface="Adobe نسخ Medium" panose="01010101010101010101" pitchFamily="50" charset="-78"/>
              </a:rPr>
              <a:t>dusta</a:t>
            </a:r>
            <a:r>
              <a:rPr lang="en-ID" sz="2000" b="1" i="1" dirty="0">
                <a:solidFill>
                  <a:srgbClr val="FA0000"/>
                </a:solidFill>
                <a:cs typeface="Adobe نسخ Medium" panose="01010101010101010101" pitchFamily="50" charset="-78"/>
              </a:rPr>
              <a:t>. Dan </a:t>
            </a:r>
            <a:r>
              <a:rPr lang="en-ID" sz="2000" b="1" i="1" dirty="0" err="1">
                <a:solidFill>
                  <a:srgbClr val="FA0000"/>
                </a:solidFill>
                <a:cs typeface="Adobe نسخ Medium" panose="01010101010101010101" pitchFamily="50" charset="-78"/>
              </a:rPr>
              <a:t>janganlah</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mencari-cari</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kesalahan</a:t>
            </a:r>
            <a:r>
              <a:rPr lang="en-ID" sz="2000" b="1" i="1" dirty="0">
                <a:solidFill>
                  <a:srgbClr val="FA0000"/>
                </a:solidFill>
                <a:cs typeface="Adobe نسخ Medium" panose="01010101010101010101" pitchFamily="50" charset="-78"/>
              </a:rPr>
              <a:t> orang lain, </a:t>
            </a:r>
            <a:r>
              <a:rPr lang="en-ID" sz="2000" b="1" i="1" dirty="0" err="1">
                <a:solidFill>
                  <a:srgbClr val="FA0000"/>
                </a:solidFill>
                <a:cs typeface="Adobe نسخ Medium" panose="01010101010101010101" pitchFamily="50" charset="-78"/>
              </a:rPr>
              <a:t>jangan</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memata</a:t>
            </a:r>
            <a:r>
              <a:rPr lang="en-ID" sz="2000" b="1" i="1" dirty="0">
                <a:solidFill>
                  <a:srgbClr val="FA0000"/>
                </a:solidFill>
                <a:cs typeface="Adobe نسخ Medium" panose="01010101010101010101" pitchFamily="50" charset="-78"/>
              </a:rPr>
              <a:t>-matai, </a:t>
            </a:r>
            <a:r>
              <a:rPr lang="en-ID" sz="2000" b="1" i="1" dirty="0" err="1">
                <a:solidFill>
                  <a:srgbClr val="FA0000"/>
                </a:solidFill>
                <a:cs typeface="Adobe نسخ Medium" panose="01010101010101010101" pitchFamily="50" charset="-78"/>
              </a:rPr>
              <a:t>jangan</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saling</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iri</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jangan</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saling</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membenci</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jangan</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saling</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marah</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dan</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jadilah</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kamu</a:t>
            </a:r>
            <a:r>
              <a:rPr lang="en-ID" sz="2000" b="1" i="1" dirty="0">
                <a:solidFill>
                  <a:srgbClr val="FA0000"/>
                </a:solidFill>
                <a:cs typeface="Adobe نسخ Medium" panose="01010101010101010101" pitchFamily="50" charset="-78"/>
              </a:rPr>
              <a:t> </a:t>
            </a:r>
            <a:r>
              <a:rPr lang="en-ID" sz="2000" b="1" i="1" dirty="0" err="1">
                <a:solidFill>
                  <a:srgbClr val="FA0000"/>
                </a:solidFill>
                <a:cs typeface="Adobe نسخ Medium" panose="01010101010101010101" pitchFamily="50" charset="-78"/>
              </a:rPr>
              <a:t>hamba-hamba</a:t>
            </a:r>
            <a:r>
              <a:rPr lang="en-ID" sz="2000" b="1" i="1" dirty="0">
                <a:solidFill>
                  <a:srgbClr val="FA0000"/>
                </a:solidFill>
                <a:cs typeface="Adobe نسخ Medium" panose="01010101010101010101" pitchFamily="50" charset="-78"/>
              </a:rPr>
              <a:t> Allah yang </a:t>
            </a:r>
            <a:r>
              <a:rPr lang="en-ID" sz="2000" b="1" i="1" dirty="0" err="1">
                <a:solidFill>
                  <a:srgbClr val="FA0000"/>
                </a:solidFill>
                <a:cs typeface="Adobe نسخ Medium" panose="01010101010101010101" pitchFamily="50" charset="-78"/>
              </a:rPr>
              <a:t>bersaudara</a:t>
            </a:r>
            <a:r>
              <a:rPr lang="en-ID" sz="2000" b="1" i="1" dirty="0">
                <a:solidFill>
                  <a:srgbClr val="FA0000"/>
                </a:solidFill>
                <a:cs typeface="Adobe نسخ Medium" panose="01010101010101010101" pitchFamily="50" charset="-78"/>
              </a:rPr>
              <a:t>.” </a:t>
            </a:r>
            <a:r>
              <a:rPr lang="en-ID" sz="2000" b="1" dirty="0">
                <a:solidFill>
                  <a:srgbClr val="FA0000"/>
                </a:solidFill>
                <a:cs typeface="Adobe نسخ Medium" panose="01010101010101010101" pitchFamily="50" charset="-78"/>
              </a:rPr>
              <a:t>(HR. Bukhari) ”</a:t>
            </a:r>
          </a:p>
        </p:txBody>
      </p:sp>
      <p:sp>
        <p:nvSpPr>
          <p:cNvPr id="8" name="Scroll: Vertical 7"/>
          <p:cNvSpPr/>
          <p:nvPr/>
        </p:nvSpPr>
        <p:spPr>
          <a:xfrm>
            <a:off x="341194" y="407265"/>
            <a:ext cx="6332561" cy="1136040"/>
          </a:xfrm>
          <a:prstGeom prst="verticalScroll">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p:cNvSpPr txBox="1"/>
          <p:nvPr/>
        </p:nvSpPr>
        <p:spPr>
          <a:xfrm>
            <a:off x="772295" y="498231"/>
            <a:ext cx="5470358" cy="954107"/>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Hadist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Tentang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Menjaga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Hubungan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Baik</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dengan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Sesama</a:t>
            </a:r>
            <a:endParaRPr lang="en-ID" sz="2800" b="1" dirty="0">
              <a:solidFill>
                <a:srgbClr val="7030A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0" y="6120090"/>
            <a:ext cx="12192000" cy="6978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8783683-F7DE-4AB9-8D3D-E65291A35CF3}"/>
              </a:ext>
            </a:extLst>
          </p:cNvPr>
          <p:cNvPicPr>
            <a:picLocks noChangeAspect="1"/>
          </p:cNvPicPr>
          <p:nvPr/>
        </p:nvPicPr>
        <p:blipFill>
          <a:blip r:embed="rId2"/>
          <a:stretch>
            <a:fillRect/>
          </a:stretch>
        </p:blipFill>
        <p:spPr>
          <a:xfrm>
            <a:off x="0" y="0"/>
            <a:ext cx="12192000" cy="6857999"/>
          </a:xfrm>
          <a:prstGeom prst="rect">
            <a:avLst/>
          </a:prstGeom>
        </p:spPr>
      </p:pic>
      <p:pic>
        <p:nvPicPr>
          <p:cNvPr id="18" name="Picture 17">
            <a:extLst>
              <a:ext uri="{FF2B5EF4-FFF2-40B4-BE49-F238E27FC236}">
                <a16:creationId xmlns="" xmlns:a16="http://schemas.microsoft.com/office/drawing/2014/main" id="{27148005-8465-489A-AE23-58E3BA5B8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506" y="3733994"/>
            <a:ext cx="3560494" cy="2593333"/>
          </a:xfrm>
          <a:prstGeom prst="rect">
            <a:avLst/>
          </a:prstGeom>
        </p:spPr>
      </p:pic>
      <p:sp>
        <p:nvSpPr>
          <p:cNvPr id="3" name="TextBox 2"/>
          <p:cNvSpPr txBox="1"/>
          <p:nvPr/>
        </p:nvSpPr>
        <p:spPr>
          <a:xfrm>
            <a:off x="3597382" y="481301"/>
            <a:ext cx="5470358" cy="954107"/>
          </a:xfrm>
          <a:prstGeom prst="rect">
            <a:avLst/>
          </a:prstGeom>
          <a:noFill/>
        </p:spPr>
        <p:txBody>
          <a:bodyPr wrap="square" rtlCol="0">
            <a:spAutoFit/>
          </a:bodyPr>
          <a:lstStyle/>
          <a:p>
            <a:pPr algn="ctr"/>
            <a:r>
              <a:rPr lang="en-ID" sz="2800" b="1" dirty="0">
                <a:solidFill>
                  <a:schemeClr val="tx2"/>
                </a:solidFill>
                <a:latin typeface="Times New Roman" pitchFamily="18" charset="0"/>
                <a:cs typeface="Times New Roman" pitchFamily="18" charset="0"/>
              </a:rPr>
              <a:t>Isi </a:t>
            </a:r>
            <a:r>
              <a:rPr lang="en-ID" sz="2800" b="1" dirty="0" err="1">
                <a:solidFill>
                  <a:schemeClr val="tx2"/>
                </a:solidFill>
                <a:latin typeface="Times New Roman" pitchFamily="18" charset="0"/>
                <a:cs typeface="Times New Roman" pitchFamily="18" charset="0"/>
              </a:rPr>
              <a:t>Pokok</a:t>
            </a:r>
            <a:r>
              <a:rPr lang="en-ID" sz="2800" b="1" dirty="0">
                <a:solidFill>
                  <a:schemeClr val="tx2"/>
                </a:solidFill>
                <a:latin typeface="Times New Roman" pitchFamily="18" charset="0"/>
                <a:cs typeface="Times New Roman" pitchFamily="18" charset="0"/>
              </a:rPr>
              <a:t> Hadis </a:t>
            </a:r>
            <a:r>
              <a:rPr lang="en-US" sz="2800" b="1" dirty="0" err="1">
                <a:solidFill>
                  <a:schemeClr val="tx2"/>
                </a:solidFill>
                <a:latin typeface="Times New Roman" panose="02020603050405020304" pitchFamily="18" charset="0"/>
                <a:cs typeface="Times New Roman" panose="02020603050405020304" pitchFamily="18" charset="0"/>
              </a:rPr>
              <a:t>Menjaga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Hubungan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Baik</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dengan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Sesama</a:t>
            </a:r>
            <a:endParaRPr lang="en-ID" sz="2800" b="1" dirty="0">
              <a:solidFill>
                <a:schemeClr val="tx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19075" y="2207655"/>
            <a:ext cx="3987914" cy="477054"/>
          </a:xfrm>
          <a:prstGeom prst="rect">
            <a:avLst/>
          </a:prstGeom>
          <a:noFill/>
        </p:spPr>
        <p:txBody>
          <a:bodyPr wrap="square" rtlCol="0">
            <a:spAutoFit/>
          </a:bodyPr>
          <a:lstStyle/>
          <a:p>
            <a:r>
              <a:rPr lang="en-ID" sz="2500" b="1" dirty="0" err="1">
                <a:solidFill>
                  <a:srgbClr val="C00000"/>
                </a:solidFill>
              </a:rPr>
              <a:t>Larangan</a:t>
            </a:r>
            <a:r>
              <a:rPr lang="en-ID" sz="2500" b="1" dirty="0">
                <a:solidFill>
                  <a:srgbClr val="C00000"/>
                </a:solidFill>
              </a:rPr>
              <a:t> </a:t>
            </a:r>
            <a:r>
              <a:rPr lang="en-ID" sz="2500" b="1" dirty="0" err="1">
                <a:solidFill>
                  <a:srgbClr val="C00000"/>
                </a:solidFill>
              </a:rPr>
              <a:t>berburuk</a:t>
            </a:r>
            <a:r>
              <a:rPr lang="en-ID" sz="2500" b="1" dirty="0">
                <a:solidFill>
                  <a:srgbClr val="C00000"/>
                </a:solidFill>
              </a:rPr>
              <a:t> </a:t>
            </a:r>
            <a:r>
              <a:rPr lang="en-ID" sz="2500" b="1" dirty="0" err="1" smtClean="0">
                <a:solidFill>
                  <a:srgbClr val="C00000"/>
                </a:solidFill>
              </a:rPr>
              <a:t>sangka</a:t>
            </a:r>
            <a:r>
              <a:rPr lang="en-US" sz="2500" b="1" dirty="0" smtClean="0">
                <a:solidFill>
                  <a:srgbClr val="C00000"/>
                </a:solidFill>
              </a:rPr>
              <a:t>.</a:t>
            </a:r>
            <a:endParaRPr lang="en-ID" sz="2500" b="1" dirty="0">
              <a:solidFill>
                <a:srgbClr val="C00000"/>
              </a:solidFill>
            </a:endParaRPr>
          </a:p>
        </p:txBody>
      </p:sp>
      <p:pic>
        <p:nvPicPr>
          <p:cNvPr id="5" name="Picture 4"/>
          <p:cNvPicPr>
            <a:picLocks noChangeAspect="1"/>
          </p:cNvPicPr>
          <p:nvPr/>
        </p:nvPicPr>
        <p:blipFill>
          <a:blip r:embed="rId4"/>
          <a:stretch>
            <a:fillRect/>
          </a:stretch>
        </p:blipFill>
        <p:spPr>
          <a:xfrm>
            <a:off x="0" y="6120090"/>
            <a:ext cx="12192000" cy="697831"/>
          </a:xfrm>
          <a:prstGeom prst="rect">
            <a:avLst/>
          </a:prstGeom>
        </p:spPr>
      </p:pic>
      <p:sp>
        <p:nvSpPr>
          <p:cNvPr id="8" name="Scroll: Vertical 7">
            <a:extLst>
              <a:ext uri="{FF2B5EF4-FFF2-40B4-BE49-F238E27FC236}">
                <a16:creationId xmlns="" xmlns:a16="http://schemas.microsoft.com/office/drawing/2014/main" id="{AFF9AF11-4CD7-482E-8CD2-CB93F0B0A53E}"/>
              </a:ext>
            </a:extLst>
          </p:cNvPr>
          <p:cNvSpPr/>
          <p:nvPr/>
        </p:nvSpPr>
        <p:spPr>
          <a:xfrm>
            <a:off x="3166280" y="390334"/>
            <a:ext cx="6332561" cy="1136040"/>
          </a:xfrm>
          <a:prstGeom prst="verticalScroll">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 xmlns:a16="http://schemas.microsoft.com/office/drawing/2014/main" id="{DBE4382D-9556-41D7-8803-CE691CF3B29B}"/>
              </a:ext>
            </a:extLst>
          </p:cNvPr>
          <p:cNvSpPr/>
          <p:nvPr/>
        </p:nvSpPr>
        <p:spPr>
          <a:xfrm>
            <a:off x="638357" y="2870523"/>
            <a:ext cx="5603417" cy="477054"/>
          </a:xfrm>
          <a:prstGeom prst="rect">
            <a:avLst/>
          </a:prstGeom>
        </p:spPr>
        <p:txBody>
          <a:bodyPr wrap="square">
            <a:spAutoFit/>
          </a:bodyPr>
          <a:lstStyle/>
          <a:p>
            <a:r>
              <a:rPr lang="en-ID" sz="2500" b="1" dirty="0" err="1">
                <a:solidFill>
                  <a:schemeClr val="accent2">
                    <a:lumMod val="75000"/>
                  </a:schemeClr>
                </a:solidFill>
              </a:rPr>
              <a:t>Larangan</a:t>
            </a:r>
            <a:r>
              <a:rPr lang="en-ID" sz="2500" b="1" dirty="0">
                <a:solidFill>
                  <a:schemeClr val="accent2">
                    <a:lumMod val="75000"/>
                  </a:schemeClr>
                </a:solidFill>
              </a:rPr>
              <a:t> </a:t>
            </a:r>
            <a:r>
              <a:rPr lang="en-ID" sz="2500" b="1" dirty="0" err="1">
                <a:solidFill>
                  <a:schemeClr val="accent2">
                    <a:lumMod val="75000"/>
                  </a:schemeClr>
                </a:solidFill>
              </a:rPr>
              <a:t>mencari</a:t>
            </a:r>
            <a:r>
              <a:rPr lang="en-ID" sz="2500" b="1" dirty="0">
                <a:solidFill>
                  <a:schemeClr val="accent2">
                    <a:lumMod val="75000"/>
                  </a:schemeClr>
                </a:solidFill>
              </a:rPr>
              <a:t> </a:t>
            </a:r>
            <a:r>
              <a:rPr lang="en-ID" sz="2500" b="1" dirty="0" err="1">
                <a:solidFill>
                  <a:schemeClr val="accent2">
                    <a:lumMod val="75000"/>
                  </a:schemeClr>
                </a:solidFill>
              </a:rPr>
              <a:t>kesalahan</a:t>
            </a:r>
            <a:r>
              <a:rPr lang="en-ID" sz="2500" b="1" dirty="0">
                <a:solidFill>
                  <a:schemeClr val="accent2">
                    <a:lumMod val="75000"/>
                  </a:schemeClr>
                </a:solidFill>
              </a:rPr>
              <a:t> orang </a:t>
            </a:r>
            <a:r>
              <a:rPr lang="en-ID" sz="2500" b="1" dirty="0" smtClean="0">
                <a:solidFill>
                  <a:schemeClr val="accent2">
                    <a:lumMod val="75000"/>
                  </a:schemeClr>
                </a:solidFill>
              </a:rPr>
              <a:t>lain.</a:t>
            </a:r>
            <a:endParaRPr lang="en-ID" sz="2500" b="1" dirty="0">
              <a:solidFill>
                <a:schemeClr val="accent2">
                  <a:lumMod val="75000"/>
                </a:schemeClr>
              </a:solidFill>
            </a:endParaRPr>
          </a:p>
        </p:txBody>
      </p:sp>
      <p:sp>
        <p:nvSpPr>
          <p:cNvPr id="11" name="Rectangle 10">
            <a:extLst>
              <a:ext uri="{FF2B5EF4-FFF2-40B4-BE49-F238E27FC236}">
                <a16:creationId xmlns="" xmlns:a16="http://schemas.microsoft.com/office/drawing/2014/main" id="{4DED262F-FAAE-48BC-A9EA-C60A09756967}"/>
              </a:ext>
            </a:extLst>
          </p:cNvPr>
          <p:cNvSpPr/>
          <p:nvPr/>
        </p:nvSpPr>
        <p:spPr>
          <a:xfrm>
            <a:off x="613025" y="3533392"/>
            <a:ext cx="3480962" cy="861774"/>
          </a:xfrm>
          <a:prstGeom prst="rect">
            <a:avLst/>
          </a:prstGeom>
        </p:spPr>
        <p:txBody>
          <a:bodyPr wrap="square">
            <a:spAutoFit/>
          </a:bodyPr>
          <a:lstStyle/>
          <a:p>
            <a:r>
              <a:rPr lang="en-ID" sz="2500" b="1" dirty="0" err="1">
                <a:solidFill>
                  <a:schemeClr val="accent6">
                    <a:lumMod val="75000"/>
                  </a:schemeClr>
                </a:solidFill>
              </a:rPr>
              <a:t>Larangan</a:t>
            </a:r>
            <a:r>
              <a:rPr lang="en-ID" sz="2500" b="1" dirty="0">
                <a:solidFill>
                  <a:schemeClr val="accent6">
                    <a:lumMod val="75000"/>
                  </a:schemeClr>
                </a:solidFill>
              </a:rPr>
              <a:t> </a:t>
            </a:r>
            <a:r>
              <a:rPr lang="en-ID" sz="2500" b="1" dirty="0" err="1" smtClean="0">
                <a:solidFill>
                  <a:schemeClr val="accent6">
                    <a:lumMod val="75000"/>
                  </a:schemeClr>
                </a:solidFill>
              </a:rPr>
              <a:t>memata-matai</a:t>
            </a:r>
            <a:r>
              <a:rPr lang="en-ID" sz="2500" b="1" dirty="0" smtClean="0">
                <a:solidFill>
                  <a:schemeClr val="accent6">
                    <a:lumMod val="75000"/>
                  </a:schemeClr>
                </a:solidFill>
              </a:rPr>
              <a:t>. </a:t>
            </a:r>
            <a:endParaRPr lang="en-ID" sz="2500" b="1" dirty="0">
              <a:solidFill>
                <a:schemeClr val="accent6">
                  <a:lumMod val="75000"/>
                </a:schemeClr>
              </a:solidFill>
            </a:endParaRPr>
          </a:p>
        </p:txBody>
      </p:sp>
      <p:sp>
        <p:nvSpPr>
          <p:cNvPr id="12" name="Rectangle 11">
            <a:extLst>
              <a:ext uri="{FF2B5EF4-FFF2-40B4-BE49-F238E27FC236}">
                <a16:creationId xmlns="" xmlns:a16="http://schemas.microsoft.com/office/drawing/2014/main" id="{8D328B50-5FFC-428B-A2FB-39AC3FD46EAB}"/>
              </a:ext>
            </a:extLst>
          </p:cNvPr>
          <p:cNvSpPr/>
          <p:nvPr/>
        </p:nvSpPr>
        <p:spPr>
          <a:xfrm>
            <a:off x="6432161" y="3480864"/>
            <a:ext cx="3824487" cy="861774"/>
          </a:xfrm>
          <a:prstGeom prst="rect">
            <a:avLst/>
          </a:prstGeom>
        </p:spPr>
        <p:txBody>
          <a:bodyPr wrap="square">
            <a:spAutoFit/>
          </a:bodyPr>
          <a:lstStyle/>
          <a:p>
            <a:r>
              <a:rPr lang="en-ID" sz="2500" b="1" dirty="0" err="1">
                <a:solidFill>
                  <a:srgbClr val="3D9981"/>
                </a:solidFill>
              </a:rPr>
              <a:t>Larangan</a:t>
            </a:r>
            <a:r>
              <a:rPr lang="en-ID" sz="2500" b="1" dirty="0">
                <a:solidFill>
                  <a:srgbClr val="3D9981"/>
                </a:solidFill>
              </a:rPr>
              <a:t> </a:t>
            </a:r>
            <a:r>
              <a:rPr lang="en-ID" sz="2500" b="1" dirty="0" err="1">
                <a:solidFill>
                  <a:srgbClr val="3D9981"/>
                </a:solidFill>
              </a:rPr>
              <a:t>bersikap</a:t>
            </a:r>
            <a:r>
              <a:rPr lang="en-ID" sz="2500" b="1" dirty="0">
                <a:solidFill>
                  <a:srgbClr val="3D9981"/>
                </a:solidFill>
              </a:rPr>
              <a:t> </a:t>
            </a:r>
            <a:r>
              <a:rPr lang="en-ID" sz="2500" b="1" dirty="0" err="1" smtClean="0">
                <a:solidFill>
                  <a:srgbClr val="3D9981"/>
                </a:solidFill>
              </a:rPr>
              <a:t>iri</a:t>
            </a:r>
            <a:r>
              <a:rPr lang="en-ID" sz="2500" b="1" dirty="0" smtClean="0">
                <a:solidFill>
                  <a:srgbClr val="3D9981"/>
                </a:solidFill>
              </a:rPr>
              <a:t>/</a:t>
            </a:r>
            <a:r>
              <a:rPr lang="en-ID" sz="2500" b="1" dirty="0" err="1" smtClean="0">
                <a:solidFill>
                  <a:srgbClr val="3D9981"/>
                </a:solidFill>
              </a:rPr>
              <a:t>dengki</a:t>
            </a:r>
            <a:r>
              <a:rPr lang="en-ID" sz="2500" b="1" dirty="0" smtClean="0">
                <a:solidFill>
                  <a:srgbClr val="3D9981"/>
                </a:solidFill>
              </a:rPr>
              <a:t>. </a:t>
            </a:r>
            <a:endParaRPr lang="en-ID" sz="2500" b="1" dirty="0">
              <a:solidFill>
                <a:srgbClr val="3D9981"/>
              </a:solidFill>
            </a:endParaRPr>
          </a:p>
        </p:txBody>
      </p:sp>
      <p:sp>
        <p:nvSpPr>
          <p:cNvPr id="13" name="Rectangle 12">
            <a:extLst>
              <a:ext uri="{FF2B5EF4-FFF2-40B4-BE49-F238E27FC236}">
                <a16:creationId xmlns="" xmlns:a16="http://schemas.microsoft.com/office/drawing/2014/main" id="{35881D83-1ED8-4210-81C3-C3EAD1818253}"/>
              </a:ext>
            </a:extLst>
          </p:cNvPr>
          <p:cNvSpPr/>
          <p:nvPr/>
        </p:nvSpPr>
        <p:spPr>
          <a:xfrm>
            <a:off x="6430446" y="2103172"/>
            <a:ext cx="3680796" cy="861774"/>
          </a:xfrm>
          <a:prstGeom prst="rect">
            <a:avLst/>
          </a:prstGeom>
        </p:spPr>
        <p:txBody>
          <a:bodyPr wrap="square">
            <a:spAutoFit/>
          </a:bodyPr>
          <a:lstStyle/>
          <a:p>
            <a:r>
              <a:rPr lang="en-ID" sz="2500" b="1" dirty="0" err="1">
                <a:solidFill>
                  <a:srgbClr val="0070C0"/>
                </a:solidFill>
              </a:rPr>
              <a:t>Larangan</a:t>
            </a:r>
            <a:r>
              <a:rPr lang="en-ID" sz="2500" b="1" dirty="0">
                <a:solidFill>
                  <a:srgbClr val="0070C0"/>
                </a:solidFill>
              </a:rPr>
              <a:t> </a:t>
            </a:r>
            <a:r>
              <a:rPr lang="en-ID" sz="2500" b="1" dirty="0" err="1">
                <a:solidFill>
                  <a:srgbClr val="0070C0"/>
                </a:solidFill>
              </a:rPr>
              <a:t>saling</a:t>
            </a:r>
            <a:r>
              <a:rPr lang="en-ID" sz="2500" b="1" dirty="0">
                <a:solidFill>
                  <a:srgbClr val="0070C0"/>
                </a:solidFill>
              </a:rPr>
              <a:t> </a:t>
            </a:r>
            <a:r>
              <a:rPr lang="en-ID" sz="2500" b="1" dirty="0" err="1" smtClean="0">
                <a:solidFill>
                  <a:srgbClr val="0070C0"/>
                </a:solidFill>
              </a:rPr>
              <a:t>membenci</a:t>
            </a:r>
            <a:r>
              <a:rPr lang="en-ID" sz="2500" b="1" dirty="0" smtClean="0">
                <a:solidFill>
                  <a:srgbClr val="0070C0"/>
                </a:solidFill>
              </a:rPr>
              <a:t>. </a:t>
            </a:r>
            <a:endParaRPr lang="en-ID" sz="2500" b="1" dirty="0">
              <a:solidFill>
                <a:srgbClr val="0070C0"/>
              </a:solidFill>
            </a:endParaRPr>
          </a:p>
        </p:txBody>
      </p:sp>
      <p:sp>
        <p:nvSpPr>
          <p:cNvPr id="14" name="Rectangle 13">
            <a:extLst>
              <a:ext uri="{FF2B5EF4-FFF2-40B4-BE49-F238E27FC236}">
                <a16:creationId xmlns="" xmlns:a16="http://schemas.microsoft.com/office/drawing/2014/main" id="{F2C74DF9-2233-4EBA-8326-51BC8538161E}"/>
              </a:ext>
            </a:extLst>
          </p:cNvPr>
          <p:cNvSpPr/>
          <p:nvPr/>
        </p:nvSpPr>
        <p:spPr>
          <a:xfrm>
            <a:off x="6418702" y="2808259"/>
            <a:ext cx="3680796" cy="477054"/>
          </a:xfrm>
          <a:prstGeom prst="rect">
            <a:avLst/>
          </a:prstGeom>
        </p:spPr>
        <p:txBody>
          <a:bodyPr wrap="square">
            <a:spAutoFit/>
          </a:bodyPr>
          <a:lstStyle/>
          <a:p>
            <a:r>
              <a:rPr lang="en-ID" sz="2500" b="1" dirty="0" err="1">
                <a:solidFill>
                  <a:srgbClr val="7030A0"/>
                </a:solidFill>
              </a:rPr>
              <a:t>Larangan</a:t>
            </a:r>
            <a:r>
              <a:rPr lang="en-ID" sz="2500" b="1" dirty="0">
                <a:solidFill>
                  <a:srgbClr val="7030A0"/>
                </a:solidFill>
              </a:rPr>
              <a:t> </a:t>
            </a:r>
            <a:r>
              <a:rPr lang="en-ID" sz="2500" b="1" dirty="0" err="1" smtClean="0">
                <a:solidFill>
                  <a:srgbClr val="7030A0"/>
                </a:solidFill>
              </a:rPr>
              <a:t>marah</a:t>
            </a:r>
            <a:r>
              <a:rPr lang="en-ID" sz="2500" b="1" dirty="0" smtClean="0">
                <a:solidFill>
                  <a:srgbClr val="7030A0"/>
                </a:solidFill>
              </a:rPr>
              <a:t>.</a:t>
            </a:r>
            <a:endParaRPr lang="en-ID" sz="2500" b="1" dirty="0">
              <a:solidFill>
                <a:srgbClr val="7030A0"/>
              </a:solidFill>
            </a:endParaRPr>
          </a:p>
        </p:txBody>
      </p:sp>
      <p:sp>
        <p:nvSpPr>
          <p:cNvPr id="15" name="Rectangle 14">
            <a:extLst>
              <a:ext uri="{FF2B5EF4-FFF2-40B4-BE49-F238E27FC236}">
                <a16:creationId xmlns="" xmlns:a16="http://schemas.microsoft.com/office/drawing/2014/main" id="{0B5950C6-74DE-417B-8184-1EF0CD10B2E0}"/>
              </a:ext>
            </a:extLst>
          </p:cNvPr>
          <p:cNvSpPr/>
          <p:nvPr/>
        </p:nvSpPr>
        <p:spPr>
          <a:xfrm>
            <a:off x="2288019" y="4799049"/>
            <a:ext cx="6811617" cy="477054"/>
          </a:xfrm>
          <a:prstGeom prst="rect">
            <a:avLst/>
          </a:prstGeom>
        </p:spPr>
        <p:txBody>
          <a:bodyPr wrap="square">
            <a:spAutoFit/>
          </a:bodyPr>
          <a:lstStyle/>
          <a:p>
            <a:r>
              <a:rPr lang="en-ID" sz="2500" b="1" dirty="0" err="1">
                <a:solidFill>
                  <a:schemeClr val="accent2">
                    <a:lumMod val="50000"/>
                  </a:schemeClr>
                </a:solidFill>
              </a:rPr>
              <a:t>Menjaga</a:t>
            </a:r>
            <a:r>
              <a:rPr lang="en-ID" sz="2500" b="1" dirty="0">
                <a:solidFill>
                  <a:schemeClr val="accent2">
                    <a:lumMod val="50000"/>
                  </a:schemeClr>
                </a:solidFill>
              </a:rPr>
              <a:t> </a:t>
            </a:r>
            <a:r>
              <a:rPr lang="en-ID" sz="2500" b="1" dirty="0" err="1">
                <a:solidFill>
                  <a:schemeClr val="accent2">
                    <a:lumMod val="50000"/>
                  </a:schemeClr>
                </a:solidFill>
              </a:rPr>
              <a:t>hubungan</a:t>
            </a:r>
            <a:r>
              <a:rPr lang="en-ID" sz="2500" b="1" dirty="0">
                <a:solidFill>
                  <a:schemeClr val="accent2">
                    <a:lumMod val="50000"/>
                  </a:schemeClr>
                </a:solidFill>
              </a:rPr>
              <a:t> </a:t>
            </a:r>
            <a:r>
              <a:rPr lang="en-ID" sz="2500" b="1" dirty="0" err="1">
                <a:solidFill>
                  <a:schemeClr val="accent2">
                    <a:lumMod val="50000"/>
                  </a:schemeClr>
                </a:solidFill>
              </a:rPr>
              <a:t>baik</a:t>
            </a:r>
            <a:r>
              <a:rPr lang="en-ID" sz="2500" b="1" dirty="0">
                <a:solidFill>
                  <a:schemeClr val="accent2">
                    <a:lumMod val="50000"/>
                  </a:schemeClr>
                </a:solidFill>
              </a:rPr>
              <a:t> (</a:t>
            </a:r>
            <a:r>
              <a:rPr lang="en-ID" sz="2500" b="1" dirty="0" err="1">
                <a:solidFill>
                  <a:schemeClr val="accent2">
                    <a:lumMod val="50000"/>
                  </a:schemeClr>
                </a:solidFill>
              </a:rPr>
              <a:t>menjaga</a:t>
            </a:r>
            <a:r>
              <a:rPr lang="en-ID" sz="2500" b="1" dirty="0">
                <a:solidFill>
                  <a:schemeClr val="accent2">
                    <a:lumMod val="50000"/>
                  </a:schemeClr>
                </a:solidFill>
              </a:rPr>
              <a:t> </a:t>
            </a:r>
            <a:r>
              <a:rPr lang="en-ID" sz="2500" b="1" dirty="0" err="1">
                <a:solidFill>
                  <a:schemeClr val="accent2">
                    <a:lumMod val="50000"/>
                  </a:schemeClr>
                </a:solidFill>
              </a:rPr>
              <a:t>persaudaraan</a:t>
            </a:r>
            <a:r>
              <a:rPr lang="en-ID" sz="2500" b="1" dirty="0">
                <a:solidFill>
                  <a:schemeClr val="accent2">
                    <a:lumMod val="50000"/>
                  </a:schemeClr>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4491" y="1663528"/>
            <a:ext cx="7358510" cy="4456562"/>
          </a:xfrm>
          <a:prstGeom prst="rect">
            <a:avLst/>
          </a:prstGeom>
        </p:spPr>
      </p:pic>
      <p:sp>
        <p:nvSpPr>
          <p:cNvPr id="3" name="Rectangle 2"/>
          <p:cNvSpPr/>
          <p:nvPr/>
        </p:nvSpPr>
        <p:spPr>
          <a:xfrm>
            <a:off x="3988630" y="3300338"/>
            <a:ext cx="3370233" cy="2308324"/>
          </a:xfrm>
          <a:prstGeom prst="rect">
            <a:avLst/>
          </a:prstGeom>
        </p:spPr>
        <p:txBody>
          <a:bodyPr wrap="square">
            <a:spAutoFit/>
          </a:bodyPr>
          <a:lstStyle/>
          <a:p>
            <a:pPr algn="ctr">
              <a:lnSpc>
                <a:spcPct val="150000"/>
              </a:lnSpc>
            </a:pPr>
            <a:r>
              <a:rPr lang="en-US" b="1" dirty="0" err="1">
                <a:solidFill>
                  <a:schemeClr val="accent1">
                    <a:lumMod val="75000"/>
                  </a:schemeClr>
                </a:solidFill>
              </a:rPr>
              <a:t>Dokumen</a:t>
            </a:r>
            <a:r>
              <a:rPr lang="en-US" b="1" dirty="0">
                <a:solidFill>
                  <a:schemeClr val="accent1">
                    <a:lumMod val="75000"/>
                  </a:schemeClr>
                </a:solidFill>
              </a:rPr>
              <a:t> </a:t>
            </a:r>
            <a:r>
              <a:rPr lang="en-US" b="1" dirty="0" err="1" smtClean="0">
                <a:solidFill>
                  <a:schemeClr val="accent1">
                    <a:lumMod val="75000"/>
                  </a:schemeClr>
                </a:solidFill>
              </a:rPr>
              <a:t>penerbit</a:t>
            </a:r>
            <a:endParaRPr lang="en-US" b="1" dirty="0" smtClean="0">
              <a:solidFill>
                <a:schemeClr val="accent1">
                  <a:lumMod val="75000"/>
                </a:schemeClr>
              </a:solidFill>
            </a:endParaRPr>
          </a:p>
          <a:p>
            <a:pPr algn="ctr">
              <a:lnSpc>
                <a:spcPct val="150000"/>
              </a:lnSpc>
            </a:pPr>
            <a:r>
              <a:rPr lang="en-US" b="1" u="sng" dirty="0" smtClean="0">
                <a:solidFill>
                  <a:schemeClr val="accent1">
                    <a:lumMod val="75000"/>
                  </a:schemeClr>
                </a:solidFill>
              </a:rPr>
              <a:t>Freepik.com/</a:t>
            </a:r>
            <a:r>
              <a:rPr lang="en-US" b="1" u="sng" dirty="0" err="1" smtClean="0">
                <a:solidFill>
                  <a:schemeClr val="accent1">
                    <a:lumMod val="75000"/>
                  </a:schemeClr>
                </a:solidFill>
              </a:rPr>
              <a:t>brgfx</a:t>
            </a:r>
            <a:endParaRPr lang="en-US" b="1" u="sng" dirty="0">
              <a:solidFill>
                <a:srgbClr val="2B2BFF"/>
              </a:solidFill>
            </a:endParaRPr>
          </a:p>
          <a:p>
            <a:pPr algn="ctr">
              <a:lnSpc>
                <a:spcPct val="150000"/>
              </a:lnSpc>
            </a:pPr>
            <a:endParaRPr lang="en-US" b="1" dirty="0"/>
          </a:p>
          <a:p>
            <a:pPr algn="ctr">
              <a:lnSpc>
                <a:spcPct val="150000"/>
              </a:lnSpc>
            </a:pPr>
            <a:endParaRPr lang="en-US" b="1" dirty="0"/>
          </a:p>
          <a:p>
            <a:pPr algn="ctr"/>
            <a:endParaRPr lang="en-US" b="1" dirty="0"/>
          </a:p>
          <a:p>
            <a:pPr algn="ctr"/>
            <a:endParaRPr lang="en-US" b="1" dirty="0"/>
          </a:p>
        </p:txBody>
      </p:sp>
      <p:sp>
        <p:nvSpPr>
          <p:cNvPr id="4" name="Rectangle 3"/>
          <p:cNvSpPr/>
          <p:nvPr/>
        </p:nvSpPr>
        <p:spPr>
          <a:xfrm>
            <a:off x="4363932" y="2729154"/>
            <a:ext cx="2619628" cy="523220"/>
          </a:xfrm>
          <a:prstGeom prst="rect">
            <a:avLst/>
          </a:prstGeom>
        </p:spPr>
        <p:txBody>
          <a:bodyPr wrap="none">
            <a:spAutoFit/>
          </a:bodyPr>
          <a:lstStyle/>
          <a:p>
            <a:pPr algn="ctr"/>
            <a:r>
              <a:rPr lang="en-US" sz="2800" b="1" dirty="0" err="1"/>
              <a:t>Sumber</a:t>
            </a:r>
            <a:r>
              <a:rPr lang="en-US" sz="2800" b="1" dirty="0"/>
              <a:t> </a:t>
            </a:r>
            <a:r>
              <a:rPr lang="en-US" sz="2800" b="1" dirty="0" err="1"/>
              <a:t>Gambar</a:t>
            </a:r>
            <a:endParaRPr lang="en-US" sz="2800" b="1" dirty="0"/>
          </a:p>
        </p:txBody>
      </p:sp>
      <p:pic>
        <p:nvPicPr>
          <p:cNvPr id="6" name="Picture 5"/>
          <p:cNvPicPr>
            <a:picLocks noChangeAspect="1"/>
          </p:cNvPicPr>
          <p:nvPr/>
        </p:nvPicPr>
        <p:blipFill>
          <a:blip r:embed="rId3"/>
          <a:stretch>
            <a:fillRect/>
          </a:stretch>
        </p:blipFill>
        <p:spPr>
          <a:xfrm>
            <a:off x="0" y="6120090"/>
            <a:ext cx="12192000" cy="697831"/>
          </a:xfrm>
          <a:prstGeom prst="rect">
            <a:avLst/>
          </a:prstGeom>
        </p:spPr>
      </p:pic>
      <p:pic>
        <p:nvPicPr>
          <p:cNvPr id="9" name="Picture 8">
            <a:extLst>
              <a:ext uri="{FF2B5EF4-FFF2-40B4-BE49-F238E27FC236}">
                <a16:creationId xmlns="" xmlns:a16="http://schemas.microsoft.com/office/drawing/2014/main" id="{B54F1BE6-69AB-47C6-9D35-5B8CF6D71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815" y="1725586"/>
            <a:ext cx="1974978" cy="4346540"/>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410</Words>
  <Application>Microsoft Office PowerPoint</Application>
  <PresentationFormat>Custom</PresentationFormat>
  <Paragraphs>34</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Sarahnisa Nurandini</dc:creator>
  <cp:lastModifiedBy>Sani Nurlatifah</cp:lastModifiedBy>
  <cp:revision>25</cp:revision>
  <dcterms:created xsi:type="dcterms:W3CDTF">2022-06-01T10:32:00Z</dcterms:created>
  <dcterms:modified xsi:type="dcterms:W3CDTF">2022-06-22T09:06:20Z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A71027550D23452BBEAF5DBE0B7D136A</vt:lpwstr>
  </property>
  <property fmtid="{D5CDD505-2E9C-101B-9397-08002B2CF9AE}" pid="3" name="KSOProductBuildVer">
    <vt:lpwstr>1033-11.2.0.11156</vt:lpwstr>
  </property>
</Properties>
</file>