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A62C"/>
    <a:srgbClr val="A7E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94" autoAdjust="0"/>
  </p:normalViewPr>
  <p:slideViewPr>
    <p:cSldViewPr>
      <p:cViewPr varScale="1">
        <p:scale>
          <a:sx n="86" d="100"/>
          <a:sy n="86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D56DF3-08B0-4C0D-B8A8-950012E35373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931EA-D50C-4A0E-AB1E-E6C48A1DBC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hyperlink" Target="Pelajaran%20II.pptx" TargetMode="Externa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hyperlink" Target="Pelajaran%20I.pptx" TargetMode="External"/><Relationship Id="rId20" Type="http://schemas.openxmlformats.org/officeDocument/2006/relationships/hyperlink" Target="Pelajaran%20III.pptx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" Target="../slides/slide2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judul.pptx" TargetMode="External"/><Relationship Id="rId22" Type="http://schemas.openxmlformats.org/officeDocument/2006/relationships/hyperlink" Target="Pelajaran%20IV.pptx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8594" r="6250" b="81250"/>
          <a:stretch>
            <a:fillRect/>
          </a:stretch>
        </p:blipFill>
        <p:spPr bwMode="auto">
          <a:xfrm>
            <a:off x="0" y="0"/>
            <a:ext cx="9144000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Rectangle 24">
            <a:hlinkClick r:id="rId14" action="ppaction://hlinkpres?slideindex=1&amp;slidetitle="/>
          </p:cNvPr>
          <p:cNvSpPr/>
          <p:nvPr userDrawn="1"/>
        </p:nvSpPr>
        <p:spPr>
          <a:xfrm>
            <a:off x="3665142" y="236425"/>
            <a:ext cx="806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none" dirty="0" smtClean="0">
                <a:solidFill>
                  <a:srgbClr val="002060"/>
                </a:solidFill>
              </a:rPr>
              <a:t>JUDUL</a:t>
            </a:r>
            <a:endParaRPr lang="en-US" b="1" u="none" dirty="0">
              <a:solidFill>
                <a:srgbClr val="002060"/>
              </a:solidFill>
            </a:endParaRPr>
          </a:p>
        </p:txBody>
      </p:sp>
      <p:sp>
        <p:nvSpPr>
          <p:cNvPr id="26" name="Rectangle 25">
            <a:hlinkClick r:id="rId15" action="ppaction://hlinksldjump"/>
          </p:cNvPr>
          <p:cNvSpPr/>
          <p:nvPr userDrawn="1"/>
        </p:nvSpPr>
        <p:spPr>
          <a:xfrm>
            <a:off x="4593836" y="236425"/>
            <a:ext cx="1208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none" dirty="0" smtClean="0"/>
              <a:t>ISI MATERI</a:t>
            </a:r>
            <a:endParaRPr lang="en-US" b="1" u="none" dirty="0"/>
          </a:p>
        </p:txBody>
      </p:sp>
      <p:grpSp>
        <p:nvGrpSpPr>
          <p:cNvPr id="27" name="Group 26"/>
          <p:cNvGrpSpPr/>
          <p:nvPr userDrawn="1"/>
        </p:nvGrpSpPr>
        <p:grpSpPr>
          <a:xfrm>
            <a:off x="2643174" y="228804"/>
            <a:ext cx="4057899" cy="371704"/>
            <a:chOff x="100244" y="896401"/>
            <a:chExt cx="4057899" cy="371704"/>
          </a:xfrm>
        </p:grpSpPr>
        <p:grpSp>
          <p:nvGrpSpPr>
            <p:cNvPr id="28" name="Group 25"/>
            <p:cNvGrpSpPr/>
            <p:nvPr/>
          </p:nvGrpSpPr>
          <p:grpSpPr>
            <a:xfrm>
              <a:off x="100244" y="896401"/>
              <a:ext cx="907871" cy="369332"/>
              <a:chOff x="1071538" y="884259"/>
              <a:chExt cx="907871" cy="369332"/>
            </a:xfrm>
          </p:grpSpPr>
          <p:sp>
            <p:nvSpPr>
              <p:cNvPr id="54" name="TextBox 53">
                <a:hlinkClick r:id="" action="ppaction://hlinkshowjump?jump=previousslide"/>
              </p:cNvPr>
              <p:cNvSpPr txBox="1"/>
              <p:nvPr/>
            </p:nvSpPr>
            <p:spPr>
              <a:xfrm>
                <a:off x="1154497" y="884259"/>
                <a:ext cx="824912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u="none" dirty="0" smtClean="0">
                    <a:solidFill>
                      <a:srgbClr val="FFFF00"/>
                    </a:solidFill>
                  </a:rPr>
                  <a:t>PREV</a:t>
                </a:r>
                <a:endParaRPr lang="en-US" b="1" u="none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5" name="Chevron 21">
                <a:hlinkClick r:id="" action="ppaction://hlinkshowjump?jump=previousslide"/>
              </p:cNvPr>
              <p:cNvSpPr/>
              <p:nvPr/>
            </p:nvSpPr>
            <p:spPr>
              <a:xfrm flipH="1">
                <a:off x="1071538" y="928670"/>
                <a:ext cx="142876" cy="285752"/>
              </a:xfrm>
              <a:prstGeom prst="chevro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51" name="Group 24"/>
            <p:cNvGrpSpPr/>
            <p:nvPr/>
          </p:nvGrpSpPr>
          <p:grpSpPr>
            <a:xfrm>
              <a:off x="3351055" y="898773"/>
              <a:ext cx="807088" cy="369332"/>
              <a:chOff x="3351055" y="886631"/>
              <a:chExt cx="807088" cy="369332"/>
            </a:xfrm>
          </p:grpSpPr>
          <p:sp>
            <p:nvSpPr>
              <p:cNvPr id="52" name="TextBox 51">
                <a:hlinkClick r:id="" action="ppaction://hlinkshowjump?jump=nextslide"/>
              </p:cNvPr>
              <p:cNvSpPr txBox="1"/>
              <p:nvPr/>
            </p:nvSpPr>
            <p:spPr>
              <a:xfrm>
                <a:off x="3351055" y="886631"/>
                <a:ext cx="80708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u="none" dirty="0" smtClean="0">
                    <a:solidFill>
                      <a:srgbClr val="FFFF00"/>
                    </a:solidFill>
                  </a:rPr>
                  <a:t>NEXT</a:t>
                </a:r>
                <a:endParaRPr lang="en-US" b="1" u="none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3" name="Chevron 20">
                <a:hlinkClick r:id="" action="ppaction://hlinkshowjump?jump=nextslide"/>
              </p:cNvPr>
              <p:cNvSpPr/>
              <p:nvPr/>
            </p:nvSpPr>
            <p:spPr>
              <a:xfrm>
                <a:off x="3993997" y="928670"/>
                <a:ext cx="142876" cy="285752"/>
              </a:xfrm>
              <a:prstGeom prst="chevro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B050"/>
                  </a:solidFill>
                </a:endParaRPr>
              </a:p>
            </p:txBody>
          </p:sp>
        </p:grpSp>
      </p:grpSp>
      <p:pic>
        <p:nvPicPr>
          <p:cNvPr id="57" name="Picture 2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49177" r="40844" b="90625"/>
          <a:stretch>
            <a:fillRect/>
          </a:stretch>
        </p:blipFill>
        <p:spPr bwMode="auto">
          <a:xfrm flipV="1">
            <a:off x="8072462" y="760902"/>
            <a:ext cx="1071538" cy="609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8" name="TextBox 57"/>
          <p:cNvSpPr txBox="1"/>
          <p:nvPr userDrawn="1"/>
        </p:nvSpPr>
        <p:spPr>
          <a:xfrm>
            <a:off x="7643834" y="162108"/>
            <a:ext cx="15001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Dunia</a:t>
            </a:r>
            <a:endParaRPr lang="en-US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Matematika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5</a:t>
            </a:r>
            <a:endParaRPr lang="id-ID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35"/>
          <p:cNvGrpSpPr/>
          <p:nvPr userDrawn="1"/>
        </p:nvGrpSpPr>
        <p:grpSpPr>
          <a:xfrm>
            <a:off x="8001024" y="1187528"/>
            <a:ext cx="1116082" cy="988402"/>
            <a:chOff x="8001024" y="1357298"/>
            <a:chExt cx="1116082" cy="988402"/>
          </a:xfrm>
        </p:grpSpPr>
        <p:sp>
          <p:nvSpPr>
            <p:cNvPr id="60" name="TextBox 59">
              <a:hlinkClick r:id="rId16" action="ppaction://hlinkpres?slideindex=1&amp;slidetitle="/>
            </p:cNvPr>
            <p:cNvSpPr txBox="1"/>
            <p:nvPr/>
          </p:nvSpPr>
          <p:spPr>
            <a:xfrm>
              <a:off x="8001024" y="1357298"/>
              <a:ext cx="111608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err="1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Pelajaran</a:t>
              </a:r>
              <a:r>
                <a:rPr lang="en-US" sz="1200" b="1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I</a:t>
              </a:r>
              <a:endParaRPr lang="en-US" sz="12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0" name="Picture 2">
              <a:hlinkClick r:id="rId16" action="ppaction://hlinkpres?slideindex=1&amp;slidetitle="/>
            </p:cNvPr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8103528" y="1643050"/>
              <a:ext cx="1000131" cy="702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37" name="Group 36"/>
          <p:cNvGrpSpPr/>
          <p:nvPr userDrawn="1"/>
        </p:nvGrpSpPr>
        <p:grpSpPr>
          <a:xfrm>
            <a:off x="8072462" y="2473412"/>
            <a:ext cx="1039820" cy="1041641"/>
            <a:chOff x="8072462" y="3071810"/>
            <a:chExt cx="1039820" cy="1041641"/>
          </a:xfrm>
        </p:grpSpPr>
        <p:sp>
          <p:nvSpPr>
            <p:cNvPr id="63" name="TextBox 62">
              <a:hlinkClick r:id="rId18" action="ppaction://hlinkpres?slideindex=1&amp;slidetitle="/>
            </p:cNvPr>
            <p:cNvSpPr txBox="1"/>
            <p:nvPr/>
          </p:nvSpPr>
          <p:spPr>
            <a:xfrm>
              <a:off x="8072462" y="3071810"/>
              <a:ext cx="10398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err="1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Pelajaran</a:t>
              </a:r>
              <a:r>
                <a:rPr lang="en-US" sz="1200" b="1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II</a:t>
              </a:r>
              <a:endParaRPr lang="en-US" sz="12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1" name="Picture 2">
              <a:hlinkClick r:id="rId18" action="ppaction://hlinkpres?slideindex=1&amp;slidetitle="/>
            </p:cNvPr>
            <p:cNvPicPr>
              <a:picLocks noChangeAspect="1" noChangeArrowheads="1"/>
            </p:cNvPicPr>
            <p:nvPr userDrawn="1"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8103527" y="3388659"/>
              <a:ext cx="1000132" cy="7247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39" name="Group 38"/>
          <p:cNvGrpSpPr/>
          <p:nvPr userDrawn="1"/>
        </p:nvGrpSpPr>
        <p:grpSpPr>
          <a:xfrm>
            <a:off x="8072430" y="3884522"/>
            <a:ext cx="1071570" cy="996714"/>
            <a:chOff x="8072430" y="4786322"/>
            <a:chExt cx="1071570" cy="996714"/>
          </a:xfrm>
        </p:grpSpPr>
        <p:sp>
          <p:nvSpPr>
            <p:cNvPr id="66" name="TextBox 65">
              <a:hlinkClick r:id="rId20" action="ppaction://hlinkpres?slideindex=1&amp;slidetitle="/>
            </p:cNvPr>
            <p:cNvSpPr txBox="1"/>
            <p:nvPr/>
          </p:nvSpPr>
          <p:spPr>
            <a:xfrm>
              <a:off x="8072430" y="4786322"/>
              <a:ext cx="10715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err="1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Pelajaran</a:t>
              </a:r>
              <a:r>
                <a:rPr lang="en-US" sz="1200" b="1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III</a:t>
              </a:r>
              <a:endParaRPr lang="en-US" sz="12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2" name="Picture 2">
              <a:hlinkClick r:id="rId20" action="ppaction://hlinkpres?slideindex=1&amp;slidetitle="/>
            </p:cNvPr>
            <p:cNvPicPr>
              <a:picLocks noChangeAspect="1" noChangeArrowheads="1"/>
            </p:cNvPicPr>
            <p:nvPr userDrawn="1"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8103527" y="5103171"/>
              <a:ext cx="1000132" cy="679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38" name="Group 37"/>
          <p:cNvGrpSpPr/>
          <p:nvPr userDrawn="1"/>
        </p:nvGrpSpPr>
        <p:grpSpPr>
          <a:xfrm>
            <a:off x="8059015" y="5227702"/>
            <a:ext cx="1071570" cy="1023518"/>
            <a:chOff x="5929322" y="4929198"/>
            <a:chExt cx="1071570" cy="1023518"/>
          </a:xfrm>
        </p:grpSpPr>
        <p:pic>
          <p:nvPicPr>
            <p:cNvPr id="29" name="Picture 2">
              <a:hlinkClick r:id="rId22" action="ppaction://hlinkpres?slideindex=1&amp;slidetitle="/>
            </p:cNvPr>
            <p:cNvPicPr>
              <a:picLocks noChangeAspect="1" noChangeArrowheads="1"/>
            </p:cNvPicPr>
            <p:nvPr userDrawn="1"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5956216" y="5255291"/>
              <a:ext cx="1000132" cy="697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4" name="TextBox 33">
              <a:hlinkClick r:id="rId22" action="ppaction://hlinkpres?slideindex=1&amp;slidetitle="/>
            </p:cNvPr>
            <p:cNvSpPr txBox="1"/>
            <p:nvPr/>
          </p:nvSpPr>
          <p:spPr>
            <a:xfrm>
              <a:off x="5929322" y="4929198"/>
              <a:ext cx="10715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err="1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Pelajaran</a:t>
              </a:r>
              <a:r>
                <a:rPr lang="en-US" sz="1200" b="1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IV</a:t>
              </a:r>
              <a:endParaRPr lang="en-US" sz="12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56958" y="812379"/>
            <a:ext cx="1785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Pelajaran</a:t>
            </a:r>
            <a:endParaRPr lang="en-US" sz="2600" b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57422" y="714356"/>
            <a:ext cx="7143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IV</a:t>
            </a:r>
            <a:endParaRPr lang="en-US" sz="4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15144" y="808946"/>
            <a:ext cx="361431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Denah</a:t>
            </a:r>
            <a:r>
              <a:rPr lang="en-US" sz="2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Skala</a:t>
            </a:r>
            <a:endParaRPr lang="en-US" sz="2600" b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1714488"/>
            <a:ext cx="4143404" cy="2889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723928" y="4889384"/>
            <a:ext cx="7848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Pernahkah</a:t>
            </a:r>
            <a:r>
              <a:rPr lang="en-US" dirty="0"/>
              <a:t>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disiapkan</a:t>
            </a:r>
            <a:r>
              <a:rPr lang="en-US" dirty="0"/>
              <a:t> </a:t>
            </a:r>
            <a:r>
              <a:rPr lang="en-US" dirty="0" err="1" smtClean="0"/>
              <a:t>desainnya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/>
              <a:t>dahulu</a:t>
            </a:r>
            <a:r>
              <a:rPr lang="en-US" dirty="0"/>
              <a:t>? </a:t>
            </a:r>
            <a:r>
              <a:rPr lang="en-US" dirty="0" err="1"/>
              <a:t>Bangunan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, hotel,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menara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 pun </a:t>
            </a:r>
            <a:r>
              <a:rPr lang="en-US" dirty="0" err="1"/>
              <a:t>tentu</a:t>
            </a:r>
            <a:r>
              <a:rPr lang="en-US" dirty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/>
              <a:t>denah</a:t>
            </a:r>
            <a:r>
              <a:rPr lang="en-US" dirty="0"/>
              <a:t> </a:t>
            </a:r>
            <a:r>
              <a:rPr lang="en-US" dirty="0" err="1"/>
              <a:t>tersendiri</a:t>
            </a:r>
            <a:r>
              <a:rPr lang="en-US" dirty="0"/>
              <a:t>.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 smtClean="0"/>
              <a:t>dibangun</a:t>
            </a:r>
            <a:r>
              <a:rPr lang="en-US" dirty="0" smtClean="0"/>
              <a:t>, </a:t>
            </a:r>
            <a:r>
              <a:rPr lang="de-DE" dirty="0" smtClean="0"/>
              <a:t>sebuah </a:t>
            </a:r>
            <a:r>
              <a:rPr lang="de-DE" dirty="0"/>
              <a:t>rumah atau hotel dibuatlah denah </a:t>
            </a:r>
            <a:r>
              <a:rPr lang="de-DE" dirty="0" smtClean="0"/>
              <a:t>dengan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denah</a:t>
            </a:r>
            <a:r>
              <a:rPr lang="en-US" dirty="0"/>
              <a:t> </a:t>
            </a:r>
            <a:r>
              <a:rPr lang="en-US" dirty="0" err="1"/>
              <a:t>berskala</a:t>
            </a:r>
            <a:r>
              <a:rPr lang="en-US" dirty="0"/>
              <a:t>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seberapa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ruang-ruang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0034" y="1214422"/>
            <a:ext cx="7358114" cy="1630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 err="1" smtClean="0"/>
              <a:t>Kamar</a:t>
            </a:r>
            <a:r>
              <a:rPr lang="en-US" sz="2300" dirty="0" smtClean="0"/>
              <a:t> Ali </a:t>
            </a:r>
            <a:r>
              <a:rPr lang="en-US" sz="2300" dirty="0" err="1" smtClean="0"/>
              <a:t>berbentuk</a:t>
            </a:r>
            <a:r>
              <a:rPr lang="en-US" sz="2300" dirty="0" smtClean="0"/>
              <a:t> </a:t>
            </a:r>
            <a:r>
              <a:rPr lang="en-US" sz="2300" dirty="0" err="1" smtClean="0"/>
              <a:t>persegi</a:t>
            </a:r>
            <a:r>
              <a:rPr lang="en-US" sz="2300" dirty="0" smtClean="0"/>
              <a:t> </a:t>
            </a:r>
            <a:r>
              <a:rPr lang="en-US" sz="2300" dirty="0" err="1" smtClean="0"/>
              <a:t>panjang</a:t>
            </a:r>
            <a:r>
              <a:rPr lang="en-US" sz="2300" dirty="0" smtClean="0"/>
              <a:t> </a:t>
            </a:r>
            <a:r>
              <a:rPr lang="en-US" sz="2300" dirty="0" err="1" smtClean="0"/>
              <a:t>dengan</a:t>
            </a:r>
            <a:r>
              <a:rPr lang="en-US" sz="2300" dirty="0" smtClean="0"/>
              <a:t> </a:t>
            </a:r>
            <a:r>
              <a:rPr lang="en-US" sz="2300" dirty="0" err="1" smtClean="0"/>
              <a:t>ukuran</a:t>
            </a:r>
            <a:r>
              <a:rPr lang="en-US" sz="2300" dirty="0" smtClean="0"/>
              <a:t> </a:t>
            </a:r>
            <a:r>
              <a:rPr lang="en-US" sz="2300" dirty="0" err="1" smtClean="0"/>
              <a:t>panjang</a:t>
            </a:r>
            <a:r>
              <a:rPr lang="en-US" sz="2300" dirty="0" smtClean="0"/>
              <a:t> 4 m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lebar</a:t>
            </a:r>
            <a:r>
              <a:rPr lang="en-US" sz="2300" dirty="0" smtClean="0"/>
              <a:t> 3 m. </a:t>
            </a:r>
            <a:r>
              <a:rPr lang="en-US" sz="2300" dirty="0" err="1" smtClean="0"/>
              <a:t>Kamar</a:t>
            </a:r>
            <a:r>
              <a:rPr lang="en-US" sz="2300" dirty="0" smtClean="0"/>
              <a:t> </a:t>
            </a:r>
            <a:r>
              <a:rPr lang="en-US" sz="2300" dirty="0" err="1" smtClean="0"/>
              <a:t>itu</a:t>
            </a:r>
            <a:r>
              <a:rPr lang="en-US" sz="2300" dirty="0" smtClean="0"/>
              <a:t> </a:t>
            </a:r>
            <a:r>
              <a:rPr lang="en-US" sz="2300" dirty="0" err="1" smtClean="0"/>
              <a:t>akan</a:t>
            </a:r>
            <a:r>
              <a:rPr lang="en-US" sz="2300" dirty="0" smtClean="0"/>
              <a:t> </a:t>
            </a:r>
            <a:r>
              <a:rPr lang="en-US" sz="2300" dirty="0" err="1" smtClean="0"/>
              <a:t>digambar</a:t>
            </a:r>
            <a:r>
              <a:rPr lang="en-US" sz="2300" dirty="0" smtClean="0"/>
              <a:t> </a:t>
            </a:r>
            <a:r>
              <a:rPr lang="en-US" sz="2300" dirty="0" err="1" smtClean="0"/>
              <a:t>pada</a:t>
            </a:r>
            <a:r>
              <a:rPr lang="en-US" sz="2300" dirty="0" smtClean="0"/>
              <a:t> </a:t>
            </a:r>
            <a:r>
              <a:rPr lang="en-US" sz="2300" dirty="0" err="1" smtClean="0"/>
              <a:t>selembar</a:t>
            </a:r>
            <a:r>
              <a:rPr lang="en-US" sz="2300" dirty="0" smtClean="0"/>
              <a:t> </a:t>
            </a:r>
            <a:r>
              <a:rPr lang="en-US" sz="2300" dirty="0" err="1" smtClean="0"/>
              <a:t>kertas</a:t>
            </a:r>
            <a:r>
              <a:rPr lang="en-US" sz="2300" dirty="0" smtClean="0"/>
              <a:t> </a:t>
            </a:r>
            <a:r>
              <a:rPr lang="en-US" sz="2300" dirty="0" err="1" smtClean="0"/>
              <a:t>dengan</a:t>
            </a:r>
            <a:r>
              <a:rPr lang="en-US" sz="2300" dirty="0" smtClean="0"/>
              <a:t> </a:t>
            </a:r>
            <a:r>
              <a:rPr lang="en-US" sz="2300" dirty="0" err="1" smtClean="0"/>
              <a:t>menggunakan</a:t>
            </a:r>
            <a:r>
              <a:rPr lang="en-US" sz="2300" dirty="0" smtClean="0"/>
              <a:t> </a:t>
            </a:r>
            <a:r>
              <a:rPr lang="en-US" sz="2300" dirty="0" err="1" smtClean="0"/>
              <a:t>skala</a:t>
            </a:r>
            <a:r>
              <a:rPr lang="en-US" sz="2300" dirty="0" smtClean="0"/>
              <a:t> 1 : 100.</a:t>
            </a:r>
          </a:p>
        </p:txBody>
      </p:sp>
      <p:sp>
        <p:nvSpPr>
          <p:cNvPr id="6" name="Rectangle 5"/>
          <p:cNvSpPr/>
          <p:nvPr/>
        </p:nvSpPr>
        <p:spPr>
          <a:xfrm>
            <a:off x="500034" y="2914976"/>
            <a:ext cx="7572428" cy="3222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nn-NO" sz="2300" dirty="0" smtClean="0"/>
              <a:t>Oleh karena itu, berikut ini yang ditentukan Ali.</a:t>
            </a:r>
          </a:p>
          <a:p>
            <a:pPr>
              <a:lnSpc>
                <a:spcPct val="150000"/>
              </a:lnSpc>
            </a:pPr>
            <a:r>
              <a:rPr lang="nn-NO" sz="2300" dirty="0" smtClean="0"/>
              <a:t>Panjang kamar Ali = 4 m = 400 cm.</a:t>
            </a:r>
          </a:p>
          <a:p>
            <a:pPr>
              <a:lnSpc>
                <a:spcPct val="150000"/>
              </a:lnSpc>
            </a:pPr>
            <a:r>
              <a:rPr lang="en-US" sz="2300" dirty="0" err="1" smtClean="0"/>
              <a:t>Lebar</a:t>
            </a:r>
            <a:r>
              <a:rPr lang="en-US" sz="2300" dirty="0" smtClean="0"/>
              <a:t> </a:t>
            </a:r>
            <a:r>
              <a:rPr lang="en-US" sz="2300" dirty="0" err="1" smtClean="0"/>
              <a:t>kamar</a:t>
            </a:r>
            <a:r>
              <a:rPr lang="en-US" sz="2300" dirty="0" smtClean="0"/>
              <a:t> Ali = 3 m = 300 cm.</a:t>
            </a:r>
          </a:p>
          <a:p>
            <a:pPr>
              <a:lnSpc>
                <a:spcPct val="150000"/>
              </a:lnSpc>
            </a:pPr>
            <a:r>
              <a:rPr lang="sv-SE" sz="2300" dirty="0" smtClean="0"/>
              <a:t>Ingat skala yang digunakan 1 : 100 sehingga</a:t>
            </a:r>
          </a:p>
          <a:p>
            <a:pPr>
              <a:lnSpc>
                <a:spcPct val="150000"/>
              </a:lnSpc>
            </a:pPr>
            <a:r>
              <a:rPr lang="sv-SE" sz="2300" dirty="0" smtClean="0"/>
              <a:t>panjang pada gambar =               </a:t>
            </a:r>
            <a:r>
              <a:rPr lang="en-US" sz="2300" dirty="0" smtClean="0"/>
              <a:t>= 4 cm</a:t>
            </a:r>
          </a:p>
          <a:p>
            <a:pPr>
              <a:lnSpc>
                <a:spcPct val="150000"/>
              </a:lnSpc>
            </a:pPr>
            <a:r>
              <a:rPr lang="en-US" sz="2300" dirty="0" err="1" smtClean="0"/>
              <a:t>lebar</a:t>
            </a:r>
            <a:r>
              <a:rPr lang="en-US" sz="2300" dirty="0" smtClean="0"/>
              <a:t> </a:t>
            </a:r>
            <a:r>
              <a:rPr lang="en-US" sz="2300" dirty="0" err="1" smtClean="0"/>
              <a:t>pada</a:t>
            </a:r>
            <a:r>
              <a:rPr lang="en-US" sz="2300" dirty="0" smtClean="0"/>
              <a:t> </a:t>
            </a:r>
            <a:r>
              <a:rPr lang="en-US" sz="2300" dirty="0" err="1" smtClean="0"/>
              <a:t>gambar</a:t>
            </a:r>
            <a:r>
              <a:rPr lang="en-US" sz="2300" dirty="0" smtClean="0"/>
              <a:t> =              = 3 cm.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46042" y="5109613"/>
            <a:ext cx="854954" cy="51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4104" y="5623459"/>
            <a:ext cx="869702" cy="53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/>
          <p:nvPr/>
        </p:nvSpPr>
        <p:spPr>
          <a:xfrm>
            <a:off x="3071802" y="1357298"/>
            <a:ext cx="2500330" cy="500066"/>
          </a:xfrm>
          <a:prstGeom prst="roundRect">
            <a:avLst>
              <a:gd name="adj" fmla="val 4459"/>
            </a:avLst>
          </a:prstGeom>
          <a:solidFill>
            <a:schemeClr val="accent2">
              <a:lumMod val="40000"/>
              <a:lumOff val="60000"/>
              <a:alpha val="98000"/>
            </a:schemeClr>
          </a:solidFill>
          <a:scene3d>
            <a:camera prst="orthographicFront">
              <a:rot lat="0" lon="0" rev="0"/>
            </a:camera>
            <a:lightRig rig="flood" dir="t"/>
          </a:scene3d>
          <a:sp3d prstMaterial="matte">
            <a:bevelT w="190500" h="25400"/>
            <a:bevelB w="139700" h="1397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544440" y="1384960"/>
            <a:ext cx="17859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Materi</a:t>
            </a:r>
            <a:endParaRPr lang="en-US" sz="2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>
            <a:hlinkClick r:id="rId2" action="ppaction://hlinksldjump"/>
          </p:cNvPr>
          <p:cNvSpPr/>
          <p:nvPr/>
        </p:nvSpPr>
        <p:spPr>
          <a:xfrm>
            <a:off x="609600" y="2169375"/>
            <a:ext cx="692948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A.   </a:t>
            </a:r>
            <a:r>
              <a:rPr lang="en-US" sz="2200" b="1" dirty="0" err="1" smtClean="0">
                <a:solidFill>
                  <a:srgbClr val="002060"/>
                </a:solidFill>
              </a:rPr>
              <a:t>Membuat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Denah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Letak</a:t>
            </a:r>
            <a:r>
              <a:rPr lang="en-US" sz="2200" b="1" dirty="0" smtClean="0">
                <a:solidFill>
                  <a:srgbClr val="002060"/>
                </a:solidFill>
              </a:rPr>
              <a:t> Benda</a:t>
            </a:r>
            <a:endParaRPr lang="en-US" sz="2200" b="1" dirty="0">
              <a:solidFill>
                <a:srgbClr val="002060"/>
              </a:solidFill>
            </a:endParaRPr>
          </a:p>
        </p:txBody>
      </p:sp>
      <p:sp>
        <p:nvSpPr>
          <p:cNvPr id="13" name="Rectangle 12">
            <a:hlinkClick r:id="rId3" action="ppaction://hlinksldjump"/>
          </p:cNvPr>
          <p:cNvSpPr/>
          <p:nvPr/>
        </p:nvSpPr>
        <p:spPr>
          <a:xfrm>
            <a:off x="609600" y="2643182"/>
            <a:ext cx="69294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indent="-442913"/>
            <a:r>
              <a:rPr lang="en-US" sz="2200" b="1" dirty="0" smtClean="0">
                <a:solidFill>
                  <a:srgbClr val="002060"/>
                </a:solidFill>
              </a:rPr>
              <a:t>B.   </a:t>
            </a:r>
            <a:r>
              <a:rPr lang="en-US" sz="2400" b="1" dirty="0" err="1" smtClean="0">
                <a:solidFill>
                  <a:srgbClr val="002060"/>
                </a:solidFill>
              </a:rPr>
              <a:t>Menentukan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Letak</a:t>
            </a:r>
            <a:r>
              <a:rPr lang="en-US" sz="2400" b="1" dirty="0" smtClean="0">
                <a:solidFill>
                  <a:srgbClr val="002060"/>
                </a:solidFill>
              </a:rPr>
              <a:t> Benda </a:t>
            </a:r>
            <a:r>
              <a:rPr lang="en-US" sz="2400" b="1" dirty="0" err="1" smtClean="0">
                <a:solidFill>
                  <a:srgbClr val="002060"/>
                </a:solidFill>
              </a:rPr>
              <a:t>atau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Tempat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pada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Denah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atau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Peta</a:t>
            </a:r>
            <a:endParaRPr lang="en-US" sz="2400" b="1" dirty="0" smtClean="0">
              <a:solidFill>
                <a:srgbClr val="002060"/>
              </a:solidFill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609600" y="3571876"/>
            <a:ext cx="721523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C.   </a:t>
            </a:r>
            <a:r>
              <a:rPr lang="en-US" sz="2200" b="1" dirty="0" err="1" smtClean="0">
                <a:solidFill>
                  <a:srgbClr val="002060"/>
                </a:solidFill>
              </a:rPr>
              <a:t>Perbandingan</a:t>
            </a:r>
            <a:r>
              <a:rPr lang="en-US" sz="2200" b="1" dirty="0" smtClean="0">
                <a:solidFill>
                  <a:srgbClr val="002060"/>
                </a:solidFill>
              </a:rPr>
              <a:t> Paling </a:t>
            </a:r>
            <a:r>
              <a:rPr lang="en-US" sz="2200" b="1" dirty="0" err="1" smtClean="0">
                <a:solidFill>
                  <a:srgbClr val="002060"/>
                </a:solidFill>
              </a:rPr>
              <a:t>Sederhana</a:t>
            </a:r>
            <a:endParaRPr lang="en-US" sz="2200" b="1" dirty="0">
              <a:solidFill>
                <a:srgbClr val="002060"/>
              </a:solidFill>
            </a:endParaRPr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609600" y="4143380"/>
            <a:ext cx="692948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indent="-442913"/>
            <a:r>
              <a:rPr lang="en-US" sz="2200" b="1" dirty="0" smtClean="0">
                <a:solidFill>
                  <a:srgbClr val="002060"/>
                </a:solidFill>
              </a:rPr>
              <a:t>D.   </a:t>
            </a:r>
            <a:r>
              <a:rPr lang="en-US" sz="2200" b="1" dirty="0" err="1" smtClean="0">
                <a:solidFill>
                  <a:srgbClr val="002060"/>
                </a:solidFill>
              </a:rPr>
              <a:t>Menggambar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Denah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atau</a:t>
            </a:r>
            <a:r>
              <a:rPr lang="en-US" sz="2200" b="1" dirty="0" smtClean="0">
                <a:solidFill>
                  <a:srgbClr val="002060"/>
                </a:solidFill>
              </a:rPr>
              <a:t> Daerah </a:t>
            </a:r>
            <a:r>
              <a:rPr lang="en-US" sz="2200" b="1" dirty="0" err="1" smtClean="0">
                <a:solidFill>
                  <a:srgbClr val="002060"/>
                </a:solidFill>
              </a:rPr>
              <a:t>Menggunakan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Skala</a:t>
            </a:r>
            <a:endParaRPr lang="en-US" sz="2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04783" y="1209700"/>
            <a:ext cx="552809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002060"/>
                </a:solidFill>
              </a:rPr>
              <a:t>A. </a:t>
            </a:r>
            <a:r>
              <a:rPr lang="en-US" sz="2200" b="1" dirty="0" err="1">
                <a:solidFill>
                  <a:srgbClr val="002060"/>
                </a:solidFill>
              </a:rPr>
              <a:t>Membuat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Denah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Letak</a:t>
            </a:r>
            <a:r>
              <a:rPr lang="en-US" sz="2200" b="1" dirty="0">
                <a:solidFill>
                  <a:srgbClr val="002060"/>
                </a:solidFill>
              </a:rPr>
              <a:t> Benda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9570" y="2505100"/>
            <a:ext cx="3957638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2252674"/>
            <a:ext cx="202261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404783" y="1602368"/>
            <a:ext cx="515346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200" b="1" dirty="0">
                <a:solidFill>
                  <a:srgbClr val="00B0F0"/>
                </a:solidFill>
              </a:rPr>
              <a:t>Membaca Denah Letak Benda atau Rumah</a:t>
            </a:r>
          </a:p>
        </p:txBody>
      </p:sp>
      <p:sp>
        <p:nvSpPr>
          <p:cNvPr id="10" name="Rectangle 9"/>
          <p:cNvSpPr/>
          <p:nvPr/>
        </p:nvSpPr>
        <p:spPr>
          <a:xfrm>
            <a:off x="413848" y="1971700"/>
            <a:ext cx="7848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 smtClean="0"/>
              <a:t>Perhatikan</a:t>
            </a:r>
            <a:r>
              <a:rPr lang="en-US" sz="2200" dirty="0" smtClean="0"/>
              <a:t> </a:t>
            </a:r>
            <a:r>
              <a:rPr lang="en-US" sz="2200" dirty="0" err="1" smtClean="0"/>
              <a:t>denah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11" name="Rectangle 10"/>
          <p:cNvSpPr/>
          <p:nvPr/>
        </p:nvSpPr>
        <p:spPr>
          <a:xfrm>
            <a:off x="371906" y="5109613"/>
            <a:ext cx="7315200" cy="154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tabLst>
                <a:tab pos="457200" algn="l"/>
              </a:tabLst>
            </a:pPr>
            <a:r>
              <a:rPr lang="sv-SE" sz="2000" dirty="0" smtClean="0"/>
              <a:t>Dari denah di atas, kita mengetahui</a:t>
            </a:r>
            <a:endParaRPr lang="sv-SE" sz="2000" dirty="0"/>
          </a:p>
          <a:p>
            <a:pPr marL="457200" indent="-457200">
              <a:lnSpc>
                <a:spcPct val="120000"/>
              </a:lnSpc>
              <a:tabLst>
                <a:tab pos="457200" algn="l"/>
              </a:tabLst>
            </a:pPr>
            <a:r>
              <a:rPr lang="it-IT" sz="2000" dirty="0" smtClean="0"/>
              <a:t>•	letak </a:t>
            </a:r>
            <a:r>
              <a:rPr lang="it-IT" sz="2000" dirty="0"/>
              <a:t>ruang </a:t>
            </a:r>
            <a:r>
              <a:rPr lang="it-IT" sz="2000" dirty="0" smtClean="0"/>
              <a:t>guru di samping ruang kepala sekolah;</a:t>
            </a:r>
            <a:endParaRPr lang="it-IT" sz="2000" dirty="0"/>
          </a:p>
          <a:p>
            <a:pPr marL="457200" indent="-457200">
              <a:lnSpc>
                <a:spcPct val="120000"/>
              </a:lnSpc>
              <a:tabLst>
                <a:tab pos="457200" algn="l"/>
              </a:tabLst>
            </a:pPr>
            <a:r>
              <a:rPr lang="en-US" sz="2000" dirty="0" smtClean="0"/>
              <a:t>•	</a:t>
            </a:r>
            <a:r>
              <a:rPr lang="en-US" sz="2000" dirty="0" err="1" smtClean="0"/>
              <a:t>letak</a:t>
            </a:r>
            <a:r>
              <a:rPr lang="en-US" sz="2000" dirty="0" smtClean="0"/>
              <a:t> </a:t>
            </a:r>
            <a:r>
              <a:rPr lang="en-US" sz="2000" dirty="0" err="1"/>
              <a:t>ruang</a:t>
            </a:r>
            <a:r>
              <a:rPr lang="en-US" sz="2000" dirty="0"/>
              <a:t> </a:t>
            </a:r>
            <a:r>
              <a:rPr lang="en-US" sz="2000" dirty="0" err="1" smtClean="0"/>
              <a:t>perpustakaan</a:t>
            </a:r>
            <a:r>
              <a:rPr lang="en-US" sz="2000" dirty="0" smtClean="0"/>
              <a:t>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</a:t>
            </a:r>
            <a:r>
              <a:rPr lang="en-US" sz="2000" dirty="0" err="1" smtClean="0"/>
              <a:t>ruang</a:t>
            </a:r>
            <a:r>
              <a:rPr lang="en-US" sz="2000" dirty="0" smtClean="0"/>
              <a:t> </a:t>
            </a:r>
            <a:r>
              <a:rPr lang="en-US" sz="2000" dirty="0" err="1" smtClean="0"/>
              <a:t>kelas</a:t>
            </a:r>
            <a:r>
              <a:rPr lang="en-US" sz="2000" dirty="0" smtClean="0"/>
              <a:t> I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kamar</a:t>
            </a:r>
            <a:r>
              <a:rPr lang="en-US" sz="2000" dirty="0" smtClean="0"/>
              <a:t> </a:t>
            </a:r>
            <a:r>
              <a:rPr lang="en-US" sz="2000" dirty="0" err="1" smtClean="0"/>
              <a:t>mandi</a:t>
            </a:r>
            <a:r>
              <a:rPr lang="en-US" sz="2000" dirty="0" smtClean="0"/>
              <a:t>; Dan </a:t>
            </a:r>
            <a:r>
              <a:rPr lang="en-US" sz="2000" dirty="0" err="1" smtClean="0"/>
              <a:t>masih</a:t>
            </a:r>
            <a:r>
              <a:rPr lang="en-US" sz="2000" dirty="0" smtClean="0"/>
              <a:t> </a:t>
            </a:r>
            <a:r>
              <a:rPr lang="en-US" sz="2000" dirty="0" err="1" smtClean="0"/>
              <a:t>banyak</a:t>
            </a:r>
            <a:r>
              <a:rPr lang="en-US" sz="2000" dirty="0" smtClean="0"/>
              <a:t> </a:t>
            </a:r>
            <a:r>
              <a:rPr lang="en-US" sz="2000" dirty="0" err="1" smtClean="0"/>
              <a:t>hal</a:t>
            </a:r>
            <a:r>
              <a:rPr lang="en-US" sz="2000" dirty="0" smtClean="0"/>
              <a:t> yang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diketahui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denah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.</a:t>
            </a:r>
            <a:endParaRPr lang="nn-NO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70972" y="1142984"/>
            <a:ext cx="778674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smtClean="0">
                <a:solidFill>
                  <a:srgbClr val="002060"/>
                </a:solidFill>
              </a:rPr>
              <a:t>B.   </a:t>
            </a:r>
            <a:r>
              <a:rPr lang="en-US" sz="2200" b="1" dirty="0" err="1" smtClean="0">
                <a:solidFill>
                  <a:srgbClr val="002060"/>
                </a:solidFill>
              </a:rPr>
              <a:t>Menentukan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Letak</a:t>
            </a:r>
            <a:r>
              <a:rPr lang="en-US" sz="2200" b="1" dirty="0" smtClean="0">
                <a:solidFill>
                  <a:srgbClr val="002060"/>
                </a:solidFill>
              </a:rPr>
              <a:t> Benda </a:t>
            </a:r>
            <a:r>
              <a:rPr lang="en-US" sz="2200" b="1" dirty="0" err="1" smtClean="0">
                <a:solidFill>
                  <a:srgbClr val="002060"/>
                </a:solidFill>
              </a:rPr>
              <a:t>atau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Tempat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pada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Denah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atau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Peta</a:t>
            </a:r>
            <a:endParaRPr lang="en-US" sz="2200" b="1" dirty="0" smtClean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857364"/>
            <a:ext cx="3857652" cy="2589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428596" y="4572008"/>
            <a:ext cx="757242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200" dirty="0" smtClean="0"/>
              <a:t>Dari peta di atas, dapat ditentukan </a:t>
            </a:r>
            <a:r>
              <a:rPr lang="en-US" sz="2200" dirty="0" err="1" smtClean="0"/>
              <a:t>letak</a:t>
            </a:r>
            <a:r>
              <a:rPr lang="en-US" sz="2200" dirty="0" smtClean="0"/>
              <a:t> </a:t>
            </a:r>
            <a:r>
              <a:rPr lang="en-US" sz="2200" dirty="0" err="1" smtClean="0"/>
              <a:t>suatu</a:t>
            </a:r>
            <a:r>
              <a:rPr lang="en-US" sz="2200" dirty="0" smtClean="0"/>
              <a:t> </a:t>
            </a:r>
            <a:r>
              <a:rPr lang="en-US" sz="2200" dirty="0" err="1" smtClean="0"/>
              <a:t>kota</a:t>
            </a:r>
            <a:r>
              <a:rPr lang="en-US" sz="2200" dirty="0" smtClean="0"/>
              <a:t>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Posisi</a:t>
            </a:r>
            <a:r>
              <a:rPr lang="en-US" sz="2200" dirty="0" smtClean="0"/>
              <a:t> Kota </a:t>
            </a:r>
            <a:r>
              <a:rPr lang="en-US" sz="2200" dirty="0" err="1" smtClean="0"/>
              <a:t>Denpasar</a:t>
            </a:r>
            <a:r>
              <a:rPr lang="en-US" sz="2200" dirty="0" smtClean="0"/>
              <a:t>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(G, 6).</a:t>
            </a:r>
          </a:p>
          <a:p>
            <a:pPr>
              <a:lnSpc>
                <a:spcPct val="150000"/>
              </a:lnSpc>
            </a:pPr>
            <a:r>
              <a:rPr lang="fi-FI" sz="2200" dirty="0" smtClean="0"/>
              <a:t>Posisi Kota Gianyar adalah (H, 5).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8596" y="1285860"/>
            <a:ext cx="43055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C.   </a:t>
            </a:r>
            <a:r>
              <a:rPr lang="en-US" sz="2200" b="1" dirty="0" err="1" smtClean="0">
                <a:solidFill>
                  <a:srgbClr val="002060"/>
                </a:solidFill>
              </a:rPr>
              <a:t>Perbandingan</a:t>
            </a:r>
            <a:r>
              <a:rPr lang="en-US" sz="2200" b="1" dirty="0" smtClean="0">
                <a:solidFill>
                  <a:srgbClr val="002060"/>
                </a:solidFill>
              </a:rPr>
              <a:t> Paling </a:t>
            </a:r>
            <a:r>
              <a:rPr lang="en-US" sz="2200" b="1" dirty="0" err="1" smtClean="0">
                <a:solidFill>
                  <a:srgbClr val="002060"/>
                </a:solidFill>
              </a:rPr>
              <a:t>Sederhana</a:t>
            </a:r>
            <a:endParaRPr lang="en-US" sz="2200" b="1" dirty="0" smtClean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596" y="1714488"/>
            <a:ext cx="7572428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indent="-442913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err="1" smtClean="0"/>
              <a:t>Misalnya</a:t>
            </a:r>
            <a:r>
              <a:rPr lang="en-US" sz="2200" dirty="0" smtClean="0"/>
              <a:t> </a:t>
            </a:r>
            <a:r>
              <a:rPr lang="en-US" sz="2200" dirty="0" err="1" smtClean="0"/>
              <a:t>ada</a:t>
            </a:r>
            <a:r>
              <a:rPr lang="en-US" sz="2200" dirty="0" smtClean="0"/>
              <a:t> 10 </a:t>
            </a:r>
            <a:r>
              <a:rPr lang="en-US" sz="2200" dirty="0" err="1" smtClean="0"/>
              <a:t>kelereng</a:t>
            </a:r>
            <a:r>
              <a:rPr lang="en-US" sz="2200" dirty="0" smtClean="0"/>
              <a:t> </a:t>
            </a:r>
            <a:r>
              <a:rPr lang="en-US" sz="2200" dirty="0" err="1" smtClean="0"/>
              <a:t>merah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3 </a:t>
            </a:r>
            <a:r>
              <a:rPr lang="en-US" sz="2200" dirty="0" err="1" smtClean="0"/>
              <a:t>kelereng</a:t>
            </a:r>
            <a:r>
              <a:rPr lang="en-US" sz="2200" dirty="0" smtClean="0"/>
              <a:t> </a:t>
            </a:r>
            <a:r>
              <a:rPr lang="en-US" sz="2200" dirty="0" err="1" smtClean="0"/>
              <a:t>kuning</a:t>
            </a:r>
            <a:r>
              <a:rPr lang="en-US" sz="2200" dirty="0" smtClean="0"/>
              <a:t>. </a:t>
            </a:r>
            <a:r>
              <a:rPr lang="en-US" sz="2200" dirty="0" err="1" smtClean="0"/>
              <a:t>Perbandingan</a:t>
            </a:r>
            <a:r>
              <a:rPr lang="en-US" sz="2200" dirty="0" smtClean="0"/>
              <a:t> </a:t>
            </a:r>
            <a:r>
              <a:rPr lang="en-US" sz="2200" dirty="0" err="1" smtClean="0"/>
              <a:t>banyak</a:t>
            </a:r>
            <a:r>
              <a:rPr lang="en-US" sz="2200" dirty="0" smtClean="0"/>
              <a:t> </a:t>
            </a:r>
            <a:r>
              <a:rPr lang="en-US" sz="2200" dirty="0" err="1" smtClean="0"/>
              <a:t>kelereng</a:t>
            </a:r>
            <a:r>
              <a:rPr lang="en-US" sz="2200" dirty="0" smtClean="0"/>
              <a:t> </a:t>
            </a:r>
            <a:r>
              <a:rPr lang="en-US" sz="2200" dirty="0" err="1" smtClean="0"/>
              <a:t>merah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kuning</a:t>
            </a:r>
            <a:r>
              <a:rPr lang="en-US" sz="2200" dirty="0" smtClean="0"/>
              <a:t> </a:t>
            </a:r>
            <a:r>
              <a:rPr lang="en-US" sz="2200" dirty="0" err="1" smtClean="0"/>
              <a:t>biasanya</a:t>
            </a:r>
            <a:r>
              <a:rPr lang="en-US" sz="2200" dirty="0" smtClean="0"/>
              <a:t> </a:t>
            </a:r>
            <a:r>
              <a:rPr lang="en-US" sz="2200" dirty="0" err="1" smtClean="0"/>
              <a:t>ditulis</a:t>
            </a:r>
            <a:r>
              <a:rPr lang="en-US" sz="2200" dirty="0" smtClean="0"/>
              <a:t> 10 : 3 (</a:t>
            </a:r>
            <a:r>
              <a:rPr lang="en-US" sz="2200" dirty="0" err="1" smtClean="0"/>
              <a:t>dibaca</a:t>
            </a:r>
            <a:r>
              <a:rPr lang="en-US" sz="2200" dirty="0" smtClean="0"/>
              <a:t>: </a:t>
            </a:r>
            <a:r>
              <a:rPr lang="en-US" sz="2200" i="1" dirty="0" err="1" smtClean="0"/>
              <a:t>sepuluh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berbanding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tiga</a:t>
            </a:r>
            <a:r>
              <a:rPr lang="en-US" sz="2200" dirty="0" smtClean="0"/>
              <a:t>). </a:t>
            </a:r>
            <a:r>
              <a:rPr lang="en-US" sz="2200" dirty="0" err="1" smtClean="0"/>
              <a:t>Jika</a:t>
            </a:r>
            <a:r>
              <a:rPr lang="en-US" sz="2200" dirty="0" smtClean="0"/>
              <a:t> </a:t>
            </a:r>
            <a:r>
              <a:rPr lang="en-US" sz="2200" dirty="0" err="1" smtClean="0"/>
              <a:t>penulisan</a:t>
            </a:r>
            <a:r>
              <a:rPr lang="en-US" sz="2200" dirty="0" smtClean="0"/>
              <a:t> </a:t>
            </a:r>
            <a:r>
              <a:rPr lang="en-US" sz="2200" dirty="0" err="1" smtClean="0"/>
              <a:t>dibalik</a:t>
            </a:r>
            <a:r>
              <a:rPr lang="en-US" sz="2200" dirty="0" smtClean="0"/>
              <a:t>, </a:t>
            </a:r>
            <a:r>
              <a:rPr lang="en-US" sz="2200" dirty="0" err="1" smtClean="0"/>
              <a:t>yaitu</a:t>
            </a:r>
            <a:r>
              <a:rPr lang="en-US" sz="2200" dirty="0" smtClean="0"/>
              <a:t> 3 : 10 </a:t>
            </a:r>
            <a:r>
              <a:rPr lang="en-US" sz="2200" dirty="0" err="1" smtClean="0"/>
              <a:t>maka</a:t>
            </a:r>
            <a:r>
              <a:rPr lang="en-US" sz="2200" dirty="0" smtClean="0"/>
              <a:t> </a:t>
            </a:r>
            <a:r>
              <a:rPr lang="en-US" sz="2200" dirty="0" err="1" smtClean="0"/>
              <a:t>dibaca</a:t>
            </a:r>
            <a:r>
              <a:rPr lang="en-US" sz="2200" dirty="0" smtClean="0"/>
              <a:t> </a:t>
            </a:r>
            <a:r>
              <a:rPr lang="en-US" sz="2200" i="1" dirty="0" err="1" smtClean="0"/>
              <a:t>tiga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berbanding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sepuluh</a:t>
            </a:r>
            <a:r>
              <a:rPr lang="en-US" sz="2200" i="1" dirty="0" smtClean="0"/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428596" y="4242065"/>
            <a:ext cx="750099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indent="-442913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err="1" smtClean="0"/>
              <a:t>Perbandingan</a:t>
            </a:r>
            <a:r>
              <a:rPr lang="en-US" sz="2200" dirty="0" smtClean="0"/>
              <a:t> 6 : 8 </a:t>
            </a:r>
            <a:r>
              <a:rPr lang="en-US" sz="2200" dirty="0" err="1" smtClean="0"/>
              <a:t>ditulis</a:t>
            </a:r>
            <a:r>
              <a:rPr lang="en-US" sz="2200" dirty="0" smtClean="0"/>
              <a:t> 3 : 4. </a:t>
            </a:r>
            <a:r>
              <a:rPr lang="en-US" sz="2200" dirty="0" err="1" smtClean="0"/>
              <a:t>Penulisan</a:t>
            </a:r>
            <a:r>
              <a:rPr lang="en-US" sz="2200" dirty="0" smtClean="0"/>
              <a:t> 6 : 8 </a:t>
            </a:r>
            <a:r>
              <a:rPr lang="en-US" sz="2200" dirty="0" err="1" smtClean="0"/>
              <a:t>menjadi</a:t>
            </a:r>
            <a:r>
              <a:rPr lang="en-US" sz="2200" dirty="0" smtClean="0"/>
              <a:t> 3 : 4 </a:t>
            </a:r>
            <a:r>
              <a:rPr lang="en-US" sz="2200" dirty="0" err="1" smtClean="0"/>
              <a:t>dinamakan</a:t>
            </a:r>
            <a:r>
              <a:rPr lang="en-US" sz="2200" dirty="0" smtClean="0"/>
              <a:t> </a:t>
            </a:r>
            <a:r>
              <a:rPr lang="en-US" sz="2200" dirty="0" err="1" smtClean="0"/>
              <a:t>perbandingan</a:t>
            </a:r>
            <a:r>
              <a:rPr lang="en-US" sz="2200" dirty="0" smtClean="0"/>
              <a:t> </a:t>
            </a:r>
            <a:r>
              <a:rPr lang="en-US" sz="2200" dirty="0" err="1" smtClean="0"/>
              <a:t>terkecil</a:t>
            </a:r>
            <a:r>
              <a:rPr lang="en-US" sz="2200" dirty="0" smtClean="0"/>
              <a:t> </a:t>
            </a:r>
            <a:r>
              <a:rPr lang="en-US" sz="2200" dirty="0" err="1" smtClean="0"/>
              <a:t>atau</a:t>
            </a:r>
            <a:r>
              <a:rPr lang="en-US" sz="2200" dirty="0" smtClean="0"/>
              <a:t> </a:t>
            </a:r>
            <a:r>
              <a:rPr lang="en-US" sz="2200" i="1" dirty="0" err="1" smtClean="0"/>
              <a:t>perbandingan</a:t>
            </a:r>
            <a:r>
              <a:rPr lang="en-US" sz="2200" i="1" dirty="0" smtClean="0"/>
              <a:t> paling </a:t>
            </a:r>
            <a:r>
              <a:rPr lang="en-US" sz="2200" i="1" dirty="0" err="1" smtClean="0"/>
              <a:t>sederhana</a:t>
            </a:r>
            <a:r>
              <a:rPr lang="en-US" sz="2200" i="1" dirty="0" smtClean="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85286" y="1025000"/>
            <a:ext cx="7643866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err="1" smtClean="0"/>
              <a:t>Contoh</a:t>
            </a:r>
            <a:endParaRPr lang="en-US" sz="2200" b="1" dirty="0" smtClean="0"/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Perbandingan</a:t>
            </a:r>
            <a:r>
              <a:rPr lang="en-US" sz="2200" dirty="0" smtClean="0"/>
              <a:t> </a:t>
            </a:r>
            <a:r>
              <a:rPr lang="en-US" sz="2200" dirty="0" err="1" smtClean="0"/>
              <a:t>banyak</a:t>
            </a:r>
            <a:r>
              <a:rPr lang="en-US" sz="2200" dirty="0" smtClean="0"/>
              <a:t> </a:t>
            </a:r>
            <a:r>
              <a:rPr lang="en-US" sz="2200" dirty="0" err="1" smtClean="0"/>
              <a:t>uang</a:t>
            </a:r>
            <a:r>
              <a:rPr lang="en-US" sz="2200" dirty="0" smtClean="0"/>
              <a:t> </a:t>
            </a:r>
            <a:r>
              <a:rPr lang="en-US" sz="2200" dirty="0" err="1" smtClean="0"/>
              <a:t>Andi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uang</a:t>
            </a:r>
            <a:r>
              <a:rPr lang="en-US" sz="2200" dirty="0" smtClean="0"/>
              <a:t> </a:t>
            </a:r>
            <a:r>
              <a:rPr lang="en-US" sz="2200" dirty="0" err="1" smtClean="0"/>
              <a:t>Wati</a:t>
            </a:r>
            <a:r>
              <a:rPr lang="en-US" sz="2200" dirty="0" smtClean="0"/>
              <a:t>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3 : 7.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Selisih</a:t>
            </a:r>
            <a:r>
              <a:rPr lang="en-US" sz="2200" dirty="0" smtClean="0"/>
              <a:t> </a:t>
            </a:r>
            <a:r>
              <a:rPr lang="en-US" sz="2200" dirty="0" err="1" smtClean="0"/>
              <a:t>uang</a:t>
            </a:r>
            <a:r>
              <a:rPr lang="en-US" sz="2200" dirty="0" smtClean="0"/>
              <a:t> </a:t>
            </a:r>
            <a:r>
              <a:rPr lang="en-US" sz="2200" dirty="0" err="1" smtClean="0"/>
              <a:t>Andi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Wati</a:t>
            </a:r>
            <a:r>
              <a:rPr lang="en-US" sz="2200" dirty="0" smtClean="0"/>
              <a:t>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Rp20.000,00. </a:t>
            </a:r>
            <a:r>
              <a:rPr lang="en-US" sz="2200" dirty="0" err="1" smtClean="0"/>
              <a:t>Berapa</a:t>
            </a:r>
            <a:r>
              <a:rPr lang="en-US" sz="2200" dirty="0" smtClean="0"/>
              <a:t> rupiah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uang</a:t>
            </a:r>
            <a:r>
              <a:rPr lang="en-US" sz="2200" dirty="0" smtClean="0"/>
              <a:t> </a:t>
            </a:r>
            <a:r>
              <a:rPr lang="en-US" sz="2200" dirty="0" err="1" smtClean="0"/>
              <a:t>mereka</a:t>
            </a:r>
            <a:r>
              <a:rPr lang="en-US" sz="2200" dirty="0" smtClean="0"/>
              <a:t> </a:t>
            </a:r>
            <a:r>
              <a:rPr lang="en-US" sz="2200" dirty="0" err="1" smtClean="0"/>
              <a:t>masing-masing</a:t>
            </a:r>
            <a:r>
              <a:rPr lang="en-US" sz="2200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en-US" sz="2200" b="1" dirty="0" err="1" smtClean="0"/>
              <a:t>Jawab</a:t>
            </a:r>
            <a:r>
              <a:rPr lang="en-US" sz="2200" b="1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Uang</a:t>
            </a:r>
            <a:r>
              <a:rPr lang="en-US" sz="2200" dirty="0" smtClean="0"/>
              <a:t> </a:t>
            </a:r>
            <a:r>
              <a:rPr lang="en-US" sz="2200" dirty="0" err="1" smtClean="0"/>
              <a:t>Andi</a:t>
            </a:r>
            <a:r>
              <a:rPr lang="en-US" sz="2200" dirty="0" smtClean="0"/>
              <a:t> : </a:t>
            </a:r>
            <a:r>
              <a:rPr lang="en-US" sz="2200" dirty="0" err="1" smtClean="0"/>
              <a:t>Uang</a:t>
            </a:r>
            <a:r>
              <a:rPr lang="en-US" sz="2200" dirty="0" smtClean="0"/>
              <a:t> </a:t>
            </a:r>
            <a:r>
              <a:rPr lang="en-US" sz="2200" dirty="0" err="1" smtClean="0"/>
              <a:t>Wita</a:t>
            </a:r>
            <a:r>
              <a:rPr lang="en-US" sz="2200" dirty="0" smtClean="0"/>
              <a:t> = 3 : 7.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Selisih</a:t>
            </a:r>
            <a:r>
              <a:rPr lang="en-US" sz="2200" dirty="0" smtClean="0"/>
              <a:t> </a:t>
            </a:r>
            <a:r>
              <a:rPr lang="en-US" sz="2200" dirty="0" err="1" smtClean="0"/>
              <a:t>perbandingan</a:t>
            </a:r>
            <a:r>
              <a:rPr lang="en-US" sz="2200" dirty="0" smtClean="0"/>
              <a:t> = 7 – 3 = 4.</a:t>
            </a:r>
          </a:p>
          <a:p>
            <a:pPr>
              <a:lnSpc>
                <a:spcPct val="150000"/>
              </a:lnSpc>
              <a:tabLst>
                <a:tab pos="1254125" algn="l"/>
              </a:tabLst>
            </a:pPr>
            <a:r>
              <a:rPr lang="en-US" sz="2200" dirty="0" err="1" smtClean="0"/>
              <a:t>Uang</a:t>
            </a:r>
            <a:r>
              <a:rPr lang="en-US" sz="2200" dirty="0" smtClean="0"/>
              <a:t> </a:t>
            </a:r>
            <a:r>
              <a:rPr lang="en-US" sz="2200" dirty="0" err="1" smtClean="0"/>
              <a:t>Andi</a:t>
            </a:r>
            <a:r>
              <a:rPr lang="en-US" sz="2200" dirty="0" smtClean="0"/>
              <a:t> 	=               × Rp20.000,00</a:t>
            </a:r>
          </a:p>
          <a:p>
            <a:pPr>
              <a:lnSpc>
                <a:spcPct val="150000"/>
              </a:lnSpc>
              <a:tabLst>
                <a:tab pos="1254125" algn="l"/>
              </a:tabLst>
            </a:pPr>
            <a:r>
              <a:rPr lang="en-US" sz="2200" dirty="0" smtClean="0"/>
              <a:t>	= Rp15.000,00.</a:t>
            </a:r>
          </a:p>
          <a:p>
            <a:pPr>
              <a:lnSpc>
                <a:spcPct val="150000"/>
              </a:lnSpc>
              <a:tabLst>
                <a:tab pos="1254125" algn="l"/>
              </a:tabLst>
            </a:pPr>
            <a:r>
              <a:rPr lang="en-US" sz="2200" dirty="0" err="1" smtClean="0"/>
              <a:t>Uang</a:t>
            </a:r>
            <a:r>
              <a:rPr lang="en-US" sz="2200" dirty="0" smtClean="0"/>
              <a:t> </a:t>
            </a:r>
            <a:r>
              <a:rPr lang="en-US" sz="2200" dirty="0" err="1" smtClean="0"/>
              <a:t>Wati</a:t>
            </a:r>
            <a:r>
              <a:rPr lang="en-US" sz="2200" dirty="0" smtClean="0"/>
              <a:t> =               × Rp20.000,00</a:t>
            </a:r>
          </a:p>
          <a:p>
            <a:pPr>
              <a:lnSpc>
                <a:spcPct val="150000"/>
              </a:lnSpc>
              <a:tabLst>
                <a:tab pos="1254125" algn="l"/>
              </a:tabLst>
            </a:pPr>
            <a:r>
              <a:rPr lang="en-US" sz="2200" dirty="0" smtClean="0"/>
              <a:t>	= Rp35.000,00.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95628" y="4557030"/>
            <a:ext cx="813518" cy="638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14980" y="5552174"/>
            <a:ext cx="857256" cy="717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7158" y="1142984"/>
            <a:ext cx="75724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D.   </a:t>
            </a:r>
            <a:r>
              <a:rPr lang="en-US" sz="2200" b="1" dirty="0" err="1" smtClean="0">
                <a:solidFill>
                  <a:srgbClr val="002060"/>
                </a:solidFill>
              </a:rPr>
              <a:t>Menggambar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Denah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atau</a:t>
            </a:r>
            <a:r>
              <a:rPr lang="en-US" sz="2200" b="1" dirty="0" smtClean="0">
                <a:solidFill>
                  <a:srgbClr val="002060"/>
                </a:solidFill>
              </a:rPr>
              <a:t> Daerah </a:t>
            </a:r>
            <a:r>
              <a:rPr lang="en-US" sz="2200" b="1" dirty="0" err="1" smtClean="0">
                <a:solidFill>
                  <a:srgbClr val="002060"/>
                </a:solidFill>
              </a:rPr>
              <a:t>Menggunakan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Skala</a:t>
            </a:r>
            <a:endParaRPr lang="en-US" sz="2200" b="1" dirty="0" smtClean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9604" y="1643049"/>
            <a:ext cx="213090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err="1" smtClean="0">
                <a:solidFill>
                  <a:srgbClr val="00B0F0"/>
                </a:solidFill>
              </a:rPr>
              <a:t>Pengertian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Skala</a:t>
            </a:r>
            <a:endParaRPr lang="en-US" sz="2200" b="1" dirty="0" smtClean="0">
              <a:solidFill>
                <a:srgbClr val="00B0F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158" y="2044484"/>
            <a:ext cx="7572428" cy="4458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200" dirty="0" err="1" smtClean="0"/>
              <a:t>Misalnya</a:t>
            </a:r>
            <a:r>
              <a:rPr lang="en-US" sz="2200" dirty="0" smtClean="0"/>
              <a:t> </a:t>
            </a:r>
            <a:r>
              <a:rPr lang="en-US" sz="2200" dirty="0" err="1" smtClean="0"/>
              <a:t>panjang</a:t>
            </a:r>
            <a:r>
              <a:rPr lang="en-US" sz="2200" dirty="0" smtClean="0"/>
              <a:t> </a:t>
            </a:r>
            <a:r>
              <a:rPr lang="en-US" sz="2200" dirty="0" err="1" smtClean="0"/>
              <a:t>kayu</a:t>
            </a:r>
            <a:r>
              <a:rPr lang="en-US" sz="2200" dirty="0" smtClean="0"/>
              <a:t> 5 m. </a:t>
            </a:r>
            <a:r>
              <a:rPr lang="en-US" sz="2200" dirty="0" err="1" smtClean="0"/>
              <a:t>Dapatkah</a:t>
            </a:r>
            <a:r>
              <a:rPr lang="en-US" sz="2200" dirty="0" smtClean="0"/>
              <a:t> </a:t>
            </a:r>
            <a:r>
              <a:rPr lang="sv-SE" sz="2200" dirty="0" smtClean="0"/>
              <a:t>kamu menggambar sesuai dengan ukuran </a:t>
            </a:r>
            <a:r>
              <a:rPr lang="en-US" sz="2200" dirty="0" err="1" smtClean="0"/>
              <a:t>sebenarnya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bukumu</a:t>
            </a:r>
            <a:r>
              <a:rPr lang="en-US" sz="2200" dirty="0" smtClean="0"/>
              <a:t>? </a:t>
            </a:r>
            <a:r>
              <a:rPr lang="en-US" sz="2200" dirty="0" err="1" smtClean="0"/>
              <a:t>Tentu</a:t>
            </a:r>
            <a:r>
              <a:rPr lang="en-US" sz="2200" dirty="0" smtClean="0"/>
              <a:t> </a:t>
            </a:r>
            <a:r>
              <a:rPr lang="en-US" sz="2200" dirty="0" err="1" smtClean="0"/>
              <a:t>tidak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. </a:t>
            </a:r>
            <a:r>
              <a:rPr lang="nn-NO" sz="2200" dirty="0" smtClean="0"/>
              <a:t>Untuk itu, kamu menggambar di bukumu </a:t>
            </a:r>
            <a:r>
              <a:rPr lang="sv-SE" sz="2200" dirty="0" smtClean="0"/>
              <a:t>dengan gambar yang lebih pendek, misalnya </a:t>
            </a:r>
            <a:r>
              <a:rPr lang="en-US" sz="2200" dirty="0" err="1" smtClean="0"/>
              <a:t>kayu</a:t>
            </a:r>
            <a:r>
              <a:rPr lang="en-US" sz="2200" dirty="0" smtClean="0"/>
              <a:t> </a:t>
            </a:r>
            <a:r>
              <a:rPr lang="en-US" sz="2200" dirty="0" err="1" smtClean="0"/>
              <a:t>hanya</a:t>
            </a:r>
            <a:r>
              <a:rPr lang="en-US" sz="2200" dirty="0" smtClean="0"/>
              <a:t> </a:t>
            </a:r>
            <a:r>
              <a:rPr lang="en-US" sz="2200" dirty="0" err="1" smtClean="0"/>
              <a:t>sepanjang</a:t>
            </a:r>
            <a:r>
              <a:rPr lang="en-US" sz="2200" dirty="0" smtClean="0"/>
              <a:t> 5 cm.</a:t>
            </a:r>
          </a:p>
          <a:p>
            <a:pPr>
              <a:lnSpc>
                <a:spcPct val="130000"/>
              </a:lnSpc>
            </a:pPr>
            <a:r>
              <a:rPr lang="sv-SE" sz="2200" dirty="0" smtClean="0"/>
              <a:t>Dalam hal ini, kamu menggunakan skala.</a:t>
            </a:r>
          </a:p>
          <a:p>
            <a:pPr>
              <a:lnSpc>
                <a:spcPct val="130000"/>
              </a:lnSpc>
              <a:tabLst>
                <a:tab pos="1254125" algn="l"/>
              </a:tabLst>
            </a:pPr>
            <a:r>
              <a:rPr lang="en-US" sz="2200" dirty="0" smtClean="0"/>
              <a:t>5 cm : 5 m 	= 5 cm : 500 cm</a:t>
            </a:r>
          </a:p>
          <a:p>
            <a:pPr>
              <a:lnSpc>
                <a:spcPct val="130000"/>
              </a:lnSpc>
              <a:tabLst>
                <a:tab pos="1254125" algn="l"/>
              </a:tabLst>
            </a:pPr>
            <a:r>
              <a:rPr lang="en-US" sz="2200" dirty="0" smtClean="0"/>
              <a:t>	= 1 : 100</a:t>
            </a:r>
          </a:p>
          <a:p>
            <a:pPr>
              <a:lnSpc>
                <a:spcPct val="130000"/>
              </a:lnSpc>
            </a:pPr>
            <a:r>
              <a:rPr lang="en-US" sz="2200" dirty="0" err="1" smtClean="0"/>
              <a:t>Skala</a:t>
            </a:r>
            <a:r>
              <a:rPr lang="en-US" sz="2200" dirty="0" smtClean="0"/>
              <a:t> yang </a:t>
            </a:r>
            <a:r>
              <a:rPr lang="en-US" sz="2200" dirty="0" err="1" smtClean="0"/>
              <a:t>kamu</a:t>
            </a:r>
            <a:r>
              <a:rPr lang="en-US" sz="2200" dirty="0" smtClean="0"/>
              <a:t> </a:t>
            </a:r>
            <a:r>
              <a:rPr lang="en-US" sz="2200" dirty="0" err="1" smtClean="0"/>
              <a:t>gunakan</a:t>
            </a:r>
            <a:r>
              <a:rPr lang="en-US" sz="2200" dirty="0" smtClean="0"/>
              <a:t> 1 : 100. </a:t>
            </a:r>
            <a:r>
              <a:rPr lang="en-US" sz="2200" dirty="0" err="1" smtClean="0"/>
              <a:t>Artinya</a:t>
            </a:r>
            <a:r>
              <a:rPr lang="en-US" sz="2200" dirty="0" smtClean="0"/>
              <a:t>, </a:t>
            </a:r>
            <a:r>
              <a:rPr lang="en-US" sz="2200" dirty="0" err="1" smtClean="0"/>
              <a:t>setiap</a:t>
            </a:r>
            <a:r>
              <a:rPr lang="en-US" sz="2200" dirty="0" smtClean="0"/>
              <a:t> 1 cm </a:t>
            </a:r>
            <a:r>
              <a:rPr lang="en-US" sz="2200" dirty="0" err="1" smtClean="0"/>
              <a:t>mewakili</a:t>
            </a:r>
            <a:r>
              <a:rPr lang="en-US" sz="2200" dirty="0" smtClean="0"/>
              <a:t> 100 cm. </a:t>
            </a:r>
            <a:r>
              <a:rPr lang="en-US" sz="2200" dirty="0" err="1" smtClean="0"/>
              <a:t>Jadi</a:t>
            </a:r>
            <a:r>
              <a:rPr lang="en-US" sz="2200" dirty="0" smtClean="0"/>
              <a:t>, </a:t>
            </a:r>
            <a:r>
              <a:rPr lang="en-US" sz="2200" dirty="0" err="1" smtClean="0"/>
              <a:t>skala</a:t>
            </a:r>
            <a:r>
              <a:rPr lang="en-US" sz="2200" dirty="0" smtClean="0"/>
              <a:t>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sv-SE" sz="2200" dirty="0" smtClean="0"/>
              <a:t>perbandingan ukuran pada gambar dengan ukuran sebenarnya.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27228" y="1187228"/>
            <a:ext cx="7358114" cy="5021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/>
              <a:t>Contoh</a:t>
            </a:r>
            <a:endParaRPr lang="en-US" sz="2400" b="1" dirty="0" smtClean="0"/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Jarak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kota</a:t>
            </a:r>
            <a:r>
              <a:rPr lang="en-US" sz="2400" dirty="0" smtClean="0"/>
              <a:t> </a:t>
            </a:r>
            <a:r>
              <a:rPr lang="en-US" sz="2400" dirty="0" err="1" smtClean="0"/>
              <a:t>digambar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peta</a:t>
            </a:r>
            <a:r>
              <a:rPr lang="en-US" sz="2400" dirty="0" smtClean="0"/>
              <a:t> </a:t>
            </a:r>
            <a:r>
              <a:rPr lang="en-US" sz="2400" dirty="0" err="1" smtClean="0"/>
              <a:t>berskala</a:t>
            </a:r>
            <a:r>
              <a:rPr lang="en-US" sz="2400" dirty="0" smtClean="0"/>
              <a:t>. </a:t>
            </a:r>
            <a:r>
              <a:rPr lang="en-US" sz="2400" dirty="0" err="1" smtClean="0"/>
              <a:t>Peta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fi-FI" sz="2400" dirty="0" smtClean="0"/>
              <a:t>skala 1 : 100.000. Jika jarak kedua kota itu 8 km, berapa </a:t>
            </a:r>
            <a:r>
              <a:rPr lang="en-US" sz="2400" dirty="0" err="1" smtClean="0"/>
              <a:t>sentimeter</a:t>
            </a:r>
            <a:r>
              <a:rPr lang="en-US" sz="2400" dirty="0" smtClean="0"/>
              <a:t> </a:t>
            </a:r>
            <a:r>
              <a:rPr lang="en-US" sz="2400" dirty="0" err="1" smtClean="0"/>
              <a:t>jarak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kota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peta</a:t>
            </a:r>
            <a:r>
              <a:rPr lang="en-US" sz="2400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en-US" sz="2400" b="1" dirty="0" err="1" smtClean="0"/>
              <a:t>Jawab</a:t>
            </a:r>
            <a:r>
              <a:rPr lang="en-US" sz="2400" b="1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fi-FI" sz="2400" dirty="0" smtClean="0"/>
              <a:t>Jarak dua kota = 8 km = 8.000 m = 800.000 cm.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Skala</a:t>
            </a:r>
            <a:r>
              <a:rPr lang="en-US" sz="2400" dirty="0" smtClean="0"/>
              <a:t> 1 : 100.000 </a:t>
            </a:r>
            <a:r>
              <a:rPr lang="en-US" sz="2400" dirty="0" err="1" smtClean="0"/>
              <a:t>artinya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1 cm </a:t>
            </a:r>
            <a:r>
              <a:rPr lang="en-US" sz="2400" dirty="0" err="1" smtClean="0"/>
              <a:t>mewakili</a:t>
            </a:r>
            <a:r>
              <a:rPr lang="en-US" sz="2400" dirty="0" smtClean="0"/>
              <a:t> 100.000 cm.</a:t>
            </a:r>
          </a:p>
          <a:p>
            <a:pPr>
              <a:lnSpc>
                <a:spcPct val="150000"/>
              </a:lnSpc>
            </a:pPr>
            <a:r>
              <a:rPr lang="pl-PL" sz="2400" dirty="0" smtClean="0"/>
              <a:t>Jadi, jarak pada peta = 800.000 : 100.000 = 8 cm.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28596" y="2143116"/>
            <a:ext cx="7715304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</a:pPr>
            <a:r>
              <a:rPr lang="fi-FI" sz="2200" dirty="0" smtClean="0"/>
              <a:t>Peta merupakan gambaran keadaaan suatu </a:t>
            </a:r>
            <a:r>
              <a:rPr lang="sv-SE" sz="2200" dirty="0" smtClean="0"/>
              <a:t>permukaan (misal permukaan bumi) yang ditampilkan pada bidang datar dengan skala tertentu. </a:t>
            </a:r>
          </a:p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err="1" smtClean="0"/>
              <a:t>Gambaran</a:t>
            </a:r>
            <a:r>
              <a:rPr lang="en-US" sz="2200" dirty="0" smtClean="0"/>
              <a:t> </a:t>
            </a:r>
            <a:r>
              <a:rPr lang="en-US" sz="2200" dirty="0" err="1" smtClean="0"/>
              <a:t>permukaan</a:t>
            </a:r>
            <a:r>
              <a:rPr lang="en-US" sz="2200" dirty="0" smtClean="0"/>
              <a:t> </a:t>
            </a:r>
            <a:r>
              <a:rPr lang="en-US" sz="2200" dirty="0" err="1" smtClean="0"/>
              <a:t>itu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meliputi</a:t>
            </a:r>
            <a:r>
              <a:rPr lang="en-US" sz="2200" dirty="0" smtClean="0"/>
              <a:t> </a:t>
            </a:r>
            <a:r>
              <a:rPr lang="en-US" sz="2200" dirty="0" err="1" smtClean="0"/>
              <a:t>wilayah</a:t>
            </a:r>
            <a:r>
              <a:rPr lang="en-US" sz="2200" dirty="0" smtClean="0"/>
              <a:t> yang </a:t>
            </a:r>
            <a:r>
              <a:rPr lang="en-US" sz="2200" dirty="0" err="1" smtClean="0"/>
              <a:t>luas</a:t>
            </a:r>
            <a:r>
              <a:rPr lang="en-US" sz="2200" dirty="0" smtClean="0"/>
              <a:t> </a:t>
            </a:r>
            <a:r>
              <a:rPr lang="en-US" sz="2200" dirty="0" err="1" smtClean="0"/>
              <a:t>atau</a:t>
            </a:r>
            <a:r>
              <a:rPr lang="en-US" sz="2200" dirty="0" smtClean="0"/>
              <a:t> </a:t>
            </a:r>
            <a:r>
              <a:rPr lang="en-US" sz="2200" dirty="0" err="1" smtClean="0"/>
              <a:t>hanya</a:t>
            </a:r>
            <a:r>
              <a:rPr lang="en-US" sz="2200" dirty="0" smtClean="0"/>
              <a:t> </a:t>
            </a:r>
            <a:r>
              <a:rPr lang="en-US" sz="2200" dirty="0" err="1" smtClean="0"/>
              <a:t>wilayah</a:t>
            </a:r>
            <a:r>
              <a:rPr lang="en-US" sz="2200" dirty="0" smtClean="0"/>
              <a:t> yang </a:t>
            </a:r>
            <a:r>
              <a:rPr lang="sv-SE" sz="2200" dirty="0" smtClean="0"/>
              <a:t>sempit dan disajikan dalam sebuah lembar bidang datar (selembar kertas).</a:t>
            </a:r>
          </a:p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</a:pPr>
            <a:r>
              <a:rPr lang="sv-SE" sz="2200" dirty="0" smtClean="0"/>
              <a:t>Menggambar denah atau peta berskala harus mempertimbangkan jarak sesungguhnya dan jarak pada denah atau peta.</a:t>
            </a:r>
          </a:p>
        </p:txBody>
      </p:sp>
      <p:sp>
        <p:nvSpPr>
          <p:cNvPr id="8" name="Rectangle 7"/>
          <p:cNvSpPr/>
          <p:nvPr/>
        </p:nvSpPr>
        <p:spPr>
          <a:xfrm>
            <a:off x="428596" y="1071546"/>
            <a:ext cx="75724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err="1" smtClean="0">
                <a:solidFill>
                  <a:srgbClr val="00B0F0"/>
                </a:solidFill>
              </a:rPr>
              <a:t>Menggambar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Denah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atau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Peta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Berskala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dari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Suatu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Bangunan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atau</a:t>
            </a:r>
            <a:r>
              <a:rPr lang="en-US" sz="2200" b="1" dirty="0" smtClean="0">
                <a:solidFill>
                  <a:srgbClr val="00B0F0"/>
                </a:solidFill>
              </a:rPr>
              <a:t> Daerah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576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Dean Ganteng</cp:lastModifiedBy>
  <cp:revision>111</cp:revision>
  <dcterms:created xsi:type="dcterms:W3CDTF">2008-12-31T17:37:56Z</dcterms:created>
  <dcterms:modified xsi:type="dcterms:W3CDTF">2020-07-21T14:13:34Z</dcterms:modified>
</cp:coreProperties>
</file>