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283" r:id="rId4"/>
    <p:sldId id="262" r:id="rId5"/>
    <p:sldId id="296" r:id="rId6"/>
    <p:sldId id="298" r:id="rId7"/>
    <p:sldId id="284" r:id="rId8"/>
    <p:sldId id="294" r:id="rId9"/>
    <p:sldId id="297" r:id="rId10"/>
    <p:sldId id="286" r:id="rId11"/>
    <p:sldId id="287" r:id="rId12"/>
    <p:sldId id="290" r:id="rId13"/>
    <p:sldId id="301" r:id="rId14"/>
    <p:sldId id="291" r:id="rId15"/>
    <p:sldId id="289" r:id="rId16"/>
    <p:sldId id="292" r:id="rId17"/>
    <p:sldId id="295" r:id="rId18"/>
    <p:sldId id="293" r:id="rId19"/>
    <p:sldId id="302" r:id="rId20"/>
    <p:sldId id="285" r:id="rId21"/>
    <p:sldId id="30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65A"/>
    <a:srgbClr val="18A811"/>
    <a:srgbClr val="129D0C"/>
    <a:srgbClr val="D99694"/>
    <a:srgbClr val="FFFFFF"/>
    <a:srgbClr val="1DD0D8"/>
    <a:srgbClr val="454142"/>
    <a:srgbClr val="FEE97E"/>
    <a:srgbClr val="87C43B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8856" autoAdjust="0"/>
  </p:normalViewPr>
  <p:slideViewPr>
    <p:cSldViewPr>
      <p:cViewPr varScale="1">
        <p:scale>
          <a:sx n="86" d="100"/>
          <a:sy n="86" d="100"/>
        </p:scale>
        <p:origin x="9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Gmbr</a:t>
            </a:r>
            <a:r>
              <a:rPr lang="en-US" dirty="0" smtClean="0"/>
              <a:t> icon </a:t>
            </a:r>
            <a:r>
              <a:rPr lang="en-US" dirty="0" err="1" smtClean="0"/>
              <a:t>anaknya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,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gbr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size </a:t>
            </a:r>
            <a:r>
              <a:rPr lang="en-US" dirty="0" err="1" smtClean="0"/>
              <a:t>kecil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8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6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Gmbr</a:t>
            </a:r>
            <a:r>
              <a:rPr lang="en-US" dirty="0" smtClean="0"/>
              <a:t> icon </a:t>
            </a:r>
            <a:r>
              <a:rPr lang="en-US" dirty="0" err="1" smtClean="0"/>
              <a:t>anaknya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,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gbr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size </a:t>
            </a:r>
            <a:r>
              <a:rPr lang="en-US" dirty="0" err="1" smtClean="0"/>
              <a:t>kecil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6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6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5124" name="Picture 4" descr="Classical decorative simple black frame for your text, menu or diploma  Stock Vector Image &amp; Art - Alam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" t="3018" r="-553" b="9843"/>
          <a:stretch/>
        </p:blipFill>
        <p:spPr bwMode="auto">
          <a:xfrm>
            <a:off x="533400" y="1543770"/>
            <a:ext cx="5638800" cy="29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6898" y="1802084"/>
            <a:ext cx="4659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smtClean="0">
                <a:solidFill>
                  <a:srgbClr val="000000"/>
                </a:solidFill>
              </a:rPr>
              <a:t>1. </a:t>
            </a:r>
            <a:r>
              <a:rPr lang="en-US" dirty="0" err="1" smtClean="0">
                <a:solidFill>
                  <a:srgbClr val="000000"/>
                </a:solidFill>
              </a:rPr>
              <a:t>Mengakui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kesalahan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sendiri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just" fontAlgn="base"/>
            <a:r>
              <a:rPr lang="en-US" dirty="0" smtClean="0">
                <a:solidFill>
                  <a:srgbClr val="000000"/>
                </a:solidFill>
              </a:rPr>
              <a:t>2. </a:t>
            </a:r>
            <a:r>
              <a:rPr lang="en-US" dirty="0" err="1" smtClean="0">
                <a:solidFill>
                  <a:srgbClr val="000000"/>
                </a:solidFill>
              </a:rPr>
              <a:t>Meminta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maaf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orang </a:t>
            </a:r>
            <a:r>
              <a:rPr lang="en-US" dirty="0" smtClean="0">
                <a:solidFill>
                  <a:srgbClr val="000000"/>
                </a:solidFill>
              </a:rPr>
              <a:t>lain </a:t>
            </a:r>
            <a:r>
              <a:rPr lang="en-US" dirty="0" err="1" smtClean="0">
                <a:solidFill>
                  <a:srgbClr val="000000"/>
                </a:solidFill>
              </a:rPr>
              <a:t>jika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just" fontAlgn="base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berbuat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salah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 fontAlgn="base"/>
            <a:r>
              <a:rPr lang="en-US" dirty="0" smtClean="0">
                <a:solidFill>
                  <a:srgbClr val="000000"/>
                </a:solidFill>
              </a:rPr>
              <a:t>3. </a:t>
            </a:r>
            <a:r>
              <a:rPr lang="en-US" dirty="0" err="1" smtClean="0">
                <a:solidFill>
                  <a:srgbClr val="000000"/>
                </a:solidFill>
              </a:rPr>
              <a:t>Segera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bertaubat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Allah </a:t>
            </a:r>
            <a:r>
              <a:rPr lang="en-US" dirty="0" err="1" smtClean="0">
                <a:solidFill>
                  <a:srgbClr val="000000"/>
                </a:solidFill>
              </a:rPr>
              <a:t>Swt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 fontAlgn="base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jika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berbuat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dosa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 fontAlgn="base"/>
            <a:r>
              <a:rPr lang="en-US" dirty="0" smtClean="0">
                <a:solidFill>
                  <a:srgbClr val="000000"/>
                </a:solidFill>
              </a:rPr>
              <a:t>4. </a:t>
            </a:r>
            <a:r>
              <a:rPr lang="en-US" dirty="0" err="1" smtClean="0">
                <a:solidFill>
                  <a:srgbClr val="000000"/>
                </a:solidFill>
              </a:rPr>
              <a:t>Sabar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apabila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ujian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 </a:t>
            </a:r>
          </a:p>
          <a:p>
            <a:pPr algn="just" fontAlgn="base"/>
            <a:r>
              <a:rPr lang="en-US" dirty="0" smtClean="0">
                <a:solidFill>
                  <a:srgbClr val="000000"/>
                </a:solidFill>
              </a:rPr>
              <a:t>5. </a:t>
            </a:r>
            <a:r>
              <a:rPr lang="en-US" dirty="0" err="1" smtClean="0">
                <a:solidFill>
                  <a:srgbClr val="000000"/>
                </a:solidFill>
              </a:rPr>
              <a:t>Selalu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perintah</a:t>
            </a:r>
            <a:r>
              <a:rPr lang="en-US" dirty="0">
                <a:solidFill>
                  <a:srgbClr val="000000"/>
                </a:solidFill>
              </a:rPr>
              <a:t> 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 </a:t>
            </a:r>
          </a:p>
          <a:p>
            <a:pPr algn="just" fontAlgn="base"/>
            <a:r>
              <a:rPr lang="en-US" dirty="0" smtClean="0">
                <a:solidFill>
                  <a:srgbClr val="000000"/>
                </a:solidFill>
              </a:rPr>
              <a:t>6. </a:t>
            </a:r>
            <a:r>
              <a:rPr lang="en-US" dirty="0" err="1" smtClean="0">
                <a:solidFill>
                  <a:srgbClr val="000000"/>
                </a:solidFill>
              </a:rPr>
              <a:t>Menyayangi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semua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makhluk</a:t>
            </a:r>
            <a:r>
              <a:rPr lang="en-US" dirty="0">
                <a:solidFill>
                  <a:srgbClr val="000000"/>
                </a:solidFill>
              </a:rPr>
              <a:t> 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2050" name="Picture 2" descr="C:\Users\User\AppData\Local\Microsoft\Windows\INetCache\Content.Word\10 0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4" b="8636"/>
          <a:stretch/>
        </p:blipFill>
        <p:spPr bwMode="auto">
          <a:xfrm>
            <a:off x="6238875" y="1453229"/>
            <a:ext cx="2905125" cy="265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96898" y="1005442"/>
            <a:ext cx="716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2000" b="1" dirty="0">
                <a:solidFill>
                  <a:srgbClr val="000000"/>
                </a:solidFill>
              </a:rPr>
              <a:t>Sikap yang dapat diteladani dari </a:t>
            </a:r>
            <a:r>
              <a:rPr lang="sv-SE" sz="2000" b="1" dirty="0" smtClean="0">
                <a:solidFill>
                  <a:srgbClr val="000000"/>
                </a:solidFill>
              </a:rPr>
              <a:t>kisah </a:t>
            </a:r>
            <a:r>
              <a:rPr lang="sv-SE" sz="2000" b="1" dirty="0">
                <a:solidFill>
                  <a:srgbClr val="000000"/>
                </a:solidFill>
              </a:rPr>
              <a:t>Nabi Adam A.S. antara lain</a:t>
            </a:r>
            <a:r>
              <a:rPr lang="sv-SE" sz="2000" b="1" dirty="0" smtClean="0">
                <a:solidFill>
                  <a:srgbClr val="000000"/>
                </a:solidFill>
              </a:rPr>
              <a:t>: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rgbClr val="1D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Adam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305177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Nabi Idris A.S. adalah Nabi kedua</a:t>
            </a:r>
            <a:r>
              <a:rPr kumimoji="0" lang="id-ID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setelah Nabi Adam A.S.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adalah keturunan Nabi Adam A.S. yang keenam.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diangkat menjadi </a:t>
            </a:r>
            <a:r>
              <a:rPr lang="id-ID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nabi </a:t>
            </a: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oleh Allah Swt.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diberi tugas untuk mengajak 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manusia beribadah kepada Allah Swt. </a:t>
            </a:r>
            <a:endParaRPr lang="id-ID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Idris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Muslim kids in purple outfit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2129"/>
            <a:ext cx="2557301" cy="29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57261" y="949170"/>
            <a:ext cx="4229477" cy="498110"/>
            <a:chOff x="-1926722" y="9108"/>
            <a:chExt cx="5958111" cy="498110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-1916074" y="9108"/>
              <a:ext cx="5650658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/>
              <a:r>
                <a:rPr lang="sv-SE" sz="2000" b="1" dirty="0" smtClean="0">
                  <a:latin typeface="Calibri" panose="020F0502020204030204" pitchFamily="34" charset="0"/>
                </a:rPr>
                <a:t>Tahukah kamu siapa Nabi </a:t>
              </a:r>
              <a:r>
                <a:rPr lang="id-ID" sz="2000" b="1" dirty="0" smtClean="0">
                  <a:latin typeface="Calibri" panose="020F0502020204030204" pitchFamily="34" charset="0"/>
                </a:rPr>
                <a:t>Idris</a:t>
              </a:r>
              <a:r>
                <a:rPr lang="sv-SE" sz="2000" b="1" dirty="0" smtClean="0">
                  <a:latin typeface="Calibri" panose="020F0502020204030204" pitchFamily="34" charset="0"/>
                </a:rPr>
                <a:t> A.S.?</a:t>
              </a:r>
              <a:endParaRPr lang="sv-SE" sz="20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-1926722" y="507218"/>
              <a:ext cx="5958111" cy="0"/>
            </a:xfrm>
            <a:prstGeom prst="line">
              <a:avLst/>
            </a:prstGeom>
            <a:grpFill/>
            <a:ln>
              <a:solidFill>
                <a:srgbClr val="D99694"/>
              </a:solidFill>
              <a:headEnd type="oval"/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 Diagonal Corner Rectangle 8"/>
          <p:cNvSpPr/>
          <p:nvPr/>
        </p:nvSpPr>
        <p:spPr>
          <a:xfrm>
            <a:off x="182136" y="1920533"/>
            <a:ext cx="5990063" cy="2405694"/>
          </a:xfrm>
          <a:prstGeom prst="round2DiagRect">
            <a:avLst/>
          </a:prstGeom>
          <a:noFill/>
          <a:ln>
            <a:solidFill>
              <a:srgbClr val="D99694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1400" y="1581150"/>
            <a:ext cx="5208563" cy="2901251"/>
            <a:chOff x="863236" y="922459"/>
            <a:chExt cx="7774327" cy="43981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36" y="922459"/>
              <a:ext cx="7774327" cy="4398142"/>
            </a:xfrm>
            <a:prstGeom prst="rect">
              <a:avLst/>
            </a:prstGeom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>
              <a:off x="1409322" y="1832201"/>
              <a:ext cx="6682153" cy="27252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6000" b="1" dirty="0" smtClean="0"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158070" y="2293111"/>
            <a:ext cx="4842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tinggal di Mesir.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adalah nabi yang saleh.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Setiap hari, ia beribadah dengan tekun.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selalu mengingat Allah Swt. 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di mana pun ia berada. </a:t>
            </a:r>
            <a:endParaRPr lang="id-ID" altLang="en-US" dirty="0"/>
          </a:p>
        </p:txBody>
      </p:sp>
      <p:pic>
        <p:nvPicPr>
          <p:cNvPr id="7" name="Picture 7" descr="5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8" y="1581149"/>
            <a:ext cx="3030602" cy="27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Idris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955"/>
            <a:ext cx="9144000" cy="529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5095" y="924242"/>
            <a:ext cx="522474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Bahkan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, Nabi Idris A.S. sangat pandai menjahit.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Hanya Nabi Idris A.S. yang mampu menjahit saat itu.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Selain itu, Nabi Idris A.S. pandai menunggang kuda.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Pada saat itu, sedikit sekali orang yang mampu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menunggang kuda. 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77" y="1758313"/>
            <a:ext cx="344873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Sejak kecil, Nabi Idris A.S. dikenal pandai membaca.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diajarkan membaca oleh ayahnya.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juga pandai menulis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dan ahli dalam berbagai ilmu.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7" y="1364843"/>
            <a:ext cx="3691113" cy="264072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3380347" y="761122"/>
            <a:ext cx="5562600" cy="199900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"/>
          <a:stretch/>
        </p:blipFill>
        <p:spPr>
          <a:xfrm>
            <a:off x="6352147" y="2305016"/>
            <a:ext cx="2590800" cy="2378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Idris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9086" y="3401515"/>
            <a:ext cx="72008" cy="1106254"/>
          </a:xfrm>
          <a:prstGeom prst="rect">
            <a:avLst/>
          </a:prstGeom>
          <a:solidFill>
            <a:srgbClr val="3BC2D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07078" y="3594602"/>
            <a:ext cx="72008" cy="720080"/>
          </a:xfrm>
          <a:prstGeom prst="rect">
            <a:avLst/>
          </a:prstGeom>
          <a:solidFill>
            <a:srgbClr val="E8465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5" name="Picture 4" descr="hand drawn cartoon frame animated border Stock Footage Video (100%  Royalty-free) 1057626748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938" r="4983" b="13151"/>
          <a:stretch/>
        </p:blipFill>
        <p:spPr bwMode="auto">
          <a:xfrm>
            <a:off x="2743200" y="833645"/>
            <a:ext cx="5029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96683" y="1181568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Suatu ketika, Nabi Idris A.S. dipertemukan Allah 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Swt.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dengan 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malaikat maut atau </a:t>
            </a:r>
            <a:endParaRPr lang="id-ID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Malaikat 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Izrail.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Malaikat Izrail menyamar sebagai manusia,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kemudian mendatangi rumah Nabi Idris A.S.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3375305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Malaikat Izrail datang untuk berkenalan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dengan Nabi Idris A.S.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mengajak Malaikat Izrail tinggal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di rumahnya.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1" y="1548366"/>
            <a:ext cx="2580475" cy="23578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Idris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63383" y="3465415"/>
            <a:ext cx="194217" cy="17959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>
              <a:ln>
                <a:solidFill>
                  <a:schemeClr val="accent1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0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02" y="1108224"/>
            <a:ext cx="1789652" cy="3441453"/>
          </a:xfrm>
          <a:prstGeom prst="rect">
            <a:avLst/>
          </a:prstGeom>
        </p:spPr>
      </p:pic>
      <p:pic>
        <p:nvPicPr>
          <p:cNvPr id="15" name="Picture 4" descr="Quote Borders Images – Browse 28,081 Stock Photos, Vectors, and Video |  Adobe 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6441" r="4556" b="8151"/>
          <a:stretch/>
        </p:blipFill>
        <p:spPr bwMode="auto">
          <a:xfrm>
            <a:off x="914400" y="914536"/>
            <a:ext cx="5427502" cy="35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71600" y="1428750"/>
            <a:ext cx="4572000" cy="29405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Selama 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di rumah Nabi Idris A.S., mereka terus beribadah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Namun, Malaikat Izrail menolak untuk makan dan tidur.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Malaikat Izrail terus-menerus beribadah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hingga Nabi Idris A.S. heran kepadanya.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Malaikat Izrail memberi tahu bahwa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ia adalah malaikat maut.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Idris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9" y="1176787"/>
            <a:ext cx="1615741" cy="3408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24468"/>
            <a:ext cx="6934200" cy="4254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2300" y="1560611"/>
            <a:ext cx="51816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Idris A.S. penasaran ingin mengetahui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rasanya meninggal dunia.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Malaikat Izrail mencabut nyawa Nabi Idris A.S.,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kemudian menghidupkannya kembali.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Idris A.S. juga penasaran ingin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melihat surga dan neraka. 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Allah Swt. mengabulkan permohonannya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melalui Malaikat Izrail.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sz="1600" dirty="0">
                <a:latin typeface="Robo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Nabi Idris A.S. pun dapat melihat surga dan neraka.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Idris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7" name="Picture 2" descr="Download Jeffrey Stoner Video - Black And White Border Aesthetic - Full 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06" y="1916862"/>
            <a:ext cx="4866794" cy="24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40405" y="2300453"/>
            <a:ext cx="44196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Asadul Usud 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artinya 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singa dari 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segala singa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Karena Nabi Idris A.S. tidak pernah berputus</a:t>
            </a:r>
          </a:p>
          <a:p>
            <a:pPr>
              <a:lnSpc>
                <a:spcPct val="115000"/>
              </a:lnSpc>
            </a:pP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Asa dalam 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berdakwah kepada umatnya.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berani menghadapi umatnya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yang ingkar kepada Allah Swt.  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8105" y="1132824"/>
            <a:ext cx="3124200" cy="6969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Apa itu Asadul Usud?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395" y="1670326"/>
            <a:ext cx="394081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mendapat lembaran </a:t>
            </a:r>
            <a:endParaRPr lang="id-ID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kitab 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dari Allah Swt.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Kitab tersebut berisi ajaran kebenaran 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agar 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umatnya </a:t>
            </a:r>
            <a:r>
              <a:rPr lang="id-ID" dirty="0" smtClean="0">
                <a:ea typeface="Times New Roman" panose="02020603050405020304" pitchFamily="18" charset="0"/>
                <a:cs typeface="Arial" panose="020B0604020202020204" pitchFamily="34" charset="0"/>
              </a:rPr>
              <a:t>beriman </a:t>
            </a: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kepada Allah Swt. dan berakhlak mulia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Nabi Idris A.S. mendapat gelar </a:t>
            </a:r>
            <a:r>
              <a:rPr lang="id-ID" i="1" dirty="0">
                <a:ea typeface="Times New Roman" panose="02020603050405020304" pitchFamily="18" charset="0"/>
                <a:cs typeface="Arial" panose="020B0604020202020204" pitchFamily="34" charset="0"/>
              </a:rPr>
              <a:t>Asadul </a:t>
            </a:r>
            <a:r>
              <a:rPr lang="id-ID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Usud.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Idris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2178" y="1764684"/>
            <a:ext cx="194217" cy="17959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>
              <a:ln>
                <a:solidFill>
                  <a:schemeClr val="accent1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4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6898" y="983161"/>
            <a:ext cx="716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2000" b="1" dirty="0">
                <a:solidFill>
                  <a:srgbClr val="000000"/>
                </a:solidFill>
              </a:rPr>
              <a:t>Sikap yang dapat diteladani dari </a:t>
            </a:r>
            <a:r>
              <a:rPr lang="sv-SE" sz="2000" b="1" dirty="0" smtClean="0">
                <a:solidFill>
                  <a:srgbClr val="000000"/>
                </a:solidFill>
              </a:rPr>
              <a:t>kisah </a:t>
            </a:r>
            <a:r>
              <a:rPr lang="sv-SE" sz="2000" b="1" dirty="0">
                <a:solidFill>
                  <a:srgbClr val="000000"/>
                </a:solidFill>
              </a:rPr>
              <a:t>Nabi </a:t>
            </a:r>
            <a:r>
              <a:rPr lang="id-ID" sz="2000" b="1" dirty="0" smtClean="0">
                <a:solidFill>
                  <a:srgbClr val="000000"/>
                </a:solidFill>
              </a:rPr>
              <a:t>Idris </a:t>
            </a:r>
            <a:r>
              <a:rPr lang="sv-SE" sz="2000" b="1" dirty="0" smtClean="0">
                <a:solidFill>
                  <a:srgbClr val="000000"/>
                </a:solidFill>
              </a:rPr>
              <a:t>A.S</a:t>
            </a:r>
            <a:r>
              <a:rPr lang="sv-SE" sz="2000" b="1" dirty="0">
                <a:solidFill>
                  <a:srgbClr val="000000"/>
                </a:solidFill>
              </a:rPr>
              <a:t>. antara lain</a:t>
            </a:r>
            <a:r>
              <a:rPr lang="sv-SE" sz="2000" b="1" dirty="0" smtClean="0">
                <a:solidFill>
                  <a:srgbClr val="000000"/>
                </a:solidFill>
              </a:rPr>
              <a:t>:</a:t>
            </a:r>
            <a:endParaRPr lang="en-US" sz="2000" b="1" dirty="0"/>
          </a:p>
        </p:txBody>
      </p:sp>
      <p:pic>
        <p:nvPicPr>
          <p:cNvPr id="6" name="Picture 4" descr="Classical decorative simple black frame for your text, menu or diploma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" t="3018" r="-553" b="9843"/>
          <a:stretch/>
        </p:blipFill>
        <p:spPr bwMode="auto">
          <a:xfrm>
            <a:off x="533400" y="1543770"/>
            <a:ext cx="5638800" cy="29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6898" y="2034323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Rajin belajar agar menjadi pandai.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Tekun beribadah kepada Allah Swt.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 sombong meskipun diberkahi kepandaian.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dirty="0">
                <a:latin typeface="Robo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 berputus asa dalam mengerjakan tugas.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A sticker template with muslim boy and girl praying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96" y="1628547"/>
            <a:ext cx="2667000" cy="28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Idris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3" b="91673" l="6366" r="96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7" t="11512" r="5217" b="9524"/>
          <a:stretch/>
        </p:blipFill>
        <p:spPr>
          <a:xfrm>
            <a:off x="491341" y="747529"/>
            <a:ext cx="5260439" cy="3458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3160" y="1276350"/>
            <a:ext cx="48768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Nabi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Adam A.S. adalah manusia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pertama yang  diciptakan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oleh Allah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Swt.</a:t>
            </a:r>
            <a:endParaRPr lang="id-ID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Nabi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Adam A.S. hidup bersama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Hawa.</a:t>
            </a:r>
            <a:endParaRPr lang="id-ID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Nabi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Adam A.S. mendapat hukuman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dari Allah Swt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karena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memakan buah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khuldi.</a:t>
            </a:r>
            <a:endParaRPr lang="id-ID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Nabi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Adam A.S. dan Hawa diusir dari surga.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Sikap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Nabi Adam A.S. yang harus ditiru </a:t>
            </a:r>
            <a:r>
              <a:rPr lang="id-ID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yaitu bersedia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meminta maaf dan sabar. 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7509"/>
            <a:ext cx="2781449" cy="4129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448093">
            <a:off x="6496868" y="911445"/>
            <a:ext cx="1446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 smtClean="0"/>
              <a:t>Rangkuman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71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214153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665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rgbClr val="374957"/>
              </a:solidFill>
              <a:effectLst/>
              <a:latin typeface="Proxima 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374957"/>
                </a:solidFill>
                <a:effectLst/>
                <a:latin typeface="Proxima Nova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374957"/>
                </a:solidFill>
                <a:effectLst/>
                <a:latin typeface="Proxima Nova"/>
              </a:rPr>
            </a:b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rgbClr val="374957"/>
              </a:solidFill>
              <a:effectLst/>
              <a:latin typeface="Proxima 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 descr="10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19618" r="11275" b="15818"/>
          <a:stretch/>
        </p:blipFill>
        <p:spPr bwMode="auto">
          <a:xfrm>
            <a:off x="2141538" y="1352550"/>
            <a:ext cx="4724401" cy="33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261589"/>
            <a:ext cx="4572000" cy="884303"/>
          </a:xfrm>
          <a:prstGeom prst="rect">
            <a:avLst/>
          </a:prstGeom>
          <a:solidFill>
            <a:schemeClr val="bg1"/>
          </a:solidFill>
          <a:ln>
            <a:solidFill>
              <a:srgbClr val="1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9"/>
          <p:cNvSpPr txBox="1"/>
          <p:nvPr/>
        </p:nvSpPr>
        <p:spPr>
          <a:xfrm>
            <a:off x="1231539" y="244828"/>
            <a:ext cx="40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/>
              <a:t>Kisah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Nabi</a:t>
            </a:r>
            <a:r>
              <a:rPr lang="en-US" sz="2800" b="1" dirty="0" smtClean="0"/>
              <a:t> Adam A.S.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Nabi</a:t>
            </a:r>
            <a:r>
              <a:rPr lang="en-US" sz="2800" b="1" dirty="0" smtClean="0"/>
              <a:t> Idris A.S</a:t>
            </a:r>
            <a:endParaRPr lang="id-ID" sz="2800" b="1" dirty="0"/>
          </a:p>
        </p:txBody>
      </p:sp>
      <p:sp>
        <p:nvSpPr>
          <p:cNvPr id="7" name="Diamond 6"/>
          <p:cNvSpPr/>
          <p:nvPr/>
        </p:nvSpPr>
        <p:spPr>
          <a:xfrm>
            <a:off x="0" y="60686"/>
            <a:ext cx="1295400" cy="1286107"/>
          </a:xfrm>
          <a:prstGeom prst="diamond">
            <a:avLst/>
          </a:prstGeom>
          <a:solidFill>
            <a:srgbClr val="18A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6"/>
          <p:cNvSpPr txBox="1"/>
          <p:nvPr/>
        </p:nvSpPr>
        <p:spPr>
          <a:xfrm>
            <a:off x="164221" y="261589"/>
            <a:ext cx="89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BAB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467472" y="6141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3" b="91673" l="6366" r="96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7" t="11512" r="5217" b="9524"/>
          <a:stretch/>
        </p:blipFill>
        <p:spPr>
          <a:xfrm>
            <a:off x="491341" y="747529"/>
            <a:ext cx="5260439" cy="3458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7509"/>
            <a:ext cx="2781449" cy="4129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448093">
            <a:off x="6496868" y="886094"/>
            <a:ext cx="1446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 smtClean="0"/>
              <a:t>Rangkuman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835560" y="1378499"/>
            <a:ext cx="4572000" cy="2303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Nabi Idris A.S. adalah keturunan keenam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dari Nabi Adam A.S.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Nabi Idris A.S. dikenal pandai membaca,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menulis, dan ahli dalam berbagai ilmu.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Nabi Idris A.S. sangat pandai menjahit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>
                <a:ea typeface="Times New Roman" panose="02020603050405020304" pitchFamily="18" charset="0"/>
                <a:cs typeface="Arial" panose="020B0604020202020204" pitchFamily="34" charset="0"/>
              </a:rPr>
              <a:t>dan menunggang kuda.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Nabi Idris A.S. mendapat gelar </a:t>
            </a:r>
            <a:r>
              <a:rPr lang="id-ID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Asadul Usud.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955"/>
            <a:ext cx="9144000" cy="52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3892" r="5186" b="6617"/>
          <a:stretch/>
        </p:blipFill>
        <p:spPr>
          <a:xfrm>
            <a:off x="3783874" y="1505337"/>
            <a:ext cx="4921617" cy="3032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1082" y="2389192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utusan</a:t>
            </a:r>
            <a:r>
              <a:rPr lang="en-US" dirty="0">
                <a:solidFill>
                  <a:srgbClr val="000000"/>
                </a:solidFill>
              </a:rPr>
              <a:t> 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manusia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pertama</a:t>
            </a:r>
            <a:endParaRPr lang="en-US" dirty="0"/>
          </a:p>
          <a:p>
            <a:pPr algn="just"/>
            <a:r>
              <a:rPr lang="en-US" dirty="0">
                <a:solidFill>
                  <a:srgbClr val="000000"/>
                </a:solidFill>
              </a:rPr>
              <a:t>yang </a:t>
            </a:r>
            <a:r>
              <a:rPr lang="en-US" dirty="0" err="1">
                <a:solidFill>
                  <a:srgbClr val="000000"/>
                </a:solidFill>
              </a:rPr>
              <a:t>diciptakan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oleh</a:t>
            </a:r>
            <a:r>
              <a:rPr lang="en-US" dirty="0">
                <a:solidFill>
                  <a:srgbClr val="000000"/>
                </a:solidFill>
              </a:rPr>
              <a:t> 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nenek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moyang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manusia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1689826"/>
            <a:ext cx="16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Nabi</a:t>
            </a:r>
            <a:r>
              <a:rPr lang="en-US" dirty="0" smtClean="0"/>
              <a:t> Adam A.S.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123950"/>
            <a:ext cx="214153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665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rgbClr val="374957"/>
              </a:solidFill>
              <a:effectLst/>
              <a:latin typeface="Proxima 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374957"/>
                </a:solidFill>
                <a:effectLst/>
                <a:latin typeface="Proxima Nova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374957"/>
                </a:solidFill>
                <a:effectLst/>
                <a:latin typeface="Proxima Nova"/>
              </a:rPr>
            </a:b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rgbClr val="374957"/>
              </a:solidFill>
              <a:effectLst/>
              <a:latin typeface="Proxima 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Indonesian boy in white outfi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2" y="1006449"/>
            <a:ext cx="1922877" cy="349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399770" y="1006449"/>
            <a:ext cx="4229477" cy="498032"/>
            <a:chOff x="-1916074" y="9108"/>
            <a:chExt cx="5958111" cy="498032"/>
          </a:xfrm>
          <a:noFill/>
        </p:grpSpPr>
        <p:sp>
          <p:nvSpPr>
            <p:cNvPr id="18" name="Rectangle 17"/>
            <p:cNvSpPr/>
            <p:nvPr/>
          </p:nvSpPr>
          <p:spPr>
            <a:xfrm>
              <a:off x="-1916074" y="9108"/>
              <a:ext cx="5883251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/>
              <a:r>
                <a:rPr lang="sv-SE" sz="2000" b="1" dirty="0" smtClean="0">
                  <a:latin typeface="Calibri" panose="020F0502020204030204" pitchFamily="34" charset="0"/>
                </a:rPr>
                <a:t>Tahukah kamu siapa Nabi Adam A.S.?</a:t>
              </a:r>
              <a:endParaRPr lang="sv-SE" sz="20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-1916074" y="507140"/>
              <a:ext cx="5958111" cy="0"/>
            </a:xfrm>
            <a:prstGeom prst="line">
              <a:avLst/>
            </a:prstGeom>
            <a:grpFill/>
            <a:ln>
              <a:solidFill>
                <a:srgbClr val="1DD0D8"/>
              </a:solidFill>
              <a:headEnd type="oval"/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0" y="303921"/>
            <a:ext cx="2743200" cy="457200"/>
          </a:xfrm>
          <a:prstGeom prst="rect">
            <a:avLst/>
          </a:prstGeom>
          <a:solidFill>
            <a:srgbClr val="1D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Adam A.S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2972"/>
            <a:ext cx="6477000" cy="34603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1100" y="1917484"/>
            <a:ext cx="449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memerintahkan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malaikat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jin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iblis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untuk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sujud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</a:t>
            </a:r>
            <a:endParaRPr lang="en-US" dirty="0"/>
          </a:p>
          <a:p>
            <a:r>
              <a:rPr lang="en-US" dirty="0" err="1">
                <a:solidFill>
                  <a:srgbClr val="000000"/>
                </a:solidFill>
              </a:rPr>
              <a:t>Namun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iblis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bersujud</a:t>
            </a:r>
            <a:r>
              <a:rPr lang="en-US" dirty="0">
                <a:solidFill>
                  <a:srgbClr val="000000"/>
                </a:solidFill>
              </a:rPr>
              <a:t>. 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Iblis </a:t>
            </a:r>
            <a:r>
              <a:rPr lang="en-US" dirty="0" err="1">
                <a:solidFill>
                  <a:srgbClr val="000000"/>
                </a:solidFill>
              </a:rPr>
              <a:t>merasa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dirinya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lebih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mulia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Iblis </a:t>
            </a:r>
            <a:r>
              <a:rPr lang="en-US" dirty="0" err="1">
                <a:solidFill>
                  <a:srgbClr val="000000"/>
                </a:solidFill>
              </a:rPr>
              <a:t>diciptakan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api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r>
              <a:rPr lang="en-US" dirty="0" err="1">
                <a:solidFill>
                  <a:srgbClr val="000000"/>
                </a:solidFill>
              </a:rPr>
              <a:t>Sedangkan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 </a:t>
            </a:r>
            <a:r>
              <a:rPr lang="en-US" dirty="0" err="1">
                <a:solidFill>
                  <a:srgbClr val="000000"/>
                </a:solidFill>
              </a:rPr>
              <a:t>diciptakan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tanah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rgbClr val="1D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Adam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A sticker template with muslim girl praying cartoon character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60519"/>
            <a:ext cx="2316237" cy="3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 descr="Download Jeffrey Stoner Video - Black And White Border Aesthetic - Full 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52" y="1352550"/>
            <a:ext cx="5171118" cy="27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2517" y="1931920"/>
            <a:ext cx="4419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</a:rPr>
              <a:t>Setelah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kejadian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itu</a:t>
            </a:r>
            <a:r>
              <a:rPr lang="en-US" dirty="0">
                <a:solidFill>
                  <a:srgbClr val="000000"/>
                </a:solidFill>
              </a:rPr>
              <a:t>, 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mengusir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 smtClean="0">
                <a:solidFill>
                  <a:srgbClr val="000000"/>
                </a:solidFill>
              </a:rPr>
              <a:t>iblis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surga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>
                <a:solidFill>
                  <a:srgbClr val="000000"/>
                </a:solidFill>
              </a:rPr>
              <a:t>Iblis pun </a:t>
            </a:r>
            <a:r>
              <a:rPr lang="en-US" dirty="0" err="1">
                <a:solidFill>
                  <a:srgbClr val="000000"/>
                </a:solidFill>
              </a:rPr>
              <a:t>dendam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</a:t>
            </a:r>
            <a:endParaRPr lang="en-US" dirty="0"/>
          </a:p>
          <a:p>
            <a:pPr algn="just"/>
            <a:r>
              <a:rPr lang="en-US" dirty="0">
                <a:solidFill>
                  <a:srgbClr val="000000"/>
                </a:solidFill>
              </a:rPr>
              <a:t>Iblis </a:t>
            </a:r>
            <a:r>
              <a:rPr lang="en-US" dirty="0" err="1">
                <a:solidFill>
                  <a:srgbClr val="000000"/>
                </a:solidFill>
              </a:rPr>
              <a:t>berjanji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menggoda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untuk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berbuat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diusir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surga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1" y="971549"/>
            <a:ext cx="1959370" cy="3641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rgbClr val="1D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Adam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4" name="Picture 4" descr="hand drawn cartoon frame animated border Stock Footage Video (100%  Royalty-free) 1057626748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938" r="4983" b="13151"/>
          <a:stretch/>
        </p:blipFill>
        <p:spPr bwMode="auto">
          <a:xfrm>
            <a:off x="0" y="1809750"/>
            <a:ext cx="4815468" cy="26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343150"/>
            <a:ext cx="4286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</a:rPr>
              <a:t>Pada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mulanya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tinggal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sendiri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surga</a:t>
            </a:r>
            <a:r>
              <a:rPr lang="en-US" dirty="0">
                <a:solidFill>
                  <a:srgbClr val="000000"/>
                </a:solidFill>
              </a:rPr>
              <a:t>. 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Kemudian</a:t>
            </a:r>
            <a:r>
              <a:rPr lang="en-US" dirty="0">
                <a:solidFill>
                  <a:srgbClr val="000000"/>
                </a:solidFill>
              </a:rPr>
              <a:t> 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menciptakan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Hawa</a:t>
            </a:r>
            <a:r>
              <a:rPr lang="en-US" dirty="0">
                <a:solidFill>
                  <a:srgbClr val="000000"/>
                </a:solidFill>
              </a:rPr>
              <a:t>. 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Hawa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menjadi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pendamping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Hawa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diciptakan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tulang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rusuk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Nabi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Adam A.S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09632" y="1019900"/>
            <a:ext cx="3613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Di </a:t>
            </a:r>
            <a:r>
              <a:rPr lang="en-US" dirty="0" err="1">
                <a:solidFill>
                  <a:srgbClr val="000000"/>
                </a:solidFill>
              </a:rPr>
              <a:t>surga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A.S.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Hawa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boleh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semua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makanan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Namun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satu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buah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tidak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boleh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dimakan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Buah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itu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buah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khuldi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/>
          <a:stretch/>
        </p:blipFill>
        <p:spPr>
          <a:xfrm>
            <a:off x="5791200" y="2724149"/>
            <a:ext cx="2665141" cy="1914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rgbClr val="1D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Adam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15415" y="1123950"/>
            <a:ext cx="194217" cy="179591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>
              <a:ln>
                <a:solidFill>
                  <a:schemeClr val="accent1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23950"/>
            <a:ext cx="5791200" cy="34895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671649"/>
            <a:ext cx="464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Iblis </a:t>
            </a:r>
            <a:r>
              <a:rPr lang="en-US" dirty="0" err="1">
                <a:solidFill>
                  <a:srgbClr val="000000"/>
                </a:solidFill>
              </a:rPr>
              <a:t>mengetahui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larangan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itu</a:t>
            </a:r>
            <a:r>
              <a:rPr lang="en-US" dirty="0">
                <a:solidFill>
                  <a:srgbClr val="000000"/>
                </a:solidFill>
              </a:rPr>
              <a:t>. </a:t>
            </a:r>
            <a:endParaRPr lang="en-US" dirty="0"/>
          </a:p>
          <a:p>
            <a:pPr algn="just"/>
            <a:r>
              <a:rPr lang="en-US" dirty="0">
                <a:solidFill>
                  <a:srgbClr val="000000"/>
                </a:solidFill>
              </a:rPr>
              <a:t>Iblis </a:t>
            </a:r>
            <a:r>
              <a:rPr lang="en-US" dirty="0" err="1">
                <a:solidFill>
                  <a:srgbClr val="000000"/>
                </a:solidFill>
              </a:rPr>
              <a:t>menggoda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Nabi</a:t>
            </a:r>
            <a:r>
              <a:rPr lang="en-US" dirty="0">
                <a:solidFill>
                  <a:srgbClr val="000000"/>
                </a:solidFill>
              </a:rPr>
              <a:t> Adam </a:t>
            </a:r>
            <a:r>
              <a:rPr lang="en-US" dirty="0" smtClean="0">
                <a:solidFill>
                  <a:srgbClr val="000000"/>
                </a:solidFill>
              </a:rPr>
              <a:t>A.S. </a:t>
            </a:r>
            <a:r>
              <a:rPr lang="en-US" dirty="0" err="1">
                <a:solidFill>
                  <a:srgbClr val="000000"/>
                </a:solidFill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an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Hawa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untuk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memakan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khuldi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/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Nabi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Adam A.S.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Hawa</a:t>
            </a:r>
            <a:r>
              <a:rPr lang="en-US" dirty="0">
                <a:solidFill>
                  <a:srgbClr val="000000"/>
                </a:solidFill>
              </a:rPr>
              <a:t> pun </a:t>
            </a:r>
            <a:r>
              <a:rPr lang="en-US" dirty="0" err="1">
                <a:solidFill>
                  <a:srgbClr val="000000"/>
                </a:solidFill>
              </a:rPr>
              <a:t>tergoda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Mereka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khuldi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itu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Mereka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sadar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berbuat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salah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Mereka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melanggar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perintah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1649"/>
            <a:ext cx="2286000" cy="2642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rgbClr val="1D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Adam A.S.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3" b="91673" l="6366" r="96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7" t="11512" r="5217" b="9524"/>
          <a:stretch/>
        </p:blipFill>
        <p:spPr>
          <a:xfrm>
            <a:off x="3594410" y="1352550"/>
            <a:ext cx="50292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50166" y="1645958"/>
            <a:ext cx="5025483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diturunkan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bumi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Nabi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Adam A.S.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diturunkan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terpisah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jauh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Hawa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Nabi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Adam A.S.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menyesal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perbuatannya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berdoa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memohon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ereka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menjalani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hukuman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2" descr="A sticker template with muslim girl praying cartoon character Free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9" y="1701168"/>
            <a:ext cx="2166538" cy="29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rgbClr val="1D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Adam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1166" y="999627"/>
            <a:ext cx="3429000" cy="714077"/>
            <a:chOff x="221166" y="999627"/>
            <a:chExt cx="3429000" cy="714077"/>
          </a:xfrm>
        </p:grpSpPr>
        <p:sp>
          <p:nvSpPr>
            <p:cNvPr id="3" name="Rectangle 2"/>
            <p:cNvSpPr/>
            <p:nvPr/>
          </p:nvSpPr>
          <p:spPr>
            <a:xfrm>
              <a:off x="221166" y="999627"/>
              <a:ext cx="3429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Allah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Swt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mengeluarkan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Nabi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Adam A.S.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dan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Hawa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dari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surga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81000" y="1688632"/>
              <a:ext cx="2667000" cy="25072"/>
            </a:xfrm>
            <a:prstGeom prst="line">
              <a:avLst/>
            </a:prstGeom>
            <a:noFill/>
            <a:ln>
              <a:solidFill>
                <a:srgbClr val="1DD0D8"/>
              </a:solidFill>
              <a:headEnd type="oval"/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7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1028" name="Picture 4" descr="Download Picture Text Box PNG Transparent Background, Free Download #24071  - FreeIcons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27" y="283012"/>
            <a:ext cx="6231673" cy="460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91000" y="805248"/>
            <a:ext cx="4800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Allah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Swt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menerima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taubat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dan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doa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Nabi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Adam A.S.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dan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Hawa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.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Setelah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40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tahun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berpisah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,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mereka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dipertemukan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kembali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oleh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Allah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Swt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.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Nabi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Adam A.S.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dan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Hawa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dipertemukan</a:t>
            </a:r>
            <a:endParaRPr lang="en-US" alt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di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Jabal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Rahmah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Jabal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Rahmah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terletak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di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Jazirah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Arab. </a:t>
            </a:r>
            <a:endParaRPr lang="en-US" altLang="en-US" dirty="0"/>
          </a:p>
        </p:txBody>
      </p:sp>
      <p:pic>
        <p:nvPicPr>
          <p:cNvPr id="1032" name="Picture 8" descr="10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31658"/>
            <a:ext cx="2733675" cy="15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350" y="2421790"/>
            <a:ext cx="3721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</a:rPr>
              <a:t>Mereka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bersyukur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Allah </a:t>
            </a:r>
            <a:r>
              <a:rPr lang="en-US" dirty="0" err="1">
                <a:solidFill>
                  <a:srgbClr val="000000"/>
                </a:solidFill>
              </a:rPr>
              <a:t>Swt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karena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dipertemukan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kembali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/>
              <a:t>Nabi</a:t>
            </a:r>
            <a:r>
              <a:rPr lang="en-US" dirty="0"/>
              <a:t> Adam A.S.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Hawa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di </a:t>
            </a:r>
            <a:r>
              <a:rPr lang="en-US" dirty="0" err="1"/>
              <a:t>bumi</a:t>
            </a:r>
            <a:r>
              <a:rPr lang="en-US" dirty="0"/>
              <a:t>.</a:t>
            </a:r>
          </a:p>
          <a:p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bahagia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70467"/>
            <a:ext cx="2743200" cy="457200"/>
          </a:xfrm>
          <a:prstGeom prst="rect">
            <a:avLst/>
          </a:prstGeom>
          <a:solidFill>
            <a:srgbClr val="1D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Kisah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Nabi</a:t>
            </a:r>
            <a:r>
              <a:rPr lang="en-US" sz="2000" b="1" dirty="0" smtClean="0">
                <a:solidFill>
                  <a:schemeClr val="tx1"/>
                </a:solidFill>
              </a:rPr>
              <a:t> Adam A.S.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1344" y="1338076"/>
            <a:ext cx="2835969" cy="646331"/>
            <a:chOff x="-1916074" y="9108"/>
            <a:chExt cx="4784724" cy="646331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-1916074" y="9108"/>
              <a:ext cx="4784724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/>
              <a:r>
                <a:rPr lang="sv-SE" b="1" dirty="0" smtClean="0">
                  <a:latin typeface="Calibri" panose="020F0502020204030204" pitchFamily="34" charset="0"/>
                </a:rPr>
                <a:t>Pertemuan Nabi Adam A.S. </a:t>
              </a:r>
            </a:p>
            <a:p>
              <a:pPr lvl="0"/>
              <a:r>
                <a:rPr lang="sv-SE" b="1" dirty="0" smtClean="0">
                  <a:latin typeface="Calibri" panose="020F0502020204030204" pitchFamily="34" charset="0"/>
                </a:rPr>
                <a:t>dan Hawa</a:t>
              </a:r>
              <a:endParaRPr lang="sv-SE" b="1" dirty="0"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1829518" y="655439"/>
              <a:ext cx="4382452" cy="0"/>
            </a:xfrm>
            <a:prstGeom prst="line">
              <a:avLst/>
            </a:prstGeom>
            <a:grpFill/>
            <a:ln>
              <a:solidFill>
                <a:srgbClr val="1DD0D8"/>
              </a:solidFill>
              <a:headEnd type="oval"/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346" y="2735428"/>
            <a:ext cx="72008" cy="1106254"/>
          </a:xfrm>
          <a:prstGeom prst="rect">
            <a:avLst/>
          </a:prstGeom>
          <a:solidFill>
            <a:srgbClr val="3BC2D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943</Words>
  <Application>Microsoft Office PowerPoint</Application>
  <PresentationFormat>On-screen Show (16:9)</PresentationFormat>
  <Paragraphs>181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Proxima Nova</vt:lpstr>
      <vt:lpstr>Roboto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User</cp:lastModifiedBy>
  <cp:revision>88</cp:revision>
  <dcterms:created xsi:type="dcterms:W3CDTF">2022-01-17T01:37:52Z</dcterms:created>
  <dcterms:modified xsi:type="dcterms:W3CDTF">2022-06-05T14:38:05Z</dcterms:modified>
</cp:coreProperties>
</file>