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2" r:id="rId2"/>
    <p:sldId id="261" r:id="rId3"/>
    <p:sldId id="303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14" r:id="rId13"/>
    <p:sldId id="325" r:id="rId14"/>
    <p:sldId id="326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000"/>
    <a:srgbClr val="008000"/>
    <a:srgbClr val="663300"/>
    <a:srgbClr val="FF0066"/>
    <a:srgbClr val="AD2542"/>
    <a:srgbClr val="BFD101"/>
    <a:srgbClr val="B39861"/>
    <a:srgbClr val="0D4B14"/>
    <a:srgbClr val="00C06A"/>
    <a:srgbClr val="B19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53" autoAdjust="0"/>
  </p:normalViewPr>
  <p:slideViewPr>
    <p:cSldViewPr>
      <p:cViewPr>
        <p:scale>
          <a:sx n="50" d="100"/>
          <a:sy n="50" d="100"/>
        </p:scale>
        <p:origin x="-1872" y="-6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9ACC-4F2C-4EB2-B2E1-B9CE01C7EE1B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A084A-61DC-4EC5-8AD1-B80EF68BA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77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A084A-61DC-4EC5-8AD1-B80EF68BA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8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9" t="4167" r="2652" b="3646"/>
          <a:stretch/>
        </p:blipFill>
        <p:spPr bwMode="auto">
          <a:xfrm>
            <a:off x="1524000" y="878945"/>
            <a:ext cx="2320301" cy="31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9508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6900" y="590550"/>
            <a:ext cx="5410200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sv-SE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Jenis Sampah di Lingkungan</a:t>
            </a:r>
            <a:endParaRPr lang="sv-SE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57200" y="1528918"/>
            <a:ext cx="4305268" cy="2920246"/>
            <a:chOff x="457200" y="1528918"/>
            <a:chExt cx="4305268" cy="2920246"/>
          </a:xfrm>
        </p:grpSpPr>
        <p:sp>
          <p:nvSpPr>
            <p:cNvPr id="22" name="Rectangle 21"/>
            <p:cNvSpPr/>
            <p:nvPr/>
          </p:nvSpPr>
          <p:spPr>
            <a:xfrm>
              <a:off x="457200" y="1804584"/>
              <a:ext cx="3454402" cy="236736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61998" y="1528918"/>
              <a:ext cx="2743202" cy="483402"/>
              <a:chOff x="1114472" y="3014325"/>
              <a:chExt cx="1907536" cy="483402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1114472" y="3014325"/>
                <a:ext cx="1907536" cy="483402"/>
              </a:xfrm>
              <a:prstGeom prst="rect">
                <a:avLst/>
              </a:prstGeom>
              <a:solidFill>
                <a:srgbClr val="0D4B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50616" y="3036061"/>
                <a:ext cx="18713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FFFF66"/>
                    </a:solidFill>
                    <a:latin typeface="+mj-lt"/>
                  </a:rPr>
                  <a:t>Sampah</a:t>
                </a:r>
                <a:r>
                  <a:rPr lang="en-US" sz="2400" b="1" dirty="0" smtClean="0">
                    <a:solidFill>
                      <a:srgbClr val="FFFF66"/>
                    </a:solidFill>
                    <a:latin typeface="+mj-lt"/>
                  </a:rPr>
                  <a:t> </a:t>
                </a:r>
                <a:r>
                  <a:rPr lang="en-US" sz="2400" b="1" dirty="0" err="1" smtClean="0">
                    <a:solidFill>
                      <a:srgbClr val="FFFF66"/>
                    </a:solidFill>
                    <a:latin typeface="+mj-lt"/>
                  </a:rPr>
                  <a:t>Organik</a:t>
                </a:r>
                <a:endParaRPr lang="en-US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78306" y="2158246"/>
              <a:ext cx="3131694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Limbah berasal dari makhluk hidup sehingga </a:t>
              </a:r>
              <a:r>
                <a:rPr lang="sv-SE" sz="2200" b="1" dirty="0" smtClean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mudah terurai alami</a:t>
              </a:r>
              <a:r>
                <a:rPr lang="sv-SE" sz="2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sv-SE" sz="2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</a:br>
              <a:r>
                <a:rPr lang="sv-SE" sz="2200" dirty="0" smtClean="0">
                  <a:solidFill>
                    <a:schemeClr val="bg2">
                      <a:lumMod val="25000"/>
                    </a:schemeClr>
                  </a:solidFill>
                  <a:latin typeface="Arial" pitchFamily="34" charset="0"/>
                  <a:cs typeface="Arial" pitchFamily="34" charset="0"/>
                </a:rPr>
                <a:t>di tanah.</a:t>
              </a:r>
              <a:endParaRPr lang="sv-SE" sz="2200" dirty="0">
                <a:solidFill>
                  <a:srgbClr val="B3986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3197743"/>
              <a:ext cx="2324068" cy="1251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4762468" y="1276350"/>
            <a:ext cx="3905522" cy="2826338"/>
            <a:chOff x="4762468" y="1528918"/>
            <a:chExt cx="3905522" cy="2826338"/>
          </a:xfrm>
        </p:grpSpPr>
        <p:grpSp>
          <p:nvGrpSpPr>
            <p:cNvPr id="26" name="Group 25"/>
            <p:cNvGrpSpPr/>
            <p:nvPr/>
          </p:nvGrpSpPr>
          <p:grpSpPr>
            <a:xfrm>
              <a:off x="5213588" y="1528918"/>
              <a:ext cx="3454402" cy="2643032"/>
              <a:chOff x="457200" y="1528918"/>
              <a:chExt cx="3454402" cy="264303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57200" y="1804584"/>
                <a:ext cx="3454402" cy="2367366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761998" y="1528918"/>
                <a:ext cx="2743202" cy="483402"/>
                <a:chOff x="1114472" y="3014325"/>
                <a:chExt cx="1907536" cy="483402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1114472" y="3014325"/>
                  <a:ext cx="1907536" cy="483402"/>
                </a:xfrm>
                <a:prstGeom prst="rect">
                  <a:avLst/>
                </a:prstGeom>
                <a:solidFill>
                  <a:srgbClr val="0D4B1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150616" y="3036061"/>
                  <a:ext cx="187139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 smtClean="0">
                      <a:solidFill>
                        <a:srgbClr val="FFFF66"/>
                      </a:solidFill>
                      <a:latin typeface="+mj-lt"/>
                    </a:rPr>
                    <a:t>Sampah</a:t>
                  </a:r>
                  <a:r>
                    <a:rPr lang="en-US" sz="2400" b="1" dirty="0" smtClean="0">
                      <a:solidFill>
                        <a:srgbClr val="FFFF66"/>
                      </a:solidFill>
                      <a:latin typeface="+mj-lt"/>
                    </a:rPr>
                    <a:t> </a:t>
                  </a:r>
                  <a:r>
                    <a:rPr lang="en-US" sz="2400" b="1" dirty="0" err="1" smtClean="0">
                      <a:solidFill>
                        <a:srgbClr val="FFFF66"/>
                      </a:solidFill>
                      <a:latin typeface="+mj-lt"/>
                    </a:rPr>
                    <a:t>Anorganik</a:t>
                  </a:r>
                  <a:endParaRPr lang="en-US" sz="24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678306" y="2158246"/>
                <a:ext cx="3131694" cy="178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1200"/>
                  </a:spcAft>
                </a:pPr>
                <a:r>
                  <a:rPr lang="sv-SE" sz="2200" dirty="0" smtClean="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Limbah yang </a:t>
                </a:r>
                <a:r>
                  <a:rPr lang="sv-SE" sz="22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sulit terurai</a:t>
                </a:r>
                <a:r>
                  <a:rPr lang="sv-SE" sz="22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sv-SE" sz="22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di tanah </a:t>
                </a:r>
                <a:r>
                  <a:rPr lang="sv-SE" sz="2200" dirty="0" smtClean="0">
                    <a:solidFill>
                      <a:schemeClr val="bg2">
                        <a:lumMod val="2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sehingga dapat menyebabkan pencemaran.</a:t>
                </a:r>
                <a:endParaRPr lang="sv-SE" sz="2200" dirty="0">
                  <a:solidFill>
                    <a:srgbClr val="B3986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468" y="3050798"/>
              <a:ext cx="1866931" cy="130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5589414" y="4458065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2514600" y="-2990850"/>
            <a:ext cx="5682315" cy="4420492"/>
            <a:chOff x="4283542" y="3249038"/>
            <a:chExt cx="5682315" cy="4420492"/>
          </a:xfrm>
        </p:grpSpPr>
        <p:pic>
          <p:nvPicPr>
            <p:cNvPr id="4" name="Picture 2" descr="F:\Peta\9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70"/>
            <a:stretch/>
          </p:blipFill>
          <p:spPr bwMode="auto">
            <a:xfrm>
              <a:off x="4283542" y="3249038"/>
              <a:ext cx="5682315" cy="4420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24699" y="6316980"/>
              <a:ext cx="248056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sv-SE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Pengelolaan Sampah</a:t>
              </a:r>
              <a:endParaRPr lang="sv-SE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33800" y="362924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Reduce</a:t>
            </a:r>
            <a:endParaRPr lang="en-US" sz="2800" i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926512"/>
            <a:ext cx="2257704" cy="265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57237" y="3619362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6000"/>
                </a:solidFill>
                <a:latin typeface="+mj-lt"/>
              </a:rPr>
              <a:t>Reuse </a:t>
            </a:r>
            <a:endParaRPr lang="en-US" sz="2800" i="1" dirty="0">
              <a:solidFill>
                <a:srgbClr val="006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3862" y="3629249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Recycle </a:t>
            </a:r>
            <a:endParaRPr lang="en-US" sz="2800" i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7" b="98370" l="1068" r="992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1" y="1715165"/>
            <a:ext cx="2496971" cy="163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673" y="749280"/>
            <a:ext cx="1919979" cy="2879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589414" y="4458065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7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133350"/>
            <a:ext cx="6476999" cy="1192686"/>
            <a:chOff x="228600" y="361949"/>
            <a:chExt cx="6331449" cy="1192686"/>
          </a:xfrm>
        </p:grpSpPr>
        <p:sp>
          <p:nvSpPr>
            <p:cNvPr id="3" name="Pentagon 2"/>
            <p:cNvSpPr/>
            <p:nvPr/>
          </p:nvSpPr>
          <p:spPr>
            <a:xfrm>
              <a:off x="609600" y="361949"/>
              <a:ext cx="5950449" cy="1192685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C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0" y="514350"/>
              <a:ext cx="5271499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Aktivitas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Manusia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Mengakibatkan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Kerusakan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Lingkungan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504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7833822" y="339244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0331" y="1500485"/>
            <a:ext cx="340826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Pembakaran Hutan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63638" y="2135146"/>
            <a:ext cx="3322562" cy="2036804"/>
            <a:chOff x="352425" y="2728134"/>
            <a:chExt cx="3322562" cy="2036804"/>
          </a:xfrm>
        </p:grpSpPr>
        <p:pic>
          <p:nvPicPr>
            <p:cNvPr id="16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5" y="2728134"/>
              <a:ext cx="3322562" cy="203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71500" y="2904944"/>
              <a:ext cx="3084437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400" b="1" dirty="0" smtClean="0">
                  <a:solidFill>
                    <a:schemeClr val="bg1"/>
                  </a:solidFill>
                  <a:latin typeface="+mj-lt"/>
                </a:rPr>
                <a:t>Kebakaran hutan menyebabkan hilangnya habitat dan ekosistem di hutan.</a:t>
              </a:r>
              <a:endParaRPr lang="pt-BR" sz="24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245" y="1538585"/>
            <a:ext cx="4915115" cy="31424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 rot="21156250">
            <a:off x="5608466" y="4573269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46322"/>
            <a:ext cx="3429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Penebangan Hutan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r="50166" b="3226"/>
          <a:stretch/>
        </p:blipFill>
        <p:spPr bwMode="auto">
          <a:xfrm>
            <a:off x="4343400" y="0"/>
            <a:ext cx="48006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" y="4312158"/>
            <a:ext cx="9144000" cy="850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35255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Penebangan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liar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atau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deforestasi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dapat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merusak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kelestarian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hutan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724151"/>
            <a:ext cx="3581400" cy="1200329"/>
          </a:xfrm>
          <a:prstGeom prst="rect">
            <a:avLst/>
          </a:prstGeom>
          <a:solidFill>
            <a:srgbClr val="B3986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Penebangan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liar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boleh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dilakukan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jika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memiliki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izin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dari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pemerintah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9414" y="4458065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305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346322"/>
            <a:ext cx="28956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Penambangan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971550"/>
            <a:ext cx="2895600" cy="2677656"/>
          </a:xfrm>
          <a:prstGeom prst="rect">
            <a:avLst/>
          </a:prstGeom>
          <a:solidFill>
            <a:schemeClr val="bg1">
              <a:alpha val="69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latin typeface="Arial" pitchFamily="34" charset="0"/>
                <a:cs typeface="Arial" pitchFamily="34" charset="0"/>
              </a:rPr>
              <a:t>Penambangan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 yang tidak dikelola dengan baik dapat menyebabkan </a:t>
            </a:r>
            <a:r>
              <a:rPr lang="sv-SE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kerusakan dan pencemaran lingkungan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sv-S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4698818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0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rallelogram 21"/>
          <p:cNvSpPr/>
          <p:nvPr/>
        </p:nvSpPr>
        <p:spPr>
          <a:xfrm>
            <a:off x="4191000" y="-26570"/>
            <a:ext cx="6248400" cy="5170070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031416" y="350499"/>
            <a:ext cx="4454984" cy="952124"/>
            <a:chOff x="1611545" y="3352296"/>
            <a:chExt cx="4388313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4388313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2" y="3436867"/>
              <a:ext cx="313959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Perubahan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Kenampakan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Alam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1657350"/>
            <a:ext cx="4191000" cy="2564725"/>
            <a:chOff x="157161" y="1733550"/>
            <a:chExt cx="4191000" cy="2564725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66950"/>
              <a:ext cx="4182456" cy="2031325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Mengidentifikasi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bencana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alam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smtClean="0">
                  <a:latin typeface="+mj-lt"/>
                </a:rPr>
                <a:t>yang </a:t>
              </a:r>
              <a:r>
                <a:rPr lang="en-US" altLang="id-ID" sz="1400" dirty="0" err="1" smtClean="0">
                  <a:latin typeface="+mj-lt"/>
                </a:rPr>
                <a:t>dapat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memengaruhi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perubahan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lingkungan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alam</a:t>
              </a:r>
              <a:r>
                <a:rPr lang="en-US" altLang="id-ID" sz="1400" dirty="0">
                  <a:latin typeface="+mj-lt"/>
                </a:rPr>
                <a:t> di </a:t>
              </a:r>
              <a:r>
                <a:rPr lang="en-US" altLang="id-ID" sz="1400" dirty="0" err="1" smtClean="0">
                  <a:latin typeface="+mj-lt"/>
                </a:rPr>
                <a:t>Bumi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pengaruh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meningkatnya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sampah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terhadap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kelestarian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lingkungan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cara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mengelola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sampah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untuk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mencegah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kerusakan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lingkungan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 smtClean="0">
                  <a:latin typeface="+mj-lt"/>
                </a:rPr>
                <a:t>Menjelaskan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pengaruh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aktivitas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manusia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terhadap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perubahan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alam</a:t>
              </a:r>
              <a:r>
                <a:rPr lang="en-US" altLang="id-ID" sz="1400" dirty="0" smtClean="0">
                  <a:latin typeface="+mj-lt"/>
                </a:rPr>
                <a:t>.</a:t>
              </a:r>
              <a:endParaRPr lang="en-US" altLang="id-ID" sz="14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400" dirty="0" err="1">
                  <a:latin typeface="+mj-lt"/>
                </a:rPr>
                <a:t>M</a:t>
              </a:r>
              <a:r>
                <a:rPr lang="en-US" altLang="id-ID" sz="1400" dirty="0" err="1" smtClean="0">
                  <a:latin typeface="+mj-lt"/>
                </a:rPr>
                <a:t>elakukan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>
                  <a:latin typeface="+mj-lt"/>
                </a:rPr>
                <a:t>kampanye</a:t>
              </a:r>
              <a:r>
                <a:rPr lang="en-US" altLang="id-ID" sz="1400" dirty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pelestarian</a:t>
              </a:r>
              <a:r>
                <a:rPr lang="en-US" altLang="id-ID" sz="1400" dirty="0" smtClean="0">
                  <a:latin typeface="+mj-lt"/>
                </a:rPr>
                <a:t> </a:t>
              </a:r>
              <a:r>
                <a:rPr lang="en-US" altLang="id-ID" sz="1400" dirty="0" err="1" smtClean="0">
                  <a:latin typeface="+mj-lt"/>
                </a:rPr>
                <a:t>lingkungan</a:t>
              </a:r>
              <a:r>
                <a:rPr lang="en-US" altLang="id-ID" sz="1400" dirty="0">
                  <a:latin typeface="+mj-lt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05574" y="450286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www.shutterstock.com</a:t>
            </a:r>
            <a:endParaRPr lang="en-US" sz="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328246F-A3FF-47C5-9856-154601E272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0400" y="1077711"/>
            <a:ext cx="2590605" cy="48168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2400" y="285750"/>
            <a:ext cx="5715000" cy="1116485"/>
            <a:chOff x="228600" y="361950"/>
            <a:chExt cx="5586573" cy="1116485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5205573" cy="10668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4381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A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90601" y="438150"/>
              <a:ext cx="4600623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Bencana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Alam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Memengaruhi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Perubahan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Lingkungan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86693" y="2388881"/>
            <a:ext cx="28772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Kenampakan alam</a:t>
            </a:r>
            <a:r>
              <a:rPr lang="sv-SE" sz="2400" b="1" dirty="0" smtClean="0">
                <a:solidFill>
                  <a:srgbClr val="663300"/>
                </a:solidFill>
                <a:latin typeface="Arial" pitchFamily="34" charset="0"/>
                <a:cs typeface="Arial" pitchFamily="34" charset="0"/>
              </a:rPr>
              <a:t> dapat mengalami perubahan. </a:t>
            </a:r>
            <a:endParaRPr lang="sv-SE" sz="2400" b="1" dirty="0">
              <a:solidFill>
                <a:srgbClr val="663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285110" y="3479800"/>
            <a:ext cx="8763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285110" y="2495550"/>
            <a:ext cx="876300" cy="990600"/>
            <a:chOff x="3285110" y="1962150"/>
            <a:chExt cx="876300" cy="990600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285110" y="1962150"/>
              <a:ext cx="876300" cy="31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285608" y="1962150"/>
              <a:ext cx="0" cy="99060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2" name="Rounded Rectangle 11"/>
          <p:cNvSpPr/>
          <p:nvPr/>
        </p:nvSpPr>
        <p:spPr>
          <a:xfrm>
            <a:off x="4190502" y="2228671"/>
            <a:ext cx="1524498" cy="65455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Alami</a:t>
            </a: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190502" y="3158871"/>
            <a:ext cx="1524498" cy="86067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/>
              <a:t>Aktivitas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manusia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526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10593" y="183244"/>
            <a:ext cx="4833407" cy="493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D534DC-3F91-4A2D-A054-881A8813E822}"/>
              </a:ext>
            </a:extLst>
          </p:cNvPr>
          <p:cNvSpPr txBox="1"/>
          <p:nvPr/>
        </p:nvSpPr>
        <p:spPr>
          <a:xfrm>
            <a:off x="228600" y="46297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Angin</a:t>
            </a:r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Puting</a:t>
            </a:r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Beliung</a:t>
            </a:r>
            <a:endParaRPr lang="id-ID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899" y="2105382"/>
            <a:ext cx="3238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/>
            </a:pPr>
            <a:r>
              <a:rPr lang="en-US" sz="2000" b="1" dirty="0" err="1" smtClean="0">
                <a:solidFill>
                  <a:srgbClr val="FF0066"/>
                </a:solidFill>
                <a:latin typeface="+mj-lt"/>
              </a:rPr>
              <a:t>Udara</a:t>
            </a:r>
            <a:r>
              <a:rPr lang="en-US" sz="2000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  <a:latin typeface="+mj-lt"/>
              </a:rPr>
              <a:t>terasa</a:t>
            </a:r>
            <a:r>
              <a:rPr lang="en-US" sz="20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66"/>
                </a:solidFill>
                <a:latin typeface="+mj-lt"/>
              </a:rPr>
              <a:t>panas</a:t>
            </a:r>
            <a:r>
              <a:rPr lang="en-US" sz="20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pada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hari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sebelumnya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0199" y="1268909"/>
            <a:ext cx="4276271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+mj-lt"/>
              </a:rPr>
              <a:t>Fenomena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j-lt"/>
              </a:rPr>
              <a:t>alam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j-lt"/>
              </a:rPr>
              <a:t>sebelum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+mj-lt"/>
              </a:rPr>
              <a:t>terjadinya</a:t>
            </a: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+mj-lt"/>
              </a:rPr>
              <a:t>Angin</a:t>
            </a:r>
            <a:r>
              <a:rPr lang="en-US" sz="2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+mj-lt"/>
              </a:rPr>
              <a:t>Puting</a:t>
            </a:r>
            <a:r>
              <a:rPr lang="en-US" sz="2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+mj-lt"/>
              </a:rPr>
              <a:t>Beliung</a:t>
            </a:r>
            <a:endParaRPr lang="en-US" sz="2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899" y="2835354"/>
            <a:ext cx="4381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2"/>
            </a:pP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Adanya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awan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kumulonimbus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yang </a:t>
            </a:r>
            <a:r>
              <a:rPr lang="en-US" sz="2000" dirty="0" err="1" smtClean="0">
                <a:latin typeface="+mj-lt"/>
              </a:rPr>
              <a:t>akan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berubah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warna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menjadi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hitam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2899" y="3543240"/>
            <a:ext cx="4381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eriod" startAt="3"/>
            </a:pP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Angin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berhembus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kencang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.</a:t>
            </a:r>
            <a:endParaRPr lang="en-US" sz="2000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63021" y="4502860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2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/>
          <a:stretch/>
        </p:blipFill>
        <p:spPr bwMode="auto">
          <a:xfrm flipH="1">
            <a:off x="1" y="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445768"/>
            <a:ext cx="3581400" cy="418338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D534DC-3F91-4A2D-A054-881A8813E822}"/>
              </a:ext>
            </a:extLst>
          </p:cNvPr>
          <p:cNvSpPr txBox="1"/>
          <p:nvPr/>
        </p:nvSpPr>
        <p:spPr>
          <a:xfrm>
            <a:off x="419100" y="59055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Banjir</a:t>
            </a:r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" y="1371421"/>
            <a:ext cx="323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+mj-lt"/>
              </a:rPr>
              <a:t>Kerugian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akibat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banjir</a:t>
            </a:r>
            <a:r>
              <a:rPr lang="en-US" sz="2400" dirty="0" smtClean="0">
                <a:latin typeface="+mj-lt"/>
              </a:rPr>
              <a:t>:</a:t>
            </a:r>
            <a:endParaRPr lang="en-US" sz="24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" y="1878936"/>
            <a:ext cx="323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200" b="1" dirty="0" err="1" smtClean="0">
                <a:solidFill>
                  <a:srgbClr val="006000"/>
                </a:solidFill>
                <a:latin typeface="+mj-lt"/>
              </a:rPr>
              <a:t>Rumah</a:t>
            </a:r>
            <a:r>
              <a:rPr lang="en-US" sz="22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006000"/>
                </a:solidFill>
                <a:latin typeface="+mj-lt"/>
              </a:rPr>
              <a:t>dan</a:t>
            </a:r>
            <a:r>
              <a:rPr lang="en-US" sz="22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006000"/>
                </a:solidFill>
                <a:latin typeface="+mj-lt"/>
              </a:rPr>
              <a:t>bangunan</a:t>
            </a:r>
            <a:r>
              <a:rPr lang="en-US" sz="22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006000"/>
                </a:solidFill>
                <a:latin typeface="+mj-lt"/>
              </a:rPr>
              <a:t>tergenang</a:t>
            </a:r>
            <a:r>
              <a:rPr lang="en-US" sz="2200" b="1" dirty="0" smtClean="0">
                <a:solidFill>
                  <a:srgbClr val="006000"/>
                </a:solidFill>
                <a:latin typeface="+mj-lt"/>
              </a:rPr>
              <a:t> air.</a:t>
            </a:r>
            <a:endParaRPr lang="en-US" sz="2200" b="1" dirty="0">
              <a:solidFill>
                <a:srgbClr val="006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" y="2648377"/>
            <a:ext cx="32385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Menyulitkan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masyarakat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mengakses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pelananan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umum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 </a:t>
            </a:r>
            <a:endParaRPr lang="en-US" sz="2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" y="3756373"/>
            <a:ext cx="3238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200" b="1" dirty="0" err="1" smtClean="0">
                <a:solidFill>
                  <a:srgbClr val="663300"/>
                </a:solidFill>
                <a:latin typeface="+mj-lt"/>
              </a:rPr>
              <a:t>Merusak</a:t>
            </a:r>
            <a:r>
              <a:rPr lang="en-US" sz="2200" b="1" dirty="0" smtClean="0">
                <a:solidFill>
                  <a:srgbClr val="663300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663300"/>
                </a:solidFill>
                <a:latin typeface="+mj-lt"/>
              </a:rPr>
              <a:t>lahan</a:t>
            </a:r>
            <a:r>
              <a:rPr lang="en-US" sz="2200" b="1" dirty="0" smtClean="0">
                <a:solidFill>
                  <a:srgbClr val="663300"/>
                </a:solidFill>
                <a:latin typeface="+mj-lt"/>
              </a:rPr>
              <a:t> </a:t>
            </a:r>
            <a:r>
              <a:rPr lang="en-US" sz="2200" b="1" dirty="0" err="1" smtClean="0">
                <a:solidFill>
                  <a:srgbClr val="663300"/>
                </a:solidFill>
                <a:latin typeface="+mj-lt"/>
              </a:rPr>
              <a:t>pertanian</a:t>
            </a:r>
            <a:r>
              <a:rPr lang="en-US" sz="2200" b="1" dirty="0" smtClean="0">
                <a:solidFill>
                  <a:srgbClr val="663300"/>
                </a:solidFill>
                <a:latin typeface="+mj-lt"/>
              </a:rPr>
              <a:t>.</a:t>
            </a:r>
            <a:endParaRPr lang="en-US" sz="2200" b="1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9572" y="1317982"/>
            <a:ext cx="2273255" cy="923330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Banjir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menyebabkan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jalan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tidak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dapat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dilalui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kendaraan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7837309" y="3721481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0"/>
            <a:ext cx="9143999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D534DC-3F91-4A2D-A054-881A8813E822}"/>
              </a:ext>
            </a:extLst>
          </p:cNvPr>
          <p:cNvSpPr txBox="1"/>
          <p:nvPr/>
        </p:nvSpPr>
        <p:spPr>
          <a:xfrm>
            <a:off x="297543" y="28575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Gunung</a:t>
            </a:r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Meletus</a:t>
            </a:r>
            <a:endParaRPr lang="id-ID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542" y="1123950"/>
            <a:ext cx="3055258" cy="2308324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Endapan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magma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dalam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perut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bumi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didorong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oleh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gas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bertekanan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tinggi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hingga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6000"/>
                </a:solidFill>
                <a:latin typeface="+mj-lt"/>
              </a:rPr>
              <a:t>menyebabkan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gunung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meletus</a:t>
            </a:r>
            <a:r>
              <a:rPr lang="en-US" sz="2400" b="1" dirty="0" smtClean="0">
                <a:solidFill>
                  <a:srgbClr val="006000"/>
                </a:solidFill>
                <a:latin typeface="+mj-lt"/>
              </a:rPr>
              <a:t>.</a:t>
            </a:r>
            <a:endParaRPr lang="en-US" sz="2400" dirty="0">
              <a:solidFill>
                <a:srgbClr val="006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2215705"/>
            <a:ext cx="2209800" cy="2077403"/>
          </a:xfrm>
          <a:prstGeom prst="flowChartConnector">
            <a:avLst/>
          </a:prstGeom>
          <a:solidFill>
            <a:schemeClr val="bg1">
              <a:lumMod val="95000"/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Saat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meletus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gunung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mengeluarkan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awan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debu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abu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dan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lava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757257" y="3429756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D534DC-3F91-4A2D-A054-881A8813E822}"/>
              </a:ext>
            </a:extLst>
          </p:cNvPr>
          <p:cNvSpPr txBox="1"/>
          <p:nvPr/>
        </p:nvSpPr>
        <p:spPr>
          <a:xfrm>
            <a:off x="297543" y="285750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 startAt="4"/>
            </a:pP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Gempa</a:t>
            </a:r>
            <a:r>
              <a:rPr lang="en-US" sz="3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Bumi</a:t>
            </a:r>
            <a:endParaRPr lang="id-ID" sz="32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895350"/>
            <a:ext cx="3455888" cy="1447800"/>
            <a:chOff x="533400" y="1200150"/>
            <a:chExt cx="3455888" cy="1447800"/>
          </a:xfrm>
        </p:grpSpPr>
        <p:sp>
          <p:nvSpPr>
            <p:cNvPr id="3" name="Rounded Rectangle 2"/>
            <p:cNvSpPr/>
            <p:nvPr/>
          </p:nvSpPr>
          <p:spPr>
            <a:xfrm>
              <a:off x="533400" y="1200150"/>
              <a:ext cx="3352800" cy="1447800"/>
            </a:xfrm>
            <a:prstGeom prst="roundRect">
              <a:avLst>
                <a:gd name="adj" fmla="val 4086"/>
              </a:avLst>
            </a:prstGeom>
            <a:solidFill>
              <a:srgbClr val="006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9600" y="1324094"/>
              <a:ext cx="33796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FF00"/>
                  </a:solidFill>
                  <a:latin typeface="+mj-lt"/>
                </a:rPr>
                <a:t>Gempa</a:t>
              </a:r>
              <a:r>
                <a:rPr lang="en-US" sz="24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latin typeface="+mj-lt"/>
                </a:rPr>
                <a:t>Vulkanik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,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disebabkan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magma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atau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erupsi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gunung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meletus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.</a:t>
              </a:r>
              <a:endParaRPr lang="en-US" sz="2400" dirty="0">
                <a:solidFill>
                  <a:srgbClr val="FFFF00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543" y="2495550"/>
            <a:ext cx="3352800" cy="1386638"/>
            <a:chOff x="533400" y="1200151"/>
            <a:chExt cx="3048000" cy="1386638"/>
          </a:xfrm>
        </p:grpSpPr>
        <p:sp>
          <p:nvSpPr>
            <p:cNvPr id="14" name="Rounded Rectangle 13"/>
            <p:cNvSpPr/>
            <p:nvPr/>
          </p:nvSpPr>
          <p:spPr>
            <a:xfrm>
              <a:off x="533400" y="1200151"/>
              <a:ext cx="3048000" cy="1386638"/>
            </a:xfrm>
            <a:prstGeom prst="roundRect">
              <a:avLst>
                <a:gd name="adj" fmla="val 4086"/>
              </a:avLst>
            </a:prstGeom>
            <a:solidFill>
              <a:srgbClr val="006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7616" y="1291389"/>
              <a:ext cx="28737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FF00"/>
                  </a:solidFill>
                  <a:latin typeface="+mj-lt"/>
                </a:rPr>
                <a:t>Gempa</a:t>
              </a:r>
              <a:r>
                <a:rPr lang="en-US" sz="2400" b="1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  <a:latin typeface="+mj-lt"/>
                </a:rPr>
                <a:t>Tektonik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,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disebabkan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pergeseran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dua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lempeng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+mj-lt"/>
                </a:rPr>
                <a:t>bumi</a:t>
              </a:r>
              <a:r>
                <a:rPr lang="en-US" sz="2400" dirty="0" smtClean="0">
                  <a:solidFill>
                    <a:srgbClr val="FFFF00"/>
                  </a:solidFill>
                  <a:latin typeface="+mj-lt"/>
                </a:rPr>
                <a:t>.</a:t>
              </a:r>
              <a:endParaRPr lang="en-US" sz="2400" dirty="0">
                <a:solidFill>
                  <a:srgbClr val="FFFF00"/>
                </a:solidFill>
                <a:latin typeface="+mj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17582"/>
            <a:ext cx="5537488" cy="3098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250762" y="1411649"/>
            <a:ext cx="2889227" cy="646331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Gempa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di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tengah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laut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dapat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menyebabkan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tsunami.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851441" y="3459283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7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8"/>
          <a:stretch/>
        </p:blipFill>
        <p:spPr bwMode="auto">
          <a:xfrm>
            <a:off x="3962400" y="1183885"/>
            <a:ext cx="4926306" cy="3037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8600" y="285750"/>
            <a:ext cx="4724399" cy="1066800"/>
            <a:chOff x="228600" y="361950"/>
            <a:chExt cx="4618233" cy="1066800"/>
          </a:xfrm>
        </p:grpSpPr>
        <p:sp>
          <p:nvSpPr>
            <p:cNvPr id="3" name="Pentagon 2"/>
            <p:cNvSpPr/>
            <p:nvPr/>
          </p:nvSpPr>
          <p:spPr>
            <a:xfrm>
              <a:off x="609600" y="361950"/>
              <a:ext cx="4237233" cy="1066800"/>
            </a:xfrm>
            <a:prstGeom prst="homePlate">
              <a:avLst>
                <a:gd name="adj" fmla="val 27500"/>
              </a:avLst>
            </a:prstGeom>
            <a:solidFill>
              <a:srgbClr val="6633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228600" y="514350"/>
              <a:ext cx="704850" cy="704850"/>
            </a:xfrm>
            <a:prstGeom prst="flowChartConnec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/>
                <a:t>B</a:t>
              </a:r>
              <a:endParaRPr lang="en-US" sz="2800" b="1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973476" y="388465"/>
              <a:ext cx="3632771" cy="1040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Sampah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Memengaruhi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Perubahan</a:t>
              </a:r>
              <a:r>
                <a:rPr 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  <a:cs typeface="Arial" pitchFamily="34" charset="0"/>
                </a:rPr>
                <a:t>Lingkungan</a:t>
              </a:r>
              <a:endParaRPr 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64695" y="1726949"/>
            <a:ext cx="3332069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Kegiatan manusia </a:t>
            </a:r>
            <a:r>
              <a:rPr lang="sv-SE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menghasilkan banyak sampah.</a:t>
            </a:r>
            <a:endParaRPr lang="sv-SE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653" y="3020799"/>
            <a:ext cx="3348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Beberapa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sampah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mengandung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bahan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yang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sulit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+mj-lt"/>
              </a:rPr>
              <a:t>diurai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alam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707880" y="2987136"/>
            <a:ext cx="2361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9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50894"/>
            <a:ext cx="3657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6000"/>
                </a:solidFill>
                <a:latin typeface="+mj-lt"/>
              </a:rPr>
              <a:t>Dampak</a:t>
            </a:r>
            <a:r>
              <a:rPr lang="en-US" sz="26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006000"/>
                </a:solidFill>
                <a:latin typeface="+mj-lt"/>
              </a:rPr>
              <a:t>Menumpuknya</a:t>
            </a:r>
            <a:r>
              <a:rPr lang="en-US" sz="26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006000"/>
                </a:solidFill>
                <a:latin typeface="+mj-lt"/>
              </a:rPr>
              <a:t>Sampah</a:t>
            </a:r>
            <a:r>
              <a:rPr lang="en-US" sz="2600" b="1" dirty="0" smtClean="0">
                <a:solidFill>
                  <a:srgbClr val="006000"/>
                </a:solidFill>
                <a:latin typeface="+mj-lt"/>
              </a:rPr>
              <a:t> </a:t>
            </a:r>
            <a:r>
              <a:rPr lang="en-US" sz="2600" b="1" dirty="0" err="1" smtClean="0">
                <a:solidFill>
                  <a:srgbClr val="006000"/>
                </a:solidFill>
                <a:latin typeface="+mj-lt"/>
              </a:rPr>
              <a:t>Plastik</a:t>
            </a:r>
            <a:endParaRPr lang="en-US" sz="2600" dirty="0">
              <a:solidFill>
                <a:srgbClr val="006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" y="1497491"/>
            <a:ext cx="4042249" cy="461665"/>
          </a:xfrm>
          <a:prstGeom prst="rect">
            <a:avLst/>
          </a:prstGeom>
          <a:solidFill>
            <a:srgbClr val="B3986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Mencemari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lingkungan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999" y="2043969"/>
            <a:ext cx="4042249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Mengurangi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kesuburan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tanah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813" y="2584847"/>
            <a:ext cx="4014787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Menghasilkan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mikroplastik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845" y="3531268"/>
            <a:ext cx="3675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err="1" smtClean="0">
                <a:solidFill>
                  <a:srgbClr val="008000"/>
                </a:solidFill>
                <a:latin typeface="+mj-lt"/>
              </a:rPr>
              <a:t>Mikroplastik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</a:rPr>
              <a:t>membahayakan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makhluk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hidup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jika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mengendap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dalam</a:t>
            </a:r>
            <a:r>
              <a:rPr lang="en-US" sz="20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tubuh</a:t>
            </a:r>
            <a:r>
              <a:rPr lang="en-US" sz="2000" b="1" dirty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06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3391</TotalTime>
  <Words>366</Words>
  <Application>Microsoft Office PowerPoint</Application>
  <PresentationFormat>On-screen Show (16:9)</PresentationFormat>
  <Paragraphs>75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342</cp:revision>
  <dcterms:created xsi:type="dcterms:W3CDTF">2022-01-17T01:37:52Z</dcterms:created>
  <dcterms:modified xsi:type="dcterms:W3CDTF">2022-11-16T13:01:24Z</dcterms:modified>
</cp:coreProperties>
</file>