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77" r:id="rId3"/>
    <p:sldId id="318" r:id="rId4"/>
    <p:sldId id="317" r:id="rId5"/>
    <p:sldId id="319" r:id="rId6"/>
    <p:sldId id="320" r:id="rId7"/>
    <p:sldId id="321" r:id="rId8"/>
    <p:sldId id="322" r:id="rId9"/>
    <p:sldId id="323" r:id="rId10"/>
    <p:sldId id="324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20051"/>
    <a:srgbClr val="008080"/>
    <a:srgbClr val="FFFF66"/>
    <a:srgbClr val="990033"/>
    <a:srgbClr val="FFFF99"/>
    <a:srgbClr val="074141"/>
    <a:srgbClr val="FF9966"/>
    <a:srgbClr val="FFCC99"/>
    <a:srgbClr val="89A3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 varScale="1">
        <p:scale>
          <a:sx n="90" d="100"/>
          <a:sy n="90" d="100"/>
        </p:scale>
        <p:origin x="258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6.png"/><Relationship Id="rId4" Type="http://schemas.openxmlformats.org/officeDocument/2006/relationships/image" Target="../media/image23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2" r="1838"/>
          <a:stretch/>
        </p:blipFill>
        <p:spPr bwMode="auto">
          <a:xfrm>
            <a:off x="1440564" y="871897"/>
            <a:ext cx="2419869" cy="3204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mplate Bupena Merdeka (Konten QR-Media mengajar)\BACKGROUND\cream.jpg"/>
          <p:cNvPicPr>
            <a:picLocks noChangeAspect="1" noChangeArrowheads="1"/>
          </p:cNvPicPr>
          <p:nvPr/>
        </p:nvPicPr>
        <p:blipFill>
          <a:blip r:embed="rId2" cstate="print"/>
          <a:srcRect r="921" b="66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1"/>
          <p:cNvGrpSpPr/>
          <p:nvPr/>
        </p:nvGrpSpPr>
        <p:grpSpPr>
          <a:xfrm>
            <a:off x="683568" y="2039606"/>
            <a:ext cx="1911156" cy="570576"/>
            <a:chOff x="3643306" y="777820"/>
            <a:chExt cx="2018827" cy="5705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" name="Group 8"/>
            <p:cNvGrpSpPr/>
            <p:nvPr/>
          </p:nvGrpSpPr>
          <p:grpSpPr>
            <a:xfrm>
              <a:off x="3643306" y="777820"/>
              <a:ext cx="2018827" cy="570576"/>
              <a:chOff x="4500562" y="1000114"/>
              <a:chExt cx="2051389" cy="570576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4500562" y="1000114"/>
                <a:ext cx="2051389" cy="570576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4572001" y="1071552"/>
                <a:ext cx="1902659" cy="430887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857620" y="849258"/>
              <a:ext cx="15763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008080"/>
                  </a:solidFill>
                </a:rPr>
                <a:t>Membeku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endParaRPr lang="id-ID" sz="2200" b="1" dirty="0" smtClean="0">
                <a:solidFill>
                  <a:srgbClr val="008080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83568" y="123478"/>
            <a:ext cx="1368152" cy="1633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1"/>
          <p:cNvGrpSpPr/>
          <p:nvPr/>
        </p:nvGrpSpPr>
        <p:grpSpPr>
          <a:xfrm>
            <a:off x="2987823" y="2039606"/>
            <a:ext cx="1911156" cy="570576"/>
            <a:chOff x="3643306" y="777820"/>
            <a:chExt cx="2018827" cy="5705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7" name="Group 8"/>
            <p:cNvGrpSpPr/>
            <p:nvPr/>
          </p:nvGrpSpPr>
          <p:grpSpPr>
            <a:xfrm>
              <a:off x="3643306" y="777820"/>
              <a:ext cx="2018827" cy="570576"/>
              <a:chOff x="4500562" y="1000114"/>
              <a:chExt cx="2051389" cy="570576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4500562" y="1000114"/>
                <a:ext cx="2051389" cy="570576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4572001" y="1071552"/>
                <a:ext cx="1902659" cy="430887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857620" y="849258"/>
              <a:ext cx="15763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008080"/>
                  </a:solidFill>
                </a:rPr>
                <a:t>Mencair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 </a:t>
              </a:r>
              <a:endParaRPr lang="id-ID" sz="2200" b="1" dirty="0" smtClean="0">
                <a:solidFill>
                  <a:srgbClr val="008080"/>
                </a:solidFill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19871" y="574521"/>
            <a:ext cx="861364" cy="1396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2" name="Group 11"/>
          <p:cNvGrpSpPr/>
          <p:nvPr/>
        </p:nvGrpSpPr>
        <p:grpSpPr>
          <a:xfrm>
            <a:off x="833228" y="3900437"/>
            <a:ext cx="1911156" cy="570576"/>
            <a:chOff x="3643306" y="777820"/>
            <a:chExt cx="2018827" cy="5705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3" name="Group 8"/>
            <p:cNvGrpSpPr/>
            <p:nvPr/>
          </p:nvGrpSpPr>
          <p:grpSpPr>
            <a:xfrm>
              <a:off x="3643306" y="777820"/>
              <a:ext cx="2018827" cy="570576"/>
              <a:chOff x="4500562" y="1000114"/>
              <a:chExt cx="2051389" cy="570576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4500562" y="1000114"/>
                <a:ext cx="2051389" cy="570576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4572001" y="1071552"/>
                <a:ext cx="1902659" cy="430887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3857620" y="849258"/>
              <a:ext cx="15763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008080"/>
                  </a:solidFill>
                </a:rPr>
                <a:t>Menguap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endParaRPr lang="id-ID" sz="2200" b="1" dirty="0" smtClean="0">
                <a:solidFill>
                  <a:srgbClr val="008080"/>
                </a:solidFill>
              </a:endParaRP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41858" y="2827403"/>
            <a:ext cx="1368364" cy="939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8" name="Group 11"/>
          <p:cNvGrpSpPr/>
          <p:nvPr/>
        </p:nvGrpSpPr>
        <p:grpSpPr>
          <a:xfrm>
            <a:off x="3231051" y="3864056"/>
            <a:ext cx="1911156" cy="570576"/>
            <a:chOff x="3643306" y="777820"/>
            <a:chExt cx="2018827" cy="5705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9" name="Group 8"/>
            <p:cNvGrpSpPr/>
            <p:nvPr/>
          </p:nvGrpSpPr>
          <p:grpSpPr>
            <a:xfrm>
              <a:off x="3643306" y="777820"/>
              <a:ext cx="2018827" cy="570576"/>
              <a:chOff x="4500562" y="1000114"/>
              <a:chExt cx="2051389" cy="570576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4500562" y="1000114"/>
                <a:ext cx="2051389" cy="570576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4572001" y="1071552"/>
                <a:ext cx="1902659" cy="430887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857619" y="849258"/>
              <a:ext cx="17987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err="1" smtClean="0">
                  <a:solidFill>
                    <a:srgbClr val="008080"/>
                  </a:solidFill>
                </a:rPr>
                <a:t>Mengembun</a:t>
              </a:r>
              <a:r>
                <a:rPr lang="en-US" sz="2200" b="1" dirty="0" smtClean="0">
                  <a:solidFill>
                    <a:srgbClr val="008080"/>
                  </a:solidFill>
                </a:rPr>
                <a:t> </a:t>
              </a:r>
              <a:endParaRPr lang="id-ID" sz="2200" b="1" dirty="0" smtClean="0">
                <a:solidFill>
                  <a:srgbClr val="008080"/>
                </a:solidFill>
              </a:endParaRPr>
            </a:p>
          </p:txBody>
        </p:sp>
      </p:grp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982477" y="3003711"/>
            <a:ext cx="415640" cy="72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 flipH="1">
            <a:off x="6459595" y="2039606"/>
            <a:ext cx="2444599" cy="2869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4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35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9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7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4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250"/>
                            </p:stCondLst>
                            <p:childTnLst>
                              <p:par>
                                <p:cTn id="55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5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8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600"/>
                            </p:stCondLst>
                            <p:childTnLst>
                              <p:par>
                                <p:cTn id="74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G:\Template Bupena Merdeka (Konten QR-Media mengajar)\BACKGROUND\cream.jpg"/>
          <p:cNvPicPr>
            <a:picLocks noChangeAspect="1" noChangeArrowheads="1"/>
          </p:cNvPicPr>
          <p:nvPr/>
        </p:nvPicPr>
        <p:blipFill>
          <a:blip r:embed="rId2" cstate="print"/>
          <a:srcRect r="921" b="66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403857" y="1779662"/>
            <a:ext cx="2511959" cy="733044"/>
            <a:chOff x="541580" y="214296"/>
            <a:chExt cx="2511959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2511959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87480" y="267070"/>
              <a:ext cx="1722603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Materi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09447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385647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3" y="195486"/>
            <a:ext cx="58553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Perubahan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Wujud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Zat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Kehidupan</a:t>
            </a:r>
            <a:r>
              <a:rPr lang="en-US" sz="3600" b="1" dirty="0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rPr>
              <a:t>Sehari-hari</a:t>
            </a:r>
            <a:endParaRPr lang="id-ID" sz="3600" b="1" dirty="0">
              <a:ln w="0"/>
              <a:solidFill>
                <a:schemeClr val="bg2">
                  <a:lumMod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Picture 2" descr="D:\Tere\KONTEN QR\BAHAN\tokoh 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658508" y="1333180"/>
            <a:ext cx="3286148" cy="34549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45530" y="2643758"/>
            <a:ext cx="3982454" cy="576064"/>
            <a:chOff x="3501901" y="716894"/>
            <a:chExt cx="3982454" cy="8878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22" name="Group 8"/>
            <p:cNvGrpSpPr/>
            <p:nvPr/>
          </p:nvGrpSpPr>
          <p:grpSpPr>
            <a:xfrm>
              <a:off x="3501901" y="716894"/>
              <a:ext cx="3838438" cy="887817"/>
              <a:chOff x="4356877" y="939188"/>
              <a:chExt cx="3900348" cy="887817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4356877" y="939188"/>
                <a:ext cx="3900348" cy="887817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4500562" y="1000114"/>
                <a:ext cx="3667485" cy="769441"/>
              </a:xfrm>
              <a:prstGeom prst="roundRect">
                <a:avLst/>
              </a:prstGeom>
              <a:noFill/>
              <a:ln w="19050">
                <a:solidFill>
                  <a:srgbClr val="FF00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714744" y="827870"/>
              <a:ext cx="376961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200" b="1" dirty="0">
                  <a:solidFill>
                    <a:srgbClr val="008080"/>
                  </a:solidFill>
                </a:rPr>
                <a:t>Benda termasuk materi (zat).</a:t>
              </a:r>
              <a:endParaRPr lang="en-US" sz="2200" b="1" dirty="0">
                <a:solidFill>
                  <a:srgbClr val="00808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45530" y="3291830"/>
            <a:ext cx="4126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Benda </a:t>
            </a:r>
            <a:r>
              <a:rPr lang="en-US" sz="20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dapat</a:t>
            </a:r>
            <a:r>
              <a: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mengisi</a:t>
            </a:r>
            <a:r>
              <a: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ruang</a:t>
            </a:r>
            <a:r>
              <a:rPr lang="en-US" sz="20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0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memiliki</a:t>
            </a:r>
            <a:r>
              <a:rPr lang="en-US" sz="20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massa</a:t>
            </a:r>
            <a:r>
              <a: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dan</a:t>
            </a:r>
            <a:r>
              <a: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memiliki</a:t>
            </a:r>
            <a:r>
              <a:rPr lang="en-US" sz="2000" b="1" dirty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volume.</a:t>
            </a:r>
            <a:endParaRPr lang="en-US" sz="20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3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0" y="-1"/>
            <a:ext cx="9150890" cy="545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64337" y="752096"/>
            <a:ext cx="393991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FFFF66"/>
                </a:solidFill>
              </a:rPr>
              <a:t>Massa</a:t>
            </a:r>
            <a:r>
              <a:rPr lang="id-ID" sz="2800" b="1" dirty="0" smtClean="0">
                <a:solidFill>
                  <a:srgbClr val="00B050"/>
                </a:solidFill>
              </a:rPr>
              <a:t> </a:t>
            </a:r>
            <a:r>
              <a:rPr lang="id-ID" sz="2800" b="1" dirty="0" smtClean="0">
                <a:solidFill>
                  <a:schemeClr val="accent6">
                    <a:lumMod val="75000"/>
                  </a:schemeClr>
                </a:solidFill>
              </a:rPr>
              <a:t>adalah ukuran yang menunjukkan jumlah (banyaknya) materi</a:t>
            </a:r>
            <a:r>
              <a:rPr lang="id-ID" sz="2800" b="1" dirty="0" smtClean="0">
                <a:solidFill>
                  <a:srgbClr val="00B050"/>
                </a:solidFill>
              </a:rPr>
              <a:t>.</a:t>
            </a: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84327" y="2538678"/>
            <a:ext cx="4857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FFFF66"/>
                </a:solidFill>
              </a:rPr>
              <a:t>Massa suatu benda dapat </a:t>
            </a:r>
            <a:r>
              <a:rPr lang="id-ID" sz="2800" b="1" dirty="0" smtClean="0">
                <a:solidFill>
                  <a:srgbClr val="FF0000"/>
                </a:solidFill>
              </a:rPr>
              <a:t>berbeda</a:t>
            </a:r>
            <a:r>
              <a:rPr lang="id-ID" sz="2800" b="1" dirty="0" smtClean="0">
                <a:solidFill>
                  <a:srgbClr val="002060"/>
                </a:solidFill>
              </a:rPr>
              <a:t> </a:t>
            </a:r>
            <a:r>
              <a:rPr lang="id-ID" sz="2800" b="1" dirty="0" smtClean="0">
                <a:solidFill>
                  <a:srgbClr val="FFFF66"/>
                </a:solidFill>
              </a:rPr>
              <a:t>dengan massa benda lainnya.</a:t>
            </a:r>
            <a:endParaRPr lang="en-US" sz="2800" b="1" dirty="0">
              <a:solidFill>
                <a:srgbClr val="FFFF6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flipH="1">
            <a:off x="-1" y="1995687"/>
            <a:ext cx="2636547" cy="2771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G:\Template Bupena Merdeka (Konten QR-Media mengajar)\BACKGROUND\cream.jpg"/>
          <p:cNvPicPr>
            <a:picLocks noChangeAspect="1" noChangeArrowheads="1"/>
          </p:cNvPicPr>
          <p:nvPr/>
        </p:nvPicPr>
        <p:blipFill>
          <a:blip r:embed="rId2" cstate="print"/>
          <a:srcRect r="921" b="66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051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285785" y="339502"/>
            <a:ext cx="7734507" cy="662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312411" y="1839310"/>
            <a:ext cx="2831589" cy="2977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I:\Template Bupena Merdeka (Konten QR-Media mengajar)\BI BAB 2\Guru membacakan cerita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839824" y="1201547"/>
            <a:ext cx="3020596" cy="1699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8764" y="1182125"/>
            <a:ext cx="1515766" cy="374571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smtClean="0">
                <a:solidFill>
                  <a:srgbClr val="008080"/>
                </a:solidFill>
              </a:rPr>
              <a:t>Apel 300 gram</a:t>
            </a:r>
            <a:endParaRPr lang="en-US" sz="1600" b="1" dirty="0">
              <a:solidFill>
                <a:srgbClr val="00808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4530" y="699542"/>
            <a:ext cx="2081446" cy="374571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1600" b="1" dirty="0" smtClean="0">
                <a:solidFill>
                  <a:srgbClr val="008080"/>
                </a:solidFill>
              </a:rPr>
              <a:t>Semangka 4.000 gram</a:t>
            </a:r>
            <a:endParaRPr lang="en-US" sz="1600" b="1" dirty="0">
              <a:solidFill>
                <a:srgbClr val="00808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9952" y="1131590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990033"/>
                </a:solidFill>
              </a:rPr>
              <a:t>Massa 1 buah apel </a:t>
            </a:r>
            <a:r>
              <a:rPr lang="id-ID" sz="2400" b="1" dirty="0" smtClean="0">
                <a:solidFill>
                  <a:srgbClr val="008080"/>
                </a:solidFill>
              </a:rPr>
              <a:t>lebih ringan </a:t>
            </a:r>
            <a:r>
              <a:rPr lang="id-ID" sz="2400" b="1" dirty="0" smtClean="0">
                <a:solidFill>
                  <a:srgbClr val="990033"/>
                </a:solidFill>
              </a:rPr>
              <a:t>dibandingkan dengan massa 1 buah semangka.</a:t>
            </a:r>
            <a:endParaRPr lang="en-US" sz="2400" b="1" dirty="0">
              <a:solidFill>
                <a:srgbClr val="9900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8764" y="3116664"/>
            <a:ext cx="59644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660033"/>
                </a:solidFill>
              </a:rPr>
              <a:t>M</a:t>
            </a:r>
            <a:r>
              <a:rPr lang="id-ID" sz="2000" b="1" dirty="0" smtClean="0">
                <a:solidFill>
                  <a:srgbClr val="660033"/>
                </a:solidFill>
              </a:rPr>
              <a:t>a</a:t>
            </a:r>
            <a:r>
              <a:rPr lang="en-US" sz="2000" b="1" dirty="0" err="1" smtClean="0">
                <a:solidFill>
                  <a:srgbClr val="660033"/>
                </a:solidFill>
              </a:rPr>
              <a:t>ssa</a:t>
            </a:r>
            <a:r>
              <a:rPr lang="en-US" sz="2000" b="1" dirty="0" smtClean="0">
                <a:solidFill>
                  <a:srgbClr val="660033"/>
                </a:solidFill>
              </a:rPr>
              <a:t> </a:t>
            </a:r>
            <a:r>
              <a:rPr lang="id-ID" sz="2000" b="1" dirty="0" smtClean="0">
                <a:solidFill>
                  <a:srgbClr val="660033"/>
                </a:solidFill>
              </a:rPr>
              <a:t>benda </a:t>
            </a:r>
            <a:r>
              <a:rPr lang="id-ID" sz="2000" b="1" dirty="0" smtClean="0">
                <a:solidFill>
                  <a:srgbClr val="660033"/>
                </a:solidFill>
              </a:rPr>
              <a:t>dapat </a:t>
            </a:r>
            <a:r>
              <a:rPr lang="en-US" sz="2000" b="1" dirty="0" err="1" smtClean="0">
                <a:solidFill>
                  <a:srgbClr val="660033"/>
                </a:solidFill>
              </a:rPr>
              <a:t>diukur</a:t>
            </a:r>
            <a:r>
              <a:rPr lang="en-US" sz="2000" b="1" dirty="0" smtClean="0">
                <a:solidFill>
                  <a:srgbClr val="660033"/>
                </a:solidFill>
              </a:rPr>
              <a:t> </a:t>
            </a:r>
            <a:r>
              <a:rPr lang="id-ID" sz="2000" b="1" dirty="0" smtClean="0">
                <a:solidFill>
                  <a:srgbClr val="660033"/>
                </a:solidFill>
              </a:rPr>
              <a:t>menggunakan </a:t>
            </a:r>
            <a:r>
              <a:rPr lang="id-ID" sz="2000" b="1" dirty="0" smtClean="0">
                <a:solidFill>
                  <a:srgbClr val="008080"/>
                </a:solidFill>
              </a:rPr>
              <a:t>timbangan</a:t>
            </a:r>
            <a:r>
              <a:rPr lang="id-ID" sz="2000" b="1" dirty="0" smtClean="0">
                <a:solidFill>
                  <a:srgbClr val="660033"/>
                </a:solidFill>
              </a:rPr>
              <a:t>.</a:t>
            </a:r>
            <a:endParaRPr lang="en-US" sz="2000" b="1" dirty="0">
              <a:solidFill>
                <a:srgbClr val="00808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576" y="3467784"/>
            <a:ext cx="5468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660033"/>
                </a:solidFill>
              </a:rPr>
              <a:t>Hasil</a:t>
            </a:r>
            <a:r>
              <a:rPr lang="en-US" sz="2000" b="1" dirty="0">
                <a:solidFill>
                  <a:srgbClr val="660033"/>
                </a:solidFill>
              </a:rPr>
              <a:t> </a:t>
            </a:r>
            <a:r>
              <a:rPr lang="en-US" sz="2000" b="1" dirty="0" err="1">
                <a:solidFill>
                  <a:srgbClr val="660033"/>
                </a:solidFill>
              </a:rPr>
              <a:t>timbangan</a:t>
            </a:r>
            <a:r>
              <a:rPr lang="en-US" sz="2000" b="1" dirty="0">
                <a:solidFill>
                  <a:srgbClr val="660033"/>
                </a:solidFill>
              </a:rPr>
              <a:t> </a:t>
            </a:r>
            <a:r>
              <a:rPr lang="en-US" sz="2000" b="1" dirty="0" err="1">
                <a:solidFill>
                  <a:srgbClr val="660033"/>
                </a:solidFill>
              </a:rPr>
              <a:t>tersebut</a:t>
            </a:r>
            <a:r>
              <a:rPr lang="en-US" sz="2000" b="1" dirty="0">
                <a:solidFill>
                  <a:srgbClr val="660033"/>
                </a:solidFill>
              </a:rPr>
              <a:t> </a:t>
            </a:r>
            <a:r>
              <a:rPr lang="en-US" sz="2000" b="1" dirty="0" err="1">
                <a:solidFill>
                  <a:srgbClr val="660033"/>
                </a:solidFill>
              </a:rPr>
              <a:t>disebut</a:t>
            </a:r>
            <a:r>
              <a:rPr lang="en-US" sz="2000" b="1" dirty="0">
                <a:solidFill>
                  <a:srgbClr val="660033"/>
                </a:solidFill>
              </a:rPr>
              <a:t> </a:t>
            </a:r>
            <a:r>
              <a:rPr lang="en-US" sz="2000" b="1" dirty="0" err="1">
                <a:solidFill>
                  <a:srgbClr val="660033"/>
                </a:solidFill>
              </a:rPr>
              <a:t>sebagai</a:t>
            </a:r>
            <a:r>
              <a:rPr lang="en-US" sz="2000" b="1" dirty="0">
                <a:solidFill>
                  <a:srgbClr val="660033"/>
                </a:solidFill>
              </a:rPr>
              <a:t> </a:t>
            </a:r>
            <a:r>
              <a:rPr lang="en-US" sz="2000" b="1" dirty="0" err="1">
                <a:solidFill>
                  <a:srgbClr val="008080"/>
                </a:solidFill>
              </a:rPr>
              <a:t>berat</a:t>
            </a:r>
            <a:r>
              <a:rPr lang="en-US" sz="2000" b="1" dirty="0">
                <a:solidFill>
                  <a:srgbClr val="660033"/>
                </a:solidFill>
              </a:rPr>
              <a:t>.</a:t>
            </a:r>
            <a:endParaRPr lang="en-US" sz="2000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07627"/>
      </p:ext>
    </p:extLst>
  </p:cSld>
  <p:clrMapOvr>
    <a:masterClrMapping/>
  </p:clrMapOvr>
  <p:transition spd="med" advClick="0" advTm="1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8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:\Template Bupena Merdeka (Konten QR-Media mengajar)\BACKGROUND\cream.jpg"/>
          <p:cNvPicPr>
            <a:picLocks noChangeAspect="1" noChangeArrowheads="1"/>
          </p:cNvPicPr>
          <p:nvPr/>
        </p:nvPicPr>
        <p:blipFill>
          <a:blip r:embed="rId2" cstate="print"/>
          <a:srcRect r="921" b="6674"/>
          <a:stretch>
            <a:fillRect/>
          </a:stretch>
        </p:blipFill>
        <p:spPr bwMode="auto">
          <a:xfrm>
            <a:off x="0" y="-40332"/>
            <a:ext cx="9144000" cy="5143500"/>
          </a:xfrm>
          <a:prstGeom prst="rect">
            <a:avLst/>
          </a:prstGeom>
          <a:noFill/>
        </p:spPr>
      </p:pic>
      <p:pic>
        <p:nvPicPr>
          <p:cNvPr id="17" name="Picture 1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314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69340"/>
            <a:ext cx="9144000" cy="554366"/>
          </a:xfrm>
          <a:prstGeom prst="rect">
            <a:avLst/>
          </a:prstGeom>
        </p:spPr>
      </p:pic>
      <p:pic>
        <p:nvPicPr>
          <p:cNvPr id="2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5" cstate="print"/>
          <a:srcRect b="32516"/>
          <a:stretch>
            <a:fillRect/>
          </a:stretch>
        </p:blipFill>
        <p:spPr bwMode="auto">
          <a:xfrm flipH="1">
            <a:off x="6716052" y="1151836"/>
            <a:ext cx="2400092" cy="3767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95536" y="411510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Ciri-ciri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materi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lainnya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adalah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mengisi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F20051"/>
                </a:solidFill>
              </a:rPr>
              <a:t>ruang</a:t>
            </a:r>
            <a:r>
              <a:rPr lang="en-US" sz="2400" b="1" dirty="0">
                <a:solidFill>
                  <a:srgbClr val="F20051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memiliki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volume</a:t>
            </a:r>
            <a:r>
              <a:rPr lang="en-US" sz="2400" b="1" dirty="0">
                <a:solidFill>
                  <a:srgbClr val="0070C0"/>
                </a:solidFill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 smtClean="0">
              <a:solidFill>
                <a:srgbClr val="FFFF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8240" y="1275606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Artinya</a:t>
            </a:r>
            <a:r>
              <a:rPr lang="en-US" sz="2400" b="1" dirty="0">
                <a:solidFill>
                  <a:srgbClr val="00B050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setiap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materi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tentu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memiliki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ukuran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tertentu</a:t>
            </a:r>
            <a:r>
              <a:rPr lang="en-US" sz="2400" b="1" dirty="0">
                <a:solidFill>
                  <a:srgbClr val="00B050"/>
                </a:solidFill>
              </a:rPr>
              <a:t>. </a:t>
            </a:r>
            <a:endParaRPr lang="en-US" sz="2400" b="1" dirty="0" smtClean="0">
              <a:solidFill>
                <a:srgbClr val="00B05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8505" y="2235745"/>
            <a:ext cx="457675" cy="1419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1665" y="2416423"/>
            <a:ext cx="390824" cy="1211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6435" y="2643528"/>
            <a:ext cx="299741" cy="92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2872" y="3780432"/>
            <a:ext cx="2054032" cy="715089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80"/>
                </a:solidFill>
              </a:rPr>
              <a:t>Minyak</a:t>
            </a:r>
            <a:r>
              <a:rPr lang="en-US" b="1" dirty="0" smtClean="0">
                <a:solidFill>
                  <a:srgbClr val="008080"/>
                </a:solidFill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</a:rPr>
              <a:t>dengan</a:t>
            </a:r>
            <a:r>
              <a:rPr lang="en-US" b="1" dirty="0" smtClean="0">
                <a:solidFill>
                  <a:srgbClr val="008080"/>
                </a:solidFill>
              </a:rPr>
              <a:t> volume 1500 ml.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1328" y="3780432"/>
            <a:ext cx="2054032" cy="715089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80"/>
                </a:solidFill>
              </a:rPr>
              <a:t>Minyak</a:t>
            </a:r>
            <a:r>
              <a:rPr lang="en-US" b="1" dirty="0" smtClean="0">
                <a:solidFill>
                  <a:srgbClr val="008080"/>
                </a:solidFill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</a:rPr>
              <a:t>dengan</a:t>
            </a:r>
            <a:r>
              <a:rPr lang="en-US" b="1" dirty="0" smtClean="0">
                <a:solidFill>
                  <a:srgbClr val="008080"/>
                </a:solidFill>
              </a:rPr>
              <a:t> volume 600 ml.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2462" y="3780432"/>
            <a:ext cx="2054032" cy="715089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8080"/>
                </a:solidFill>
              </a:rPr>
              <a:t>Minyak</a:t>
            </a:r>
            <a:r>
              <a:rPr lang="en-US" b="1" dirty="0" smtClean="0">
                <a:solidFill>
                  <a:srgbClr val="008080"/>
                </a:solidFill>
              </a:rPr>
              <a:t> </a:t>
            </a:r>
            <a:r>
              <a:rPr lang="en-US" b="1" dirty="0" err="1" smtClean="0">
                <a:solidFill>
                  <a:srgbClr val="008080"/>
                </a:solidFill>
              </a:rPr>
              <a:t>dengan</a:t>
            </a:r>
            <a:r>
              <a:rPr lang="en-US" b="1" dirty="0" smtClean="0">
                <a:solidFill>
                  <a:srgbClr val="008080"/>
                </a:solidFill>
              </a:rPr>
              <a:t> volume 330 ml.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8239" y="2139702"/>
            <a:ext cx="412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8080"/>
                </a:solidFill>
              </a:rPr>
              <a:t>A</a:t>
            </a:r>
            <a:endParaRPr lang="en-US" sz="3400" b="1" dirty="0">
              <a:solidFill>
                <a:srgbClr val="00808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01985" y="2284104"/>
            <a:ext cx="412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>
                <a:solidFill>
                  <a:srgbClr val="008080"/>
                </a:solidFill>
              </a:rPr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75728" y="2492700"/>
            <a:ext cx="41249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rgbClr val="008080"/>
                </a:solidFill>
              </a:rPr>
              <a:t>C</a:t>
            </a:r>
            <a:endParaRPr lang="en-US" sz="34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5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5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44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01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351"/>
                            </p:stCondLst>
                            <p:childTnLst>
                              <p:par>
                                <p:cTn id="4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101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601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51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" fill="hold">
                                          <p:stCondLst>
                                            <p:cond delay="44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102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852"/>
                            </p:stCondLst>
                            <p:childTnLst>
                              <p:par>
                                <p:cTn id="6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602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102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852"/>
                            </p:stCondLst>
                            <p:childTnLst>
                              <p:par>
                                <p:cTn id="8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" fill="hold">
                                          <p:stCondLst>
                                            <p:cond delay="44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603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353"/>
                            </p:stCondLst>
                            <p:childTnLst>
                              <p:par>
                                <p:cTn id="9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103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  <p:bldP spid="11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Template Bupena Merdeka (Konten QR-Media mengajar)\BACKGROUND\cream.jpg"/>
          <p:cNvPicPr>
            <a:picLocks noChangeAspect="1" noChangeArrowheads="1"/>
          </p:cNvPicPr>
          <p:nvPr/>
        </p:nvPicPr>
        <p:blipFill>
          <a:blip r:embed="rId2" cstate="print"/>
          <a:srcRect r="921" b="66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9" name="Picture 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2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344" y="4192"/>
            <a:ext cx="5633222" cy="458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429256" y="1071552"/>
            <a:ext cx="3587823" cy="377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6538" y="1387956"/>
            <a:ext cx="40988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</a:rPr>
              <a:t>Materi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benda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dapat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diukur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massa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dan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volumenya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jika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menempati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wadah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atau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ruang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tertentu</a:t>
            </a:r>
            <a:r>
              <a:rPr lang="en-US" sz="2400" b="1" dirty="0">
                <a:solidFill>
                  <a:srgbClr val="0070C0"/>
                </a:solidFill>
              </a:rPr>
              <a:t>. </a:t>
            </a:r>
            <a:endParaRPr lang="en-US" sz="3200" b="1" dirty="0" smtClean="0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880" y="3004263"/>
            <a:ext cx="4098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Massa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dan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volume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 smtClean="0">
                <a:solidFill>
                  <a:srgbClr val="FF0066"/>
                </a:solidFill>
              </a:rPr>
              <a:t>benda</a:t>
            </a:r>
            <a:r>
              <a:rPr lang="en-US" sz="2400" b="1" dirty="0" smtClean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menunjukkan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jumlah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atau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banyaknya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materi</a:t>
            </a:r>
            <a:r>
              <a:rPr lang="en-US" sz="2400" b="1" dirty="0">
                <a:solidFill>
                  <a:srgbClr val="FF0066"/>
                </a:solidFill>
              </a:rPr>
              <a:t> (</a:t>
            </a:r>
            <a:r>
              <a:rPr lang="en-US" sz="2400" b="1" dirty="0" err="1">
                <a:solidFill>
                  <a:srgbClr val="FF0066"/>
                </a:solidFill>
              </a:rPr>
              <a:t>zat</a:t>
            </a:r>
            <a:r>
              <a:rPr lang="en-US" sz="2400" b="1" dirty="0">
                <a:solidFill>
                  <a:srgbClr val="FF0066"/>
                </a:solidFill>
              </a:rPr>
              <a:t>). </a:t>
            </a:r>
            <a:endParaRPr lang="en-US" sz="4000" b="1" dirty="0" smtClean="0">
              <a:solidFill>
                <a:srgbClr val="FF0066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84171" y="608265"/>
            <a:ext cx="3727118" cy="733044"/>
            <a:chOff x="541580" y="214296"/>
            <a:chExt cx="3727118" cy="7330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3727118" cy="7330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87480" y="267070"/>
              <a:ext cx="2764744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Wujud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Materi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9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5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G:\Template Bupena Merdeka (Konten QR-Media mengajar)\BACKGROUND\cream.jpg"/>
          <p:cNvPicPr>
            <a:picLocks noChangeAspect="1" noChangeArrowheads="1"/>
          </p:cNvPicPr>
          <p:nvPr/>
        </p:nvPicPr>
        <p:blipFill>
          <a:blip r:embed="rId2" cstate="print"/>
          <a:srcRect r="921" b="66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0" name="Picture 9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G:\Template Bupena Merdeka (Konten QR-Media mengajar)\BAHAN\Notes hijau tua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21468">
            <a:off x="3023473" y="449189"/>
            <a:ext cx="4294292" cy="262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07904" y="960810"/>
            <a:ext cx="41812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Benda </a:t>
            </a:r>
            <a:r>
              <a:rPr lang="en-US" sz="2800" b="1" dirty="0" err="1" smtClean="0">
                <a:solidFill>
                  <a:srgbClr val="FFFF66"/>
                </a:solidFill>
              </a:rPr>
              <a:t>adalah</a:t>
            </a:r>
            <a:r>
              <a:rPr lang="en-US" sz="2800" b="1" dirty="0" smtClean="0">
                <a:solidFill>
                  <a:srgbClr val="FFFF66"/>
                </a:solidFill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</a:rPr>
              <a:t>segala</a:t>
            </a:r>
            <a:r>
              <a:rPr lang="en-US" sz="2800" b="1" dirty="0" smtClean="0">
                <a:solidFill>
                  <a:srgbClr val="FFFF66"/>
                </a:solidFill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</a:rPr>
              <a:t>sesuatu</a:t>
            </a:r>
            <a:r>
              <a:rPr lang="en-US" sz="2800" b="1" dirty="0" smtClean="0">
                <a:solidFill>
                  <a:srgbClr val="FFFF66"/>
                </a:solidFill>
              </a:rPr>
              <a:t> di </a:t>
            </a:r>
            <a:r>
              <a:rPr lang="en-US" sz="2800" b="1" dirty="0" err="1" smtClean="0">
                <a:solidFill>
                  <a:srgbClr val="FFFF66"/>
                </a:solidFill>
              </a:rPr>
              <a:t>sekitar</a:t>
            </a:r>
            <a:r>
              <a:rPr lang="en-US" sz="2800" b="1" dirty="0" smtClean="0">
                <a:solidFill>
                  <a:srgbClr val="FFFF66"/>
                </a:solidFill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</a:rPr>
              <a:t>kita</a:t>
            </a:r>
            <a:r>
              <a:rPr lang="en-US" sz="2800" b="1" dirty="0" smtClean="0">
                <a:solidFill>
                  <a:srgbClr val="FFFF66"/>
                </a:solidFill>
              </a:rPr>
              <a:t> yang </a:t>
            </a:r>
            <a:r>
              <a:rPr lang="en-US" sz="2800" b="1" dirty="0" err="1" smtClean="0">
                <a:solidFill>
                  <a:srgbClr val="FFFF66"/>
                </a:solidFill>
              </a:rPr>
              <a:t>berwujud</a:t>
            </a:r>
            <a:r>
              <a:rPr lang="en-US" sz="2800" b="1" dirty="0" smtClean="0">
                <a:solidFill>
                  <a:srgbClr val="FFFF66"/>
                </a:solidFill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</a:rPr>
              <a:t>dan</a:t>
            </a:r>
            <a:r>
              <a:rPr lang="en-US" sz="2800" b="1" dirty="0" smtClean="0">
                <a:solidFill>
                  <a:srgbClr val="FFFF66"/>
                </a:solidFill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</a:rPr>
              <a:t>memiliki</a:t>
            </a:r>
            <a:r>
              <a:rPr lang="en-US" sz="2800" b="1" dirty="0" smtClean="0">
                <a:solidFill>
                  <a:srgbClr val="FFFF66"/>
                </a:solidFill>
              </a:rPr>
              <a:t> </a:t>
            </a:r>
            <a:r>
              <a:rPr lang="en-US" sz="2800" b="1" dirty="0" err="1" smtClean="0">
                <a:solidFill>
                  <a:srgbClr val="FFFF66"/>
                </a:solidFill>
              </a:rPr>
              <a:t>massa</a:t>
            </a:r>
            <a:r>
              <a:rPr lang="en-US" sz="2800" b="1" dirty="0" smtClean="0">
                <a:solidFill>
                  <a:srgbClr val="FFFF66"/>
                </a:solidFill>
              </a:rPr>
              <a:t>.</a:t>
            </a:r>
            <a:endParaRPr lang="en-US" sz="2800" b="1" dirty="0">
              <a:solidFill>
                <a:srgbClr val="FFFF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3" b="30564"/>
          <a:stretch/>
        </p:blipFill>
        <p:spPr bwMode="auto">
          <a:xfrm>
            <a:off x="146889" y="1428742"/>
            <a:ext cx="2811283" cy="3420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116587" y="3302456"/>
            <a:ext cx="2054032" cy="408623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80"/>
                </a:solidFill>
              </a:rPr>
              <a:t>Benda </a:t>
            </a:r>
            <a:r>
              <a:rPr lang="en-US" b="1" dirty="0" err="1" smtClean="0">
                <a:solidFill>
                  <a:srgbClr val="008080"/>
                </a:solidFill>
              </a:rPr>
              <a:t>Padat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1031" y="3302456"/>
            <a:ext cx="2054032" cy="408623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80"/>
                </a:solidFill>
              </a:rPr>
              <a:t>Benda </a:t>
            </a:r>
            <a:r>
              <a:rPr lang="en-US" b="1" dirty="0" err="1" smtClean="0">
                <a:solidFill>
                  <a:srgbClr val="008080"/>
                </a:solidFill>
              </a:rPr>
              <a:t>cair</a:t>
            </a:r>
            <a:endParaRPr lang="en-US" b="1" dirty="0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4015" y="3911188"/>
            <a:ext cx="2054032" cy="408623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8080"/>
                </a:solidFill>
              </a:rPr>
              <a:t>Benda gas</a:t>
            </a:r>
            <a:endParaRPr lang="en-US" b="1" dirty="0">
              <a:solidFill>
                <a:srgbClr val="00808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" fill="hold">
                                          <p:stCondLst>
                                            <p:cond delay="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" fill="hold">
                                          <p:stCondLst>
                                            <p:cond delay="2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" fill="hold">
                                          <p:stCondLst>
                                            <p:cond delay="44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01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901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01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Template Bupena Merdeka (Konten QR-Media mengajar)\BACKGROUND\cream.jpg"/>
          <p:cNvPicPr>
            <a:picLocks noChangeAspect="1" noChangeArrowheads="1"/>
          </p:cNvPicPr>
          <p:nvPr/>
        </p:nvPicPr>
        <p:blipFill>
          <a:blip r:embed="rId2" cstate="print"/>
          <a:srcRect r="921" b="6674"/>
          <a:stretch>
            <a:fillRect/>
          </a:stretch>
        </p:blipFill>
        <p:spPr bwMode="auto">
          <a:xfrm>
            <a:off x="0" y="-40332"/>
            <a:ext cx="9144000" cy="5143500"/>
          </a:xfrm>
          <a:prstGeom prst="rect">
            <a:avLst/>
          </a:prstGeom>
          <a:noFill/>
        </p:spPr>
      </p:pic>
      <p:pic>
        <p:nvPicPr>
          <p:cNvPr id="12" name="Picture 11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8314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736" y="476796"/>
            <a:ext cx="2054032" cy="510778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80"/>
                </a:solidFill>
              </a:rPr>
              <a:t>Benda </a:t>
            </a:r>
            <a:r>
              <a:rPr lang="en-US" sz="2400" b="1" dirty="0" err="1" smtClean="0">
                <a:solidFill>
                  <a:srgbClr val="008080"/>
                </a:solidFill>
              </a:rPr>
              <a:t>Padat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042" y="1131590"/>
            <a:ext cx="2390750" cy="2554545"/>
          </a:xfrm>
          <a:prstGeom prst="snip1Rect">
            <a:avLst>
              <a:gd name="adj" fmla="val 0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FF0066"/>
                </a:solidFill>
              </a:rPr>
              <a:t>Bentuk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benda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tidak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mengikuti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bentuk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wadahnya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dan</a:t>
            </a:r>
            <a:r>
              <a:rPr lang="en-US" sz="2000" b="1" dirty="0" smtClean="0">
                <a:solidFill>
                  <a:srgbClr val="FF0066"/>
                </a:solidFill>
              </a:rPr>
              <a:t> volume </a:t>
            </a:r>
            <a:r>
              <a:rPr lang="en-US" sz="2000" b="1" dirty="0" err="1" smtClean="0">
                <a:solidFill>
                  <a:srgbClr val="FF0066"/>
                </a:solidFill>
              </a:rPr>
              <a:t>tetap</a:t>
            </a:r>
            <a:r>
              <a:rPr lang="en-US" sz="2000" b="1" dirty="0" smtClean="0">
                <a:solidFill>
                  <a:srgbClr val="FF0066"/>
                </a:solidFill>
              </a:rPr>
              <a:t>.</a:t>
            </a: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8080"/>
                </a:solidFill>
              </a:rPr>
              <a:t>Dapat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berubah</a:t>
            </a:r>
            <a:r>
              <a:rPr lang="en-US" sz="2000" b="1" dirty="0" smtClean="0">
                <a:solidFill>
                  <a:srgbClr val="008080"/>
                </a:solidFill>
              </a:rPr>
              <a:t>.</a:t>
            </a: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</a:rPr>
              <a:t>Susunan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zat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penyusunnya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sangat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rapat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6510" y="476796"/>
            <a:ext cx="2054032" cy="510778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80"/>
                </a:solidFill>
              </a:rPr>
              <a:t>Benda </a:t>
            </a:r>
            <a:r>
              <a:rPr lang="en-US" sz="2400" b="1" dirty="0" err="1" smtClean="0">
                <a:solidFill>
                  <a:srgbClr val="008080"/>
                </a:solidFill>
              </a:rPr>
              <a:t>Cair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1131590"/>
            <a:ext cx="2390750" cy="2862322"/>
          </a:xfrm>
          <a:prstGeom prst="snip1Rect">
            <a:avLst>
              <a:gd name="adj" fmla="val 0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FF0066"/>
                </a:solidFill>
              </a:rPr>
              <a:t>Bentuk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berubah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mengikuti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wadah</a:t>
            </a:r>
            <a:r>
              <a:rPr lang="en-US" sz="2000" b="1" dirty="0" smtClean="0">
                <a:solidFill>
                  <a:srgbClr val="FF0066"/>
                </a:solidFill>
              </a:rPr>
              <a:t>, volume </a:t>
            </a:r>
            <a:r>
              <a:rPr lang="en-US" sz="2000" b="1" dirty="0" err="1" smtClean="0">
                <a:solidFill>
                  <a:srgbClr val="FF0066"/>
                </a:solidFill>
              </a:rPr>
              <a:t>tetap</a:t>
            </a:r>
            <a:r>
              <a:rPr lang="en-US" sz="2000" b="1" dirty="0" smtClean="0">
                <a:solidFill>
                  <a:srgbClr val="FF0066"/>
                </a:solidFill>
              </a:rPr>
              <a:t>.</a:t>
            </a:r>
            <a:endParaRPr lang="en-US" sz="2000" b="1" dirty="0" smtClean="0">
              <a:solidFill>
                <a:srgbClr val="FF0066"/>
              </a:solidFill>
            </a:endParaRP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8080"/>
                </a:solidFill>
              </a:rPr>
              <a:t>Dapat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berubah</a:t>
            </a:r>
            <a:r>
              <a:rPr lang="en-US" sz="2000" b="1" dirty="0" smtClean="0">
                <a:solidFill>
                  <a:srgbClr val="008080"/>
                </a:solidFill>
              </a:rPr>
              <a:t>.</a:t>
            </a: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</a:rPr>
              <a:t>Menekan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segala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arah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</a:rPr>
              <a:t>Mengalir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dari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tempat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tinggi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ke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tempat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rendah</a:t>
            </a:r>
            <a:r>
              <a:rPr lang="en-US" sz="2000" b="1" dirty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4006" y="876201"/>
            <a:ext cx="2054032" cy="510778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8080"/>
                </a:solidFill>
              </a:rPr>
              <a:t>Benda Gas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3312" y="1530995"/>
            <a:ext cx="2390750" cy="2554545"/>
          </a:xfrm>
          <a:prstGeom prst="snip1Rect">
            <a:avLst>
              <a:gd name="adj" fmla="val 0"/>
            </a:avLst>
          </a:prstGeom>
          <a:solidFill>
            <a:srgbClr val="FFFFBD"/>
          </a:solidFill>
          <a:ln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smtClean="0">
                <a:solidFill>
                  <a:srgbClr val="FF0066"/>
                </a:solidFill>
              </a:rPr>
              <a:t>Benda </a:t>
            </a:r>
            <a:r>
              <a:rPr lang="en-US" sz="2000" b="1" dirty="0" err="1" smtClean="0">
                <a:solidFill>
                  <a:srgbClr val="FF0066"/>
                </a:solidFill>
              </a:rPr>
              <a:t>dapat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mengisi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seluruh</a:t>
            </a:r>
            <a:r>
              <a:rPr lang="en-US" sz="2000" b="1" dirty="0" smtClean="0">
                <a:solidFill>
                  <a:srgbClr val="FF0066"/>
                </a:solidFill>
              </a:rPr>
              <a:t> </a:t>
            </a:r>
            <a:r>
              <a:rPr lang="en-US" sz="2000" b="1" dirty="0" err="1" smtClean="0">
                <a:solidFill>
                  <a:srgbClr val="FF0066"/>
                </a:solidFill>
              </a:rPr>
              <a:t>ruangan</a:t>
            </a:r>
            <a:r>
              <a:rPr lang="en-US" sz="2000" b="1" dirty="0" smtClean="0">
                <a:solidFill>
                  <a:srgbClr val="FF0066"/>
                </a:solidFill>
              </a:rPr>
              <a:t>.</a:t>
            </a:r>
            <a:endParaRPr lang="en-US" sz="2000" b="1" dirty="0" smtClean="0">
              <a:solidFill>
                <a:srgbClr val="FF0066"/>
              </a:solidFill>
            </a:endParaRP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8080"/>
                </a:solidFill>
              </a:rPr>
              <a:t>Bentuk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mengikuti</a:t>
            </a:r>
            <a:r>
              <a:rPr lang="en-US" sz="2000" b="1" dirty="0" smtClean="0">
                <a:solidFill>
                  <a:srgbClr val="008080"/>
                </a:solidFill>
              </a:rPr>
              <a:t> </a:t>
            </a:r>
            <a:r>
              <a:rPr lang="en-US" sz="2000" b="1" dirty="0" err="1" smtClean="0">
                <a:solidFill>
                  <a:srgbClr val="008080"/>
                </a:solidFill>
              </a:rPr>
              <a:t>wadah</a:t>
            </a:r>
            <a:r>
              <a:rPr lang="en-US" sz="2000" b="1" dirty="0" smtClean="0">
                <a:solidFill>
                  <a:srgbClr val="008080"/>
                </a:solidFill>
              </a:rPr>
              <a:t>.</a:t>
            </a:r>
            <a:endParaRPr lang="en-US" sz="2000" b="1" dirty="0" smtClean="0">
              <a:solidFill>
                <a:srgbClr val="008080"/>
              </a:solidFill>
            </a:endParaRPr>
          </a:p>
          <a:p>
            <a:pPr marL="265113" indent="-265113">
              <a:buClr>
                <a:srgbClr val="008080"/>
              </a:buClr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rgbClr val="0070C0"/>
                </a:solidFill>
              </a:rPr>
              <a:t>Memiliki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massa</a:t>
            </a:r>
            <a:r>
              <a:rPr lang="en-US" sz="2000" b="1" dirty="0" smtClean="0">
                <a:solidFill>
                  <a:srgbClr val="0070C0"/>
                </a:solidFill>
              </a:rPr>
              <a:t> volume </a:t>
            </a:r>
            <a:r>
              <a:rPr lang="en-US" sz="2000" b="1" dirty="0" err="1" smtClean="0">
                <a:solidFill>
                  <a:srgbClr val="0070C0"/>
                </a:solidFill>
              </a:rPr>
              <a:t>selalu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berubah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1304" y="3533374"/>
            <a:ext cx="1757701" cy="1076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2901" y="2244548"/>
            <a:ext cx="1280122" cy="195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8133004" y="3005940"/>
            <a:ext cx="1836657" cy="1490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229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75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8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3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500"/>
                            </p:stCondLst>
                            <p:childTnLst>
                              <p:par>
                                <p:cTn id="149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0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2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8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0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2" presetClass="emph" presetSubtype="0" fill="hold" grpId="1" nodeType="click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" fill="hold">
                                          <p:stCondLst>
                                            <p:cond delay="17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" fill="hold">
                                          <p:stCondLst>
                                            <p:cond delay="3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" fill="hold">
                                          <p:stCondLst>
                                            <p:cond delay="53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800"/>
                            </p:stCondLst>
                            <p:childTnLst>
                              <p:par>
                                <p:cTn id="1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55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300"/>
                            </p:stCondLst>
                            <p:childTnLst>
                              <p:par>
                                <p:cTn id="19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  <p:bldP spid="4" grpId="0" animBg="1"/>
      <p:bldP spid="5" grpId="0" build="p" animBg="1"/>
      <p:bldP spid="5" grpId="1" build="p" animBg="1"/>
      <p:bldP spid="6" grpId="0" animBg="1"/>
      <p:bldP spid="7" grpId="0" build="p" animBg="1"/>
      <p:bldP spid="7" grpI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mplate Bupena Merdeka (Konten QR-Media mengajar)\BACKGROUND\cream.jpg"/>
          <p:cNvPicPr>
            <a:picLocks noChangeAspect="1" noChangeArrowheads="1"/>
          </p:cNvPicPr>
          <p:nvPr/>
        </p:nvPicPr>
        <p:blipFill>
          <a:blip r:embed="rId2" cstate="print"/>
          <a:srcRect r="921" b="6674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4282" y="500048"/>
            <a:ext cx="8715436" cy="4071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421396" y="3183567"/>
            <a:ext cx="1823012" cy="81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871281" y="1193404"/>
            <a:ext cx="1829392" cy="890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73748" y="3040691"/>
            <a:ext cx="2573245" cy="93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Left Arrow 11"/>
          <p:cNvSpPr/>
          <p:nvPr/>
        </p:nvSpPr>
        <p:spPr>
          <a:xfrm>
            <a:off x="3917020" y="3585012"/>
            <a:ext cx="1847937" cy="238443"/>
          </a:xfrm>
          <a:prstGeom prst="leftArrow">
            <a:avLst/>
          </a:prstGeom>
          <a:solidFill>
            <a:srgbClr val="66FF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3" name="Group 12"/>
          <p:cNvGrpSpPr/>
          <p:nvPr/>
        </p:nvGrpSpPr>
        <p:grpSpPr>
          <a:xfrm>
            <a:off x="6542612" y="1791750"/>
            <a:ext cx="954437" cy="1252492"/>
            <a:chOff x="6143636" y="1142990"/>
            <a:chExt cx="1143802" cy="1500992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143636" y="1142990"/>
              <a:ext cx="1143008" cy="1588"/>
            </a:xfrm>
            <a:prstGeom prst="line">
              <a:avLst/>
            </a:prstGeom>
            <a:ln w="57150">
              <a:solidFill>
                <a:srgbClr val="FF99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6536545" y="1893089"/>
              <a:ext cx="1500198" cy="1588"/>
            </a:xfrm>
            <a:prstGeom prst="straightConnector1">
              <a:avLst/>
            </a:prstGeom>
            <a:ln w="57150">
              <a:solidFill>
                <a:srgbClr val="FF996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rot="5400000" flipH="1">
            <a:off x="6280515" y="2125285"/>
            <a:ext cx="1132606" cy="894163"/>
            <a:chOff x="6143636" y="1142990"/>
            <a:chExt cx="1143802" cy="1500992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143636" y="1142990"/>
              <a:ext cx="1143008" cy="1588"/>
            </a:xfrm>
            <a:prstGeom prst="line">
              <a:avLst/>
            </a:prstGeom>
            <a:ln w="57150">
              <a:solidFill>
                <a:srgbClr val="66FF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>
              <a:off x="6536545" y="1893089"/>
              <a:ext cx="1500198" cy="1588"/>
            </a:xfrm>
            <a:prstGeom prst="straightConnector1">
              <a:avLst/>
            </a:prstGeom>
            <a:ln w="57150">
              <a:solidFill>
                <a:srgbClr val="66FF33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 flipH="1">
            <a:off x="2131070" y="1791750"/>
            <a:ext cx="954437" cy="1252492"/>
            <a:chOff x="6143636" y="1142990"/>
            <a:chExt cx="1143802" cy="1500992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143636" y="1142990"/>
              <a:ext cx="1143008" cy="1588"/>
            </a:xfrm>
            <a:prstGeom prst="line">
              <a:avLst/>
            </a:prstGeom>
            <a:ln w="57150">
              <a:solidFill>
                <a:srgbClr val="FF99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5400000">
              <a:off x="6536545" y="1893089"/>
              <a:ext cx="1500198" cy="1588"/>
            </a:xfrm>
            <a:prstGeom prst="straightConnector1">
              <a:avLst/>
            </a:prstGeom>
            <a:ln w="57150">
              <a:solidFill>
                <a:srgbClr val="FF996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 rot="16200000">
            <a:off x="2226163" y="2125285"/>
            <a:ext cx="1132606" cy="894163"/>
            <a:chOff x="6143636" y="1142990"/>
            <a:chExt cx="1143802" cy="150099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6143636" y="1142990"/>
              <a:ext cx="1143008" cy="1588"/>
            </a:xfrm>
            <a:prstGeom prst="line">
              <a:avLst/>
            </a:prstGeom>
            <a:ln w="57150">
              <a:solidFill>
                <a:srgbClr val="66FF33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6536545" y="1893089"/>
              <a:ext cx="1500198" cy="1588"/>
            </a:xfrm>
            <a:prstGeom prst="straightConnector1">
              <a:avLst/>
            </a:prstGeom>
            <a:ln w="57150">
              <a:solidFill>
                <a:srgbClr val="66FF33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Arrow Connector 24"/>
          <p:cNvCxnSpPr/>
          <p:nvPr/>
        </p:nvCxnSpPr>
        <p:spPr>
          <a:xfrm>
            <a:off x="3988458" y="4013640"/>
            <a:ext cx="1847937" cy="1325"/>
          </a:xfrm>
          <a:prstGeom prst="straightConnector1">
            <a:avLst/>
          </a:prstGeom>
          <a:ln w="57150">
            <a:solidFill>
              <a:srgbClr val="FF996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4443882" y="2459280"/>
            <a:ext cx="848198" cy="440572"/>
            <a:chOff x="685801" y="1838738"/>
            <a:chExt cx="1061999" cy="52798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1" y="1838738"/>
              <a:ext cx="895641" cy="51830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18213" y="1887228"/>
              <a:ext cx="1029587" cy="479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000" b="1" dirty="0" smtClean="0">
                  <a:solidFill>
                    <a:srgbClr val="7030A0"/>
                  </a:solidFill>
                </a:rPr>
                <a:t>Gas</a:t>
              </a:r>
              <a:endParaRPr lang="en-US" sz="2000" b="1" dirty="0" smtClean="0">
                <a:solidFill>
                  <a:srgbClr val="7030A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916756" y="4083918"/>
            <a:ext cx="715331" cy="432496"/>
            <a:chOff x="685801" y="1838738"/>
            <a:chExt cx="895641" cy="51830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1" y="1838738"/>
              <a:ext cx="895641" cy="51830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5801" y="1856978"/>
              <a:ext cx="895641" cy="479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Cair </a:t>
              </a:r>
              <a:endParaRPr lang="en-US" sz="2000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018837" y="4093773"/>
            <a:ext cx="953774" cy="432496"/>
            <a:chOff x="685801" y="1838738"/>
            <a:chExt cx="1194188" cy="51830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1" y="1838738"/>
              <a:ext cx="1194188" cy="51830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85801" y="1856978"/>
              <a:ext cx="1119551" cy="479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000" b="1" dirty="0" smtClean="0">
                  <a:solidFill>
                    <a:schemeClr val="accent1">
                      <a:lumMod val="75000"/>
                    </a:schemeClr>
                  </a:solidFill>
                </a:rPr>
                <a:t>Padat </a:t>
              </a:r>
              <a:endParaRPr lang="en-US" sz="2000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845318" y="1291685"/>
            <a:ext cx="17707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b="1" dirty="0" smtClean="0">
                <a:solidFill>
                  <a:srgbClr val="FF0066"/>
                </a:solidFill>
              </a:rPr>
              <a:t>Mengembun </a:t>
            </a:r>
            <a:endParaRPr lang="en-US" sz="2200" b="1" dirty="0">
              <a:solidFill>
                <a:srgbClr val="FF0066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41835" y="1308239"/>
            <a:ext cx="1609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b="1" dirty="0" smtClean="0">
                <a:solidFill>
                  <a:srgbClr val="FF0066"/>
                </a:solidFill>
              </a:rPr>
              <a:t>Mengkristal </a:t>
            </a:r>
            <a:endParaRPr lang="en-US" sz="2200" b="1" dirty="0">
              <a:solidFill>
                <a:srgbClr val="FF0066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74210" y="4085079"/>
            <a:ext cx="16094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b="1" dirty="0" smtClean="0">
                <a:solidFill>
                  <a:srgbClr val="FF0066"/>
                </a:solidFill>
              </a:rPr>
              <a:t>Membeku </a:t>
            </a:r>
            <a:endParaRPr lang="en-US" sz="2200" b="1" dirty="0">
              <a:solidFill>
                <a:srgbClr val="FF0066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88260" y="2434693"/>
            <a:ext cx="1500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b="1" dirty="0" smtClean="0">
                <a:solidFill>
                  <a:srgbClr val="0070C0"/>
                </a:solidFill>
              </a:rPr>
              <a:t>Menguap 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7086" y="3225564"/>
            <a:ext cx="11922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b="1" dirty="0" smtClean="0">
                <a:solidFill>
                  <a:srgbClr val="0070C0"/>
                </a:solidFill>
              </a:rPr>
              <a:t>Mencair 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764957" y="2434693"/>
            <a:ext cx="1523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200" b="1" dirty="0" smtClean="0">
                <a:solidFill>
                  <a:srgbClr val="0070C0"/>
                </a:solidFill>
              </a:rPr>
              <a:t>Menyublim </a:t>
            </a:r>
            <a:endParaRPr lang="en-US" sz="2200" b="1" dirty="0">
              <a:solidFill>
                <a:srgbClr val="0070C0"/>
              </a:solidFill>
            </a:endParaRPr>
          </a:p>
        </p:txBody>
      </p:sp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77628" y="326502"/>
            <a:ext cx="4896544" cy="733044"/>
            <a:chOff x="541580" y="214296"/>
            <a:chExt cx="4896544" cy="7330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80" y="214296"/>
              <a:ext cx="4896544" cy="73304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87480" y="267070"/>
              <a:ext cx="4506628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C.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Perubahan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Wujud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Benda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008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300"/>
                            </p:stCondLst>
                            <p:childTnLst>
                              <p:par>
                                <p:cTn id="58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1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6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600"/>
                            </p:stCondLst>
                            <p:childTnLst>
                              <p:par>
                                <p:cTn id="7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6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6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400"/>
                            </p:stCondLst>
                            <p:childTnLst>
                              <p:par>
                                <p:cTn id="88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2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2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9200"/>
                            </p:stCondLst>
                            <p:childTnLst>
                              <p:par>
                                <p:cTn id="10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2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2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200"/>
                            </p:stCondLst>
                            <p:childTnLst>
                              <p:par>
                                <p:cTn id="11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2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42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33" presetID="32" presetClass="emph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" fill="hold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" fill="hold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" fill="hold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2064</TotalTime>
  <Words>272</Words>
  <Application>Microsoft Office PowerPoint</Application>
  <PresentationFormat>On-screen Show (16:9)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ASUS</cp:lastModifiedBy>
  <cp:revision>203</cp:revision>
  <dcterms:created xsi:type="dcterms:W3CDTF">2022-01-17T01:37:52Z</dcterms:created>
  <dcterms:modified xsi:type="dcterms:W3CDTF">2022-12-11T09:45:42Z</dcterms:modified>
</cp:coreProperties>
</file>