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45.xml"/>
  <Override ContentType="application/vnd.openxmlformats-officedocument.presentationml.notesSlide+xml" PartName="/ppt/notesSlides/notesSlide3.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43.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40.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slide+xml" PartName="/ppt/slides/slide40.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 id="298" r:id="rId49"/>
    <p:sldId id="299" r:id="rId50"/>
    <p:sldId id="300" r:id="rId51"/>
    <p:sldId id="301" r:id="rId52"/>
  </p:sldIdLst>
  <p:sldSz cy="5143500" cx="9144000"/>
  <p:notesSz cx="6858000" cy="9144000"/>
  <p:embeddedFontLst>
    <p:embeddedFont>
      <p:font typeface="Lato"/>
      <p:regular r:id="rId53"/>
      <p:bold r:id="rId54"/>
      <p:italic r:id="rId55"/>
      <p:boldItalic r:id="rId5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A3D7B15C-D23D-4289-8E4F-208ADA9910CF}">
  <a:tblStyle styleId="{A3D7B15C-D23D-4289-8E4F-208ADA9910CF}" styleName="Table_0">
    <a:wholeTbl>
      <a:tcTxStyle>
        <a:font>
          <a:latin typeface="Arial"/>
          <a:ea typeface="Arial"/>
          <a:cs typeface="Arial"/>
        </a:font>
        <a:srgbClr val="000000"/>
      </a:tcTx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 styleId="{486B34A1-BCAB-435D-98B4-5EAAC1E2DC24}" styleName="Table_1">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42" Type="http://schemas.openxmlformats.org/officeDocument/2006/relationships/slide" Target="slides/slide36.xml"/><Relationship Id="rId41" Type="http://schemas.openxmlformats.org/officeDocument/2006/relationships/slide" Target="slides/slide35.xml"/><Relationship Id="rId44" Type="http://schemas.openxmlformats.org/officeDocument/2006/relationships/slide" Target="slides/slide38.xml"/><Relationship Id="rId43" Type="http://schemas.openxmlformats.org/officeDocument/2006/relationships/slide" Target="slides/slide37.xml"/><Relationship Id="rId46" Type="http://schemas.openxmlformats.org/officeDocument/2006/relationships/slide" Target="slides/slide40.xml"/><Relationship Id="rId45" Type="http://schemas.openxmlformats.org/officeDocument/2006/relationships/slide" Target="slides/slide39.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48" Type="http://schemas.openxmlformats.org/officeDocument/2006/relationships/slide" Target="slides/slide42.xml"/><Relationship Id="rId47" Type="http://schemas.openxmlformats.org/officeDocument/2006/relationships/slide" Target="slides/slide41.xml"/><Relationship Id="rId49" Type="http://schemas.openxmlformats.org/officeDocument/2006/relationships/slide" Target="slides/slide43.xml"/><Relationship Id="rId5" Type="http://schemas.openxmlformats.org/officeDocument/2006/relationships/slideMaster" Target="slideMasters/slideMaster1.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33" Type="http://schemas.openxmlformats.org/officeDocument/2006/relationships/slide" Target="slides/slide27.xml"/><Relationship Id="rId32" Type="http://schemas.openxmlformats.org/officeDocument/2006/relationships/slide" Target="slides/slide26.xml"/><Relationship Id="rId35" Type="http://schemas.openxmlformats.org/officeDocument/2006/relationships/slide" Target="slides/slide29.xml"/><Relationship Id="rId34" Type="http://schemas.openxmlformats.org/officeDocument/2006/relationships/slide" Target="slides/slide28.xml"/><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51" Type="http://schemas.openxmlformats.org/officeDocument/2006/relationships/slide" Target="slides/slide45.xml"/><Relationship Id="rId50" Type="http://schemas.openxmlformats.org/officeDocument/2006/relationships/slide" Target="slides/slide44.xml"/><Relationship Id="rId53" Type="http://schemas.openxmlformats.org/officeDocument/2006/relationships/font" Target="fonts/Lato-regular.fntdata"/><Relationship Id="rId52" Type="http://schemas.openxmlformats.org/officeDocument/2006/relationships/slide" Target="slides/slide46.xml"/><Relationship Id="rId11" Type="http://schemas.openxmlformats.org/officeDocument/2006/relationships/slide" Target="slides/slide5.xml"/><Relationship Id="rId55" Type="http://schemas.openxmlformats.org/officeDocument/2006/relationships/font" Target="fonts/Lato-italic.fntdata"/><Relationship Id="rId10" Type="http://schemas.openxmlformats.org/officeDocument/2006/relationships/slide" Target="slides/slide4.xml"/><Relationship Id="rId54" Type="http://schemas.openxmlformats.org/officeDocument/2006/relationships/font" Target="fonts/Lato-bold.fntdata"/><Relationship Id="rId13" Type="http://schemas.openxmlformats.org/officeDocument/2006/relationships/slide" Target="slides/slide7.xml"/><Relationship Id="rId12" Type="http://schemas.openxmlformats.org/officeDocument/2006/relationships/slide" Target="slides/slide6.xml"/><Relationship Id="rId56" Type="http://schemas.openxmlformats.org/officeDocument/2006/relationships/font" Target="fonts/Lato-boldItalic.fntdata"/><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0" name="Shape 150"/>
        <p:cNvGrpSpPr/>
        <p:nvPr/>
      </p:nvGrpSpPr>
      <p:grpSpPr>
        <a:xfrm>
          <a:off x="0" y="0"/>
          <a:ext cx="0" cy="0"/>
          <a:chOff x="0" y="0"/>
          <a:chExt cx="0" cy="0"/>
        </a:xfrm>
      </p:grpSpPr>
      <p:sp>
        <p:nvSpPr>
          <p:cNvPr id="151" name="Google Shape;151;gd41938e224_0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2" name="Google Shape;152;gd41938e224_0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3" name="Shape 163"/>
        <p:cNvGrpSpPr/>
        <p:nvPr/>
      </p:nvGrpSpPr>
      <p:grpSpPr>
        <a:xfrm>
          <a:off x="0" y="0"/>
          <a:ext cx="0" cy="0"/>
          <a:chOff x="0" y="0"/>
          <a:chExt cx="0" cy="0"/>
        </a:xfrm>
      </p:grpSpPr>
      <p:sp>
        <p:nvSpPr>
          <p:cNvPr id="164" name="Google Shape;164;gce8433db78_0_6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5" name="Google Shape;165;gce8433db78_0_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5" name="Shape 185"/>
        <p:cNvGrpSpPr/>
        <p:nvPr/>
      </p:nvGrpSpPr>
      <p:grpSpPr>
        <a:xfrm>
          <a:off x="0" y="0"/>
          <a:ext cx="0" cy="0"/>
          <a:chOff x="0" y="0"/>
          <a:chExt cx="0" cy="0"/>
        </a:xfrm>
      </p:grpSpPr>
      <p:sp>
        <p:nvSpPr>
          <p:cNvPr id="186" name="Google Shape;186;gcf6dd72b7b_1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7" name="Google Shape;187;gcf6dd72b7b_1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3" name="Shape 193"/>
        <p:cNvGrpSpPr/>
        <p:nvPr/>
      </p:nvGrpSpPr>
      <p:grpSpPr>
        <a:xfrm>
          <a:off x="0" y="0"/>
          <a:ext cx="0" cy="0"/>
          <a:chOff x="0" y="0"/>
          <a:chExt cx="0" cy="0"/>
        </a:xfrm>
      </p:grpSpPr>
      <p:sp>
        <p:nvSpPr>
          <p:cNvPr id="194" name="Google Shape;194;gcf6dd72b7b_1_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5" name="Google Shape;195;gcf6dd72b7b_1_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2" name="Shape 202"/>
        <p:cNvGrpSpPr/>
        <p:nvPr/>
      </p:nvGrpSpPr>
      <p:grpSpPr>
        <a:xfrm>
          <a:off x="0" y="0"/>
          <a:ext cx="0" cy="0"/>
          <a:chOff x="0" y="0"/>
          <a:chExt cx="0" cy="0"/>
        </a:xfrm>
      </p:grpSpPr>
      <p:sp>
        <p:nvSpPr>
          <p:cNvPr id="203" name="Google Shape;203;gcf6dd72b7b_1_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4" name="Google Shape;204;gcf6dd72b7b_1_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9" name="Shape 209"/>
        <p:cNvGrpSpPr/>
        <p:nvPr/>
      </p:nvGrpSpPr>
      <p:grpSpPr>
        <a:xfrm>
          <a:off x="0" y="0"/>
          <a:ext cx="0" cy="0"/>
          <a:chOff x="0" y="0"/>
          <a:chExt cx="0" cy="0"/>
        </a:xfrm>
      </p:grpSpPr>
      <p:sp>
        <p:nvSpPr>
          <p:cNvPr id="210" name="Google Shape;210;gcf7da9ba8b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1" name="Google Shape;211;gcf7da9ba8b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2" name="Shape 232"/>
        <p:cNvGrpSpPr/>
        <p:nvPr/>
      </p:nvGrpSpPr>
      <p:grpSpPr>
        <a:xfrm>
          <a:off x="0" y="0"/>
          <a:ext cx="0" cy="0"/>
          <a:chOff x="0" y="0"/>
          <a:chExt cx="0" cy="0"/>
        </a:xfrm>
      </p:grpSpPr>
      <p:sp>
        <p:nvSpPr>
          <p:cNvPr id="233" name="Google Shape;233;gd5db668c8b_0_7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4" name="Google Shape;234;gd5db668c8b_0_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9" name="Shape 259"/>
        <p:cNvGrpSpPr/>
        <p:nvPr/>
      </p:nvGrpSpPr>
      <p:grpSpPr>
        <a:xfrm>
          <a:off x="0" y="0"/>
          <a:ext cx="0" cy="0"/>
          <a:chOff x="0" y="0"/>
          <a:chExt cx="0" cy="0"/>
        </a:xfrm>
      </p:grpSpPr>
      <p:sp>
        <p:nvSpPr>
          <p:cNvPr id="260" name="Google Shape;260;gd0c9b2de0a_0_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1" name="Google Shape;261;gd0c9b2de0a_0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8" name="Shape 268"/>
        <p:cNvGrpSpPr/>
        <p:nvPr/>
      </p:nvGrpSpPr>
      <p:grpSpPr>
        <a:xfrm>
          <a:off x="0" y="0"/>
          <a:ext cx="0" cy="0"/>
          <a:chOff x="0" y="0"/>
          <a:chExt cx="0" cy="0"/>
        </a:xfrm>
      </p:grpSpPr>
      <p:sp>
        <p:nvSpPr>
          <p:cNvPr id="269" name="Google Shape;269;gcf6dd72b7b_1_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0" name="Google Shape;270;gcf6dd72b7b_1_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8" name="Shape 278"/>
        <p:cNvGrpSpPr/>
        <p:nvPr/>
      </p:nvGrpSpPr>
      <p:grpSpPr>
        <a:xfrm>
          <a:off x="0" y="0"/>
          <a:ext cx="0" cy="0"/>
          <a:chOff x="0" y="0"/>
          <a:chExt cx="0" cy="0"/>
        </a:xfrm>
      </p:grpSpPr>
      <p:sp>
        <p:nvSpPr>
          <p:cNvPr id="279" name="Google Shape;279;gcf7da9ba8b_0_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0" name="Google Shape;280;gcf7da9ba8b_0_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 name="Shape 68"/>
        <p:cNvGrpSpPr/>
        <p:nvPr/>
      </p:nvGrpSpPr>
      <p:grpSpPr>
        <a:xfrm>
          <a:off x="0" y="0"/>
          <a:ext cx="0" cy="0"/>
          <a:chOff x="0" y="0"/>
          <a:chExt cx="0" cy="0"/>
        </a:xfrm>
      </p:grpSpPr>
      <p:sp>
        <p:nvSpPr>
          <p:cNvPr id="69" name="Google Shape;69;gce8433db78_0_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0" name="Google Shape;70;gce8433db78_0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7" name="Shape 287"/>
        <p:cNvGrpSpPr/>
        <p:nvPr/>
      </p:nvGrpSpPr>
      <p:grpSpPr>
        <a:xfrm>
          <a:off x="0" y="0"/>
          <a:ext cx="0" cy="0"/>
          <a:chOff x="0" y="0"/>
          <a:chExt cx="0" cy="0"/>
        </a:xfrm>
      </p:grpSpPr>
      <p:sp>
        <p:nvSpPr>
          <p:cNvPr id="288" name="Google Shape;288;g7a21e6f253_0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9" name="Google Shape;289;g7a21e6f253_0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1" name="Shape 311"/>
        <p:cNvGrpSpPr/>
        <p:nvPr/>
      </p:nvGrpSpPr>
      <p:grpSpPr>
        <a:xfrm>
          <a:off x="0" y="0"/>
          <a:ext cx="0" cy="0"/>
          <a:chOff x="0" y="0"/>
          <a:chExt cx="0" cy="0"/>
        </a:xfrm>
      </p:grpSpPr>
      <p:sp>
        <p:nvSpPr>
          <p:cNvPr id="312" name="Google Shape;312;gd0c9b2de0a_0_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3" name="Google Shape;313;gd0c9b2de0a_0_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8" name="Shape 318"/>
        <p:cNvGrpSpPr/>
        <p:nvPr/>
      </p:nvGrpSpPr>
      <p:grpSpPr>
        <a:xfrm>
          <a:off x="0" y="0"/>
          <a:ext cx="0" cy="0"/>
          <a:chOff x="0" y="0"/>
          <a:chExt cx="0" cy="0"/>
        </a:xfrm>
      </p:grpSpPr>
      <p:sp>
        <p:nvSpPr>
          <p:cNvPr id="319" name="Google Shape;319;g7a21e6f253_0_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0" name="Google Shape;320;g7a21e6f253_0_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6" name="Shape 326"/>
        <p:cNvGrpSpPr/>
        <p:nvPr/>
      </p:nvGrpSpPr>
      <p:grpSpPr>
        <a:xfrm>
          <a:off x="0" y="0"/>
          <a:ext cx="0" cy="0"/>
          <a:chOff x="0" y="0"/>
          <a:chExt cx="0" cy="0"/>
        </a:xfrm>
      </p:grpSpPr>
      <p:sp>
        <p:nvSpPr>
          <p:cNvPr id="327" name="Google Shape;327;gd0c9b2de0a_0_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8" name="Google Shape;328;gd0c9b2de0a_0_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4" name="Shape 344"/>
        <p:cNvGrpSpPr/>
        <p:nvPr/>
      </p:nvGrpSpPr>
      <p:grpSpPr>
        <a:xfrm>
          <a:off x="0" y="0"/>
          <a:ext cx="0" cy="0"/>
          <a:chOff x="0" y="0"/>
          <a:chExt cx="0" cy="0"/>
        </a:xfrm>
      </p:grpSpPr>
      <p:sp>
        <p:nvSpPr>
          <p:cNvPr id="345" name="Google Shape;345;gd0c9b2de0a_0_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6" name="Google Shape;346;gd0c9b2de0a_0_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2" name="Shape 362"/>
        <p:cNvGrpSpPr/>
        <p:nvPr/>
      </p:nvGrpSpPr>
      <p:grpSpPr>
        <a:xfrm>
          <a:off x="0" y="0"/>
          <a:ext cx="0" cy="0"/>
          <a:chOff x="0" y="0"/>
          <a:chExt cx="0" cy="0"/>
        </a:xfrm>
      </p:grpSpPr>
      <p:sp>
        <p:nvSpPr>
          <p:cNvPr id="363" name="Google Shape;363;gcf6dd72b7b_1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4" name="Google Shape;364;gcf6dd72b7b_1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4" name="Shape 374"/>
        <p:cNvGrpSpPr/>
        <p:nvPr/>
      </p:nvGrpSpPr>
      <p:grpSpPr>
        <a:xfrm>
          <a:off x="0" y="0"/>
          <a:ext cx="0" cy="0"/>
          <a:chOff x="0" y="0"/>
          <a:chExt cx="0" cy="0"/>
        </a:xfrm>
      </p:grpSpPr>
      <p:sp>
        <p:nvSpPr>
          <p:cNvPr id="375" name="Google Shape;375;gd1027439b7_0_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6" name="Google Shape;376;gd1027439b7_0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7" name="Shape 387"/>
        <p:cNvGrpSpPr/>
        <p:nvPr/>
      </p:nvGrpSpPr>
      <p:grpSpPr>
        <a:xfrm>
          <a:off x="0" y="0"/>
          <a:ext cx="0" cy="0"/>
          <a:chOff x="0" y="0"/>
          <a:chExt cx="0" cy="0"/>
        </a:xfrm>
      </p:grpSpPr>
      <p:sp>
        <p:nvSpPr>
          <p:cNvPr id="388" name="Google Shape;388;gd1027439b7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9" name="Google Shape;389;gd1027439b7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5" name="Shape 395"/>
        <p:cNvGrpSpPr/>
        <p:nvPr/>
      </p:nvGrpSpPr>
      <p:grpSpPr>
        <a:xfrm>
          <a:off x="0" y="0"/>
          <a:ext cx="0" cy="0"/>
          <a:chOff x="0" y="0"/>
          <a:chExt cx="0" cy="0"/>
        </a:xfrm>
      </p:grpSpPr>
      <p:sp>
        <p:nvSpPr>
          <p:cNvPr id="396" name="Google Shape;396;gd0c9b2de0a_0_8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7" name="Google Shape;397;gd0c9b2de0a_0_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4" name="Shape 404"/>
        <p:cNvGrpSpPr/>
        <p:nvPr/>
      </p:nvGrpSpPr>
      <p:grpSpPr>
        <a:xfrm>
          <a:off x="0" y="0"/>
          <a:ext cx="0" cy="0"/>
          <a:chOff x="0" y="0"/>
          <a:chExt cx="0" cy="0"/>
        </a:xfrm>
      </p:grpSpPr>
      <p:sp>
        <p:nvSpPr>
          <p:cNvPr id="405" name="Google Shape;405;gd1027439b7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6" name="Google Shape;406;gd1027439b7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 name="Shape 83"/>
        <p:cNvGrpSpPr/>
        <p:nvPr/>
      </p:nvGrpSpPr>
      <p:grpSpPr>
        <a:xfrm>
          <a:off x="0" y="0"/>
          <a:ext cx="0" cy="0"/>
          <a:chOff x="0" y="0"/>
          <a:chExt cx="0" cy="0"/>
        </a:xfrm>
      </p:grpSpPr>
      <p:sp>
        <p:nvSpPr>
          <p:cNvPr id="84" name="Google Shape;84;gce8433db78_0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5" name="Google Shape;85;gce8433db78_0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9" name="Shape 439"/>
        <p:cNvGrpSpPr/>
        <p:nvPr/>
      </p:nvGrpSpPr>
      <p:grpSpPr>
        <a:xfrm>
          <a:off x="0" y="0"/>
          <a:ext cx="0" cy="0"/>
          <a:chOff x="0" y="0"/>
          <a:chExt cx="0" cy="0"/>
        </a:xfrm>
      </p:grpSpPr>
      <p:sp>
        <p:nvSpPr>
          <p:cNvPr id="440" name="Google Shape;440;gd1027439b7_0_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1" name="Google Shape;441;gd1027439b7_0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7" name="Shape 447"/>
        <p:cNvGrpSpPr/>
        <p:nvPr/>
      </p:nvGrpSpPr>
      <p:grpSpPr>
        <a:xfrm>
          <a:off x="0" y="0"/>
          <a:ext cx="0" cy="0"/>
          <a:chOff x="0" y="0"/>
          <a:chExt cx="0" cy="0"/>
        </a:xfrm>
      </p:grpSpPr>
      <p:sp>
        <p:nvSpPr>
          <p:cNvPr id="448" name="Google Shape;448;gd41938e224_0_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9" name="Google Shape;449;gd41938e224_0_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3" name="Shape 463"/>
        <p:cNvGrpSpPr/>
        <p:nvPr/>
      </p:nvGrpSpPr>
      <p:grpSpPr>
        <a:xfrm>
          <a:off x="0" y="0"/>
          <a:ext cx="0" cy="0"/>
          <a:chOff x="0" y="0"/>
          <a:chExt cx="0" cy="0"/>
        </a:xfrm>
      </p:grpSpPr>
      <p:sp>
        <p:nvSpPr>
          <p:cNvPr id="464" name="Google Shape;464;gd41938e224_0_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5" name="Google Shape;465;gd41938e224_0_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2" name="Shape 472"/>
        <p:cNvGrpSpPr/>
        <p:nvPr/>
      </p:nvGrpSpPr>
      <p:grpSpPr>
        <a:xfrm>
          <a:off x="0" y="0"/>
          <a:ext cx="0" cy="0"/>
          <a:chOff x="0" y="0"/>
          <a:chExt cx="0" cy="0"/>
        </a:xfrm>
      </p:grpSpPr>
      <p:sp>
        <p:nvSpPr>
          <p:cNvPr id="473" name="Google Shape;473;gd41938e224_0_7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4" name="Google Shape;474;gd41938e224_0_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0" name="Shape 480"/>
        <p:cNvGrpSpPr/>
        <p:nvPr/>
      </p:nvGrpSpPr>
      <p:grpSpPr>
        <a:xfrm>
          <a:off x="0" y="0"/>
          <a:ext cx="0" cy="0"/>
          <a:chOff x="0" y="0"/>
          <a:chExt cx="0" cy="0"/>
        </a:xfrm>
      </p:grpSpPr>
      <p:sp>
        <p:nvSpPr>
          <p:cNvPr id="481" name="Google Shape;481;gd41938e224_0_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2" name="Google Shape;482;gd41938e224_0_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9" name="Shape 489"/>
        <p:cNvGrpSpPr/>
        <p:nvPr/>
      </p:nvGrpSpPr>
      <p:grpSpPr>
        <a:xfrm>
          <a:off x="0" y="0"/>
          <a:ext cx="0" cy="0"/>
          <a:chOff x="0" y="0"/>
          <a:chExt cx="0" cy="0"/>
        </a:xfrm>
      </p:grpSpPr>
      <p:sp>
        <p:nvSpPr>
          <p:cNvPr id="490" name="Google Shape;490;gd448df586a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1" name="Google Shape;491;gd448df586a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7" name="Shape 497"/>
        <p:cNvGrpSpPr/>
        <p:nvPr/>
      </p:nvGrpSpPr>
      <p:grpSpPr>
        <a:xfrm>
          <a:off x="0" y="0"/>
          <a:ext cx="0" cy="0"/>
          <a:chOff x="0" y="0"/>
          <a:chExt cx="0" cy="0"/>
        </a:xfrm>
      </p:grpSpPr>
      <p:sp>
        <p:nvSpPr>
          <p:cNvPr id="498" name="Google Shape;498;gd41938e224_0_7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9" name="Google Shape;499;gd41938e224_0_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9" name="Shape 509"/>
        <p:cNvGrpSpPr/>
        <p:nvPr/>
      </p:nvGrpSpPr>
      <p:grpSpPr>
        <a:xfrm>
          <a:off x="0" y="0"/>
          <a:ext cx="0" cy="0"/>
          <a:chOff x="0" y="0"/>
          <a:chExt cx="0" cy="0"/>
        </a:xfrm>
      </p:grpSpPr>
      <p:sp>
        <p:nvSpPr>
          <p:cNvPr id="510" name="Google Shape;510;gd448df586a_0_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11" name="Google Shape;511;gd448df586a_0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9" name="Shape 519"/>
        <p:cNvGrpSpPr/>
        <p:nvPr/>
      </p:nvGrpSpPr>
      <p:grpSpPr>
        <a:xfrm>
          <a:off x="0" y="0"/>
          <a:ext cx="0" cy="0"/>
          <a:chOff x="0" y="0"/>
          <a:chExt cx="0" cy="0"/>
        </a:xfrm>
      </p:grpSpPr>
      <p:sp>
        <p:nvSpPr>
          <p:cNvPr id="520" name="Google Shape;520;gd448df586a_0_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1" name="Google Shape;521;gd448df586a_0_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6" name="Shape 526"/>
        <p:cNvGrpSpPr/>
        <p:nvPr/>
      </p:nvGrpSpPr>
      <p:grpSpPr>
        <a:xfrm>
          <a:off x="0" y="0"/>
          <a:ext cx="0" cy="0"/>
          <a:chOff x="0" y="0"/>
          <a:chExt cx="0" cy="0"/>
        </a:xfrm>
      </p:grpSpPr>
      <p:sp>
        <p:nvSpPr>
          <p:cNvPr id="527" name="Google Shape;527;gd0681f420f_0_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8" name="Google Shape;528;gd0681f420f_0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 name="Shape 91"/>
        <p:cNvGrpSpPr/>
        <p:nvPr/>
      </p:nvGrpSpPr>
      <p:grpSpPr>
        <a:xfrm>
          <a:off x="0" y="0"/>
          <a:ext cx="0" cy="0"/>
          <a:chOff x="0" y="0"/>
          <a:chExt cx="0" cy="0"/>
        </a:xfrm>
      </p:grpSpPr>
      <p:sp>
        <p:nvSpPr>
          <p:cNvPr id="92" name="Google Shape;92;gce8433db78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3" name="Google Shape;93;gce8433db78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7" name="Shape 567"/>
        <p:cNvGrpSpPr/>
        <p:nvPr/>
      </p:nvGrpSpPr>
      <p:grpSpPr>
        <a:xfrm>
          <a:off x="0" y="0"/>
          <a:ext cx="0" cy="0"/>
          <a:chOff x="0" y="0"/>
          <a:chExt cx="0" cy="0"/>
        </a:xfrm>
      </p:grpSpPr>
      <p:sp>
        <p:nvSpPr>
          <p:cNvPr id="568" name="Google Shape;568;gd0681f420f_0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69" name="Google Shape;569;gd0681f420f_0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5" name="Shape 575"/>
        <p:cNvGrpSpPr/>
        <p:nvPr/>
      </p:nvGrpSpPr>
      <p:grpSpPr>
        <a:xfrm>
          <a:off x="0" y="0"/>
          <a:ext cx="0" cy="0"/>
          <a:chOff x="0" y="0"/>
          <a:chExt cx="0" cy="0"/>
        </a:xfrm>
      </p:grpSpPr>
      <p:sp>
        <p:nvSpPr>
          <p:cNvPr id="576" name="Google Shape;576;gd0681f420f_0_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77" name="Google Shape;577;gd0681f420f_0_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6" name="Shape 586"/>
        <p:cNvGrpSpPr/>
        <p:nvPr/>
      </p:nvGrpSpPr>
      <p:grpSpPr>
        <a:xfrm>
          <a:off x="0" y="0"/>
          <a:ext cx="0" cy="0"/>
          <a:chOff x="0" y="0"/>
          <a:chExt cx="0" cy="0"/>
        </a:xfrm>
      </p:grpSpPr>
      <p:sp>
        <p:nvSpPr>
          <p:cNvPr id="587" name="Google Shape;587;gd448df586a_0_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88" name="Google Shape;588;gd448df586a_0_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6" name="Shape 606"/>
        <p:cNvGrpSpPr/>
        <p:nvPr/>
      </p:nvGrpSpPr>
      <p:grpSpPr>
        <a:xfrm>
          <a:off x="0" y="0"/>
          <a:ext cx="0" cy="0"/>
          <a:chOff x="0" y="0"/>
          <a:chExt cx="0" cy="0"/>
        </a:xfrm>
      </p:grpSpPr>
      <p:sp>
        <p:nvSpPr>
          <p:cNvPr id="607" name="Google Shape;607;gd2e51bb8e1_15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08" name="Google Shape;608;gd2e51bb8e1_15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4" name="Shape 624"/>
        <p:cNvGrpSpPr/>
        <p:nvPr/>
      </p:nvGrpSpPr>
      <p:grpSpPr>
        <a:xfrm>
          <a:off x="0" y="0"/>
          <a:ext cx="0" cy="0"/>
          <a:chOff x="0" y="0"/>
          <a:chExt cx="0" cy="0"/>
        </a:xfrm>
      </p:grpSpPr>
      <p:sp>
        <p:nvSpPr>
          <p:cNvPr id="625" name="Google Shape;625;gd5db668c8b_0_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26" name="Google Shape;626;gd5db668c8b_0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3" name="Shape 633"/>
        <p:cNvGrpSpPr/>
        <p:nvPr/>
      </p:nvGrpSpPr>
      <p:grpSpPr>
        <a:xfrm>
          <a:off x="0" y="0"/>
          <a:ext cx="0" cy="0"/>
          <a:chOff x="0" y="0"/>
          <a:chExt cx="0" cy="0"/>
        </a:xfrm>
      </p:grpSpPr>
      <p:sp>
        <p:nvSpPr>
          <p:cNvPr id="634" name="Google Shape;634;gd41938e224_0_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35" name="Google Shape;635;gd41938e224_0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1" name="Shape 641"/>
        <p:cNvGrpSpPr/>
        <p:nvPr/>
      </p:nvGrpSpPr>
      <p:grpSpPr>
        <a:xfrm>
          <a:off x="0" y="0"/>
          <a:ext cx="0" cy="0"/>
          <a:chOff x="0" y="0"/>
          <a:chExt cx="0" cy="0"/>
        </a:xfrm>
      </p:grpSpPr>
      <p:sp>
        <p:nvSpPr>
          <p:cNvPr id="642" name="Google Shape;642;gd0c9b2de0a_0_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43" name="Google Shape;643;gd0c9b2de0a_0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 name="Shape 98"/>
        <p:cNvGrpSpPr/>
        <p:nvPr/>
      </p:nvGrpSpPr>
      <p:grpSpPr>
        <a:xfrm>
          <a:off x="0" y="0"/>
          <a:ext cx="0" cy="0"/>
          <a:chOff x="0" y="0"/>
          <a:chExt cx="0" cy="0"/>
        </a:xfrm>
      </p:grpSpPr>
      <p:sp>
        <p:nvSpPr>
          <p:cNvPr id="99" name="Google Shape;99;gce8433db78_0_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0" name="Google Shape;100;gce8433db78_0_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 name="Shape 105"/>
        <p:cNvGrpSpPr/>
        <p:nvPr/>
      </p:nvGrpSpPr>
      <p:grpSpPr>
        <a:xfrm>
          <a:off x="0" y="0"/>
          <a:ext cx="0" cy="0"/>
          <a:chOff x="0" y="0"/>
          <a:chExt cx="0" cy="0"/>
        </a:xfrm>
      </p:grpSpPr>
      <p:sp>
        <p:nvSpPr>
          <p:cNvPr id="106" name="Google Shape;106;gce8433db78_0_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7" name="Google Shape;107;gce8433db78_0_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 name="Shape 112"/>
        <p:cNvGrpSpPr/>
        <p:nvPr/>
      </p:nvGrpSpPr>
      <p:grpSpPr>
        <a:xfrm>
          <a:off x="0" y="0"/>
          <a:ext cx="0" cy="0"/>
          <a:chOff x="0" y="0"/>
          <a:chExt cx="0" cy="0"/>
        </a:xfrm>
      </p:grpSpPr>
      <p:sp>
        <p:nvSpPr>
          <p:cNvPr id="113" name="Google Shape;113;gcf6dd72b7b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4" name="Google Shape;114;gcf6dd72b7b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 name="Shape 119"/>
        <p:cNvGrpSpPr/>
        <p:nvPr/>
      </p:nvGrpSpPr>
      <p:grpSpPr>
        <a:xfrm>
          <a:off x="0" y="0"/>
          <a:ext cx="0" cy="0"/>
          <a:chOff x="0" y="0"/>
          <a:chExt cx="0" cy="0"/>
        </a:xfrm>
      </p:grpSpPr>
      <p:sp>
        <p:nvSpPr>
          <p:cNvPr id="120" name="Google Shape;120;gce8433db78_0_8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1" name="Google Shape;121;gce8433db78_0_8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 name="Shape 139"/>
        <p:cNvGrpSpPr/>
        <p:nvPr/>
      </p:nvGrpSpPr>
      <p:grpSpPr>
        <a:xfrm>
          <a:off x="0" y="0"/>
          <a:ext cx="0" cy="0"/>
          <a:chOff x="0" y="0"/>
          <a:chExt cx="0" cy="0"/>
        </a:xfrm>
      </p:grpSpPr>
      <p:sp>
        <p:nvSpPr>
          <p:cNvPr id="140" name="Google Shape;140;gce8433db78_0_8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1" name="Google Shape;141;gce8433db78_0_8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9.png"/><Relationship Id="rId4" Type="http://schemas.openxmlformats.org/officeDocument/2006/relationships/image" Target="../media/image8.png"/><Relationship Id="rId5" Type="http://schemas.openxmlformats.org/officeDocument/2006/relationships/image" Target="../media/image28.png"/><Relationship Id="rId6" Type="http://schemas.openxmlformats.org/officeDocument/2006/relationships/image" Target="../media/image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3.xml"/><Relationship Id="rId3" Type="http://schemas.openxmlformats.org/officeDocument/2006/relationships/hyperlink" Target="http://ditjenppi.menlhk.go.id/kcpi/index.php/video/119-mengenal-perubahan-iklim" TargetMode="Externa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5.xml"/><Relationship Id="rId3" Type="http://schemas.openxmlformats.org/officeDocument/2006/relationships/image" Target="../media/image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6.xml"/><Relationship Id="rId3" Type="http://schemas.openxmlformats.org/officeDocument/2006/relationships/image" Target="../media/image1.png"/><Relationship Id="rId4" Type="http://schemas.openxmlformats.org/officeDocument/2006/relationships/image" Target="../media/image3.png"/><Relationship Id="rId5" Type="http://schemas.openxmlformats.org/officeDocument/2006/relationships/image" Target="../media/image5.png"/><Relationship Id="rId6" Type="http://schemas.openxmlformats.org/officeDocument/2006/relationships/image" Target="../media/image9.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7.xml"/><Relationship Id="rId3" Type="http://schemas.openxmlformats.org/officeDocument/2006/relationships/hyperlink" Target="https://www.scribd.com/document/467011580/CERITA-POHON-E-BOOK-VOL-1-pdf" TargetMode="Externa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8.xml"/><Relationship Id="rId3" Type="http://schemas.openxmlformats.org/officeDocument/2006/relationships/hyperlink" Target="https://www.youtube.com/watch?v=IDTqUC6K9K0" TargetMode="External"/><Relationship Id="rId4" Type="http://schemas.openxmlformats.org/officeDocument/2006/relationships/image" Target="../media/image1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9.xml"/><Relationship Id="rId3" Type="http://schemas.openxmlformats.org/officeDocument/2006/relationships/hyperlink" Target="https://www.kompas.com/tren/read/2020/11/22/144500565/riset--cuaca-ekstrem-perubahan-iklim-dan-badai-yang-semakin-kuat?page=all"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1.xml"/><Relationship Id="rId3" Type="http://schemas.openxmlformats.org/officeDocument/2006/relationships/hyperlink" Target="http://ditjenppi.menlhk.go.id/kcpi/index.php/video/119-mengenal-perubahan-iklim" TargetMode="Externa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2.xml"/><Relationship Id="rId3" Type="http://schemas.openxmlformats.org/officeDocument/2006/relationships/hyperlink" Target="https://www.globalcitizen.org/en/content/nasa-images-of-climate-change-shocking/" TargetMode="External"/><Relationship Id="rId4" Type="http://schemas.openxmlformats.org/officeDocument/2006/relationships/hyperlink" Target="https://youtu.be/ekL8VTgjFP0" TargetMode="External"/><Relationship Id="rId5" Type="http://schemas.openxmlformats.org/officeDocument/2006/relationships/hyperlink" Target="https://climate.nasa.gov/interactives/global-ice-viewer/#/" TargetMode="Externa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3.xml"/><Relationship Id="rId3" Type="http://schemas.openxmlformats.org/officeDocument/2006/relationships/image" Target="../media/image10.png"/><Relationship Id="rId4" Type="http://schemas.openxmlformats.org/officeDocument/2006/relationships/image" Target="../media/image7.png"/><Relationship Id="rId5" Type="http://schemas.openxmlformats.org/officeDocument/2006/relationships/image" Target="../media/image17.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4.xml"/><Relationship Id="rId3" Type="http://schemas.openxmlformats.org/officeDocument/2006/relationships/image" Target="../media/image20.png"/><Relationship Id="rId4" Type="http://schemas.openxmlformats.org/officeDocument/2006/relationships/image" Target="../media/image6.png"/><Relationship Id="rId5" Type="http://schemas.openxmlformats.org/officeDocument/2006/relationships/image" Target="../media/image11.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6.xml"/><Relationship Id="rId3" Type="http://schemas.openxmlformats.org/officeDocument/2006/relationships/hyperlink" Target="https://www.youtube.com/watch?v=zCkOocQGtDU" TargetMode="External"/><Relationship Id="rId4" Type="http://schemas.openxmlformats.org/officeDocument/2006/relationships/hyperlink" Target="https://www.youtube.com/watch?v=36AqMX5uua4" TargetMode="External"/><Relationship Id="rId5" Type="http://schemas.openxmlformats.org/officeDocument/2006/relationships/image" Target="../media/image15.png"/><Relationship Id="rId6" Type="http://schemas.openxmlformats.org/officeDocument/2006/relationships/image" Target="../media/image14.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8.xml"/><Relationship Id="rId3" Type="http://schemas.openxmlformats.org/officeDocument/2006/relationships/hyperlink" Target="https://nationalgeographic.grid.id/read/132273750/saya-pilih-bumi-mengenal-5-aktivis-lingkungan-muda-yang-menginspirasi?page=all" TargetMode="External"/><Relationship Id="rId4" Type="http://schemas.openxmlformats.org/officeDocument/2006/relationships/hyperlink" Target="https://mediaindonesia.com/weekend/231587/deretan-aktivis-muda-lingkungan-dari-indonesia-pun-ada" TargetMode="External"/><Relationship Id="rId5" Type="http://schemas.openxmlformats.org/officeDocument/2006/relationships/hyperlink" Target="https://www.euronews.com/living/2020/08/18/move-over-greta-7-young-activists-you-didn-t-know-about" TargetMode="Externa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9.xml"/><Relationship Id="rId3" Type="http://schemas.openxmlformats.org/officeDocument/2006/relationships/image" Target="../media/image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1.xml"/><Relationship Id="rId3" Type="http://schemas.openxmlformats.org/officeDocument/2006/relationships/image" Target="../media/image27.png"/><Relationship Id="rId4" Type="http://schemas.openxmlformats.org/officeDocument/2006/relationships/image" Target="../media/image16.png"/><Relationship Id="rId5" Type="http://schemas.openxmlformats.org/officeDocument/2006/relationships/image" Target="../media/image25.png"/><Relationship Id="rId6" Type="http://schemas.openxmlformats.org/officeDocument/2006/relationships/image" Target="../media/image21.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2.xml"/><Relationship Id="rId3" Type="http://schemas.openxmlformats.org/officeDocument/2006/relationships/hyperlink" Target="https://siaga.bnpb.go.id/hkb/po-content/uploads/documents/Buku_Saku-10Jan18_FA.pdf" TargetMode="Externa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3.xml"/><Relationship Id="rId3" Type="http://schemas.openxmlformats.org/officeDocument/2006/relationships/image" Target="../media/image18.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4.xml"/><Relationship Id="rId3" Type="http://schemas.openxmlformats.org/officeDocument/2006/relationships/hyperlink" Target="https://bnpb.go.id/uploads/24/siaga-bencana/buku-pembelajaran-spab-indo.pdf" TargetMode="Externa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7.xml"/><Relationship Id="rId3" Type="http://schemas.openxmlformats.org/officeDocument/2006/relationships/image" Target="../media/image12.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0.xml"/><Relationship Id="rId3" Type="http://schemas.openxmlformats.org/officeDocument/2006/relationships/image" Target="../media/image19.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2.xml"/><Relationship Id="rId3" Type="http://schemas.openxmlformats.org/officeDocument/2006/relationships/image" Target="../media/image9.jpg"/><Relationship Id="rId4" Type="http://schemas.openxmlformats.org/officeDocument/2006/relationships/image" Target="../media/image22.jpg"/><Relationship Id="rId5" Type="http://schemas.openxmlformats.org/officeDocument/2006/relationships/image" Target="../media/image24.jpg"/><Relationship Id="rId6" Type="http://schemas.openxmlformats.org/officeDocument/2006/relationships/image" Target="../media/image5.png"/><Relationship Id="rId7" Type="http://schemas.openxmlformats.org/officeDocument/2006/relationships/image" Target="../media/image4.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3.xml"/><Relationship Id="rId3" Type="http://schemas.openxmlformats.org/officeDocument/2006/relationships/image" Target="../media/image26.png"/><Relationship Id="rId4" Type="http://schemas.openxmlformats.org/officeDocument/2006/relationships/image" Target="../media/image23.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20" Type="http://schemas.openxmlformats.org/officeDocument/2006/relationships/hyperlink" Target="https://e360.yale.edu/digest/extreme-weather-events-have-increased-significantly-in-the-last-20-years" TargetMode="External"/><Relationship Id="rId22" Type="http://schemas.openxmlformats.org/officeDocument/2006/relationships/hyperlink" Target="https://climate.nasa.gov" TargetMode="External"/><Relationship Id="rId21" Type="http://schemas.openxmlformats.org/officeDocument/2006/relationships/hyperlink" Target="https://www.kompas.com/tren/read/2020/11/22/144500565/riset--cuaca-ekstrem-perubahan-iklim-dan-badai-yang-semakin-kuat?page=all" TargetMode="External"/><Relationship Id="rId24" Type="http://schemas.openxmlformats.org/officeDocument/2006/relationships/hyperlink" Target="https://youtu.be/ekL8VTgjFP0" TargetMode="External"/><Relationship Id="rId23" Type="http://schemas.openxmlformats.org/officeDocument/2006/relationships/hyperlink" Target="https://www.globalcitizen.org/en/content/nasa-images-of-climate-change-shocking/" TargetMode="External"/><Relationship Id="rId1" Type="http://schemas.openxmlformats.org/officeDocument/2006/relationships/slideLayout" Target="../slideLayouts/slideLayout4.xml"/><Relationship Id="rId2" Type="http://schemas.openxmlformats.org/officeDocument/2006/relationships/notesSlide" Target="../notesSlides/notesSlide46.xml"/><Relationship Id="rId3" Type="http://schemas.openxmlformats.org/officeDocument/2006/relationships/hyperlink" Target="https://www.worldwildlife.org/magazine/issues/fall-2015/articles/animals-affected-by-climate-change" TargetMode="External"/><Relationship Id="rId4" Type="http://schemas.openxmlformats.org/officeDocument/2006/relationships/hyperlink" Target="https://www.youtube.com/watch?v=zCkOocQGtDU" TargetMode="External"/><Relationship Id="rId9" Type="http://schemas.openxmlformats.org/officeDocument/2006/relationships/hyperlink" Target="https://boardgame.id/board-game-pemanasan-global-anak/" TargetMode="External"/><Relationship Id="rId25" Type="http://schemas.openxmlformats.org/officeDocument/2006/relationships/hyperlink" Target="https://climate.nasa.gov/interactives/global-ice-viewer/#/" TargetMode="External"/><Relationship Id="rId5" Type="http://schemas.openxmlformats.org/officeDocument/2006/relationships/hyperlink" Target="https://www.youtube.com/watch?v=36AqMX5uua4" TargetMode="External"/><Relationship Id="rId6" Type="http://schemas.openxmlformats.org/officeDocument/2006/relationships/hyperlink" Target="https://nationalgeographic.grid.id/read/132273750/saya-pilih-bumi-mengenal-5-aktivis-lingkungan-muda-yang-menginspirasi?page=all" TargetMode="External"/><Relationship Id="rId7" Type="http://schemas.openxmlformats.org/officeDocument/2006/relationships/hyperlink" Target="https://mediaindonesia.com/weekend/231587/deretan-aktivis-muda-lingkungan-dari-indonesia-pun-ada" TargetMode="External"/><Relationship Id="rId8" Type="http://schemas.openxmlformats.org/officeDocument/2006/relationships/hyperlink" Target="https://www.euronews.com/living/2020/08/18/move-over-greta-7-young-activists-you-didn-t-know-about" TargetMode="External"/><Relationship Id="rId11" Type="http://schemas.openxmlformats.org/officeDocument/2006/relationships/hyperlink" Target="https://bnpb.go.id/uploads/24/siaga-bencana/buku-pembelajaran-spab-indo.pdf" TargetMode="External"/><Relationship Id="rId10" Type="http://schemas.openxmlformats.org/officeDocument/2006/relationships/hyperlink" Target="https://siaga.bnpb.go.id/hkb/po-content/uploads/documents/Buku_Saku-10Jan18_FA.pdf" TargetMode="External"/><Relationship Id="rId13" Type="http://schemas.openxmlformats.org/officeDocument/2006/relationships/hyperlink" Target="https://www.studyinternational.com/news/climate-change-education-schools/" TargetMode="External"/><Relationship Id="rId12" Type="http://schemas.openxmlformats.org/officeDocument/2006/relationships/hyperlink" Target="https://www.ipcc.ch/report/sr15/summary-for-policymakers/" TargetMode="External"/><Relationship Id="rId15" Type="http://schemas.openxmlformats.org/officeDocument/2006/relationships/hyperlink" Target="https://www.statista.com/chart/19449/countries-with-biggest-share-of-climate-change-deniers/" TargetMode="External"/><Relationship Id="rId14" Type="http://schemas.openxmlformats.org/officeDocument/2006/relationships/hyperlink" Target="https://docs.cdn.yougov.com/rhokagcmxq/Globalism2020%20Guardian%20Climate%20and%20Lifestyle%20after%20COVID.pdf" TargetMode="External"/><Relationship Id="rId17" Type="http://schemas.openxmlformats.org/officeDocument/2006/relationships/hyperlink" Target="http://ditjenppi.menlhk.go.id/kcpi/index.php/video/119-mengenal-perubahan-iklim" TargetMode="External"/><Relationship Id="rId16" Type="http://schemas.openxmlformats.org/officeDocument/2006/relationships/hyperlink" Target="https://www.facebook.com/notes/333455111279536/" TargetMode="External"/><Relationship Id="rId19" Type="http://schemas.openxmlformats.org/officeDocument/2006/relationships/hyperlink" Target="https://www.youtube.com/watch?v=IDTqUC6K9K0" TargetMode="External"/><Relationship Id="rId18" Type="http://schemas.openxmlformats.org/officeDocument/2006/relationships/hyperlink" Target="https://greenteacher.com/the-carbon-dioxide-game/"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 name="Shape 53"/>
        <p:cNvGrpSpPr/>
        <p:nvPr/>
      </p:nvGrpSpPr>
      <p:grpSpPr>
        <a:xfrm>
          <a:off x="0" y="0"/>
          <a:ext cx="0" cy="0"/>
          <a:chOff x="0" y="0"/>
          <a:chExt cx="0" cy="0"/>
        </a:xfrm>
      </p:grpSpPr>
      <p:grpSp>
        <p:nvGrpSpPr>
          <p:cNvPr id="54" name="Google Shape;54;p13"/>
          <p:cNvGrpSpPr/>
          <p:nvPr/>
        </p:nvGrpSpPr>
        <p:grpSpPr>
          <a:xfrm>
            <a:off x="-2275" y="11250"/>
            <a:ext cx="9143847" cy="5143620"/>
            <a:chOff x="-2275" y="11250"/>
            <a:chExt cx="3390000" cy="2408400"/>
          </a:xfrm>
        </p:grpSpPr>
        <p:sp>
          <p:nvSpPr>
            <p:cNvPr id="55" name="Google Shape;55;p13"/>
            <p:cNvSpPr/>
            <p:nvPr/>
          </p:nvSpPr>
          <p:spPr>
            <a:xfrm rot="5400000">
              <a:off x="489725" y="-478350"/>
              <a:ext cx="2408400" cy="3387600"/>
            </a:xfrm>
            <a:prstGeom prst="rtTriangle">
              <a:avLst/>
            </a:prstGeom>
            <a:solidFill>
              <a:srgbClr val="CFE2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 name="Google Shape;56;p13"/>
            <p:cNvSpPr/>
            <p:nvPr/>
          </p:nvSpPr>
          <p:spPr>
            <a:xfrm rot="5400000">
              <a:off x="444725" y="-433200"/>
              <a:ext cx="2115900" cy="3004800"/>
            </a:xfrm>
            <a:prstGeom prst="rtTriangle">
              <a:avLst/>
            </a:prstGeom>
            <a:solidFill>
              <a:srgbClr val="D9EAD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 name="Google Shape;57;p13"/>
            <p:cNvSpPr/>
            <p:nvPr/>
          </p:nvSpPr>
          <p:spPr>
            <a:xfrm rot="5400000">
              <a:off x="383025" y="-370950"/>
              <a:ext cx="1797900" cy="2568300"/>
            </a:xfrm>
            <a:prstGeom prst="rtTriangle">
              <a:avLst/>
            </a:prstGeom>
            <a:solidFill>
              <a:srgbClr val="FFFC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 name="Google Shape;58;p13"/>
            <p:cNvSpPr/>
            <p:nvPr/>
          </p:nvSpPr>
          <p:spPr>
            <a:xfrm rot="5400000">
              <a:off x="354975" y="-342750"/>
              <a:ext cx="1494000" cy="2208000"/>
            </a:xfrm>
            <a:prstGeom prst="rtTriangle">
              <a:avLst/>
            </a:prstGeom>
            <a:solidFill>
              <a:srgbClr val="FCE5C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 name="Google Shape;59;p13"/>
            <p:cNvSpPr/>
            <p:nvPr/>
          </p:nvSpPr>
          <p:spPr>
            <a:xfrm rot="5400000">
              <a:off x="298675" y="-286500"/>
              <a:ext cx="1167600" cy="1769100"/>
            </a:xfrm>
            <a:prstGeom prst="rtTriangle">
              <a:avLst/>
            </a:prstGeom>
            <a:solidFill>
              <a:srgbClr val="F4CC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 name="Google Shape;60;p13"/>
            <p:cNvSpPr/>
            <p:nvPr/>
          </p:nvSpPr>
          <p:spPr>
            <a:xfrm rot="5400000">
              <a:off x="231125" y="-219150"/>
              <a:ext cx="852300" cy="1319100"/>
            </a:xfrm>
            <a:prstGeom prst="rtTriangle">
              <a:avLst/>
            </a:prstGeom>
            <a:solidFill>
              <a:srgbClr val="D9D2E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1" name="Google Shape;61;p13"/>
          <p:cNvSpPr txBox="1"/>
          <p:nvPr>
            <p:ph type="ctrTitle"/>
          </p:nvPr>
        </p:nvSpPr>
        <p:spPr>
          <a:xfrm>
            <a:off x="812950" y="1658975"/>
            <a:ext cx="6114600" cy="2052600"/>
          </a:xfrm>
          <a:prstGeom prst="rect">
            <a:avLst/>
          </a:prstGeom>
        </p:spPr>
        <p:txBody>
          <a:bodyPr anchorCtr="0" anchor="b" bIns="91425" lIns="91425" spcFirstLastPara="1" rIns="91425" wrap="square" tIns="91425">
            <a:normAutofit/>
          </a:bodyPr>
          <a:lstStyle/>
          <a:p>
            <a:pPr indent="0" lvl="0" marL="0" rtl="0" algn="r">
              <a:spcBef>
                <a:spcPts val="0"/>
              </a:spcBef>
              <a:spcAft>
                <a:spcPts val="0"/>
              </a:spcAft>
              <a:buNone/>
            </a:pPr>
            <a:r>
              <a:rPr b="1" lang="en" sz="5400">
                <a:latin typeface="Calibri"/>
                <a:ea typeface="Calibri"/>
                <a:cs typeface="Calibri"/>
                <a:sym typeface="Calibri"/>
              </a:rPr>
              <a:t>Kami</a:t>
            </a:r>
            <a:r>
              <a:rPr b="1" lang="en" sz="5400">
                <a:latin typeface="Calibri"/>
                <a:ea typeface="Calibri"/>
                <a:cs typeface="Calibri"/>
                <a:sym typeface="Calibri"/>
              </a:rPr>
              <a:t> Pejuang Iklim</a:t>
            </a:r>
            <a:endParaRPr b="1" sz="5400">
              <a:latin typeface="Calibri"/>
              <a:ea typeface="Calibri"/>
              <a:cs typeface="Calibri"/>
              <a:sym typeface="Calibri"/>
            </a:endParaRPr>
          </a:p>
        </p:txBody>
      </p:sp>
      <p:sp>
        <p:nvSpPr>
          <p:cNvPr id="62" name="Google Shape;62;p13"/>
          <p:cNvSpPr txBox="1"/>
          <p:nvPr>
            <p:ph idx="1" type="subTitle"/>
          </p:nvPr>
        </p:nvSpPr>
        <p:spPr>
          <a:xfrm>
            <a:off x="-412225" y="3519925"/>
            <a:ext cx="7263300" cy="1287600"/>
          </a:xfrm>
          <a:prstGeom prst="rect">
            <a:avLst/>
          </a:prstGeom>
        </p:spPr>
        <p:txBody>
          <a:bodyPr anchorCtr="0" anchor="t" bIns="91425" lIns="91425" spcFirstLastPara="1" rIns="91425" wrap="square" tIns="91425">
            <a:normAutofit/>
          </a:bodyPr>
          <a:lstStyle/>
          <a:p>
            <a:pPr indent="0" lvl="0" marL="0" rtl="0" algn="r">
              <a:spcBef>
                <a:spcPts val="0"/>
              </a:spcBef>
              <a:spcAft>
                <a:spcPts val="0"/>
              </a:spcAft>
              <a:buNone/>
            </a:pPr>
            <a:r>
              <a:rPr lang="en" sz="1850">
                <a:latin typeface="Calibri"/>
                <a:ea typeface="Calibri"/>
                <a:cs typeface="Calibri"/>
                <a:sym typeface="Calibri"/>
              </a:rPr>
              <a:t>Perangkat Ajar Projek Penguatan Profil Pelajar Pancasila</a:t>
            </a:r>
            <a:endParaRPr sz="1850">
              <a:latin typeface="Calibri"/>
              <a:ea typeface="Calibri"/>
              <a:cs typeface="Calibri"/>
              <a:sym typeface="Calibri"/>
            </a:endParaRPr>
          </a:p>
          <a:p>
            <a:pPr indent="0" lvl="0" marL="0" rtl="0" algn="r">
              <a:spcBef>
                <a:spcPts val="0"/>
              </a:spcBef>
              <a:spcAft>
                <a:spcPts val="0"/>
              </a:spcAft>
              <a:buNone/>
            </a:pPr>
            <a:r>
              <a:rPr lang="en" sz="1850">
                <a:latin typeface="Calibri"/>
                <a:ea typeface="Calibri"/>
                <a:cs typeface="Calibri"/>
                <a:sym typeface="Calibri"/>
              </a:rPr>
              <a:t>Bagi Guru SD Kelas V-VI (Fase C)</a:t>
            </a:r>
            <a:endParaRPr sz="1850">
              <a:latin typeface="Calibri"/>
              <a:ea typeface="Calibri"/>
              <a:cs typeface="Calibri"/>
              <a:sym typeface="Calibri"/>
            </a:endParaRPr>
          </a:p>
          <a:p>
            <a:pPr indent="0" lvl="0" marL="0" rtl="0" algn="r">
              <a:spcBef>
                <a:spcPts val="0"/>
              </a:spcBef>
              <a:spcAft>
                <a:spcPts val="0"/>
              </a:spcAft>
              <a:buNone/>
            </a:pPr>
            <a:r>
              <a:rPr lang="en" sz="1850">
                <a:latin typeface="Calibri"/>
                <a:ea typeface="Calibri"/>
                <a:cs typeface="Calibri"/>
                <a:sym typeface="Calibri"/>
              </a:rPr>
              <a:t>Tema: Gaya Hidup Berkelanjutan</a:t>
            </a:r>
            <a:endParaRPr sz="1850">
              <a:latin typeface="Calibri"/>
              <a:ea typeface="Calibri"/>
              <a:cs typeface="Calibri"/>
              <a:sym typeface="Calibri"/>
            </a:endParaRPr>
          </a:p>
          <a:p>
            <a:pPr indent="0" lvl="0" marL="0" rtl="0" algn="r">
              <a:spcBef>
                <a:spcPts val="0"/>
              </a:spcBef>
              <a:spcAft>
                <a:spcPts val="0"/>
              </a:spcAft>
              <a:buNone/>
            </a:pPr>
            <a:r>
              <a:rPr b="1" lang="en" sz="1600">
                <a:latin typeface="Calibri"/>
                <a:ea typeface="Calibri"/>
                <a:cs typeface="Calibri"/>
                <a:sym typeface="Calibri"/>
              </a:rPr>
              <a:t>Penulis: Kandi Sekarwulan, Jagabumi</a:t>
            </a:r>
            <a:endParaRPr b="1" sz="1600">
              <a:latin typeface="Calibri"/>
              <a:ea typeface="Calibri"/>
              <a:cs typeface="Calibri"/>
              <a:sym typeface="Calibri"/>
            </a:endParaRPr>
          </a:p>
        </p:txBody>
      </p:sp>
      <p:pic>
        <p:nvPicPr>
          <p:cNvPr id="63" name="Google Shape;63;p13"/>
          <p:cNvPicPr preferRelativeResize="0"/>
          <p:nvPr/>
        </p:nvPicPr>
        <p:blipFill rotWithShape="1">
          <a:blip r:embed="rId3">
            <a:alphaModFix/>
          </a:blip>
          <a:srcRect b="17600" l="26195" r="2777" t="0"/>
          <a:stretch/>
        </p:blipFill>
        <p:spPr>
          <a:xfrm>
            <a:off x="7353725" y="0"/>
            <a:ext cx="1790275" cy="1384349"/>
          </a:xfrm>
          <a:prstGeom prst="rect">
            <a:avLst/>
          </a:prstGeom>
          <a:noFill/>
          <a:ln>
            <a:noFill/>
          </a:ln>
        </p:spPr>
      </p:pic>
      <p:sp>
        <p:nvSpPr>
          <p:cNvPr id="64" name="Google Shape;64;p1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65" name="Google Shape;65;p13"/>
          <p:cNvPicPr preferRelativeResize="0"/>
          <p:nvPr/>
        </p:nvPicPr>
        <p:blipFill>
          <a:blip r:embed="rId4">
            <a:alphaModFix/>
          </a:blip>
          <a:stretch>
            <a:fillRect/>
          </a:stretch>
        </p:blipFill>
        <p:spPr>
          <a:xfrm>
            <a:off x="7544596" y="1384350"/>
            <a:ext cx="1440079" cy="1197675"/>
          </a:xfrm>
          <a:prstGeom prst="rect">
            <a:avLst/>
          </a:prstGeom>
          <a:noFill/>
          <a:ln>
            <a:noFill/>
          </a:ln>
        </p:spPr>
      </p:pic>
      <p:pic>
        <p:nvPicPr>
          <p:cNvPr id="66" name="Google Shape;66;p13"/>
          <p:cNvPicPr preferRelativeResize="0"/>
          <p:nvPr/>
        </p:nvPicPr>
        <p:blipFill rotWithShape="1">
          <a:blip r:embed="rId5">
            <a:alphaModFix/>
          </a:blip>
          <a:srcRect b="0" l="4458" r="3239" t="0"/>
          <a:stretch/>
        </p:blipFill>
        <p:spPr>
          <a:xfrm>
            <a:off x="7357187" y="3876775"/>
            <a:ext cx="1783352" cy="1287710"/>
          </a:xfrm>
          <a:prstGeom prst="rect">
            <a:avLst/>
          </a:prstGeom>
          <a:noFill/>
          <a:ln>
            <a:noFill/>
          </a:ln>
        </p:spPr>
      </p:pic>
      <p:pic>
        <p:nvPicPr>
          <p:cNvPr id="67" name="Google Shape;67;p13"/>
          <p:cNvPicPr preferRelativeResize="0"/>
          <p:nvPr/>
        </p:nvPicPr>
        <p:blipFill rotWithShape="1">
          <a:blip r:embed="rId6">
            <a:alphaModFix/>
          </a:blip>
          <a:srcRect b="0" l="6322" r="1647" t="11260"/>
          <a:stretch/>
        </p:blipFill>
        <p:spPr>
          <a:xfrm>
            <a:off x="7353725" y="2582018"/>
            <a:ext cx="1790276" cy="1294758"/>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3" name="Shape 153"/>
        <p:cNvGrpSpPr/>
        <p:nvPr/>
      </p:nvGrpSpPr>
      <p:grpSpPr>
        <a:xfrm>
          <a:off x="0" y="0"/>
          <a:ext cx="0" cy="0"/>
          <a:chOff x="0" y="0"/>
          <a:chExt cx="0" cy="0"/>
        </a:xfrm>
      </p:grpSpPr>
      <p:sp>
        <p:nvSpPr>
          <p:cNvPr id="154" name="Google Shape;154;p22"/>
          <p:cNvSpPr txBox="1"/>
          <p:nvPr>
            <p:ph type="title"/>
          </p:nvPr>
        </p:nvSpPr>
        <p:spPr>
          <a:xfrm>
            <a:off x="235500" y="140225"/>
            <a:ext cx="8520600" cy="751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lang="en" sz="1920">
                <a:latin typeface="Calibri"/>
                <a:ea typeface="Calibri"/>
                <a:cs typeface="Calibri"/>
                <a:sym typeface="Calibri"/>
              </a:rPr>
              <a:t>Tips untuk Guru:</a:t>
            </a:r>
            <a:endParaRPr sz="1920">
              <a:latin typeface="Calibri"/>
              <a:ea typeface="Calibri"/>
              <a:cs typeface="Calibri"/>
              <a:sym typeface="Calibri"/>
            </a:endParaRPr>
          </a:p>
          <a:p>
            <a:pPr indent="0" lvl="0" marL="0" rtl="0" algn="l">
              <a:spcBef>
                <a:spcPts val="0"/>
              </a:spcBef>
              <a:spcAft>
                <a:spcPts val="0"/>
              </a:spcAft>
              <a:buSzPts val="990"/>
              <a:buNone/>
            </a:pPr>
            <a:r>
              <a:rPr lang="en" sz="1920">
                <a:latin typeface="Calibri"/>
                <a:ea typeface="Calibri"/>
                <a:cs typeface="Calibri"/>
                <a:sym typeface="Calibri"/>
              </a:rPr>
              <a:t>Menyelenggarakan Pembelajaran Yang Ramah Lingkungan</a:t>
            </a:r>
            <a:endParaRPr sz="1920">
              <a:latin typeface="Calibri"/>
              <a:ea typeface="Calibri"/>
              <a:cs typeface="Calibri"/>
              <a:sym typeface="Calibri"/>
            </a:endParaRPr>
          </a:p>
        </p:txBody>
      </p:sp>
      <p:sp>
        <p:nvSpPr>
          <p:cNvPr id="155" name="Google Shape;155;p22"/>
          <p:cNvSpPr txBox="1"/>
          <p:nvPr/>
        </p:nvSpPr>
        <p:spPr>
          <a:xfrm>
            <a:off x="702000" y="1657825"/>
            <a:ext cx="2432100" cy="1539300"/>
          </a:xfrm>
          <a:prstGeom prst="rect">
            <a:avLst/>
          </a:prstGeom>
          <a:solidFill>
            <a:srgbClr val="D9EAD3"/>
          </a:solid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100">
                <a:latin typeface="Calibri"/>
                <a:ea typeface="Calibri"/>
                <a:cs typeface="Calibri"/>
                <a:sym typeface="Calibri"/>
              </a:rPr>
              <a:t>Pemilihan alat-bahan</a:t>
            </a:r>
            <a:endParaRPr b="1" sz="1100">
              <a:latin typeface="Calibri"/>
              <a:ea typeface="Calibri"/>
              <a:cs typeface="Calibri"/>
              <a:sym typeface="Calibri"/>
            </a:endParaRPr>
          </a:p>
          <a:p>
            <a:pPr indent="0" lvl="0" marL="0" rtl="0" algn="ctr">
              <a:spcBef>
                <a:spcPts val="0"/>
              </a:spcBef>
              <a:spcAft>
                <a:spcPts val="0"/>
              </a:spcAft>
              <a:buNone/>
            </a:pPr>
            <a:r>
              <a:rPr lang="en" sz="1100">
                <a:latin typeface="Calibri"/>
                <a:ea typeface="Calibri"/>
                <a:cs typeface="Calibri"/>
                <a:sym typeface="Calibri"/>
              </a:rPr>
              <a:t>Sebisa mungkin manfaatkan apa yang ada sebelum membeli barang baru. </a:t>
            </a:r>
            <a:endParaRPr sz="1100">
              <a:latin typeface="Calibri"/>
              <a:ea typeface="Calibri"/>
              <a:cs typeface="Calibri"/>
              <a:sym typeface="Calibri"/>
            </a:endParaRPr>
          </a:p>
          <a:p>
            <a:pPr indent="0" lvl="0" marL="0" rtl="0" algn="ctr">
              <a:spcBef>
                <a:spcPts val="0"/>
              </a:spcBef>
              <a:spcAft>
                <a:spcPts val="0"/>
              </a:spcAft>
              <a:buNone/>
            </a:pPr>
            <a:r>
              <a:rPr lang="en" sz="1100">
                <a:latin typeface="Calibri"/>
                <a:ea typeface="Calibri"/>
                <a:cs typeface="Calibri"/>
                <a:sym typeface="Calibri"/>
              </a:rPr>
              <a:t>Kumpulkan</a:t>
            </a:r>
            <a:r>
              <a:rPr lang="en" sz="1100">
                <a:latin typeface="Calibri"/>
                <a:ea typeface="Calibri"/>
                <a:cs typeface="Calibri"/>
                <a:sym typeface="Calibri"/>
              </a:rPr>
              <a:t> material guna ulang untuk digunakan sebagai bahan kegiatan, misalnya kertas guna ulang, kardus, kertas kado bekas, majalah dan koran bekas, botol serta gelas kemasan.  </a:t>
            </a:r>
            <a:endParaRPr sz="1100">
              <a:latin typeface="Calibri"/>
              <a:ea typeface="Calibri"/>
              <a:cs typeface="Calibri"/>
              <a:sym typeface="Calibri"/>
            </a:endParaRPr>
          </a:p>
        </p:txBody>
      </p:sp>
      <p:sp>
        <p:nvSpPr>
          <p:cNvPr id="156" name="Google Shape;156;p22"/>
          <p:cNvSpPr txBox="1"/>
          <p:nvPr/>
        </p:nvSpPr>
        <p:spPr>
          <a:xfrm>
            <a:off x="263825" y="819625"/>
            <a:ext cx="8492400" cy="692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100">
                <a:latin typeface="Calibri"/>
                <a:ea typeface="Calibri"/>
                <a:cs typeface="Calibri"/>
                <a:sym typeface="Calibri"/>
              </a:rPr>
              <a:t>Untuk mencapai tujuan pembelajaran, projek ini menggunakan pembiasaan praktik ramah lingkungan dalam keseharian. Strategi pembiasaan ini dapat mulai dikembangkan dari rancangan pembelajaran, dengan menerapkan prinsip ‘produksi dan konsumsi yang bertanggung jawab’.</a:t>
            </a:r>
            <a:endParaRPr sz="1100">
              <a:latin typeface="Calibri"/>
              <a:ea typeface="Calibri"/>
              <a:cs typeface="Calibri"/>
              <a:sym typeface="Calibri"/>
            </a:endParaRPr>
          </a:p>
          <a:p>
            <a:pPr indent="0" lvl="0" marL="0" rtl="0" algn="l">
              <a:spcBef>
                <a:spcPts val="0"/>
              </a:spcBef>
              <a:spcAft>
                <a:spcPts val="0"/>
              </a:spcAft>
              <a:buNone/>
            </a:pPr>
            <a:r>
              <a:rPr lang="en" sz="1100">
                <a:latin typeface="Calibri"/>
                <a:ea typeface="Calibri"/>
                <a:cs typeface="Calibri"/>
                <a:sym typeface="Calibri"/>
              </a:rPr>
              <a:t>Beberapa cara praktis untuk menyelenggarakan pembelajaran yang ramah lingkungan:</a:t>
            </a:r>
            <a:endParaRPr sz="1100">
              <a:latin typeface="Calibri"/>
              <a:ea typeface="Calibri"/>
              <a:cs typeface="Calibri"/>
              <a:sym typeface="Calibri"/>
            </a:endParaRPr>
          </a:p>
        </p:txBody>
      </p:sp>
      <p:sp>
        <p:nvSpPr>
          <p:cNvPr id="157" name="Google Shape;157;p22"/>
          <p:cNvSpPr txBox="1"/>
          <p:nvPr/>
        </p:nvSpPr>
        <p:spPr>
          <a:xfrm>
            <a:off x="3292800" y="1657825"/>
            <a:ext cx="2432100" cy="1539300"/>
          </a:xfrm>
          <a:prstGeom prst="rect">
            <a:avLst/>
          </a:prstGeom>
          <a:solidFill>
            <a:srgbClr val="D9EAD3"/>
          </a:solid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100">
                <a:latin typeface="Calibri"/>
                <a:ea typeface="Calibri"/>
                <a:cs typeface="Calibri"/>
                <a:sym typeface="Calibri"/>
              </a:rPr>
              <a:t>Makan dan minum</a:t>
            </a:r>
            <a:endParaRPr b="1" sz="1100">
              <a:latin typeface="Calibri"/>
              <a:ea typeface="Calibri"/>
              <a:cs typeface="Calibri"/>
              <a:sym typeface="Calibri"/>
            </a:endParaRPr>
          </a:p>
          <a:p>
            <a:pPr indent="0" lvl="0" marL="0" rtl="0" algn="ctr">
              <a:spcBef>
                <a:spcPts val="0"/>
              </a:spcBef>
              <a:spcAft>
                <a:spcPts val="0"/>
              </a:spcAft>
              <a:buNone/>
            </a:pPr>
            <a:r>
              <a:rPr lang="en" sz="1100">
                <a:latin typeface="Calibri"/>
                <a:ea typeface="Calibri"/>
                <a:cs typeface="Calibri"/>
                <a:sym typeface="Calibri"/>
              </a:rPr>
              <a:t>Pilihlah makanan-minuman lokal yang minim kemasan. Sebisa mungkin hindari makanan-minuman yang dikemas dengan plastik. Saat beraktivitas di luar ruang, ajak peserta didik membawa botol minum dan peralatan makan sendiri.</a:t>
            </a:r>
            <a:endParaRPr sz="1100">
              <a:latin typeface="Calibri"/>
              <a:ea typeface="Calibri"/>
              <a:cs typeface="Calibri"/>
              <a:sym typeface="Calibri"/>
            </a:endParaRPr>
          </a:p>
        </p:txBody>
      </p:sp>
      <p:sp>
        <p:nvSpPr>
          <p:cNvPr id="158" name="Google Shape;158;p22"/>
          <p:cNvSpPr txBox="1"/>
          <p:nvPr/>
        </p:nvSpPr>
        <p:spPr>
          <a:xfrm>
            <a:off x="5883600" y="1657825"/>
            <a:ext cx="2432100" cy="1539300"/>
          </a:xfrm>
          <a:prstGeom prst="rect">
            <a:avLst/>
          </a:prstGeom>
          <a:solidFill>
            <a:srgbClr val="D9EAD3"/>
          </a:solid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100">
                <a:latin typeface="Calibri"/>
                <a:ea typeface="Calibri"/>
                <a:cs typeface="Calibri"/>
                <a:sym typeface="Calibri"/>
              </a:rPr>
              <a:t>Mengelola sampah</a:t>
            </a:r>
            <a:endParaRPr b="1" sz="1100">
              <a:latin typeface="Calibri"/>
              <a:ea typeface="Calibri"/>
              <a:cs typeface="Calibri"/>
              <a:sym typeface="Calibri"/>
            </a:endParaRPr>
          </a:p>
          <a:p>
            <a:pPr indent="0" lvl="0" marL="0" rtl="0" algn="ctr">
              <a:spcBef>
                <a:spcPts val="0"/>
              </a:spcBef>
              <a:spcAft>
                <a:spcPts val="0"/>
              </a:spcAft>
              <a:buNone/>
            </a:pPr>
            <a:r>
              <a:rPr lang="en" sz="1100">
                <a:latin typeface="Calibri"/>
                <a:ea typeface="Calibri"/>
                <a:cs typeface="Calibri"/>
                <a:sym typeface="Calibri"/>
              </a:rPr>
              <a:t>Ingatlah bahwa mengurangi sampah selalu lebih mudah daripada mendaur ulang. Usahakan mengurangi sampah. Kalaupun ada, pisahkan sampah organik dan anorganik, kemudian kelola secara terpisah (organik dibuat kompos, anorganik didaur ulang). </a:t>
            </a:r>
            <a:endParaRPr sz="1100">
              <a:latin typeface="Calibri"/>
              <a:ea typeface="Calibri"/>
              <a:cs typeface="Calibri"/>
              <a:sym typeface="Calibri"/>
            </a:endParaRPr>
          </a:p>
        </p:txBody>
      </p:sp>
      <p:sp>
        <p:nvSpPr>
          <p:cNvPr id="159" name="Google Shape;159;p22"/>
          <p:cNvSpPr txBox="1"/>
          <p:nvPr/>
        </p:nvSpPr>
        <p:spPr>
          <a:xfrm>
            <a:off x="702000" y="3334225"/>
            <a:ext cx="2432100" cy="1539300"/>
          </a:xfrm>
          <a:prstGeom prst="rect">
            <a:avLst/>
          </a:prstGeom>
          <a:solidFill>
            <a:srgbClr val="D9EAD3"/>
          </a:solid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100">
                <a:latin typeface="Calibri"/>
                <a:ea typeface="Calibri"/>
                <a:cs typeface="Calibri"/>
                <a:sym typeface="Calibri"/>
              </a:rPr>
              <a:t>Etika terhadap makhluk lain</a:t>
            </a:r>
            <a:endParaRPr b="1" sz="1100">
              <a:latin typeface="Calibri"/>
              <a:ea typeface="Calibri"/>
              <a:cs typeface="Calibri"/>
              <a:sym typeface="Calibri"/>
            </a:endParaRPr>
          </a:p>
          <a:p>
            <a:pPr indent="0" lvl="0" marL="0" rtl="0" algn="ctr">
              <a:spcBef>
                <a:spcPts val="0"/>
              </a:spcBef>
              <a:spcAft>
                <a:spcPts val="0"/>
              </a:spcAft>
              <a:buNone/>
            </a:pPr>
            <a:r>
              <a:rPr lang="en" sz="1100">
                <a:latin typeface="Calibri"/>
                <a:ea typeface="Calibri"/>
                <a:cs typeface="Calibri"/>
                <a:sym typeface="Calibri"/>
              </a:rPr>
              <a:t>Ketika berkegiatan di alam, gunakan pakaian berwarna gelap dan hindari bersuara keras agar tidak mengejutkan hewan liar. Hewan liar tidak boleh diberi makan. Hindari kegiatan yang melukai pepohonan atau merusak tetumbuhan di sekitar.</a:t>
            </a:r>
            <a:endParaRPr sz="1100">
              <a:latin typeface="Calibri"/>
              <a:ea typeface="Calibri"/>
              <a:cs typeface="Calibri"/>
              <a:sym typeface="Calibri"/>
            </a:endParaRPr>
          </a:p>
        </p:txBody>
      </p:sp>
      <p:sp>
        <p:nvSpPr>
          <p:cNvPr id="160" name="Google Shape;160;p22"/>
          <p:cNvSpPr txBox="1"/>
          <p:nvPr/>
        </p:nvSpPr>
        <p:spPr>
          <a:xfrm>
            <a:off x="3292800" y="3334225"/>
            <a:ext cx="2432100" cy="1539300"/>
          </a:xfrm>
          <a:prstGeom prst="rect">
            <a:avLst/>
          </a:prstGeom>
          <a:solidFill>
            <a:srgbClr val="D9EAD3"/>
          </a:solid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100">
                <a:latin typeface="Calibri"/>
                <a:ea typeface="Calibri"/>
                <a:cs typeface="Calibri"/>
                <a:sym typeface="Calibri"/>
              </a:rPr>
              <a:t>Etika ‘jangan tinggalkan bekas’</a:t>
            </a:r>
            <a:endParaRPr b="1" sz="1100">
              <a:latin typeface="Calibri"/>
              <a:ea typeface="Calibri"/>
              <a:cs typeface="Calibri"/>
              <a:sym typeface="Calibri"/>
            </a:endParaRPr>
          </a:p>
          <a:p>
            <a:pPr indent="0" lvl="0" marL="0" rtl="0" algn="ctr">
              <a:spcBef>
                <a:spcPts val="0"/>
              </a:spcBef>
              <a:spcAft>
                <a:spcPts val="0"/>
              </a:spcAft>
              <a:buNone/>
            </a:pPr>
            <a:r>
              <a:rPr lang="en" sz="1100">
                <a:latin typeface="Calibri"/>
                <a:ea typeface="Calibri"/>
                <a:cs typeface="Calibri"/>
                <a:sym typeface="Calibri"/>
              </a:rPr>
              <a:t>Ketika berkegiatan di alam, usahakan meninggalkan tempat tersebut dalam kondisi sama seperti sebelumnya.</a:t>
            </a:r>
            <a:endParaRPr sz="1100">
              <a:latin typeface="Calibri"/>
              <a:ea typeface="Calibri"/>
              <a:cs typeface="Calibri"/>
              <a:sym typeface="Calibri"/>
            </a:endParaRPr>
          </a:p>
          <a:p>
            <a:pPr indent="0" lvl="0" marL="0" rtl="0" algn="ctr">
              <a:spcBef>
                <a:spcPts val="0"/>
              </a:spcBef>
              <a:spcAft>
                <a:spcPts val="0"/>
              </a:spcAft>
              <a:buNone/>
            </a:pPr>
            <a:r>
              <a:rPr lang="en" sz="1100">
                <a:latin typeface="Calibri"/>
                <a:ea typeface="Calibri"/>
                <a:cs typeface="Calibri"/>
                <a:sym typeface="Calibri"/>
              </a:rPr>
              <a:t>“Yang boleh diambil hanya foto dan sampah, yang boleh ditinggalkan hanya jejak kaki, dan yang boleh dibunuh hanya waktu.”</a:t>
            </a:r>
            <a:endParaRPr sz="1100">
              <a:latin typeface="Calibri"/>
              <a:ea typeface="Calibri"/>
              <a:cs typeface="Calibri"/>
              <a:sym typeface="Calibri"/>
            </a:endParaRPr>
          </a:p>
        </p:txBody>
      </p:sp>
      <p:sp>
        <p:nvSpPr>
          <p:cNvPr id="161" name="Google Shape;161;p22"/>
          <p:cNvSpPr txBox="1"/>
          <p:nvPr/>
        </p:nvSpPr>
        <p:spPr>
          <a:xfrm>
            <a:off x="5883600" y="3334225"/>
            <a:ext cx="2432100" cy="1539300"/>
          </a:xfrm>
          <a:prstGeom prst="rect">
            <a:avLst/>
          </a:prstGeom>
          <a:solidFill>
            <a:srgbClr val="D9EAD3"/>
          </a:solid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100">
                <a:latin typeface="Calibri"/>
                <a:ea typeface="Calibri"/>
                <a:cs typeface="Calibri"/>
                <a:sym typeface="Calibri"/>
              </a:rPr>
              <a:t>Ketika bepergian</a:t>
            </a:r>
            <a:endParaRPr b="1" sz="1100">
              <a:latin typeface="Calibri"/>
              <a:ea typeface="Calibri"/>
              <a:cs typeface="Calibri"/>
              <a:sym typeface="Calibri"/>
            </a:endParaRPr>
          </a:p>
          <a:p>
            <a:pPr indent="0" lvl="0" marL="0" rtl="0" algn="ctr">
              <a:spcBef>
                <a:spcPts val="0"/>
              </a:spcBef>
              <a:spcAft>
                <a:spcPts val="0"/>
              </a:spcAft>
              <a:buNone/>
            </a:pPr>
            <a:r>
              <a:rPr lang="en" sz="1100">
                <a:latin typeface="Calibri"/>
                <a:ea typeface="Calibri"/>
                <a:cs typeface="Calibri"/>
                <a:sym typeface="Calibri"/>
              </a:rPr>
              <a:t>Pilih transportasi yang paling ramah lingkungan namun realistis (</a:t>
            </a:r>
            <a:r>
              <a:rPr lang="en" sz="1100">
                <a:solidFill>
                  <a:schemeClr val="dk1"/>
                </a:solidFill>
                <a:latin typeface="Calibri"/>
                <a:ea typeface="Calibri"/>
                <a:cs typeface="Calibri"/>
                <a:sym typeface="Calibri"/>
              </a:rPr>
              <a:t>sesuai jarak tempuh dan tingkat kebugaran peserta didik)</a:t>
            </a:r>
            <a:r>
              <a:rPr lang="en" sz="1100">
                <a:latin typeface="Calibri"/>
                <a:ea typeface="Calibri"/>
                <a:cs typeface="Calibri"/>
                <a:sym typeface="Calibri"/>
              </a:rPr>
              <a:t>. Secara berurutan: berjalan adalah paling ramah, lalu bersepeda, naik kendaraan umum, carter kendaraan, terakhir kendaraan pribadi.</a:t>
            </a:r>
            <a:endParaRPr sz="1100">
              <a:latin typeface="Calibri"/>
              <a:ea typeface="Calibri"/>
              <a:cs typeface="Calibri"/>
              <a:sym typeface="Calibri"/>
            </a:endParaRPr>
          </a:p>
        </p:txBody>
      </p:sp>
      <p:sp>
        <p:nvSpPr>
          <p:cNvPr id="162" name="Google Shape;162;p2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6" name="Shape 166"/>
        <p:cNvGrpSpPr/>
        <p:nvPr/>
      </p:nvGrpSpPr>
      <p:grpSpPr>
        <a:xfrm>
          <a:off x="0" y="0"/>
          <a:ext cx="0" cy="0"/>
          <a:chOff x="0" y="0"/>
          <a:chExt cx="0" cy="0"/>
        </a:xfrm>
      </p:grpSpPr>
      <p:sp>
        <p:nvSpPr>
          <p:cNvPr id="167" name="Google Shape;167;p23"/>
          <p:cNvSpPr txBox="1"/>
          <p:nvPr>
            <p:ph type="title"/>
          </p:nvPr>
        </p:nvSpPr>
        <p:spPr>
          <a:xfrm>
            <a:off x="387900" y="2164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Alur Tahapan Projek</a:t>
            </a:r>
            <a:endParaRPr/>
          </a:p>
        </p:txBody>
      </p:sp>
      <p:sp>
        <p:nvSpPr>
          <p:cNvPr id="168" name="Google Shape;168;p23"/>
          <p:cNvSpPr txBox="1"/>
          <p:nvPr/>
        </p:nvSpPr>
        <p:spPr>
          <a:xfrm>
            <a:off x="463875" y="1232550"/>
            <a:ext cx="1377900" cy="1539300"/>
          </a:xfrm>
          <a:prstGeom prst="rect">
            <a:avLst/>
          </a:prstGeom>
          <a:solidFill>
            <a:srgbClr val="F4CCCC"/>
          </a:solid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100">
                <a:latin typeface="Calibri"/>
                <a:ea typeface="Calibri"/>
                <a:cs typeface="Calibri"/>
                <a:sym typeface="Calibri"/>
              </a:rPr>
              <a:t>Pengenalan</a:t>
            </a:r>
            <a:endParaRPr b="1" sz="1100">
              <a:latin typeface="Calibri"/>
              <a:ea typeface="Calibri"/>
              <a:cs typeface="Calibri"/>
              <a:sym typeface="Calibri"/>
            </a:endParaRPr>
          </a:p>
          <a:p>
            <a:pPr indent="0" lvl="0" marL="0" rtl="0" algn="l">
              <a:spcBef>
                <a:spcPts val="0"/>
              </a:spcBef>
              <a:spcAft>
                <a:spcPts val="0"/>
              </a:spcAft>
              <a:buNone/>
            </a:pPr>
            <a:r>
              <a:t/>
            </a:r>
            <a:endParaRPr sz="1100">
              <a:latin typeface="Calibri"/>
              <a:ea typeface="Calibri"/>
              <a:cs typeface="Calibri"/>
              <a:sym typeface="Calibri"/>
            </a:endParaRPr>
          </a:p>
          <a:p>
            <a:pPr indent="-184150" lvl="0" marL="171450" rtl="0" algn="l">
              <a:spcBef>
                <a:spcPts val="0"/>
              </a:spcBef>
              <a:spcAft>
                <a:spcPts val="0"/>
              </a:spcAft>
              <a:buSzPts val="1100"/>
              <a:buFont typeface="Calibri"/>
              <a:buAutoNum type="arabicPeriod"/>
            </a:pPr>
            <a:r>
              <a:rPr lang="en" sz="1100">
                <a:latin typeface="Calibri"/>
                <a:ea typeface="Calibri"/>
                <a:cs typeface="Calibri"/>
                <a:sym typeface="Calibri"/>
              </a:rPr>
              <a:t>Haa? Perubahan Iklim?</a:t>
            </a:r>
            <a:endParaRPr sz="1100">
              <a:latin typeface="Calibri"/>
              <a:ea typeface="Calibri"/>
              <a:cs typeface="Calibri"/>
              <a:sym typeface="Calibri"/>
            </a:endParaRPr>
          </a:p>
          <a:p>
            <a:pPr indent="0" lvl="0" marL="0" rtl="0" algn="l">
              <a:spcBef>
                <a:spcPts val="0"/>
              </a:spcBef>
              <a:spcAft>
                <a:spcPts val="0"/>
              </a:spcAft>
              <a:buNone/>
            </a:pPr>
            <a:r>
              <a:rPr lang="en" sz="1100">
                <a:latin typeface="Calibri"/>
                <a:ea typeface="Calibri"/>
                <a:cs typeface="Calibri"/>
                <a:sym typeface="Calibri"/>
              </a:rPr>
              <a:t>     (2 aktivitas)</a:t>
            </a:r>
            <a:endParaRPr sz="1100">
              <a:latin typeface="Calibri"/>
              <a:ea typeface="Calibri"/>
              <a:cs typeface="Calibri"/>
              <a:sym typeface="Calibri"/>
            </a:endParaRPr>
          </a:p>
          <a:p>
            <a:pPr indent="-184150" lvl="0" marL="171450" rtl="0" algn="l">
              <a:spcBef>
                <a:spcPts val="0"/>
              </a:spcBef>
              <a:spcAft>
                <a:spcPts val="0"/>
              </a:spcAft>
              <a:buSzPts val="1100"/>
              <a:buFont typeface="Calibri"/>
              <a:buAutoNum type="arabicPeriod"/>
            </a:pPr>
            <a:r>
              <a:rPr lang="en" sz="1100">
                <a:latin typeface="Calibri"/>
                <a:ea typeface="Calibri"/>
                <a:cs typeface="Calibri"/>
                <a:sym typeface="Calibri"/>
              </a:rPr>
              <a:t>Bagaimana Iklim Bisa Berubah?</a:t>
            </a:r>
            <a:endParaRPr sz="1100">
              <a:latin typeface="Calibri"/>
              <a:ea typeface="Calibri"/>
              <a:cs typeface="Calibri"/>
              <a:sym typeface="Calibri"/>
            </a:endParaRPr>
          </a:p>
          <a:p>
            <a:pPr indent="0" lvl="0" marL="0" rtl="0" algn="l">
              <a:spcBef>
                <a:spcPts val="0"/>
              </a:spcBef>
              <a:spcAft>
                <a:spcPts val="0"/>
              </a:spcAft>
              <a:buNone/>
            </a:pPr>
            <a:r>
              <a:rPr lang="en" sz="1100">
                <a:latin typeface="Calibri"/>
                <a:ea typeface="Calibri"/>
                <a:cs typeface="Calibri"/>
                <a:sym typeface="Calibri"/>
              </a:rPr>
              <a:t>     (3 aktivitas)</a:t>
            </a:r>
            <a:endParaRPr sz="1100">
              <a:latin typeface="Calibri"/>
              <a:ea typeface="Calibri"/>
              <a:cs typeface="Calibri"/>
              <a:sym typeface="Calibri"/>
            </a:endParaRPr>
          </a:p>
        </p:txBody>
      </p:sp>
      <p:sp>
        <p:nvSpPr>
          <p:cNvPr id="169" name="Google Shape;169;p23"/>
          <p:cNvSpPr txBox="1"/>
          <p:nvPr/>
        </p:nvSpPr>
        <p:spPr>
          <a:xfrm>
            <a:off x="1911675" y="1232550"/>
            <a:ext cx="1377900" cy="1539300"/>
          </a:xfrm>
          <a:prstGeom prst="rect">
            <a:avLst/>
          </a:prstGeom>
          <a:solidFill>
            <a:srgbClr val="FCE5CD"/>
          </a:solid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100">
                <a:latin typeface="Calibri"/>
                <a:ea typeface="Calibri"/>
                <a:cs typeface="Calibri"/>
                <a:sym typeface="Calibri"/>
              </a:rPr>
              <a:t>Kontekstualisasi</a:t>
            </a:r>
            <a:endParaRPr b="1" sz="1100">
              <a:latin typeface="Calibri"/>
              <a:ea typeface="Calibri"/>
              <a:cs typeface="Calibri"/>
              <a:sym typeface="Calibri"/>
            </a:endParaRPr>
          </a:p>
          <a:p>
            <a:pPr indent="0" lvl="0" marL="0" rtl="0" algn="l">
              <a:spcBef>
                <a:spcPts val="0"/>
              </a:spcBef>
              <a:spcAft>
                <a:spcPts val="0"/>
              </a:spcAft>
              <a:buNone/>
            </a:pPr>
            <a:r>
              <a:t/>
            </a:r>
            <a:endParaRPr sz="1100">
              <a:latin typeface="Calibri"/>
              <a:ea typeface="Calibri"/>
              <a:cs typeface="Calibri"/>
              <a:sym typeface="Calibri"/>
            </a:endParaRPr>
          </a:p>
          <a:p>
            <a:pPr indent="0" lvl="0" marL="0" rtl="0" algn="l">
              <a:spcBef>
                <a:spcPts val="0"/>
              </a:spcBef>
              <a:spcAft>
                <a:spcPts val="0"/>
              </a:spcAft>
              <a:buNone/>
            </a:pPr>
            <a:r>
              <a:t/>
            </a:r>
            <a:endParaRPr sz="1100">
              <a:latin typeface="Calibri"/>
              <a:ea typeface="Calibri"/>
              <a:cs typeface="Calibri"/>
              <a:sym typeface="Calibri"/>
            </a:endParaRPr>
          </a:p>
          <a:p>
            <a:pPr indent="-114300" lvl="0" marL="171450" rtl="0" algn="l">
              <a:spcBef>
                <a:spcPts val="0"/>
              </a:spcBef>
              <a:spcAft>
                <a:spcPts val="0"/>
              </a:spcAft>
              <a:buNone/>
            </a:pPr>
            <a:r>
              <a:rPr lang="en" sz="1100">
                <a:latin typeface="Calibri"/>
                <a:ea typeface="Calibri"/>
                <a:cs typeface="Calibri"/>
                <a:sym typeface="Calibri"/>
              </a:rPr>
              <a:t>3. Kalau Iklim Berubah, Lalu Apa?</a:t>
            </a:r>
            <a:endParaRPr sz="1100">
              <a:latin typeface="Calibri"/>
              <a:ea typeface="Calibri"/>
              <a:cs typeface="Calibri"/>
              <a:sym typeface="Calibri"/>
            </a:endParaRPr>
          </a:p>
          <a:p>
            <a:pPr indent="-114300" lvl="0" marL="171450" rtl="0" algn="l">
              <a:spcBef>
                <a:spcPts val="0"/>
              </a:spcBef>
              <a:spcAft>
                <a:spcPts val="0"/>
              </a:spcAft>
              <a:buNone/>
            </a:pPr>
            <a:r>
              <a:rPr lang="en" sz="1100">
                <a:latin typeface="Calibri"/>
                <a:ea typeface="Calibri"/>
                <a:cs typeface="Calibri"/>
                <a:sym typeface="Calibri"/>
              </a:rPr>
              <a:t>   (3 aktivitas)</a:t>
            </a:r>
            <a:endParaRPr sz="1100">
              <a:latin typeface="Calibri"/>
              <a:ea typeface="Calibri"/>
              <a:cs typeface="Calibri"/>
              <a:sym typeface="Calibri"/>
            </a:endParaRPr>
          </a:p>
          <a:p>
            <a:pPr indent="0" lvl="0" marL="0" rtl="0" algn="l">
              <a:spcBef>
                <a:spcPts val="0"/>
              </a:spcBef>
              <a:spcAft>
                <a:spcPts val="0"/>
              </a:spcAft>
              <a:buNone/>
            </a:pPr>
            <a:r>
              <a:t/>
            </a:r>
            <a:endParaRPr sz="1100">
              <a:latin typeface="Calibri"/>
              <a:ea typeface="Calibri"/>
              <a:cs typeface="Calibri"/>
              <a:sym typeface="Calibri"/>
            </a:endParaRPr>
          </a:p>
        </p:txBody>
      </p:sp>
      <p:sp>
        <p:nvSpPr>
          <p:cNvPr id="170" name="Google Shape;170;p23"/>
          <p:cNvSpPr txBox="1"/>
          <p:nvPr/>
        </p:nvSpPr>
        <p:spPr>
          <a:xfrm>
            <a:off x="3705200" y="1223250"/>
            <a:ext cx="1377900" cy="1539300"/>
          </a:xfrm>
          <a:prstGeom prst="rect">
            <a:avLst/>
          </a:prstGeom>
          <a:solidFill>
            <a:srgbClr val="FFFCCC"/>
          </a:solid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100">
                <a:latin typeface="Calibri"/>
                <a:ea typeface="Calibri"/>
                <a:cs typeface="Calibri"/>
                <a:sym typeface="Calibri"/>
              </a:rPr>
              <a:t>Pengantar Aksi</a:t>
            </a:r>
            <a:endParaRPr b="1" sz="1100">
              <a:latin typeface="Calibri"/>
              <a:ea typeface="Calibri"/>
              <a:cs typeface="Calibri"/>
              <a:sym typeface="Calibri"/>
            </a:endParaRPr>
          </a:p>
          <a:p>
            <a:pPr indent="0" lvl="0" marL="0" rtl="0" algn="l">
              <a:spcBef>
                <a:spcPts val="0"/>
              </a:spcBef>
              <a:spcAft>
                <a:spcPts val="0"/>
              </a:spcAft>
              <a:buNone/>
            </a:pPr>
            <a:r>
              <a:t/>
            </a:r>
            <a:endParaRPr sz="1100">
              <a:latin typeface="Calibri"/>
              <a:ea typeface="Calibri"/>
              <a:cs typeface="Calibri"/>
              <a:sym typeface="Calibri"/>
            </a:endParaRPr>
          </a:p>
          <a:p>
            <a:pPr indent="0" lvl="0" marL="0" rtl="0" algn="l">
              <a:spcBef>
                <a:spcPts val="0"/>
              </a:spcBef>
              <a:spcAft>
                <a:spcPts val="0"/>
              </a:spcAft>
              <a:buNone/>
            </a:pPr>
            <a:r>
              <a:t/>
            </a:r>
            <a:endParaRPr sz="1100">
              <a:latin typeface="Calibri"/>
              <a:ea typeface="Calibri"/>
              <a:cs typeface="Calibri"/>
              <a:sym typeface="Calibri"/>
            </a:endParaRPr>
          </a:p>
          <a:p>
            <a:pPr indent="-114300" lvl="0" marL="228600" rtl="0" algn="l">
              <a:spcBef>
                <a:spcPts val="0"/>
              </a:spcBef>
              <a:spcAft>
                <a:spcPts val="0"/>
              </a:spcAft>
              <a:buNone/>
            </a:pPr>
            <a:r>
              <a:rPr lang="en" sz="1100">
                <a:latin typeface="Calibri"/>
                <a:ea typeface="Calibri"/>
                <a:cs typeface="Calibri"/>
                <a:sym typeface="Calibri"/>
              </a:rPr>
              <a:t>4. Mari Atasi Bersama</a:t>
            </a:r>
            <a:endParaRPr sz="1100">
              <a:latin typeface="Calibri"/>
              <a:ea typeface="Calibri"/>
              <a:cs typeface="Calibri"/>
              <a:sym typeface="Calibri"/>
            </a:endParaRPr>
          </a:p>
          <a:p>
            <a:pPr indent="-114300" lvl="0" marL="228600" rtl="0" algn="l">
              <a:spcBef>
                <a:spcPts val="0"/>
              </a:spcBef>
              <a:spcAft>
                <a:spcPts val="0"/>
              </a:spcAft>
              <a:buNone/>
            </a:pPr>
            <a:r>
              <a:rPr lang="en" sz="1100">
                <a:latin typeface="Calibri"/>
                <a:ea typeface="Calibri"/>
                <a:cs typeface="Calibri"/>
                <a:sym typeface="Calibri"/>
              </a:rPr>
              <a:t>    (3 aktivitas)</a:t>
            </a:r>
            <a:endParaRPr sz="1100">
              <a:latin typeface="Calibri"/>
              <a:ea typeface="Calibri"/>
              <a:cs typeface="Calibri"/>
              <a:sym typeface="Calibri"/>
            </a:endParaRPr>
          </a:p>
          <a:p>
            <a:pPr indent="0" lvl="0" marL="0" rtl="0" algn="l">
              <a:spcBef>
                <a:spcPts val="0"/>
              </a:spcBef>
              <a:spcAft>
                <a:spcPts val="0"/>
              </a:spcAft>
              <a:buNone/>
            </a:pPr>
            <a:r>
              <a:t/>
            </a:r>
            <a:endParaRPr sz="1100">
              <a:latin typeface="Calibri"/>
              <a:ea typeface="Calibri"/>
              <a:cs typeface="Calibri"/>
              <a:sym typeface="Calibri"/>
            </a:endParaRPr>
          </a:p>
          <a:p>
            <a:pPr indent="0" lvl="0" marL="0" rtl="0" algn="l">
              <a:spcBef>
                <a:spcPts val="0"/>
              </a:spcBef>
              <a:spcAft>
                <a:spcPts val="0"/>
              </a:spcAft>
              <a:buNone/>
            </a:pPr>
            <a:r>
              <a:t/>
            </a:r>
            <a:endParaRPr sz="1100">
              <a:latin typeface="Calibri"/>
              <a:ea typeface="Calibri"/>
              <a:cs typeface="Calibri"/>
              <a:sym typeface="Calibri"/>
            </a:endParaRPr>
          </a:p>
        </p:txBody>
      </p:sp>
      <p:sp>
        <p:nvSpPr>
          <p:cNvPr id="171" name="Google Shape;171;p23"/>
          <p:cNvSpPr txBox="1"/>
          <p:nvPr/>
        </p:nvSpPr>
        <p:spPr>
          <a:xfrm>
            <a:off x="5173125" y="1232550"/>
            <a:ext cx="1377900" cy="1539300"/>
          </a:xfrm>
          <a:prstGeom prst="rect">
            <a:avLst/>
          </a:prstGeom>
          <a:solidFill>
            <a:srgbClr val="D9EAD3"/>
          </a:solid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100">
                <a:latin typeface="Calibri"/>
                <a:ea typeface="Calibri"/>
                <a:cs typeface="Calibri"/>
                <a:sym typeface="Calibri"/>
              </a:rPr>
              <a:t>Aksi</a:t>
            </a:r>
            <a:endParaRPr b="1" sz="1100">
              <a:latin typeface="Calibri"/>
              <a:ea typeface="Calibri"/>
              <a:cs typeface="Calibri"/>
              <a:sym typeface="Calibri"/>
            </a:endParaRPr>
          </a:p>
          <a:p>
            <a:pPr indent="0" lvl="0" marL="0" rtl="0" algn="l">
              <a:spcBef>
                <a:spcPts val="0"/>
              </a:spcBef>
              <a:spcAft>
                <a:spcPts val="0"/>
              </a:spcAft>
              <a:buNone/>
            </a:pPr>
            <a:r>
              <a:t/>
            </a:r>
            <a:endParaRPr sz="1100">
              <a:latin typeface="Calibri"/>
              <a:ea typeface="Calibri"/>
              <a:cs typeface="Calibri"/>
              <a:sym typeface="Calibri"/>
            </a:endParaRPr>
          </a:p>
          <a:p>
            <a:pPr indent="-171450" lvl="0" marL="171450" rtl="0" algn="l">
              <a:spcBef>
                <a:spcPts val="0"/>
              </a:spcBef>
              <a:spcAft>
                <a:spcPts val="0"/>
              </a:spcAft>
              <a:buNone/>
            </a:pPr>
            <a:r>
              <a:rPr lang="en" sz="1100">
                <a:latin typeface="Calibri"/>
                <a:ea typeface="Calibri"/>
                <a:cs typeface="Calibri"/>
                <a:sym typeface="Calibri"/>
              </a:rPr>
              <a:t>5. Adaptasi: Aku Siaga Bencana</a:t>
            </a:r>
            <a:endParaRPr sz="1100">
              <a:latin typeface="Calibri"/>
              <a:ea typeface="Calibri"/>
              <a:cs typeface="Calibri"/>
              <a:sym typeface="Calibri"/>
            </a:endParaRPr>
          </a:p>
          <a:p>
            <a:pPr indent="-171450" lvl="0" marL="171450" rtl="0" algn="l">
              <a:spcBef>
                <a:spcPts val="0"/>
              </a:spcBef>
              <a:spcAft>
                <a:spcPts val="0"/>
              </a:spcAft>
              <a:buNone/>
            </a:pPr>
            <a:r>
              <a:rPr lang="en" sz="1100">
                <a:latin typeface="Calibri"/>
                <a:ea typeface="Calibri"/>
                <a:cs typeface="Calibri"/>
                <a:sym typeface="Calibri"/>
              </a:rPr>
              <a:t>     (2 aktivitas)</a:t>
            </a:r>
            <a:endParaRPr sz="1100">
              <a:latin typeface="Calibri"/>
              <a:ea typeface="Calibri"/>
              <a:cs typeface="Calibri"/>
              <a:sym typeface="Calibri"/>
            </a:endParaRPr>
          </a:p>
          <a:p>
            <a:pPr indent="-171450" lvl="0" marL="171450" rtl="0" algn="l">
              <a:spcBef>
                <a:spcPts val="0"/>
              </a:spcBef>
              <a:spcAft>
                <a:spcPts val="0"/>
              </a:spcAft>
              <a:buNone/>
            </a:pPr>
            <a:r>
              <a:rPr lang="en" sz="1100">
                <a:latin typeface="Calibri"/>
                <a:ea typeface="Calibri"/>
                <a:cs typeface="Calibri"/>
                <a:sym typeface="Calibri"/>
              </a:rPr>
              <a:t>6. Mitigasi: Aksiku untuk Iklim</a:t>
            </a:r>
            <a:endParaRPr sz="1100">
              <a:latin typeface="Calibri"/>
              <a:ea typeface="Calibri"/>
              <a:cs typeface="Calibri"/>
              <a:sym typeface="Calibri"/>
            </a:endParaRPr>
          </a:p>
          <a:p>
            <a:pPr indent="-171450" lvl="0" marL="171450" rtl="0" algn="l">
              <a:spcBef>
                <a:spcPts val="0"/>
              </a:spcBef>
              <a:spcAft>
                <a:spcPts val="0"/>
              </a:spcAft>
              <a:buNone/>
            </a:pPr>
            <a:r>
              <a:rPr lang="en" sz="1100">
                <a:latin typeface="Calibri"/>
                <a:ea typeface="Calibri"/>
                <a:cs typeface="Calibri"/>
                <a:sym typeface="Calibri"/>
              </a:rPr>
              <a:t>     (2 aktivitas)</a:t>
            </a:r>
            <a:endParaRPr sz="1100">
              <a:latin typeface="Calibri"/>
              <a:ea typeface="Calibri"/>
              <a:cs typeface="Calibri"/>
              <a:sym typeface="Calibri"/>
            </a:endParaRPr>
          </a:p>
        </p:txBody>
      </p:sp>
      <p:sp>
        <p:nvSpPr>
          <p:cNvPr id="172" name="Google Shape;172;p23"/>
          <p:cNvSpPr txBox="1"/>
          <p:nvPr/>
        </p:nvSpPr>
        <p:spPr>
          <a:xfrm>
            <a:off x="7103800" y="1232550"/>
            <a:ext cx="1377900" cy="1523700"/>
          </a:xfrm>
          <a:prstGeom prst="rect">
            <a:avLst/>
          </a:prstGeom>
          <a:solidFill>
            <a:srgbClr val="C9DAF8"/>
          </a:solid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100">
                <a:latin typeface="Calibri"/>
                <a:ea typeface="Calibri"/>
                <a:cs typeface="Calibri"/>
                <a:sym typeface="Calibri"/>
              </a:rPr>
              <a:t>Berbagi dan Tindak Lanjut</a:t>
            </a:r>
            <a:endParaRPr b="1" sz="1100">
              <a:latin typeface="Calibri"/>
              <a:ea typeface="Calibri"/>
              <a:cs typeface="Calibri"/>
              <a:sym typeface="Calibri"/>
            </a:endParaRPr>
          </a:p>
          <a:p>
            <a:pPr indent="0" lvl="0" marL="0" rtl="0" algn="l">
              <a:spcBef>
                <a:spcPts val="0"/>
              </a:spcBef>
              <a:spcAft>
                <a:spcPts val="0"/>
              </a:spcAft>
              <a:buNone/>
            </a:pPr>
            <a:r>
              <a:t/>
            </a:r>
            <a:endParaRPr sz="900">
              <a:latin typeface="Calibri"/>
              <a:ea typeface="Calibri"/>
              <a:cs typeface="Calibri"/>
              <a:sym typeface="Calibri"/>
            </a:endParaRPr>
          </a:p>
          <a:p>
            <a:pPr indent="0" lvl="0" marL="0" rtl="0" algn="l">
              <a:spcBef>
                <a:spcPts val="0"/>
              </a:spcBef>
              <a:spcAft>
                <a:spcPts val="0"/>
              </a:spcAft>
              <a:buNone/>
            </a:pPr>
            <a:r>
              <a:t/>
            </a:r>
            <a:endParaRPr sz="900">
              <a:latin typeface="Calibri"/>
              <a:ea typeface="Calibri"/>
              <a:cs typeface="Calibri"/>
              <a:sym typeface="Calibri"/>
            </a:endParaRPr>
          </a:p>
          <a:p>
            <a:pPr indent="-114300" lvl="0" marL="171450" rtl="0" algn="l">
              <a:spcBef>
                <a:spcPts val="0"/>
              </a:spcBef>
              <a:spcAft>
                <a:spcPts val="0"/>
              </a:spcAft>
              <a:buNone/>
            </a:pPr>
            <a:r>
              <a:rPr lang="en" sz="1100">
                <a:latin typeface="Calibri"/>
                <a:ea typeface="Calibri"/>
                <a:cs typeface="Calibri"/>
                <a:sym typeface="Calibri"/>
              </a:rPr>
              <a:t>7. Kami Pejuang Iklim</a:t>
            </a:r>
            <a:endParaRPr sz="1100">
              <a:latin typeface="Calibri"/>
              <a:ea typeface="Calibri"/>
              <a:cs typeface="Calibri"/>
              <a:sym typeface="Calibri"/>
            </a:endParaRPr>
          </a:p>
          <a:p>
            <a:pPr indent="-114300" lvl="0" marL="171450" rtl="0" algn="l">
              <a:spcBef>
                <a:spcPts val="0"/>
              </a:spcBef>
              <a:spcAft>
                <a:spcPts val="0"/>
              </a:spcAft>
              <a:buNone/>
            </a:pPr>
            <a:r>
              <a:rPr lang="en" sz="1100">
                <a:latin typeface="Calibri"/>
                <a:ea typeface="Calibri"/>
                <a:cs typeface="Calibri"/>
                <a:sym typeface="Calibri"/>
              </a:rPr>
              <a:t>    (2 aktivitas)</a:t>
            </a:r>
            <a:endParaRPr sz="1100">
              <a:latin typeface="Calibri"/>
              <a:ea typeface="Calibri"/>
              <a:cs typeface="Calibri"/>
              <a:sym typeface="Calibri"/>
            </a:endParaRPr>
          </a:p>
          <a:p>
            <a:pPr indent="-114300" lvl="0" marL="171450" rtl="0" algn="l">
              <a:spcBef>
                <a:spcPts val="0"/>
              </a:spcBef>
              <a:spcAft>
                <a:spcPts val="0"/>
              </a:spcAft>
              <a:buNone/>
            </a:pPr>
            <a:r>
              <a:t/>
            </a:r>
            <a:endParaRPr sz="700">
              <a:latin typeface="Calibri"/>
              <a:ea typeface="Calibri"/>
              <a:cs typeface="Calibri"/>
              <a:sym typeface="Calibri"/>
            </a:endParaRPr>
          </a:p>
          <a:p>
            <a:pPr indent="-114300" lvl="0" marL="171450" rtl="0" algn="l">
              <a:spcBef>
                <a:spcPts val="0"/>
              </a:spcBef>
              <a:spcAft>
                <a:spcPts val="0"/>
              </a:spcAft>
              <a:buNone/>
            </a:pPr>
            <a:r>
              <a:t/>
            </a:r>
            <a:endParaRPr sz="700">
              <a:latin typeface="Calibri"/>
              <a:ea typeface="Calibri"/>
              <a:cs typeface="Calibri"/>
              <a:sym typeface="Calibri"/>
            </a:endParaRPr>
          </a:p>
        </p:txBody>
      </p:sp>
      <p:sp>
        <p:nvSpPr>
          <p:cNvPr id="173" name="Google Shape;173;p23"/>
          <p:cNvSpPr txBox="1"/>
          <p:nvPr/>
        </p:nvSpPr>
        <p:spPr>
          <a:xfrm>
            <a:off x="463875" y="2813850"/>
            <a:ext cx="2825700" cy="1031400"/>
          </a:xfrm>
          <a:prstGeom prst="rect">
            <a:avLst/>
          </a:prstGeom>
          <a:noFill/>
          <a:ln cap="flat" cmpd="sng" w="9525">
            <a:solidFill>
              <a:schemeClr val="accent2"/>
            </a:solidFill>
            <a:prstDash val="dash"/>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lang="en" sz="1100">
                <a:latin typeface="Calibri"/>
                <a:ea typeface="Calibri"/>
                <a:cs typeface="Calibri"/>
                <a:sym typeface="Calibri"/>
              </a:rPr>
              <a:t>Memperkenalkan </a:t>
            </a:r>
            <a:r>
              <a:rPr lang="en" sz="1100">
                <a:latin typeface="Calibri"/>
                <a:ea typeface="Calibri"/>
                <a:cs typeface="Calibri"/>
                <a:sym typeface="Calibri"/>
              </a:rPr>
              <a:t>peserta didik</a:t>
            </a:r>
            <a:r>
              <a:rPr lang="en" sz="1100">
                <a:latin typeface="Calibri"/>
                <a:ea typeface="Calibri"/>
                <a:cs typeface="Calibri"/>
                <a:sym typeface="Calibri"/>
              </a:rPr>
              <a:t> pada isu perubahan iklim, faktor penyebab dan penetralnya, serta bagaimana perubahan iklim berdampak pada kehidupan manusia dan makhluk lain</a:t>
            </a:r>
            <a:endParaRPr sz="1100">
              <a:latin typeface="Calibri"/>
              <a:ea typeface="Calibri"/>
              <a:cs typeface="Calibri"/>
              <a:sym typeface="Calibri"/>
            </a:endParaRPr>
          </a:p>
        </p:txBody>
      </p:sp>
      <p:sp>
        <p:nvSpPr>
          <p:cNvPr id="174" name="Google Shape;174;p23"/>
          <p:cNvSpPr txBox="1"/>
          <p:nvPr/>
        </p:nvSpPr>
        <p:spPr>
          <a:xfrm>
            <a:off x="3740475" y="2813850"/>
            <a:ext cx="2825700" cy="861900"/>
          </a:xfrm>
          <a:prstGeom prst="rect">
            <a:avLst/>
          </a:prstGeom>
          <a:noFill/>
          <a:ln cap="flat" cmpd="sng" w="9525">
            <a:solidFill>
              <a:schemeClr val="accent2"/>
            </a:solidFill>
            <a:prstDash val="dash"/>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lang="en" sz="1100">
                <a:latin typeface="Calibri"/>
                <a:ea typeface="Calibri"/>
                <a:cs typeface="Calibri"/>
                <a:sym typeface="Calibri"/>
              </a:rPr>
              <a:t>Memahamkan pentingnya peran aktif setiap orang dalam merespon perubahan iklim, memberikan pengalaman tentang praktik/aksi nyata yang dapat dilakukan </a:t>
            </a:r>
            <a:r>
              <a:rPr lang="en" sz="1100">
                <a:latin typeface="Calibri"/>
                <a:ea typeface="Calibri"/>
                <a:cs typeface="Calibri"/>
                <a:sym typeface="Calibri"/>
              </a:rPr>
              <a:t>peserta didik</a:t>
            </a:r>
            <a:endParaRPr sz="1100">
              <a:latin typeface="Calibri"/>
              <a:ea typeface="Calibri"/>
              <a:cs typeface="Calibri"/>
              <a:sym typeface="Calibri"/>
            </a:endParaRPr>
          </a:p>
        </p:txBody>
      </p:sp>
      <p:sp>
        <p:nvSpPr>
          <p:cNvPr id="175" name="Google Shape;175;p23"/>
          <p:cNvSpPr txBox="1"/>
          <p:nvPr/>
        </p:nvSpPr>
        <p:spPr>
          <a:xfrm>
            <a:off x="6951400" y="2830800"/>
            <a:ext cx="1728600" cy="861900"/>
          </a:xfrm>
          <a:prstGeom prst="rect">
            <a:avLst/>
          </a:prstGeom>
          <a:noFill/>
          <a:ln cap="flat" cmpd="sng" w="9525">
            <a:solidFill>
              <a:schemeClr val="accent2"/>
            </a:solidFill>
            <a:prstDash val="dash"/>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lang="en" sz="1100">
                <a:latin typeface="Calibri"/>
                <a:ea typeface="Calibri"/>
                <a:cs typeface="Calibri"/>
                <a:sym typeface="Calibri"/>
              </a:rPr>
              <a:t>Merayakan pencapaian, mendorong keberlanjutan praktik di kehidupan sehari-hari </a:t>
            </a:r>
            <a:r>
              <a:rPr lang="en" sz="1100">
                <a:latin typeface="Calibri"/>
                <a:ea typeface="Calibri"/>
                <a:cs typeface="Calibri"/>
                <a:sym typeface="Calibri"/>
              </a:rPr>
              <a:t>peserta didik</a:t>
            </a:r>
            <a:endParaRPr sz="1100">
              <a:latin typeface="Calibri"/>
              <a:ea typeface="Calibri"/>
              <a:cs typeface="Calibri"/>
              <a:sym typeface="Calibri"/>
            </a:endParaRPr>
          </a:p>
        </p:txBody>
      </p:sp>
      <p:sp>
        <p:nvSpPr>
          <p:cNvPr id="176" name="Google Shape;176;p23"/>
          <p:cNvSpPr txBox="1"/>
          <p:nvPr/>
        </p:nvSpPr>
        <p:spPr>
          <a:xfrm>
            <a:off x="463875" y="802650"/>
            <a:ext cx="2825700" cy="354000"/>
          </a:xfrm>
          <a:prstGeom prst="rect">
            <a:avLst/>
          </a:prstGeom>
          <a:noFill/>
          <a:ln cap="flat" cmpd="sng" w="9525">
            <a:solidFill>
              <a:schemeClr val="accent2"/>
            </a:solidFill>
            <a:prstDash val="solid"/>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b="1" lang="en" sz="1100">
                <a:latin typeface="Calibri"/>
                <a:ea typeface="Calibri"/>
                <a:cs typeface="Calibri"/>
                <a:sym typeface="Calibri"/>
              </a:rPr>
              <a:t>P A H A M I</a:t>
            </a:r>
            <a:endParaRPr b="1" sz="1100">
              <a:latin typeface="Calibri"/>
              <a:ea typeface="Calibri"/>
              <a:cs typeface="Calibri"/>
              <a:sym typeface="Calibri"/>
            </a:endParaRPr>
          </a:p>
        </p:txBody>
      </p:sp>
      <p:sp>
        <p:nvSpPr>
          <p:cNvPr id="177" name="Google Shape;177;p23"/>
          <p:cNvSpPr txBox="1"/>
          <p:nvPr/>
        </p:nvSpPr>
        <p:spPr>
          <a:xfrm>
            <a:off x="3740475" y="802650"/>
            <a:ext cx="2825700" cy="354000"/>
          </a:xfrm>
          <a:prstGeom prst="rect">
            <a:avLst/>
          </a:prstGeom>
          <a:noFill/>
          <a:ln cap="flat" cmpd="sng" w="9525">
            <a:solidFill>
              <a:schemeClr val="accent2"/>
            </a:solidFill>
            <a:prstDash val="solid"/>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b="1" lang="en" sz="1100">
                <a:latin typeface="Calibri"/>
                <a:ea typeface="Calibri"/>
                <a:cs typeface="Calibri"/>
                <a:sym typeface="Calibri"/>
              </a:rPr>
              <a:t>T A N G G A P</a:t>
            </a:r>
            <a:r>
              <a:rPr b="1" lang="en" sz="1100">
                <a:latin typeface="Calibri"/>
                <a:ea typeface="Calibri"/>
                <a:cs typeface="Calibri"/>
                <a:sym typeface="Calibri"/>
              </a:rPr>
              <a:t> I</a:t>
            </a:r>
            <a:endParaRPr b="1" sz="1100">
              <a:latin typeface="Calibri"/>
              <a:ea typeface="Calibri"/>
              <a:cs typeface="Calibri"/>
              <a:sym typeface="Calibri"/>
            </a:endParaRPr>
          </a:p>
        </p:txBody>
      </p:sp>
      <p:sp>
        <p:nvSpPr>
          <p:cNvPr id="178" name="Google Shape;178;p23"/>
          <p:cNvSpPr txBox="1"/>
          <p:nvPr/>
        </p:nvSpPr>
        <p:spPr>
          <a:xfrm>
            <a:off x="7103800" y="802650"/>
            <a:ext cx="1377900" cy="354000"/>
          </a:xfrm>
          <a:prstGeom prst="rect">
            <a:avLst/>
          </a:prstGeom>
          <a:noFill/>
          <a:ln cap="flat" cmpd="sng" w="9525">
            <a:solidFill>
              <a:schemeClr val="accent2"/>
            </a:solidFill>
            <a:prstDash val="solid"/>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b="1" lang="en" sz="1100">
                <a:latin typeface="Calibri"/>
                <a:ea typeface="Calibri"/>
                <a:cs typeface="Calibri"/>
                <a:sym typeface="Calibri"/>
              </a:rPr>
              <a:t>B A G I K A N</a:t>
            </a:r>
            <a:endParaRPr b="1" sz="1100">
              <a:latin typeface="Calibri"/>
              <a:ea typeface="Calibri"/>
              <a:cs typeface="Calibri"/>
              <a:sym typeface="Calibri"/>
            </a:endParaRPr>
          </a:p>
        </p:txBody>
      </p:sp>
      <p:sp>
        <p:nvSpPr>
          <p:cNvPr id="179" name="Google Shape;179;p23"/>
          <p:cNvSpPr txBox="1"/>
          <p:nvPr>
            <p:ph idx="12" type="sldNum"/>
          </p:nvPr>
        </p:nvSpPr>
        <p:spPr>
          <a:xfrm>
            <a:off x="8472458" y="47394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
        <p:nvSpPr>
          <p:cNvPr id="180" name="Google Shape;180;p23"/>
          <p:cNvSpPr txBox="1"/>
          <p:nvPr/>
        </p:nvSpPr>
        <p:spPr>
          <a:xfrm>
            <a:off x="463875" y="3887250"/>
            <a:ext cx="2825700" cy="861900"/>
          </a:xfrm>
          <a:prstGeom prst="rect">
            <a:avLst/>
          </a:prstGeom>
          <a:solidFill>
            <a:srgbClr val="CCCCCC"/>
          </a:solid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100">
                <a:latin typeface="Calibri"/>
                <a:ea typeface="Calibri"/>
                <a:cs typeface="Calibri"/>
                <a:sym typeface="Calibri"/>
              </a:rPr>
              <a:t>Pertanyaan esensial:</a:t>
            </a:r>
            <a:endParaRPr b="1" sz="1100">
              <a:latin typeface="Calibri"/>
              <a:ea typeface="Calibri"/>
              <a:cs typeface="Calibri"/>
              <a:sym typeface="Calibri"/>
            </a:endParaRPr>
          </a:p>
          <a:p>
            <a:pPr indent="0" lvl="0" marL="0" rtl="0" algn="ctr">
              <a:spcBef>
                <a:spcPts val="0"/>
              </a:spcBef>
              <a:spcAft>
                <a:spcPts val="0"/>
              </a:spcAft>
              <a:buNone/>
            </a:pPr>
            <a:r>
              <a:rPr lang="en" sz="1100">
                <a:latin typeface="Calibri"/>
                <a:ea typeface="Calibri"/>
                <a:cs typeface="Calibri"/>
                <a:sym typeface="Calibri"/>
              </a:rPr>
              <a:t>Apa itu perubahan iklim?</a:t>
            </a:r>
            <a:endParaRPr sz="1100">
              <a:latin typeface="Calibri"/>
              <a:ea typeface="Calibri"/>
              <a:cs typeface="Calibri"/>
              <a:sym typeface="Calibri"/>
            </a:endParaRPr>
          </a:p>
          <a:p>
            <a:pPr indent="0" lvl="0" marL="0" rtl="0" algn="ctr">
              <a:spcBef>
                <a:spcPts val="0"/>
              </a:spcBef>
              <a:spcAft>
                <a:spcPts val="0"/>
              </a:spcAft>
              <a:buNone/>
            </a:pPr>
            <a:r>
              <a:rPr lang="en" sz="1100">
                <a:latin typeface="Calibri"/>
                <a:ea typeface="Calibri"/>
                <a:cs typeface="Calibri"/>
                <a:sym typeface="Calibri"/>
              </a:rPr>
              <a:t>Bagaimana iklim bisa berubah?</a:t>
            </a:r>
            <a:endParaRPr sz="1100">
              <a:latin typeface="Calibri"/>
              <a:ea typeface="Calibri"/>
              <a:cs typeface="Calibri"/>
              <a:sym typeface="Calibri"/>
            </a:endParaRPr>
          </a:p>
          <a:p>
            <a:pPr indent="0" lvl="0" marL="0" rtl="0" algn="ctr">
              <a:spcBef>
                <a:spcPts val="0"/>
              </a:spcBef>
              <a:spcAft>
                <a:spcPts val="0"/>
              </a:spcAft>
              <a:buNone/>
            </a:pPr>
            <a:r>
              <a:rPr lang="en" sz="1100">
                <a:latin typeface="Calibri"/>
                <a:ea typeface="Calibri"/>
                <a:cs typeface="Calibri"/>
                <a:sym typeface="Calibri"/>
              </a:rPr>
              <a:t>Apa dampak dari perubahan iklim?</a:t>
            </a:r>
            <a:endParaRPr sz="1100">
              <a:latin typeface="Calibri"/>
              <a:ea typeface="Calibri"/>
              <a:cs typeface="Calibri"/>
              <a:sym typeface="Calibri"/>
            </a:endParaRPr>
          </a:p>
        </p:txBody>
      </p:sp>
      <p:sp>
        <p:nvSpPr>
          <p:cNvPr id="181" name="Google Shape;181;p23"/>
          <p:cNvSpPr txBox="1"/>
          <p:nvPr/>
        </p:nvSpPr>
        <p:spPr>
          <a:xfrm>
            <a:off x="3740475" y="3734850"/>
            <a:ext cx="2810700" cy="1031400"/>
          </a:xfrm>
          <a:prstGeom prst="rect">
            <a:avLst/>
          </a:prstGeom>
          <a:solidFill>
            <a:srgbClr val="CCCCCC"/>
          </a:solidFill>
          <a:ln>
            <a:noFill/>
          </a:ln>
        </p:spPr>
        <p:txBody>
          <a:bodyPr anchorCtr="0" anchor="t" bIns="91425" lIns="91425" spcFirstLastPara="1" rIns="91425" wrap="square" tIns="91425">
            <a:spAutoFit/>
          </a:bodyPr>
          <a:lstStyle/>
          <a:p>
            <a:pPr indent="0" lvl="0" marL="0" rtl="0" algn="ctr">
              <a:spcBef>
                <a:spcPts val="0"/>
              </a:spcBef>
              <a:spcAft>
                <a:spcPts val="0"/>
              </a:spcAft>
              <a:buNone/>
            </a:pPr>
            <a:r>
              <a:t/>
            </a:r>
            <a:endParaRPr b="1" sz="1100">
              <a:latin typeface="Calibri"/>
              <a:ea typeface="Calibri"/>
              <a:cs typeface="Calibri"/>
              <a:sym typeface="Calibri"/>
            </a:endParaRPr>
          </a:p>
          <a:p>
            <a:pPr indent="0" lvl="0" marL="0" rtl="0" algn="ctr">
              <a:spcBef>
                <a:spcPts val="0"/>
              </a:spcBef>
              <a:spcAft>
                <a:spcPts val="0"/>
              </a:spcAft>
              <a:buNone/>
            </a:pPr>
            <a:r>
              <a:rPr b="1" lang="en" sz="1100">
                <a:latin typeface="Calibri"/>
                <a:ea typeface="Calibri"/>
                <a:cs typeface="Calibri"/>
                <a:sym typeface="Calibri"/>
              </a:rPr>
              <a:t>Pertanyaan esensial:</a:t>
            </a:r>
            <a:endParaRPr b="1" sz="1100">
              <a:latin typeface="Calibri"/>
              <a:ea typeface="Calibri"/>
              <a:cs typeface="Calibri"/>
              <a:sym typeface="Calibri"/>
            </a:endParaRPr>
          </a:p>
          <a:p>
            <a:pPr indent="0" lvl="0" marL="0" rtl="0" algn="ctr">
              <a:spcBef>
                <a:spcPts val="0"/>
              </a:spcBef>
              <a:spcAft>
                <a:spcPts val="0"/>
              </a:spcAft>
              <a:buNone/>
            </a:pPr>
            <a:r>
              <a:rPr lang="en" sz="1100">
                <a:latin typeface="Calibri"/>
                <a:ea typeface="Calibri"/>
                <a:cs typeface="Calibri"/>
                <a:sym typeface="Calibri"/>
              </a:rPr>
              <a:t>Bagaimana kita bisa bekerja sama untuk menanggulangi dampak perubahan iklim?</a:t>
            </a:r>
            <a:endParaRPr sz="1100">
              <a:latin typeface="Calibri"/>
              <a:ea typeface="Calibri"/>
              <a:cs typeface="Calibri"/>
              <a:sym typeface="Calibri"/>
            </a:endParaRPr>
          </a:p>
          <a:p>
            <a:pPr indent="0" lvl="0" marL="0" rtl="0" algn="ctr">
              <a:spcBef>
                <a:spcPts val="0"/>
              </a:spcBef>
              <a:spcAft>
                <a:spcPts val="0"/>
              </a:spcAft>
              <a:buNone/>
            </a:pPr>
            <a:r>
              <a:t/>
            </a:r>
            <a:endParaRPr sz="1100">
              <a:latin typeface="Calibri"/>
              <a:ea typeface="Calibri"/>
              <a:cs typeface="Calibri"/>
              <a:sym typeface="Calibri"/>
            </a:endParaRPr>
          </a:p>
        </p:txBody>
      </p:sp>
      <p:sp>
        <p:nvSpPr>
          <p:cNvPr id="182" name="Google Shape;182;p23"/>
          <p:cNvSpPr txBox="1"/>
          <p:nvPr/>
        </p:nvSpPr>
        <p:spPr>
          <a:xfrm>
            <a:off x="6951400" y="3767250"/>
            <a:ext cx="1728600" cy="1031400"/>
          </a:xfrm>
          <a:prstGeom prst="rect">
            <a:avLst/>
          </a:prstGeom>
          <a:solidFill>
            <a:srgbClr val="CCCCCC"/>
          </a:solid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100">
                <a:latin typeface="Calibri"/>
                <a:ea typeface="Calibri"/>
                <a:cs typeface="Calibri"/>
                <a:sym typeface="Calibri"/>
              </a:rPr>
              <a:t>Pertanyaan esensial:</a:t>
            </a:r>
            <a:endParaRPr b="1" sz="1100">
              <a:latin typeface="Calibri"/>
              <a:ea typeface="Calibri"/>
              <a:cs typeface="Calibri"/>
              <a:sym typeface="Calibri"/>
            </a:endParaRPr>
          </a:p>
          <a:p>
            <a:pPr indent="0" lvl="0" marL="0" rtl="0" algn="ctr">
              <a:spcBef>
                <a:spcPts val="0"/>
              </a:spcBef>
              <a:spcAft>
                <a:spcPts val="0"/>
              </a:spcAft>
              <a:buNone/>
            </a:pPr>
            <a:r>
              <a:rPr lang="en" sz="1100">
                <a:latin typeface="Calibri"/>
                <a:ea typeface="Calibri"/>
                <a:cs typeface="Calibri"/>
                <a:sym typeface="Calibri"/>
              </a:rPr>
              <a:t>Bagaimana kita bisa melanjutkan adaptasi dan mitigasi iklim dalam kehidupan sehari-hari?</a:t>
            </a:r>
            <a:endParaRPr sz="1100">
              <a:latin typeface="Calibri"/>
              <a:ea typeface="Calibri"/>
              <a:cs typeface="Calibri"/>
              <a:sym typeface="Calibri"/>
            </a:endParaRPr>
          </a:p>
        </p:txBody>
      </p:sp>
      <p:sp>
        <p:nvSpPr>
          <p:cNvPr id="183" name="Google Shape;183;p23"/>
          <p:cNvSpPr/>
          <p:nvPr/>
        </p:nvSpPr>
        <p:spPr>
          <a:xfrm>
            <a:off x="3289575" y="842850"/>
            <a:ext cx="442800" cy="273600"/>
          </a:xfrm>
          <a:prstGeom prst="rightArrow">
            <a:avLst>
              <a:gd fmla="val 50000" name="adj1"/>
              <a:gd fmla="val 67233" name="adj2"/>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 name="Google Shape;184;p23"/>
          <p:cNvSpPr/>
          <p:nvPr/>
        </p:nvSpPr>
        <p:spPr>
          <a:xfrm>
            <a:off x="6566175" y="842850"/>
            <a:ext cx="519000" cy="273600"/>
          </a:xfrm>
          <a:prstGeom prst="rightArrow">
            <a:avLst>
              <a:gd fmla="val 50000" name="adj1"/>
              <a:gd fmla="val 67233" name="adj2"/>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8" name="Shape 188"/>
        <p:cNvGrpSpPr/>
        <p:nvPr/>
      </p:nvGrpSpPr>
      <p:grpSpPr>
        <a:xfrm>
          <a:off x="0" y="0"/>
          <a:ext cx="0" cy="0"/>
          <a:chOff x="0" y="0"/>
          <a:chExt cx="0" cy="0"/>
        </a:xfrm>
      </p:grpSpPr>
      <p:sp>
        <p:nvSpPr>
          <p:cNvPr id="189" name="Google Shape;189;p24"/>
          <p:cNvSpPr txBox="1"/>
          <p:nvPr/>
        </p:nvSpPr>
        <p:spPr>
          <a:xfrm>
            <a:off x="2103575" y="210300"/>
            <a:ext cx="4941900" cy="4894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latin typeface="Calibri"/>
                <a:ea typeface="Calibri"/>
                <a:cs typeface="Calibri"/>
                <a:sym typeface="Calibri"/>
              </a:rPr>
              <a:t>Persiapan</a:t>
            </a:r>
            <a:endParaRPr b="1">
              <a:latin typeface="Calibri"/>
              <a:ea typeface="Calibri"/>
              <a:cs typeface="Calibri"/>
              <a:sym typeface="Calibri"/>
            </a:endParaRPr>
          </a:p>
          <a:p>
            <a:pPr indent="0" lvl="0" marL="0" rtl="0" algn="l">
              <a:spcBef>
                <a:spcPts val="0"/>
              </a:spcBef>
              <a:spcAft>
                <a:spcPts val="0"/>
              </a:spcAft>
              <a:buNone/>
            </a:pPr>
            <a:r>
              <a:rPr lang="en" sz="1200">
                <a:latin typeface="Calibri"/>
                <a:ea typeface="Calibri"/>
                <a:cs typeface="Calibri"/>
                <a:sym typeface="Calibri"/>
              </a:rPr>
              <a:t>Sebelum pertemuan pertama, </a:t>
            </a:r>
            <a:r>
              <a:rPr lang="en" sz="1200">
                <a:latin typeface="Calibri"/>
                <a:ea typeface="Calibri"/>
                <a:cs typeface="Calibri"/>
                <a:sym typeface="Calibri"/>
              </a:rPr>
              <a:t>peserta didik</a:t>
            </a:r>
            <a:r>
              <a:rPr lang="en" sz="1200">
                <a:latin typeface="Calibri"/>
                <a:ea typeface="Calibri"/>
                <a:cs typeface="Calibri"/>
                <a:sym typeface="Calibri"/>
              </a:rPr>
              <a:t> menyiapkan satu buku catatan untuk ‘jurnal projek.’ Buku catatan sebaiknya dari guna ulang kertas bekas atau buku tulis yang belum habis pakai.</a:t>
            </a:r>
            <a:endParaRPr sz="1200">
              <a:latin typeface="Calibri"/>
              <a:ea typeface="Calibri"/>
              <a:cs typeface="Calibri"/>
              <a:sym typeface="Calibri"/>
            </a:endParaRPr>
          </a:p>
          <a:p>
            <a:pPr indent="0" lvl="0" marL="0" rtl="0" algn="l">
              <a:spcBef>
                <a:spcPts val="0"/>
              </a:spcBef>
              <a:spcAft>
                <a:spcPts val="0"/>
              </a:spcAft>
              <a:buNone/>
            </a:pPr>
            <a:r>
              <a:t/>
            </a:r>
            <a:endParaRPr sz="1200">
              <a:latin typeface="Calibri"/>
              <a:ea typeface="Calibri"/>
              <a:cs typeface="Calibri"/>
              <a:sym typeface="Calibri"/>
            </a:endParaRPr>
          </a:p>
          <a:p>
            <a:pPr indent="0" lvl="0" marL="0" rtl="0" algn="l">
              <a:spcBef>
                <a:spcPts val="0"/>
              </a:spcBef>
              <a:spcAft>
                <a:spcPts val="0"/>
              </a:spcAft>
              <a:buNone/>
            </a:pPr>
            <a:r>
              <a:rPr b="1" lang="en">
                <a:latin typeface="Calibri"/>
                <a:ea typeface="Calibri"/>
                <a:cs typeface="Calibri"/>
                <a:sym typeface="Calibri"/>
              </a:rPr>
              <a:t>Pelaksanaan</a:t>
            </a:r>
            <a:endParaRPr b="1">
              <a:latin typeface="Calibri"/>
              <a:ea typeface="Calibri"/>
              <a:cs typeface="Calibri"/>
              <a:sym typeface="Calibri"/>
            </a:endParaRPr>
          </a:p>
          <a:p>
            <a:pPr indent="-247650" lvl="0" marL="285750" rtl="0" algn="l">
              <a:spcBef>
                <a:spcPts val="0"/>
              </a:spcBef>
              <a:spcAft>
                <a:spcPts val="0"/>
              </a:spcAft>
              <a:buSzPts val="1200"/>
              <a:buFont typeface="Calibri"/>
              <a:buAutoNum type="arabicPeriod"/>
            </a:pPr>
            <a:r>
              <a:rPr lang="en" sz="1200">
                <a:latin typeface="Calibri"/>
                <a:ea typeface="Calibri"/>
                <a:cs typeface="Calibri"/>
                <a:sym typeface="Calibri"/>
              </a:rPr>
              <a:t>Guru memulai dengan memberitahu </a:t>
            </a:r>
            <a:r>
              <a:rPr lang="en" sz="1200">
                <a:latin typeface="Calibri"/>
                <a:ea typeface="Calibri"/>
                <a:cs typeface="Calibri"/>
                <a:sym typeface="Calibri"/>
              </a:rPr>
              <a:t>peserta didik</a:t>
            </a:r>
            <a:r>
              <a:rPr lang="en" sz="1200">
                <a:latin typeface="Calibri"/>
                <a:ea typeface="Calibri"/>
                <a:cs typeface="Calibri"/>
                <a:sym typeface="Calibri"/>
              </a:rPr>
              <a:t>, kita akan menjalani sebuah petualangan untuk mengenal perubahan iklim. Guru bertanya, apakah </a:t>
            </a:r>
            <a:r>
              <a:rPr lang="en" sz="1200">
                <a:latin typeface="Calibri"/>
                <a:ea typeface="Calibri"/>
                <a:cs typeface="Calibri"/>
                <a:sym typeface="Calibri"/>
              </a:rPr>
              <a:t>peserta didik</a:t>
            </a:r>
            <a:r>
              <a:rPr lang="en" sz="1200">
                <a:latin typeface="Calibri"/>
                <a:ea typeface="Calibri"/>
                <a:cs typeface="Calibri"/>
                <a:sym typeface="Calibri"/>
              </a:rPr>
              <a:t> pernah mendengar ‘perubahan iklim’ sebelumnya, juga apa yang mereka rasakan/pikirkan ketika mendengarnya.</a:t>
            </a:r>
            <a:endParaRPr sz="1200">
              <a:latin typeface="Calibri"/>
              <a:ea typeface="Calibri"/>
              <a:cs typeface="Calibri"/>
              <a:sym typeface="Calibri"/>
            </a:endParaRPr>
          </a:p>
          <a:p>
            <a:pPr indent="-247650" lvl="0" marL="285750" rtl="0" algn="l">
              <a:spcBef>
                <a:spcPts val="0"/>
              </a:spcBef>
              <a:spcAft>
                <a:spcPts val="0"/>
              </a:spcAft>
              <a:buSzPts val="1200"/>
              <a:buFont typeface="Calibri"/>
              <a:buAutoNum type="arabicPeriod"/>
            </a:pPr>
            <a:r>
              <a:rPr lang="en" sz="1200">
                <a:latin typeface="Calibri"/>
                <a:ea typeface="Calibri"/>
                <a:cs typeface="Calibri"/>
                <a:sym typeface="Calibri"/>
              </a:rPr>
              <a:t>P</a:t>
            </a:r>
            <a:r>
              <a:rPr lang="en" sz="1200">
                <a:latin typeface="Calibri"/>
                <a:ea typeface="Calibri"/>
                <a:cs typeface="Calibri"/>
                <a:sym typeface="Calibri"/>
              </a:rPr>
              <a:t>eserta didik</a:t>
            </a:r>
            <a:r>
              <a:rPr lang="en" sz="1200">
                <a:latin typeface="Calibri"/>
                <a:ea typeface="Calibri"/>
                <a:cs typeface="Calibri"/>
                <a:sym typeface="Calibri"/>
              </a:rPr>
              <a:t> bergiliran mengungkapkan apa yang mereka rasakan/pikirkan ketika mendengar istilah ‘perubahan iklim.’</a:t>
            </a:r>
            <a:endParaRPr sz="1200">
              <a:latin typeface="Calibri"/>
              <a:ea typeface="Calibri"/>
              <a:cs typeface="Calibri"/>
              <a:sym typeface="Calibri"/>
            </a:endParaRPr>
          </a:p>
          <a:p>
            <a:pPr indent="-247650" lvl="0" marL="285750" rtl="0" algn="l">
              <a:spcBef>
                <a:spcPts val="0"/>
              </a:spcBef>
              <a:spcAft>
                <a:spcPts val="0"/>
              </a:spcAft>
              <a:buSzPts val="1200"/>
              <a:buFont typeface="Calibri"/>
              <a:buAutoNum type="arabicPeriod"/>
            </a:pPr>
            <a:r>
              <a:rPr lang="en" sz="1200">
                <a:latin typeface="Calibri"/>
                <a:ea typeface="Calibri"/>
                <a:cs typeface="Calibri"/>
                <a:sym typeface="Calibri"/>
              </a:rPr>
              <a:t>Guru menyampaikan definisi sederhana dari istilah perubahan iklim (lihat tips), lalu mengajak </a:t>
            </a:r>
            <a:r>
              <a:rPr lang="en" sz="1200">
                <a:latin typeface="Calibri"/>
                <a:ea typeface="Calibri"/>
                <a:cs typeface="Calibri"/>
                <a:sym typeface="Calibri"/>
              </a:rPr>
              <a:t>peserta didik</a:t>
            </a:r>
            <a:r>
              <a:rPr lang="en" sz="1200">
                <a:latin typeface="Calibri"/>
                <a:ea typeface="Calibri"/>
                <a:cs typeface="Calibri"/>
                <a:sym typeface="Calibri"/>
              </a:rPr>
              <a:t> menyelidiki apakah perubahan iklim benar-benar ada. Caranya adalah mewawancara orang yang berusia 50 tahun ke atas (kakek/nenek, tetua desa, dan sebagainya):</a:t>
            </a:r>
            <a:endParaRPr sz="1200">
              <a:latin typeface="Calibri"/>
              <a:ea typeface="Calibri"/>
              <a:cs typeface="Calibri"/>
              <a:sym typeface="Calibri"/>
            </a:endParaRPr>
          </a:p>
          <a:p>
            <a:pPr indent="-133350" lvl="0" marL="457200" rtl="0" algn="l">
              <a:spcBef>
                <a:spcPts val="0"/>
              </a:spcBef>
              <a:spcAft>
                <a:spcPts val="0"/>
              </a:spcAft>
              <a:buSzPts val="1200"/>
              <a:buFont typeface="Calibri"/>
              <a:buChar char="-"/>
            </a:pPr>
            <a:r>
              <a:rPr lang="en" sz="1200">
                <a:latin typeface="Calibri"/>
                <a:ea typeface="Calibri"/>
                <a:cs typeface="Calibri"/>
                <a:sym typeface="Calibri"/>
              </a:rPr>
              <a:t>Apakah kota/desa kita dahulu berbeda dengan sekarang?</a:t>
            </a:r>
            <a:endParaRPr sz="1200">
              <a:latin typeface="Calibri"/>
              <a:ea typeface="Calibri"/>
              <a:cs typeface="Calibri"/>
              <a:sym typeface="Calibri"/>
            </a:endParaRPr>
          </a:p>
          <a:p>
            <a:pPr indent="-133350" lvl="0" marL="457200" rtl="0" algn="l">
              <a:spcBef>
                <a:spcPts val="0"/>
              </a:spcBef>
              <a:spcAft>
                <a:spcPts val="0"/>
              </a:spcAft>
              <a:buSzPts val="1200"/>
              <a:buFont typeface="Calibri"/>
              <a:buChar char="-"/>
            </a:pPr>
            <a:r>
              <a:rPr lang="en" sz="1200">
                <a:latin typeface="Calibri"/>
                <a:ea typeface="Calibri"/>
                <a:cs typeface="Calibri"/>
                <a:sym typeface="Calibri"/>
              </a:rPr>
              <a:t>Apa saja perbedaannya?</a:t>
            </a:r>
            <a:endParaRPr sz="1200">
              <a:latin typeface="Calibri"/>
              <a:ea typeface="Calibri"/>
              <a:cs typeface="Calibri"/>
              <a:sym typeface="Calibri"/>
            </a:endParaRPr>
          </a:p>
          <a:p>
            <a:pPr indent="-133350" lvl="0" marL="457200" rtl="0" algn="l">
              <a:spcBef>
                <a:spcPts val="0"/>
              </a:spcBef>
              <a:spcAft>
                <a:spcPts val="0"/>
              </a:spcAft>
              <a:buSzPts val="1200"/>
              <a:buFont typeface="Calibri"/>
              <a:buChar char="-"/>
            </a:pPr>
            <a:r>
              <a:rPr lang="en" sz="1200">
                <a:latin typeface="Calibri"/>
                <a:ea typeface="Calibri"/>
                <a:cs typeface="Calibri"/>
                <a:sym typeface="Calibri"/>
              </a:rPr>
              <a:t>Seperti apa musim, udara dan cuaca sewaktu Anda masih kecil?</a:t>
            </a:r>
            <a:endParaRPr sz="1200">
              <a:latin typeface="Calibri"/>
              <a:ea typeface="Calibri"/>
              <a:cs typeface="Calibri"/>
              <a:sym typeface="Calibri"/>
            </a:endParaRPr>
          </a:p>
          <a:p>
            <a:pPr indent="-133350" lvl="0" marL="457200" rtl="0" algn="l">
              <a:spcBef>
                <a:spcPts val="0"/>
              </a:spcBef>
              <a:spcAft>
                <a:spcPts val="0"/>
              </a:spcAft>
              <a:buSzPts val="1200"/>
              <a:buFont typeface="Calibri"/>
              <a:buChar char="-"/>
            </a:pPr>
            <a:r>
              <a:rPr lang="en" sz="1200">
                <a:latin typeface="Calibri"/>
                <a:ea typeface="Calibri"/>
                <a:cs typeface="Calibri"/>
                <a:sym typeface="Calibri"/>
              </a:rPr>
              <a:t>Apa bedanya dengan musim/udara/cuaca  sekarang?</a:t>
            </a:r>
            <a:endParaRPr sz="1200">
              <a:latin typeface="Calibri"/>
              <a:ea typeface="Calibri"/>
              <a:cs typeface="Calibri"/>
              <a:sym typeface="Calibri"/>
            </a:endParaRPr>
          </a:p>
          <a:p>
            <a:pPr indent="-247650" lvl="0" marL="285750" rtl="0" algn="l">
              <a:spcBef>
                <a:spcPts val="0"/>
              </a:spcBef>
              <a:spcAft>
                <a:spcPts val="0"/>
              </a:spcAft>
              <a:buSzPts val="1200"/>
              <a:buFont typeface="Calibri"/>
              <a:buAutoNum type="arabicPeriod"/>
            </a:pPr>
            <a:r>
              <a:rPr lang="en" sz="1200">
                <a:latin typeface="Calibri"/>
                <a:ea typeface="Calibri"/>
                <a:cs typeface="Calibri"/>
                <a:sym typeface="Calibri"/>
              </a:rPr>
              <a:t>Penutup: p</a:t>
            </a:r>
            <a:r>
              <a:rPr lang="en" sz="1200">
                <a:latin typeface="Calibri"/>
                <a:ea typeface="Calibri"/>
                <a:cs typeface="Calibri"/>
                <a:sym typeface="Calibri"/>
              </a:rPr>
              <a:t>eserta didik</a:t>
            </a:r>
            <a:r>
              <a:rPr lang="en" sz="1200">
                <a:latin typeface="Calibri"/>
                <a:ea typeface="Calibri"/>
                <a:cs typeface="Calibri"/>
                <a:sym typeface="Calibri"/>
              </a:rPr>
              <a:t> menamai dan menghias jurnal projek miliknya.</a:t>
            </a:r>
            <a:endParaRPr sz="1200">
              <a:latin typeface="Calibri"/>
              <a:ea typeface="Calibri"/>
              <a:cs typeface="Calibri"/>
              <a:sym typeface="Calibri"/>
            </a:endParaRPr>
          </a:p>
          <a:p>
            <a:pPr indent="0" lvl="0" marL="0" rtl="0" algn="l">
              <a:spcBef>
                <a:spcPts val="0"/>
              </a:spcBef>
              <a:spcAft>
                <a:spcPts val="0"/>
              </a:spcAft>
              <a:buNone/>
            </a:pPr>
            <a:r>
              <a:t/>
            </a:r>
            <a:endParaRPr sz="1200">
              <a:latin typeface="Calibri"/>
              <a:ea typeface="Calibri"/>
              <a:cs typeface="Calibri"/>
              <a:sym typeface="Calibri"/>
            </a:endParaRPr>
          </a:p>
          <a:p>
            <a:pPr indent="0" lvl="0" marL="0" rtl="0" algn="l">
              <a:spcBef>
                <a:spcPts val="0"/>
              </a:spcBef>
              <a:spcAft>
                <a:spcPts val="0"/>
              </a:spcAft>
              <a:buNone/>
            </a:pPr>
            <a:r>
              <a:rPr b="1" lang="en">
                <a:solidFill>
                  <a:schemeClr val="dk1"/>
                </a:solidFill>
                <a:latin typeface="Calibri"/>
                <a:ea typeface="Calibri"/>
                <a:cs typeface="Calibri"/>
                <a:sym typeface="Calibri"/>
              </a:rPr>
              <a:t>Tugas</a:t>
            </a:r>
            <a:endParaRPr b="1">
              <a:solidFill>
                <a:schemeClr val="dk1"/>
              </a:solidFill>
              <a:latin typeface="Calibri"/>
              <a:ea typeface="Calibri"/>
              <a:cs typeface="Calibri"/>
              <a:sym typeface="Calibri"/>
            </a:endParaRPr>
          </a:p>
          <a:p>
            <a:pPr indent="0" lvl="0" marL="0" rtl="0" algn="l">
              <a:spcBef>
                <a:spcPts val="0"/>
              </a:spcBef>
              <a:spcAft>
                <a:spcPts val="0"/>
              </a:spcAft>
              <a:buNone/>
            </a:pPr>
            <a:r>
              <a:rPr lang="en" sz="1200">
                <a:solidFill>
                  <a:schemeClr val="dk1"/>
                </a:solidFill>
                <a:latin typeface="Calibri"/>
                <a:ea typeface="Calibri"/>
                <a:cs typeface="Calibri"/>
                <a:sym typeface="Calibri"/>
              </a:rPr>
              <a:t>Pe</a:t>
            </a:r>
            <a:r>
              <a:rPr lang="en" sz="1200">
                <a:solidFill>
                  <a:schemeClr val="dk1"/>
                </a:solidFill>
                <a:latin typeface="Calibri"/>
                <a:ea typeface="Calibri"/>
                <a:cs typeface="Calibri"/>
                <a:sym typeface="Calibri"/>
              </a:rPr>
              <a:t>serta didik melakukan wawancara, kemudian menuliskan hasilnya di jurnal projek.</a:t>
            </a:r>
            <a:endParaRPr b="1">
              <a:solidFill>
                <a:schemeClr val="dk1"/>
              </a:solidFill>
              <a:latin typeface="Calibri"/>
              <a:ea typeface="Calibri"/>
              <a:cs typeface="Calibri"/>
              <a:sym typeface="Calibri"/>
            </a:endParaRPr>
          </a:p>
        </p:txBody>
      </p:sp>
      <p:sp>
        <p:nvSpPr>
          <p:cNvPr id="190" name="Google Shape;190;p24"/>
          <p:cNvSpPr txBox="1"/>
          <p:nvPr/>
        </p:nvSpPr>
        <p:spPr>
          <a:xfrm>
            <a:off x="264875" y="286500"/>
            <a:ext cx="1838700" cy="4648500"/>
          </a:xfrm>
          <a:prstGeom prst="rect">
            <a:avLst/>
          </a:prstGeom>
          <a:solidFill>
            <a:srgbClr val="F4CCCC"/>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300">
                <a:latin typeface="Calibri"/>
                <a:ea typeface="Calibri"/>
                <a:cs typeface="Calibri"/>
                <a:sym typeface="Calibri"/>
              </a:rPr>
              <a:t>Topik</a:t>
            </a:r>
            <a:r>
              <a:rPr b="1" lang="en" sz="1300">
                <a:latin typeface="Calibri"/>
                <a:ea typeface="Calibri"/>
                <a:cs typeface="Calibri"/>
                <a:sym typeface="Calibri"/>
              </a:rPr>
              <a:t> 1</a:t>
            </a:r>
            <a:endParaRPr b="1" sz="1300">
              <a:latin typeface="Calibri"/>
              <a:ea typeface="Calibri"/>
              <a:cs typeface="Calibri"/>
              <a:sym typeface="Calibri"/>
            </a:endParaRPr>
          </a:p>
          <a:p>
            <a:pPr indent="0" lvl="0" marL="0" rtl="0" algn="l">
              <a:spcBef>
                <a:spcPts val="0"/>
              </a:spcBef>
              <a:spcAft>
                <a:spcPts val="0"/>
              </a:spcAft>
              <a:buNone/>
            </a:pPr>
            <a:r>
              <a:rPr b="1" lang="en" sz="1300">
                <a:latin typeface="Calibri"/>
                <a:ea typeface="Calibri"/>
                <a:cs typeface="Calibri"/>
                <a:sym typeface="Calibri"/>
              </a:rPr>
              <a:t>Haa? Perubahan Iklim?</a:t>
            </a:r>
            <a:endParaRPr b="1" sz="1300">
              <a:latin typeface="Calibri"/>
              <a:ea typeface="Calibri"/>
              <a:cs typeface="Calibri"/>
              <a:sym typeface="Calibri"/>
            </a:endParaRPr>
          </a:p>
          <a:p>
            <a:pPr indent="0" lvl="0" marL="0" rtl="0" algn="l">
              <a:spcBef>
                <a:spcPts val="0"/>
              </a:spcBef>
              <a:spcAft>
                <a:spcPts val="0"/>
              </a:spcAft>
              <a:buNone/>
            </a:pPr>
            <a:r>
              <a:rPr lang="en" sz="1200">
                <a:latin typeface="Calibri"/>
                <a:ea typeface="Calibri"/>
                <a:cs typeface="Calibri"/>
                <a:sym typeface="Calibri"/>
              </a:rPr>
              <a:t>Aktivitas</a:t>
            </a:r>
            <a:r>
              <a:rPr lang="en" sz="1200">
                <a:latin typeface="Calibri"/>
                <a:ea typeface="Calibri"/>
                <a:cs typeface="Calibri"/>
                <a:sym typeface="Calibri"/>
              </a:rPr>
              <a:t> 1</a:t>
            </a:r>
            <a:endParaRPr sz="1200">
              <a:latin typeface="Calibri"/>
              <a:ea typeface="Calibri"/>
              <a:cs typeface="Calibri"/>
              <a:sym typeface="Calibri"/>
            </a:endParaRPr>
          </a:p>
          <a:p>
            <a:pPr indent="0" lvl="0" marL="0" rtl="0" algn="l">
              <a:spcBef>
                <a:spcPts val="0"/>
              </a:spcBef>
              <a:spcAft>
                <a:spcPts val="0"/>
              </a:spcAft>
              <a:buNone/>
            </a:pPr>
            <a:r>
              <a:t/>
            </a:r>
            <a:endParaRPr sz="1200">
              <a:latin typeface="Calibri"/>
              <a:ea typeface="Calibri"/>
              <a:cs typeface="Calibri"/>
              <a:sym typeface="Calibri"/>
            </a:endParaRPr>
          </a:p>
          <a:p>
            <a:pPr indent="0" lvl="0" marL="0" rtl="0" algn="l">
              <a:spcBef>
                <a:spcPts val="0"/>
              </a:spcBef>
              <a:spcAft>
                <a:spcPts val="0"/>
              </a:spcAft>
              <a:buNone/>
            </a:pPr>
            <a:r>
              <a:t/>
            </a:r>
            <a:endParaRPr sz="1200">
              <a:latin typeface="Calibri"/>
              <a:ea typeface="Calibri"/>
              <a:cs typeface="Calibri"/>
              <a:sym typeface="Calibri"/>
            </a:endParaRPr>
          </a:p>
          <a:p>
            <a:pPr indent="0" lvl="0" marL="0" rtl="0" algn="l">
              <a:spcBef>
                <a:spcPts val="0"/>
              </a:spcBef>
              <a:spcAft>
                <a:spcPts val="0"/>
              </a:spcAft>
              <a:buNone/>
            </a:pPr>
            <a:r>
              <a:t/>
            </a:r>
            <a:endParaRPr sz="1200">
              <a:latin typeface="Calibri"/>
              <a:ea typeface="Calibri"/>
              <a:cs typeface="Calibri"/>
              <a:sym typeface="Calibri"/>
            </a:endParaRPr>
          </a:p>
          <a:p>
            <a:pPr indent="0" lvl="0" marL="0" rtl="0" algn="l">
              <a:spcBef>
                <a:spcPts val="0"/>
              </a:spcBef>
              <a:spcAft>
                <a:spcPts val="0"/>
              </a:spcAft>
              <a:buNone/>
            </a:pPr>
            <a:r>
              <a:t/>
            </a:r>
            <a:endParaRPr sz="1200">
              <a:latin typeface="Calibri"/>
              <a:ea typeface="Calibri"/>
              <a:cs typeface="Calibri"/>
              <a:sym typeface="Calibri"/>
            </a:endParaRPr>
          </a:p>
          <a:p>
            <a:pPr indent="0" lvl="0" marL="0" rtl="0" algn="l">
              <a:spcBef>
                <a:spcPts val="0"/>
              </a:spcBef>
              <a:spcAft>
                <a:spcPts val="0"/>
              </a:spcAft>
              <a:buNone/>
            </a:pPr>
            <a:r>
              <a:rPr b="1" lang="en" sz="1200">
                <a:latin typeface="Calibri"/>
                <a:ea typeface="Calibri"/>
                <a:cs typeface="Calibri"/>
                <a:sym typeface="Calibri"/>
              </a:rPr>
              <a:t>Tujuan</a:t>
            </a:r>
            <a:endParaRPr b="1" sz="1200">
              <a:latin typeface="Calibri"/>
              <a:ea typeface="Calibri"/>
              <a:cs typeface="Calibri"/>
              <a:sym typeface="Calibri"/>
            </a:endParaRPr>
          </a:p>
          <a:p>
            <a:pPr indent="0" lvl="0" marL="0" rtl="0" algn="l">
              <a:spcBef>
                <a:spcPts val="0"/>
              </a:spcBef>
              <a:spcAft>
                <a:spcPts val="0"/>
              </a:spcAft>
              <a:buNone/>
            </a:pPr>
            <a:r>
              <a:rPr lang="en" sz="1200">
                <a:latin typeface="Calibri"/>
                <a:ea typeface="Calibri"/>
                <a:cs typeface="Calibri"/>
                <a:sym typeface="Calibri"/>
              </a:rPr>
              <a:t>Memperkenalkan istilah ‘perubahan iklim’ pada </a:t>
            </a:r>
            <a:r>
              <a:rPr lang="en" sz="1200">
                <a:latin typeface="Calibri"/>
                <a:ea typeface="Calibri"/>
                <a:cs typeface="Calibri"/>
                <a:sym typeface="Calibri"/>
              </a:rPr>
              <a:t>peserta didik</a:t>
            </a:r>
            <a:endParaRPr sz="1200">
              <a:latin typeface="Calibri"/>
              <a:ea typeface="Calibri"/>
              <a:cs typeface="Calibri"/>
              <a:sym typeface="Calibri"/>
            </a:endParaRPr>
          </a:p>
          <a:p>
            <a:pPr indent="0" lvl="0" marL="0" rtl="0" algn="l">
              <a:spcBef>
                <a:spcPts val="0"/>
              </a:spcBef>
              <a:spcAft>
                <a:spcPts val="0"/>
              </a:spcAft>
              <a:buNone/>
            </a:pPr>
            <a:r>
              <a:t/>
            </a:r>
            <a:endParaRPr sz="1200">
              <a:latin typeface="Calibri"/>
              <a:ea typeface="Calibri"/>
              <a:cs typeface="Calibri"/>
              <a:sym typeface="Calibri"/>
            </a:endParaRPr>
          </a:p>
          <a:p>
            <a:pPr indent="0" lvl="0" marL="0" rtl="0" algn="l">
              <a:spcBef>
                <a:spcPts val="0"/>
              </a:spcBef>
              <a:spcAft>
                <a:spcPts val="0"/>
              </a:spcAft>
              <a:buNone/>
            </a:pPr>
            <a:r>
              <a:t/>
            </a:r>
            <a:endParaRPr sz="1200">
              <a:latin typeface="Calibri"/>
              <a:ea typeface="Calibri"/>
              <a:cs typeface="Calibri"/>
              <a:sym typeface="Calibri"/>
            </a:endParaRPr>
          </a:p>
          <a:p>
            <a:pPr indent="0" lvl="0" marL="0" rtl="0" algn="l">
              <a:spcBef>
                <a:spcPts val="0"/>
              </a:spcBef>
              <a:spcAft>
                <a:spcPts val="0"/>
              </a:spcAft>
              <a:buNone/>
            </a:pPr>
            <a:r>
              <a:t/>
            </a:r>
            <a:endParaRPr sz="1200">
              <a:latin typeface="Calibri"/>
              <a:ea typeface="Calibri"/>
              <a:cs typeface="Calibri"/>
              <a:sym typeface="Calibri"/>
            </a:endParaRPr>
          </a:p>
          <a:p>
            <a:pPr indent="0" lvl="0" marL="0" rtl="0" algn="l">
              <a:spcBef>
                <a:spcPts val="0"/>
              </a:spcBef>
              <a:spcAft>
                <a:spcPts val="0"/>
              </a:spcAft>
              <a:buNone/>
            </a:pPr>
            <a:r>
              <a:rPr b="1" lang="en" sz="1200">
                <a:latin typeface="Calibri"/>
                <a:ea typeface="Calibri"/>
                <a:cs typeface="Calibri"/>
                <a:sym typeface="Calibri"/>
              </a:rPr>
              <a:t>Waktu:</a:t>
            </a:r>
            <a:endParaRPr sz="1200">
              <a:latin typeface="Calibri"/>
              <a:ea typeface="Calibri"/>
              <a:cs typeface="Calibri"/>
              <a:sym typeface="Calibri"/>
            </a:endParaRPr>
          </a:p>
          <a:p>
            <a:pPr indent="0" lvl="0" marL="0" rtl="0" algn="l">
              <a:spcBef>
                <a:spcPts val="0"/>
              </a:spcBef>
              <a:spcAft>
                <a:spcPts val="0"/>
              </a:spcAft>
              <a:buNone/>
            </a:pPr>
            <a:r>
              <a:rPr lang="en" sz="1200">
                <a:latin typeface="Calibri"/>
                <a:ea typeface="Calibri"/>
                <a:cs typeface="Calibri"/>
                <a:sym typeface="Calibri"/>
              </a:rPr>
              <a:t>3 JP (105 menit)</a:t>
            </a:r>
            <a:endParaRPr sz="1200">
              <a:latin typeface="Calibri"/>
              <a:ea typeface="Calibri"/>
              <a:cs typeface="Calibri"/>
              <a:sym typeface="Calibri"/>
            </a:endParaRPr>
          </a:p>
          <a:p>
            <a:pPr indent="0" lvl="0" marL="0" rtl="0" algn="l">
              <a:spcBef>
                <a:spcPts val="0"/>
              </a:spcBef>
              <a:spcAft>
                <a:spcPts val="0"/>
              </a:spcAft>
              <a:buNone/>
            </a:pPr>
            <a:r>
              <a:rPr lang="en" sz="1200">
                <a:latin typeface="Calibri"/>
                <a:ea typeface="Calibri"/>
                <a:cs typeface="Calibri"/>
                <a:sym typeface="Calibri"/>
              </a:rPr>
              <a:t>termasuk tugas</a:t>
            </a:r>
            <a:endParaRPr sz="1200">
              <a:latin typeface="Calibri"/>
              <a:ea typeface="Calibri"/>
              <a:cs typeface="Calibri"/>
              <a:sym typeface="Calibri"/>
            </a:endParaRPr>
          </a:p>
          <a:p>
            <a:pPr indent="0" lvl="0" marL="0" rtl="0" algn="l">
              <a:spcBef>
                <a:spcPts val="0"/>
              </a:spcBef>
              <a:spcAft>
                <a:spcPts val="0"/>
              </a:spcAft>
              <a:buNone/>
            </a:pPr>
            <a:r>
              <a:rPr b="1" lang="en" sz="1200">
                <a:latin typeface="Calibri"/>
                <a:ea typeface="Calibri"/>
                <a:cs typeface="Calibri"/>
                <a:sym typeface="Calibri"/>
              </a:rPr>
              <a:t>Bahan:</a:t>
            </a:r>
            <a:endParaRPr b="1" sz="1200">
              <a:latin typeface="Calibri"/>
              <a:ea typeface="Calibri"/>
              <a:cs typeface="Calibri"/>
              <a:sym typeface="Calibri"/>
            </a:endParaRPr>
          </a:p>
          <a:p>
            <a:pPr indent="0" lvl="0" marL="0" rtl="0" algn="l">
              <a:spcBef>
                <a:spcPts val="0"/>
              </a:spcBef>
              <a:spcAft>
                <a:spcPts val="0"/>
              </a:spcAft>
              <a:buNone/>
            </a:pPr>
            <a:r>
              <a:rPr lang="en" sz="1200">
                <a:latin typeface="Calibri"/>
                <a:ea typeface="Calibri"/>
                <a:cs typeface="Calibri"/>
                <a:sym typeface="Calibri"/>
              </a:rPr>
              <a:t>Buku catatan (dibawa oleh peserta didik), alat warna, kertas kado atau majalah bekas, lem-gunting</a:t>
            </a:r>
            <a:endParaRPr sz="1200">
              <a:latin typeface="Calibri"/>
              <a:ea typeface="Calibri"/>
              <a:cs typeface="Calibri"/>
              <a:sym typeface="Calibri"/>
            </a:endParaRPr>
          </a:p>
          <a:p>
            <a:pPr indent="0" lvl="0" marL="0" rtl="0" algn="l">
              <a:spcBef>
                <a:spcPts val="0"/>
              </a:spcBef>
              <a:spcAft>
                <a:spcPts val="0"/>
              </a:spcAft>
              <a:buNone/>
            </a:pPr>
            <a:r>
              <a:rPr b="1" lang="en" sz="1200">
                <a:latin typeface="Calibri"/>
                <a:ea typeface="Calibri"/>
                <a:cs typeface="Calibri"/>
                <a:sym typeface="Calibri"/>
              </a:rPr>
              <a:t>Peran guru:</a:t>
            </a:r>
            <a:endParaRPr sz="1200">
              <a:latin typeface="Calibri"/>
              <a:ea typeface="Calibri"/>
              <a:cs typeface="Calibri"/>
              <a:sym typeface="Calibri"/>
            </a:endParaRPr>
          </a:p>
          <a:p>
            <a:pPr indent="0" lvl="0" marL="0" rtl="0" algn="l">
              <a:spcBef>
                <a:spcPts val="0"/>
              </a:spcBef>
              <a:spcAft>
                <a:spcPts val="0"/>
              </a:spcAft>
              <a:buNone/>
            </a:pPr>
            <a:r>
              <a:rPr lang="en" sz="1200">
                <a:latin typeface="Calibri"/>
                <a:ea typeface="Calibri"/>
                <a:cs typeface="Calibri"/>
                <a:sym typeface="Calibri"/>
              </a:rPr>
              <a:t>F</a:t>
            </a:r>
            <a:r>
              <a:rPr lang="en" sz="1200">
                <a:latin typeface="Calibri"/>
                <a:ea typeface="Calibri"/>
                <a:cs typeface="Calibri"/>
                <a:sym typeface="Calibri"/>
              </a:rPr>
              <a:t>asilitator</a:t>
            </a:r>
            <a:endParaRPr sz="1200">
              <a:latin typeface="Calibri"/>
              <a:ea typeface="Calibri"/>
              <a:cs typeface="Calibri"/>
              <a:sym typeface="Calibri"/>
            </a:endParaRPr>
          </a:p>
        </p:txBody>
      </p:sp>
      <p:sp>
        <p:nvSpPr>
          <p:cNvPr id="191" name="Google Shape;191;p24"/>
          <p:cNvSpPr txBox="1"/>
          <p:nvPr/>
        </p:nvSpPr>
        <p:spPr>
          <a:xfrm>
            <a:off x="7037600" y="210300"/>
            <a:ext cx="1838700" cy="4756200"/>
          </a:xfrm>
          <a:prstGeom prst="rect">
            <a:avLst/>
          </a:prstGeom>
          <a:solidFill>
            <a:srgbClr val="D9D9D9"/>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100">
                <a:latin typeface="Calibri"/>
                <a:ea typeface="Calibri"/>
                <a:cs typeface="Calibri"/>
                <a:sym typeface="Calibri"/>
              </a:rPr>
              <a:t>Tips: Menyederhanakan kata “iklim”</a:t>
            </a:r>
            <a:endParaRPr b="1" sz="1100">
              <a:latin typeface="Calibri"/>
              <a:ea typeface="Calibri"/>
              <a:cs typeface="Calibri"/>
              <a:sym typeface="Calibri"/>
            </a:endParaRPr>
          </a:p>
          <a:p>
            <a:pPr indent="0" lvl="0" marL="0" rtl="0" algn="l">
              <a:spcBef>
                <a:spcPts val="0"/>
              </a:spcBef>
              <a:spcAft>
                <a:spcPts val="0"/>
              </a:spcAft>
              <a:buNone/>
            </a:pPr>
            <a:r>
              <a:rPr lang="en" sz="1100">
                <a:latin typeface="Calibri"/>
                <a:ea typeface="Calibri"/>
                <a:cs typeface="Calibri"/>
                <a:sym typeface="Calibri"/>
              </a:rPr>
              <a:t>Definisi formal ‘iklim’ adalah ‘pola cuaca yang relatif tetap di suatu wilayah dalam jangka waktu lama.’ Definisi ini mungkin mengandung istilah yang belum dikenal </a:t>
            </a:r>
            <a:r>
              <a:rPr lang="en" sz="1100">
                <a:latin typeface="Calibri"/>
                <a:ea typeface="Calibri"/>
                <a:cs typeface="Calibri"/>
                <a:sym typeface="Calibri"/>
              </a:rPr>
              <a:t>peserta didik</a:t>
            </a:r>
            <a:r>
              <a:rPr lang="en" sz="1100">
                <a:latin typeface="Calibri"/>
                <a:ea typeface="Calibri"/>
                <a:cs typeface="Calibri"/>
                <a:sym typeface="Calibri"/>
              </a:rPr>
              <a:t>, sehingga guru perlu menyederhanakan dan membuatnya kontekstual.</a:t>
            </a:r>
            <a:r>
              <a:rPr b="1" lang="en" sz="1100">
                <a:latin typeface="Calibri"/>
                <a:ea typeface="Calibri"/>
                <a:cs typeface="Calibri"/>
                <a:sym typeface="Calibri"/>
              </a:rPr>
              <a:t> Contoh:</a:t>
            </a:r>
            <a:r>
              <a:rPr lang="en" sz="1100">
                <a:latin typeface="Calibri"/>
                <a:ea typeface="Calibri"/>
                <a:cs typeface="Calibri"/>
                <a:sym typeface="Calibri"/>
              </a:rPr>
              <a:t> “Iklim adalah keadaan musim, udara, dan langit yang biasa kita alami di suatu tempat. Misalnya di kota/desa kita, udaranya panas dan sering hujan. Iklim di tempat lain mungkin berbeda, misalnya di gunung, udaranya dingin, kering, banyak angin. Atau di negara lain, udaranya dingin sekali sampai ada salju.</a:t>
            </a:r>
            <a:endParaRPr sz="1100">
              <a:latin typeface="Calibri"/>
              <a:ea typeface="Calibri"/>
              <a:cs typeface="Calibri"/>
              <a:sym typeface="Calibri"/>
            </a:endParaRPr>
          </a:p>
          <a:p>
            <a:pPr indent="0" lvl="0" marL="0" rtl="0" algn="l">
              <a:spcBef>
                <a:spcPts val="0"/>
              </a:spcBef>
              <a:spcAft>
                <a:spcPts val="0"/>
              </a:spcAft>
              <a:buNone/>
            </a:pPr>
            <a:r>
              <a:rPr lang="en" sz="1100">
                <a:latin typeface="Calibri"/>
                <a:ea typeface="Calibri"/>
                <a:cs typeface="Calibri"/>
                <a:sym typeface="Calibri"/>
              </a:rPr>
              <a:t>Perubahan iklim artinya, keadaan musim/udara/langit pada jaman dahulu berbeda dengan keadaan sekarang.”</a:t>
            </a:r>
            <a:endParaRPr/>
          </a:p>
        </p:txBody>
      </p:sp>
      <p:sp>
        <p:nvSpPr>
          <p:cNvPr id="192" name="Google Shape;192;p2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6" name="Shape 196"/>
        <p:cNvGrpSpPr/>
        <p:nvPr/>
      </p:nvGrpSpPr>
      <p:grpSpPr>
        <a:xfrm>
          <a:off x="0" y="0"/>
          <a:ext cx="0" cy="0"/>
          <a:chOff x="0" y="0"/>
          <a:chExt cx="0" cy="0"/>
        </a:xfrm>
      </p:grpSpPr>
      <p:sp>
        <p:nvSpPr>
          <p:cNvPr id="197" name="Google Shape;197;p25"/>
          <p:cNvSpPr txBox="1"/>
          <p:nvPr/>
        </p:nvSpPr>
        <p:spPr>
          <a:xfrm>
            <a:off x="2179775" y="438900"/>
            <a:ext cx="6437100" cy="3355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latin typeface="Calibri"/>
                <a:ea typeface="Calibri"/>
                <a:cs typeface="Calibri"/>
                <a:sym typeface="Calibri"/>
              </a:rPr>
              <a:t>Pelaksanaan</a:t>
            </a:r>
            <a:endParaRPr b="1">
              <a:latin typeface="Calibri"/>
              <a:ea typeface="Calibri"/>
              <a:cs typeface="Calibri"/>
              <a:sym typeface="Calibri"/>
            </a:endParaRPr>
          </a:p>
          <a:p>
            <a:pPr indent="-234950" lvl="0" marL="285750" rtl="0" algn="l">
              <a:spcBef>
                <a:spcPts val="0"/>
              </a:spcBef>
              <a:spcAft>
                <a:spcPts val="0"/>
              </a:spcAft>
              <a:buSzPts val="1000"/>
              <a:buFont typeface="Calibri"/>
              <a:buAutoNum type="arabicPeriod"/>
            </a:pPr>
            <a:r>
              <a:rPr b="1" lang="en" sz="1200">
                <a:solidFill>
                  <a:schemeClr val="dk1"/>
                </a:solidFill>
                <a:latin typeface="Calibri"/>
                <a:ea typeface="Calibri"/>
                <a:cs typeface="Calibri"/>
                <a:sym typeface="Calibri"/>
              </a:rPr>
              <a:t>Kait:</a:t>
            </a:r>
            <a:r>
              <a:rPr lang="en" sz="1200">
                <a:solidFill>
                  <a:schemeClr val="dk1"/>
                </a:solidFill>
                <a:latin typeface="Calibri"/>
                <a:ea typeface="Calibri"/>
                <a:cs typeface="Calibri"/>
                <a:sym typeface="Calibri"/>
              </a:rPr>
              <a:t> beberapa peserta didik menceritakan hasil wawancara mereka pada teman sekelas.</a:t>
            </a:r>
            <a:endParaRPr sz="1200">
              <a:solidFill>
                <a:schemeClr val="dk1"/>
              </a:solidFill>
              <a:latin typeface="Calibri"/>
              <a:ea typeface="Calibri"/>
              <a:cs typeface="Calibri"/>
              <a:sym typeface="Calibri"/>
            </a:endParaRPr>
          </a:p>
          <a:p>
            <a:pPr indent="-247650" lvl="0" marL="285750" rtl="0" algn="l">
              <a:spcBef>
                <a:spcPts val="0"/>
              </a:spcBef>
              <a:spcAft>
                <a:spcPts val="0"/>
              </a:spcAft>
              <a:buClr>
                <a:schemeClr val="dk1"/>
              </a:buClr>
              <a:buSzPts val="1200"/>
              <a:buFont typeface="Calibri"/>
              <a:buAutoNum type="arabicPeriod"/>
            </a:pPr>
            <a:r>
              <a:rPr lang="en" sz="1200">
                <a:solidFill>
                  <a:schemeClr val="dk1"/>
                </a:solidFill>
                <a:latin typeface="Calibri"/>
                <a:ea typeface="Calibri"/>
                <a:cs typeface="Calibri"/>
                <a:sym typeface="Calibri"/>
              </a:rPr>
              <a:t>Peserta didik membentuk kelompok 5-6 orang. Setiap anggota kelompok bergiliran menceritakan hasil wawancara pada teman satu kelompok, lalu bersama-sama menghimpunnya dalam tabel perbandingan (lihat contoh di bawah).</a:t>
            </a:r>
            <a:endParaRPr sz="1200">
              <a:solidFill>
                <a:schemeClr val="dk1"/>
              </a:solidFill>
              <a:latin typeface="Calibri"/>
              <a:ea typeface="Calibri"/>
              <a:cs typeface="Calibri"/>
              <a:sym typeface="Calibri"/>
            </a:endParaRPr>
          </a:p>
          <a:p>
            <a:pPr indent="-247650" lvl="0" marL="285750" rtl="0" algn="l">
              <a:spcBef>
                <a:spcPts val="0"/>
              </a:spcBef>
              <a:spcAft>
                <a:spcPts val="0"/>
              </a:spcAft>
              <a:buClr>
                <a:schemeClr val="dk1"/>
              </a:buClr>
              <a:buSzPts val="1200"/>
              <a:buFont typeface="Calibri"/>
              <a:buAutoNum type="arabicPeriod"/>
            </a:pPr>
            <a:r>
              <a:rPr lang="en" sz="1200">
                <a:solidFill>
                  <a:schemeClr val="dk1"/>
                </a:solidFill>
                <a:latin typeface="Calibri"/>
                <a:ea typeface="Calibri"/>
                <a:cs typeface="Calibri"/>
                <a:sym typeface="Calibri"/>
              </a:rPr>
              <a:t>Dalam kelompok besar/kelas, setiap kelompok menceritakan tabel mereka. Selama peserta didik bercerita, guru meringkas dalam bentuk poin-poin di papan tulis.</a:t>
            </a:r>
            <a:endParaRPr sz="1200">
              <a:solidFill>
                <a:schemeClr val="dk1"/>
              </a:solidFill>
              <a:latin typeface="Calibri"/>
              <a:ea typeface="Calibri"/>
              <a:cs typeface="Calibri"/>
              <a:sym typeface="Calibri"/>
            </a:endParaRPr>
          </a:p>
          <a:p>
            <a:pPr indent="-247650" lvl="0" marL="285750" rtl="0" algn="l">
              <a:spcBef>
                <a:spcPts val="0"/>
              </a:spcBef>
              <a:spcAft>
                <a:spcPts val="0"/>
              </a:spcAft>
              <a:buClr>
                <a:schemeClr val="dk1"/>
              </a:buClr>
              <a:buSzPts val="1200"/>
              <a:buFont typeface="Calibri"/>
              <a:buAutoNum type="arabicPeriod"/>
            </a:pPr>
            <a:r>
              <a:rPr lang="en" sz="1200">
                <a:solidFill>
                  <a:schemeClr val="dk1"/>
                </a:solidFill>
                <a:latin typeface="Calibri"/>
                <a:ea typeface="Calibri"/>
                <a:cs typeface="Calibri"/>
                <a:sym typeface="Calibri"/>
              </a:rPr>
              <a:t>Berdasarkan ringkasan di papan tulis, peserta didik berdiskusi dengan bimbingan guru, dan menyimpulkan bersama apakah perubahan iklim benar-benar ada.</a:t>
            </a:r>
            <a:endParaRPr sz="1200">
              <a:solidFill>
                <a:schemeClr val="dk1"/>
              </a:solidFill>
              <a:latin typeface="Calibri"/>
              <a:ea typeface="Calibri"/>
              <a:cs typeface="Calibri"/>
              <a:sym typeface="Calibri"/>
            </a:endParaRPr>
          </a:p>
          <a:p>
            <a:pPr indent="-247650" lvl="0" marL="285750" rtl="0" algn="l">
              <a:spcBef>
                <a:spcPts val="0"/>
              </a:spcBef>
              <a:spcAft>
                <a:spcPts val="0"/>
              </a:spcAft>
              <a:buClr>
                <a:schemeClr val="dk1"/>
              </a:buClr>
              <a:buSzPts val="1200"/>
              <a:buFont typeface="Calibri"/>
              <a:buAutoNum type="arabicPeriod"/>
            </a:pPr>
            <a:r>
              <a:rPr lang="en" sz="1200">
                <a:solidFill>
                  <a:schemeClr val="dk1"/>
                </a:solidFill>
                <a:latin typeface="Calibri"/>
                <a:ea typeface="Calibri"/>
                <a:cs typeface="Calibri"/>
                <a:sym typeface="Calibri"/>
              </a:rPr>
              <a:t>Guru memutarkan video tentang perubahan iklim (tautan: </a:t>
            </a:r>
            <a:r>
              <a:rPr lang="en" sz="1200" u="sng">
                <a:solidFill>
                  <a:schemeClr val="hlink"/>
                </a:solidFill>
                <a:latin typeface="Calibri"/>
                <a:ea typeface="Calibri"/>
                <a:cs typeface="Calibri"/>
                <a:sym typeface="Calibri"/>
                <a:hlinkClick r:id="rId3"/>
              </a:rPr>
              <a:t>http://ditjenppi.menlhk.go.id/kcpi/index.php/video/119-mengenal-perubahan-iklim</a:t>
            </a:r>
            <a:r>
              <a:rPr lang="en" sz="1200">
                <a:solidFill>
                  <a:schemeClr val="dk1"/>
                </a:solidFill>
                <a:latin typeface="Calibri"/>
                <a:ea typeface="Calibri"/>
                <a:cs typeface="Calibri"/>
                <a:sym typeface="Calibri"/>
              </a:rPr>
              <a:t>), dan menghentikan video pada menit ke 5:49.</a:t>
            </a:r>
            <a:endParaRPr sz="1200">
              <a:solidFill>
                <a:schemeClr val="dk1"/>
              </a:solidFill>
              <a:latin typeface="Calibri"/>
              <a:ea typeface="Calibri"/>
              <a:cs typeface="Calibri"/>
              <a:sym typeface="Calibri"/>
            </a:endParaRPr>
          </a:p>
          <a:p>
            <a:pPr indent="-247650" lvl="0" marL="285750" rtl="0" algn="l">
              <a:spcBef>
                <a:spcPts val="0"/>
              </a:spcBef>
              <a:spcAft>
                <a:spcPts val="0"/>
              </a:spcAft>
              <a:buClr>
                <a:schemeClr val="dk1"/>
              </a:buClr>
              <a:buSzPts val="1200"/>
              <a:buFont typeface="Calibri"/>
              <a:buAutoNum type="arabicPeriod"/>
            </a:pPr>
            <a:r>
              <a:rPr lang="en" sz="1200">
                <a:solidFill>
                  <a:schemeClr val="dk1"/>
                </a:solidFill>
                <a:latin typeface="Calibri"/>
                <a:ea typeface="Calibri"/>
                <a:cs typeface="Calibri"/>
                <a:sym typeface="Calibri"/>
              </a:rPr>
              <a:t>Dengan dipandu guru, peserta didik mendiskusikan isi video, dengan penekanan pada poin:</a:t>
            </a:r>
            <a:endParaRPr sz="1200">
              <a:solidFill>
                <a:schemeClr val="dk1"/>
              </a:solidFill>
              <a:latin typeface="Calibri"/>
              <a:ea typeface="Calibri"/>
              <a:cs typeface="Calibri"/>
              <a:sym typeface="Calibri"/>
            </a:endParaRPr>
          </a:p>
          <a:p>
            <a:pPr indent="-190500" lvl="0" marL="571500" rtl="0" algn="l">
              <a:spcBef>
                <a:spcPts val="0"/>
              </a:spcBef>
              <a:spcAft>
                <a:spcPts val="0"/>
              </a:spcAft>
              <a:buClr>
                <a:schemeClr val="dk1"/>
              </a:buClr>
              <a:buSzPts val="1200"/>
              <a:buFont typeface="Calibri"/>
              <a:buChar char="-"/>
            </a:pPr>
            <a:r>
              <a:rPr lang="en" sz="1200">
                <a:solidFill>
                  <a:schemeClr val="dk1"/>
                </a:solidFill>
                <a:latin typeface="Calibri"/>
                <a:ea typeface="Calibri"/>
                <a:cs typeface="Calibri"/>
                <a:sym typeface="Calibri"/>
              </a:rPr>
              <a:t>Iklim di Bumi terjaga karena lapisan ‘selimut’ atmosfer </a:t>
            </a:r>
            <a:endParaRPr sz="1200">
              <a:solidFill>
                <a:schemeClr val="dk1"/>
              </a:solidFill>
              <a:latin typeface="Calibri"/>
              <a:ea typeface="Calibri"/>
              <a:cs typeface="Calibri"/>
              <a:sym typeface="Calibri"/>
            </a:endParaRPr>
          </a:p>
          <a:p>
            <a:pPr indent="-190500" lvl="0" marL="571500" rtl="0" algn="l">
              <a:spcBef>
                <a:spcPts val="0"/>
              </a:spcBef>
              <a:spcAft>
                <a:spcPts val="0"/>
              </a:spcAft>
              <a:buClr>
                <a:schemeClr val="dk1"/>
              </a:buClr>
              <a:buSzPts val="1200"/>
              <a:buFont typeface="Calibri"/>
              <a:buChar char="-"/>
            </a:pPr>
            <a:r>
              <a:rPr lang="en" sz="1200">
                <a:solidFill>
                  <a:schemeClr val="dk1"/>
                </a:solidFill>
                <a:latin typeface="Calibri"/>
                <a:ea typeface="Calibri"/>
                <a:cs typeface="Calibri"/>
                <a:sym typeface="Calibri"/>
              </a:rPr>
              <a:t>Pembangunan yang dilakukan manusia mengubah atmosfer menjadi lebih panas</a:t>
            </a:r>
            <a:endParaRPr sz="1200">
              <a:solidFill>
                <a:schemeClr val="dk1"/>
              </a:solidFill>
              <a:latin typeface="Calibri"/>
              <a:ea typeface="Calibri"/>
              <a:cs typeface="Calibri"/>
              <a:sym typeface="Calibri"/>
            </a:endParaRPr>
          </a:p>
          <a:p>
            <a:pPr indent="-190500" lvl="0" marL="571500" rtl="0" algn="l">
              <a:spcBef>
                <a:spcPts val="0"/>
              </a:spcBef>
              <a:spcAft>
                <a:spcPts val="0"/>
              </a:spcAft>
              <a:buClr>
                <a:schemeClr val="dk1"/>
              </a:buClr>
              <a:buSzPts val="1200"/>
              <a:buFont typeface="Calibri"/>
              <a:buChar char="-"/>
            </a:pPr>
            <a:r>
              <a:rPr lang="en" sz="1200">
                <a:solidFill>
                  <a:schemeClr val="dk1"/>
                </a:solidFill>
                <a:latin typeface="Calibri"/>
                <a:ea typeface="Calibri"/>
                <a:cs typeface="Calibri"/>
                <a:sym typeface="Calibri"/>
              </a:rPr>
              <a:t>Suhu yang semakin panas membuat iklim berubah</a:t>
            </a:r>
            <a:endParaRPr sz="1200">
              <a:solidFill>
                <a:schemeClr val="dk1"/>
              </a:solidFill>
              <a:latin typeface="Calibri"/>
              <a:ea typeface="Calibri"/>
              <a:cs typeface="Calibri"/>
              <a:sym typeface="Calibri"/>
            </a:endParaRPr>
          </a:p>
          <a:p>
            <a:pPr indent="0" lvl="0" marL="0" rtl="0" algn="l">
              <a:spcBef>
                <a:spcPts val="0"/>
              </a:spcBef>
              <a:spcAft>
                <a:spcPts val="0"/>
              </a:spcAft>
              <a:buNone/>
            </a:pPr>
            <a:r>
              <a:rPr lang="en" sz="1200">
                <a:solidFill>
                  <a:schemeClr val="dk1"/>
                </a:solidFill>
                <a:latin typeface="Calibri"/>
                <a:ea typeface="Calibri"/>
                <a:cs typeface="Calibri"/>
                <a:sym typeface="Calibri"/>
              </a:rPr>
              <a:t>7. Peserta didik menuliskan refleksi kegiatan pada jurnal projek.</a:t>
            </a:r>
            <a:endParaRPr sz="1200">
              <a:solidFill>
                <a:schemeClr val="dk1"/>
              </a:solidFill>
              <a:latin typeface="Calibri"/>
              <a:ea typeface="Calibri"/>
              <a:cs typeface="Calibri"/>
              <a:sym typeface="Calibri"/>
            </a:endParaRPr>
          </a:p>
        </p:txBody>
      </p:sp>
      <p:sp>
        <p:nvSpPr>
          <p:cNvPr id="198" name="Google Shape;198;p25"/>
          <p:cNvSpPr txBox="1"/>
          <p:nvPr/>
        </p:nvSpPr>
        <p:spPr>
          <a:xfrm>
            <a:off x="264875" y="286500"/>
            <a:ext cx="1838700" cy="4648500"/>
          </a:xfrm>
          <a:prstGeom prst="rect">
            <a:avLst/>
          </a:prstGeom>
          <a:solidFill>
            <a:srgbClr val="F4CCCC"/>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300">
                <a:latin typeface="Calibri"/>
                <a:ea typeface="Calibri"/>
                <a:cs typeface="Calibri"/>
                <a:sym typeface="Calibri"/>
              </a:rPr>
              <a:t>Topik</a:t>
            </a:r>
            <a:r>
              <a:rPr b="1" lang="en" sz="1300">
                <a:latin typeface="Calibri"/>
                <a:ea typeface="Calibri"/>
                <a:cs typeface="Calibri"/>
                <a:sym typeface="Calibri"/>
              </a:rPr>
              <a:t> 1</a:t>
            </a:r>
            <a:endParaRPr b="1" sz="1300">
              <a:latin typeface="Calibri"/>
              <a:ea typeface="Calibri"/>
              <a:cs typeface="Calibri"/>
              <a:sym typeface="Calibri"/>
            </a:endParaRPr>
          </a:p>
          <a:p>
            <a:pPr indent="0" lvl="0" marL="0" rtl="0" algn="l">
              <a:spcBef>
                <a:spcPts val="0"/>
              </a:spcBef>
              <a:spcAft>
                <a:spcPts val="0"/>
              </a:spcAft>
              <a:buNone/>
            </a:pPr>
            <a:r>
              <a:rPr b="1" lang="en" sz="1300">
                <a:latin typeface="Calibri"/>
                <a:ea typeface="Calibri"/>
                <a:cs typeface="Calibri"/>
                <a:sym typeface="Calibri"/>
              </a:rPr>
              <a:t>Haa? Perubahan Iklim?</a:t>
            </a:r>
            <a:endParaRPr b="1" sz="1300">
              <a:latin typeface="Calibri"/>
              <a:ea typeface="Calibri"/>
              <a:cs typeface="Calibri"/>
              <a:sym typeface="Calibri"/>
            </a:endParaRPr>
          </a:p>
          <a:p>
            <a:pPr indent="0" lvl="0" marL="0" rtl="0" algn="l">
              <a:spcBef>
                <a:spcPts val="0"/>
              </a:spcBef>
              <a:spcAft>
                <a:spcPts val="0"/>
              </a:spcAft>
              <a:buNone/>
            </a:pPr>
            <a:r>
              <a:rPr lang="en" sz="1200">
                <a:latin typeface="Calibri"/>
                <a:ea typeface="Calibri"/>
                <a:cs typeface="Calibri"/>
                <a:sym typeface="Calibri"/>
              </a:rPr>
              <a:t>Aktivitas</a:t>
            </a:r>
            <a:r>
              <a:rPr lang="en" sz="1200">
                <a:latin typeface="Calibri"/>
                <a:ea typeface="Calibri"/>
                <a:cs typeface="Calibri"/>
                <a:sym typeface="Calibri"/>
              </a:rPr>
              <a:t> 2</a:t>
            </a:r>
            <a:endParaRPr sz="1200">
              <a:latin typeface="Calibri"/>
              <a:ea typeface="Calibri"/>
              <a:cs typeface="Calibri"/>
              <a:sym typeface="Calibri"/>
            </a:endParaRPr>
          </a:p>
          <a:p>
            <a:pPr indent="0" lvl="0" marL="0" rtl="0" algn="l">
              <a:spcBef>
                <a:spcPts val="0"/>
              </a:spcBef>
              <a:spcAft>
                <a:spcPts val="0"/>
              </a:spcAft>
              <a:buNone/>
            </a:pPr>
            <a:r>
              <a:t/>
            </a:r>
            <a:endParaRPr sz="1200">
              <a:latin typeface="Calibri"/>
              <a:ea typeface="Calibri"/>
              <a:cs typeface="Calibri"/>
              <a:sym typeface="Calibri"/>
            </a:endParaRPr>
          </a:p>
          <a:p>
            <a:pPr indent="0" lvl="0" marL="0" rtl="0" algn="l">
              <a:spcBef>
                <a:spcPts val="0"/>
              </a:spcBef>
              <a:spcAft>
                <a:spcPts val="0"/>
              </a:spcAft>
              <a:buNone/>
            </a:pPr>
            <a:r>
              <a:t/>
            </a:r>
            <a:endParaRPr sz="1200">
              <a:latin typeface="Calibri"/>
              <a:ea typeface="Calibri"/>
              <a:cs typeface="Calibri"/>
              <a:sym typeface="Calibri"/>
            </a:endParaRPr>
          </a:p>
          <a:p>
            <a:pPr indent="0" lvl="0" marL="0" rtl="0" algn="l">
              <a:spcBef>
                <a:spcPts val="0"/>
              </a:spcBef>
              <a:spcAft>
                <a:spcPts val="0"/>
              </a:spcAft>
              <a:buNone/>
            </a:pPr>
            <a:r>
              <a:t/>
            </a:r>
            <a:endParaRPr sz="1200">
              <a:latin typeface="Calibri"/>
              <a:ea typeface="Calibri"/>
              <a:cs typeface="Calibri"/>
              <a:sym typeface="Calibri"/>
            </a:endParaRPr>
          </a:p>
          <a:p>
            <a:pPr indent="0" lvl="0" marL="0" rtl="0" algn="l">
              <a:spcBef>
                <a:spcPts val="0"/>
              </a:spcBef>
              <a:spcAft>
                <a:spcPts val="0"/>
              </a:spcAft>
              <a:buNone/>
            </a:pPr>
            <a:r>
              <a:t/>
            </a:r>
            <a:endParaRPr sz="1200">
              <a:latin typeface="Calibri"/>
              <a:ea typeface="Calibri"/>
              <a:cs typeface="Calibri"/>
              <a:sym typeface="Calibri"/>
            </a:endParaRPr>
          </a:p>
          <a:p>
            <a:pPr indent="0" lvl="0" marL="0" rtl="0" algn="l">
              <a:spcBef>
                <a:spcPts val="0"/>
              </a:spcBef>
              <a:spcAft>
                <a:spcPts val="0"/>
              </a:spcAft>
              <a:buNone/>
            </a:pPr>
            <a:r>
              <a:rPr b="1" lang="en" sz="1200">
                <a:latin typeface="Calibri"/>
                <a:ea typeface="Calibri"/>
                <a:cs typeface="Calibri"/>
                <a:sym typeface="Calibri"/>
              </a:rPr>
              <a:t>Tujuan</a:t>
            </a:r>
            <a:endParaRPr b="1" sz="1200">
              <a:latin typeface="Calibri"/>
              <a:ea typeface="Calibri"/>
              <a:cs typeface="Calibri"/>
              <a:sym typeface="Calibri"/>
            </a:endParaRPr>
          </a:p>
          <a:p>
            <a:pPr indent="0" lvl="0" marL="0" rtl="0" algn="l">
              <a:spcBef>
                <a:spcPts val="0"/>
              </a:spcBef>
              <a:spcAft>
                <a:spcPts val="0"/>
              </a:spcAft>
              <a:buNone/>
            </a:pPr>
            <a:r>
              <a:rPr lang="en" sz="1200">
                <a:latin typeface="Calibri"/>
                <a:ea typeface="Calibri"/>
                <a:cs typeface="Calibri"/>
                <a:sym typeface="Calibri"/>
              </a:rPr>
              <a:t>Menganalisis hasil penyelidikan dan mencari tahu lebih jauh tentang perubahan iklim</a:t>
            </a:r>
            <a:endParaRPr sz="1200">
              <a:latin typeface="Calibri"/>
              <a:ea typeface="Calibri"/>
              <a:cs typeface="Calibri"/>
              <a:sym typeface="Calibri"/>
            </a:endParaRPr>
          </a:p>
          <a:p>
            <a:pPr indent="0" lvl="0" marL="0" rtl="0" algn="l">
              <a:spcBef>
                <a:spcPts val="0"/>
              </a:spcBef>
              <a:spcAft>
                <a:spcPts val="0"/>
              </a:spcAft>
              <a:buNone/>
            </a:pPr>
            <a:r>
              <a:t/>
            </a:r>
            <a:endParaRPr sz="1200">
              <a:latin typeface="Calibri"/>
              <a:ea typeface="Calibri"/>
              <a:cs typeface="Calibri"/>
              <a:sym typeface="Calibri"/>
            </a:endParaRPr>
          </a:p>
          <a:p>
            <a:pPr indent="0" lvl="0" marL="0" rtl="0" algn="l">
              <a:spcBef>
                <a:spcPts val="0"/>
              </a:spcBef>
              <a:spcAft>
                <a:spcPts val="0"/>
              </a:spcAft>
              <a:buNone/>
            </a:pPr>
            <a:r>
              <a:t/>
            </a:r>
            <a:endParaRPr sz="1200">
              <a:latin typeface="Calibri"/>
              <a:ea typeface="Calibri"/>
              <a:cs typeface="Calibri"/>
              <a:sym typeface="Calibri"/>
            </a:endParaRPr>
          </a:p>
          <a:p>
            <a:pPr indent="0" lvl="0" marL="0" rtl="0" algn="l">
              <a:spcBef>
                <a:spcPts val="0"/>
              </a:spcBef>
              <a:spcAft>
                <a:spcPts val="0"/>
              </a:spcAft>
              <a:buNone/>
            </a:pPr>
            <a:r>
              <a:t/>
            </a:r>
            <a:endParaRPr sz="1200">
              <a:latin typeface="Calibri"/>
              <a:ea typeface="Calibri"/>
              <a:cs typeface="Calibri"/>
              <a:sym typeface="Calibri"/>
            </a:endParaRPr>
          </a:p>
          <a:p>
            <a:pPr indent="0" lvl="0" marL="0" rtl="0" algn="l">
              <a:spcBef>
                <a:spcPts val="0"/>
              </a:spcBef>
              <a:spcAft>
                <a:spcPts val="0"/>
              </a:spcAft>
              <a:buNone/>
            </a:pPr>
            <a:r>
              <a:t/>
            </a:r>
            <a:endParaRPr sz="1200">
              <a:latin typeface="Calibri"/>
              <a:ea typeface="Calibri"/>
              <a:cs typeface="Calibri"/>
              <a:sym typeface="Calibri"/>
            </a:endParaRPr>
          </a:p>
          <a:p>
            <a:pPr indent="0" lvl="0" marL="0" rtl="0" algn="l">
              <a:spcBef>
                <a:spcPts val="0"/>
              </a:spcBef>
              <a:spcAft>
                <a:spcPts val="0"/>
              </a:spcAft>
              <a:buNone/>
            </a:pPr>
            <a:r>
              <a:t/>
            </a:r>
            <a:endParaRPr sz="1200">
              <a:latin typeface="Calibri"/>
              <a:ea typeface="Calibri"/>
              <a:cs typeface="Calibri"/>
              <a:sym typeface="Calibri"/>
            </a:endParaRPr>
          </a:p>
          <a:p>
            <a:pPr indent="0" lvl="0" marL="0" rtl="0" algn="l">
              <a:spcBef>
                <a:spcPts val="0"/>
              </a:spcBef>
              <a:spcAft>
                <a:spcPts val="0"/>
              </a:spcAft>
              <a:buNone/>
            </a:pPr>
            <a:r>
              <a:rPr b="1" lang="en" sz="1200">
                <a:latin typeface="Calibri"/>
                <a:ea typeface="Calibri"/>
                <a:cs typeface="Calibri"/>
                <a:sym typeface="Calibri"/>
              </a:rPr>
              <a:t>Waktu:</a:t>
            </a:r>
            <a:endParaRPr sz="1200">
              <a:latin typeface="Calibri"/>
              <a:ea typeface="Calibri"/>
              <a:cs typeface="Calibri"/>
              <a:sym typeface="Calibri"/>
            </a:endParaRPr>
          </a:p>
          <a:p>
            <a:pPr indent="0" lvl="0" marL="0" rtl="0" algn="l">
              <a:spcBef>
                <a:spcPts val="0"/>
              </a:spcBef>
              <a:spcAft>
                <a:spcPts val="0"/>
              </a:spcAft>
              <a:buNone/>
            </a:pPr>
            <a:r>
              <a:rPr lang="en" sz="1200">
                <a:latin typeface="Calibri"/>
                <a:ea typeface="Calibri"/>
                <a:cs typeface="Calibri"/>
                <a:sym typeface="Calibri"/>
              </a:rPr>
              <a:t>2 JP (70 menit)</a:t>
            </a:r>
            <a:endParaRPr sz="1200">
              <a:latin typeface="Calibri"/>
              <a:ea typeface="Calibri"/>
              <a:cs typeface="Calibri"/>
              <a:sym typeface="Calibri"/>
            </a:endParaRPr>
          </a:p>
          <a:p>
            <a:pPr indent="0" lvl="0" marL="0" rtl="0" algn="l">
              <a:spcBef>
                <a:spcPts val="0"/>
              </a:spcBef>
              <a:spcAft>
                <a:spcPts val="0"/>
              </a:spcAft>
              <a:buNone/>
            </a:pPr>
            <a:r>
              <a:rPr b="1" lang="en" sz="1200">
                <a:latin typeface="Calibri"/>
                <a:ea typeface="Calibri"/>
                <a:cs typeface="Calibri"/>
                <a:sym typeface="Calibri"/>
              </a:rPr>
              <a:t>Bahan:</a:t>
            </a:r>
            <a:endParaRPr b="1" sz="1200">
              <a:latin typeface="Calibri"/>
              <a:ea typeface="Calibri"/>
              <a:cs typeface="Calibri"/>
              <a:sym typeface="Calibri"/>
            </a:endParaRPr>
          </a:p>
          <a:p>
            <a:pPr indent="0" lvl="0" marL="0" rtl="0" algn="l">
              <a:spcBef>
                <a:spcPts val="0"/>
              </a:spcBef>
              <a:spcAft>
                <a:spcPts val="0"/>
              </a:spcAft>
              <a:buNone/>
            </a:pPr>
            <a:r>
              <a:rPr lang="en" sz="1200">
                <a:latin typeface="Calibri"/>
                <a:ea typeface="Calibri"/>
                <a:cs typeface="Calibri"/>
                <a:sym typeface="Calibri"/>
              </a:rPr>
              <a:t>Kertas guna ulang, papan tulis, alat pemutar video</a:t>
            </a:r>
            <a:endParaRPr sz="1200">
              <a:latin typeface="Calibri"/>
              <a:ea typeface="Calibri"/>
              <a:cs typeface="Calibri"/>
              <a:sym typeface="Calibri"/>
            </a:endParaRPr>
          </a:p>
          <a:p>
            <a:pPr indent="0" lvl="0" marL="0" rtl="0" algn="l">
              <a:spcBef>
                <a:spcPts val="0"/>
              </a:spcBef>
              <a:spcAft>
                <a:spcPts val="0"/>
              </a:spcAft>
              <a:buNone/>
            </a:pPr>
            <a:r>
              <a:rPr b="1" lang="en" sz="1200">
                <a:latin typeface="Calibri"/>
                <a:ea typeface="Calibri"/>
                <a:cs typeface="Calibri"/>
                <a:sym typeface="Calibri"/>
              </a:rPr>
              <a:t>Peran guru:</a:t>
            </a:r>
            <a:endParaRPr sz="1200">
              <a:latin typeface="Calibri"/>
              <a:ea typeface="Calibri"/>
              <a:cs typeface="Calibri"/>
              <a:sym typeface="Calibri"/>
            </a:endParaRPr>
          </a:p>
          <a:p>
            <a:pPr indent="0" lvl="0" marL="0" rtl="0" algn="l">
              <a:spcBef>
                <a:spcPts val="0"/>
              </a:spcBef>
              <a:spcAft>
                <a:spcPts val="0"/>
              </a:spcAft>
              <a:buNone/>
            </a:pPr>
            <a:r>
              <a:rPr lang="en" sz="1200">
                <a:latin typeface="Calibri"/>
                <a:ea typeface="Calibri"/>
                <a:cs typeface="Calibri"/>
                <a:sym typeface="Calibri"/>
              </a:rPr>
              <a:t>Narasumber, fasilitator</a:t>
            </a:r>
            <a:endParaRPr sz="1200">
              <a:latin typeface="Calibri"/>
              <a:ea typeface="Calibri"/>
              <a:cs typeface="Calibri"/>
              <a:sym typeface="Calibri"/>
            </a:endParaRPr>
          </a:p>
        </p:txBody>
      </p:sp>
      <p:graphicFrame>
        <p:nvGraphicFramePr>
          <p:cNvPr id="199" name="Google Shape;199;p25"/>
          <p:cNvGraphicFramePr/>
          <p:nvPr/>
        </p:nvGraphicFramePr>
        <p:xfrm>
          <a:off x="2633325" y="3967500"/>
          <a:ext cx="3000000" cy="3000000"/>
        </p:xfrm>
        <a:graphic>
          <a:graphicData uri="http://schemas.openxmlformats.org/drawingml/2006/table">
            <a:tbl>
              <a:tblPr>
                <a:noFill/>
                <a:tableStyleId>{486B34A1-BCAB-435D-98B4-5EAAC1E2DC24}</a:tableStyleId>
              </a:tblPr>
              <a:tblGrid>
                <a:gridCol w="1894000"/>
                <a:gridCol w="1894000"/>
              </a:tblGrid>
              <a:tr h="315150">
                <a:tc>
                  <a:txBody>
                    <a:bodyPr/>
                    <a:lstStyle/>
                    <a:p>
                      <a:pPr indent="0" lvl="0" marL="0" rtl="0" algn="ctr">
                        <a:spcBef>
                          <a:spcPts val="0"/>
                        </a:spcBef>
                        <a:spcAft>
                          <a:spcPts val="0"/>
                        </a:spcAft>
                        <a:buNone/>
                      </a:pPr>
                      <a:r>
                        <a:rPr b="1" lang="en" sz="1200">
                          <a:latin typeface="Calibri"/>
                          <a:ea typeface="Calibri"/>
                          <a:cs typeface="Calibri"/>
                          <a:sym typeface="Calibri"/>
                        </a:rPr>
                        <a:t>Dulu</a:t>
                      </a:r>
                      <a:endParaRPr b="1" sz="1200">
                        <a:latin typeface="Calibri"/>
                        <a:ea typeface="Calibri"/>
                        <a:cs typeface="Calibri"/>
                        <a:sym typeface="Calibri"/>
                      </a:endParaRPr>
                    </a:p>
                  </a:txBody>
                  <a:tcPr marT="91425" marB="91425" marR="91425" marL="91425">
                    <a:solidFill>
                      <a:srgbClr val="D9D9D9"/>
                    </a:solidFill>
                  </a:tcPr>
                </a:tc>
                <a:tc>
                  <a:txBody>
                    <a:bodyPr/>
                    <a:lstStyle/>
                    <a:p>
                      <a:pPr indent="0" lvl="0" marL="0" rtl="0" algn="ctr">
                        <a:spcBef>
                          <a:spcPts val="0"/>
                        </a:spcBef>
                        <a:spcAft>
                          <a:spcPts val="0"/>
                        </a:spcAft>
                        <a:buNone/>
                      </a:pPr>
                      <a:r>
                        <a:rPr b="1" lang="en" sz="1200">
                          <a:latin typeface="Calibri"/>
                          <a:ea typeface="Calibri"/>
                          <a:cs typeface="Calibri"/>
                          <a:sym typeface="Calibri"/>
                        </a:rPr>
                        <a:t>Sekarang</a:t>
                      </a:r>
                      <a:endParaRPr b="1" sz="1200">
                        <a:latin typeface="Calibri"/>
                        <a:ea typeface="Calibri"/>
                        <a:cs typeface="Calibri"/>
                        <a:sym typeface="Calibri"/>
                      </a:endParaRPr>
                    </a:p>
                  </a:txBody>
                  <a:tcPr marT="91425" marB="91425" marR="91425" marL="91425">
                    <a:solidFill>
                      <a:srgbClr val="D9D9D9"/>
                    </a:solidFill>
                  </a:tcPr>
                </a:tc>
              </a:tr>
              <a:tr h="315150">
                <a:tc>
                  <a:txBody>
                    <a:bodyPr/>
                    <a:lstStyle/>
                    <a:p>
                      <a:pPr indent="0" lvl="0" marL="0" rtl="0" algn="l">
                        <a:spcBef>
                          <a:spcPts val="0"/>
                        </a:spcBef>
                        <a:spcAft>
                          <a:spcPts val="0"/>
                        </a:spcAft>
                        <a:buNone/>
                      </a:pPr>
                      <a:r>
                        <a:t/>
                      </a:r>
                      <a:endParaRPr sz="1200">
                        <a:latin typeface="Calibri"/>
                        <a:ea typeface="Calibri"/>
                        <a:cs typeface="Calibri"/>
                        <a:sym typeface="Calibri"/>
                      </a:endParaRPr>
                    </a:p>
                  </a:txBody>
                  <a:tcPr marT="91425" marB="91425" marR="91425" marL="91425">
                    <a:solidFill>
                      <a:srgbClr val="EFEFEF"/>
                    </a:solidFill>
                  </a:tcPr>
                </a:tc>
                <a:tc>
                  <a:txBody>
                    <a:bodyPr/>
                    <a:lstStyle/>
                    <a:p>
                      <a:pPr indent="0" lvl="0" marL="0" rtl="0" algn="l">
                        <a:spcBef>
                          <a:spcPts val="0"/>
                        </a:spcBef>
                        <a:spcAft>
                          <a:spcPts val="0"/>
                        </a:spcAft>
                        <a:buNone/>
                      </a:pPr>
                      <a:r>
                        <a:t/>
                      </a:r>
                      <a:endParaRPr sz="1200">
                        <a:latin typeface="Calibri"/>
                        <a:ea typeface="Calibri"/>
                        <a:cs typeface="Calibri"/>
                        <a:sym typeface="Calibri"/>
                      </a:endParaRPr>
                    </a:p>
                  </a:txBody>
                  <a:tcPr marT="91425" marB="91425" marR="91425" marL="91425">
                    <a:solidFill>
                      <a:srgbClr val="EFEFEF"/>
                    </a:solidFill>
                  </a:tcPr>
                </a:tc>
              </a:tr>
            </a:tbl>
          </a:graphicData>
        </a:graphic>
      </p:graphicFrame>
      <p:sp>
        <p:nvSpPr>
          <p:cNvPr id="200" name="Google Shape;200;p25"/>
          <p:cNvSpPr txBox="1"/>
          <p:nvPr/>
        </p:nvSpPr>
        <p:spPr>
          <a:xfrm>
            <a:off x="7007325" y="3714075"/>
            <a:ext cx="1838700" cy="1200600"/>
          </a:xfrm>
          <a:prstGeom prst="rect">
            <a:avLst/>
          </a:prstGeom>
          <a:solidFill>
            <a:srgbClr val="D9D9D9"/>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100">
                <a:latin typeface="Calibri"/>
                <a:ea typeface="Calibri"/>
                <a:cs typeface="Calibri"/>
                <a:sym typeface="Calibri"/>
              </a:rPr>
              <a:t>Tips: </a:t>
            </a:r>
            <a:r>
              <a:rPr lang="en" sz="1100">
                <a:latin typeface="Calibri"/>
                <a:ea typeface="Calibri"/>
                <a:cs typeface="Calibri"/>
                <a:sym typeface="Calibri"/>
              </a:rPr>
              <a:t>Jika fasilitas pemutaran video tidak tersedia, guru bisa membuat narasi/cerita berdasarkan video tersebut dan membacakannya pada peserta didik.</a:t>
            </a:r>
            <a:endParaRPr/>
          </a:p>
        </p:txBody>
      </p:sp>
      <p:sp>
        <p:nvSpPr>
          <p:cNvPr id="201" name="Google Shape;201;p2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5" name="Shape 205"/>
        <p:cNvGrpSpPr/>
        <p:nvPr/>
      </p:nvGrpSpPr>
      <p:grpSpPr>
        <a:xfrm>
          <a:off x="0" y="0"/>
          <a:ext cx="0" cy="0"/>
          <a:chOff x="0" y="0"/>
          <a:chExt cx="0" cy="0"/>
        </a:xfrm>
      </p:grpSpPr>
      <p:sp>
        <p:nvSpPr>
          <p:cNvPr id="206" name="Google Shape;206;p26"/>
          <p:cNvSpPr txBox="1"/>
          <p:nvPr/>
        </p:nvSpPr>
        <p:spPr>
          <a:xfrm>
            <a:off x="2255975" y="362700"/>
            <a:ext cx="6491700" cy="4309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latin typeface="Calibri"/>
                <a:ea typeface="Calibri"/>
                <a:cs typeface="Calibri"/>
                <a:sym typeface="Calibri"/>
              </a:rPr>
              <a:t>Persiapan</a:t>
            </a:r>
            <a:endParaRPr b="1">
              <a:latin typeface="Calibri"/>
              <a:ea typeface="Calibri"/>
              <a:cs typeface="Calibri"/>
              <a:sym typeface="Calibri"/>
            </a:endParaRPr>
          </a:p>
          <a:p>
            <a:pPr indent="0" lvl="0" marL="0" rtl="0" algn="l">
              <a:spcBef>
                <a:spcPts val="0"/>
              </a:spcBef>
              <a:spcAft>
                <a:spcPts val="0"/>
              </a:spcAft>
              <a:buNone/>
            </a:pPr>
            <a:r>
              <a:rPr lang="en" sz="1200">
                <a:latin typeface="Calibri"/>
                <a:ea typeface="Calibri"/>
                <a:cs typeface="Calibri"/>
                <a:sym typeface="Calibri"/>
              </a:rPr>
              <a:t>1. Guru mengumpulkan dan membaca sumber-sumber belajar tentang 5 jenis gas rumah kaca (uap air, CO2, CH4, N2O, dan CFC/klorofluorokarbon)</a:t>
            </a:r>
            <a:endParaRPr sz="1200">
              <a:latin typeface="Calibri"/>
              <a:ea typeface="Calibri"/>
              <a:cs typeface="Calibri"/>
              <a:sym typeface="Calibri"/>
            </a:endParaRPr>
          </a:p>
          <a:p>
            <a:pPr indent="0" lvl="0" marL="0" rtl="0" algn="l">
              <a:spcBef>
                <a:spcPts val="0"/>
              </a:spcBef>
              <a:spcAft>
                <a:spcPts val="0"/>
              </a:spcAft>
              <a:buNone/>
            </a:pPr>
            <a:r>
              <a:rPr lang="en" sz="1200">
                <a:latin typeface="Calibri"/>
                <a:ea typeface="Calibri"/>
                <a:cs typeface="Calibri"/>
                <a:sym typeface="Calibri"/>
              </a:rPr>
              <a:t>2. Guru menyiapkan perlengkapan simulasi “selimut bumi” (lihat halaman 15).</a:t>
            </a:r>
            <a:endParaRPr sz="1200">
              <a:latin typeface="Calibri"/>
              <a:ea typeface="Calibri"/>
              <a:cs typeface="Calibri"/>
              <a:sym typeface="Calibri"/>
            </a:endParaRPr>
          </a:p>
          <a:p>
            <a:pPr indent="0" lvl="0" marL="0" rtl="0" algn="l">
              <a:spcBef>
                <a:spcPts val="0"/>
              </a:spcBef>
              <a:spcAft>
                <a:spcPts val="0"/>
              </a:spcAft>
              <a:buNone/>
            </a:pPr>
            <a:r>
              <a:t/>
            </a:r>
            <a:endParaRPr sz="1200">
              <a:latin typeface="Calibri"/>
              <a:ea typeface="Calibri"/>
              <a:cs typeface="Calibri"/>
              <a:sym typeface="Calibri"/>
            </a:endParaRPr>
          </a:p>
          <a:p>
            <a:pPr indent="0" lvl="0" marL="0" rtl="0" algn="l">
              <a:spcBef>
                <a:spcPts val="0"/>
              </a:spcBef>
              <a:spcAft>
                <a:spcPts val="0"/>
              </a:spcAft>
              <a:buNone/>
            </a:pPr>
            <a:r>
              <a:t/>
            </a:r>
            <a:endParaRPr sz="1200">
              <a:latin typeface="Calibri"/>
              <a:ea typeface="Calibri"/>
              <a:cs typeface="Calibri"/>
              <a:sym typeface="Calibri"/>
            </a:endParaRPr>
          </a:p>
          <a:p>
            <a:pPr indent="0" lvl="0" marL="0" rtl="0" algn="l">
              <a:spcBef>
                <a:spcPts val="0"/>
              </a:spcBef>
              <a:spcAft>
                <a:spcPts val="0"/>
              </a:spcAft>
              <a:buNone/>
            </a:pPr>
            <a:r>
              <a:rPr b="1" lang="en">
                <a:latin typeface="Calibri"/>
                <a:ea typeface="Calibri"/>
                <a:cs typeface="Calibri"/>
                <a:sym typeface="Calibri"/>
              </a:rPr>
              <a:t>Pelaksanaan</a:t>
            </a:r>
            <a:endParaRPr b="1">
              <a:latin typeface="Calibri"/>
              <a:ea typeface="Calibri"/>
              <a:cs typeface="Calibri"/>
              <a:sym typeface="Calibri"/>
            </a:endParaRPr>
          </a:p>
          <a:p>
            <a:pPr indent="0" lvl="0" marL="0" rtl="0" algn="l">
              <a:spcBef>
                <a:spcPts val="0"/>
              </a:spcBef>
              <a:spcAft>
                <a:spcPts val="0"/>
              </a:spcAft>
              <a:buNone/>
            </a:pPr>
            <a:r>
              <a:rPr lang="en" sz="1200">
                <a:latin typeface="Calibri"/>
                <a:ea typeface="Calibri"/>
                <a:cs typeface="Calibri"/>
                <a:sym typeface="Calibri"/>
              </a:rPr>
              <a:t>1. </a:t>
            </a:r>
            <a:r>
              <a:rPr b="1" lang="en" sz="1200">
                <a:latin typeface="Calibri"/>
                <a:ea typeface="Calibri"/>
                <a:cs typeface="Calibri"/>
                <a:sym typeface="Calibri"/>
              </a:rPr>
              <a:t>Kait:</a:t>
            </a:r>
            <a:r>
              <a:rPr lang="en" sz="1200">
                <a:latin typeface="Calibri"/>
                <a:ea typeface="Calibri"/>
                <a:cs typeface="Calibri"/>
                <a:sym typeface="Calibri"/>
              </a:rPr>
              <a:t> Peserta didik mengingat kembali, apa penyebab terjadinya perubahan iklim (gas rumah kaca). Guru kemudian mengajak peserta didik menyelidiki lebih jauh tentang gas rumah kaca.</a:t>
            </a:r>
            <a:endParaRPr sz="1200">
              <a:latin typeface="Calibri"/>
              <a:ea typeface="Calibri"/>
              <a:cs typeface="Calibri"/>
              <a:sym typeface="Calibri"/>
            </a:endParaRPr>
          </a:p>
          <a:p>
            <a:pPr indent="0" lvl="0" marL="0" rtl="0" algn="l">
              <a:spcBef>
                <a:spcPts val="0"/>
              </a:spcBef>
              <a:spcAft>
                <a:spcPts val="0"/>
              </a:spcAft>
              <a:buNone/>
            </a:pPr>
            <a:r>
              <a:rPr lang="en" sz="1200">
                <a:latin typeface="Calibri"/>
                <a:ea typeface="Calibri"/>
                <a:cs typeface="Calibri"/>
                <a:sym typeface="Calibri"/>
              </a:rPr>
              <a:t>2. Guru memandu peserta didik bermain “Selimut Bumi” (cara bermain ada di halaman 15).</a:t>
            </a:r>
            <a:endParaRPr sz="1200">
              <a:latin typeface="Calibri"/>
              <a:ea typeface="Calibri"/>
              <a:cs typeface="Calibri"/>
              <a:sym typeface="Calibri"/>
            </a:endParaRPr>
          </a:p>
          <a:p>
            <a:pPr indent="0" lvl="0" marL="0" rtl="0" algn="l">
              <a:spcBef>
                <a:spcPts val="0"/>
              </a:spcBef>
              <a:spcAft>
                <a:spcPts val="0"/>
              </a:spcAft>
              <a:buNone/>
            </a:pPr>
            <a:r>
              <a:rPr lang="en" sz="1200">
                <a:latin typeface="Calibri"/>
                <a:ea typeface="Calibri"/>
                <a:cs typeface="Calibri"/>
                <a:sym typeface="Calibri"/>
              </a:rPr>
              <a:t>3. Peserta didik dibagi menjadi 5 kelompok. Setiap kelompok bertugas menyelidiki satu jenis gas rumah kaca, termasuk kegiatan manusia yang menghasilkan gas tersebut. Peserta didik dapat mengakses sumber-sumber belajar yang telah disiapkan, atau mencari sendiri.</a:t>
            </a:r>
            <a:endParaRPr sz="1200">
              <a:latin typeface="Calibri"/>
              <a:ea typeface="Calibri"/>
              <a:cs typeface="Calibri"/>
              <a:sym typeface="Calibri"/>
            </a:endParaRPr>
          </a:p>
          <a:p>
            <a:pPr indent="0" lvl="0" marL="0" rtl="0" algn="l">
              <a:spcBef>
                <a:spcPts val="0"/>
              </a:spcBef>
              <a:spcAft>
                <a:spcPts val="0"/>
              </a:spcAft>
              <a:buNone/>
            </a:pPr>
            <a:r>
              <a:rPr lang="en" sz="1200">
                <a:latin typeface="Calibri"/>
                <a:ea typeface="Calibri"/>
                <a:cs typeface="Calibri"/>
                <a:sym typeface="Calibri"/>
              </a:rPr>
              <a:t>4. Setiap kelompok menyajikan hasil penyelidikan mereka dalam bentuk majalah dinding (dibuat di lembaran kardus bekas). Guru menyemangati kelompok untuk menghias mading sekreatif mungkin.</a:t>
            </a:r>
            <a:endParaRPr sz="1200">
              <a:latin typeface="Calibri"/>
              <a:ea typeface="Calibri"/>
              <a:cs typeface="Calibri"/>
              <a:sym typeface="Calibri"/>
            </a:endParaRPr>
          </a:p>
          <a:p>
            <a:pPr indent="0" lvl="0" marL="0" rtl="0" algn="l">
              <a:spcBef>
                <a:spcPts val="0"/>
              </a:spcBef>
              <a:spcAft>
                <a:spcPts val="0"/>
              </a:spcAft>
              <a:buNone/>
            </a:pPr>
            <a:r>
              <a:rPr lang="en" sz="1200">
                <a:latin typeface="Calibri"/>
                <a:ea typeface="Calibri"/>
                <a:cs typeface="Calibri"/>
                <a:sym typeface="Calibri"/>
              </a:rPr>
              <a:t>5. </a:t>
            </a:r>
            <a:r>
              <a:rPr i="1" lang="en" sz="1200">
                <a:latin typeface="Calibri"/>
                <a:ea typeface="Calibri"/>
                <a:cs typeface="Calibri"/>
                <a:sym typeface="Calibri"/>
              </a:rPr>
              <a:t>Gallery walk</a:t>
            </a:r>
            <a:r>
              <a:rPr lang="en" sz="1200">
                <a:latin typeface="Calibri"/>
                <a:ea typeface="Calibri"/>
                <a:cs typeface="Calibri"/>
                <a:sym typeface="Calibri"/>
              </a:rPr>
              <a:t> - semua mading ditempel ke dinding dengan selotip kertas. peserta didik diberi waktu untuk saling melihat karya teman. Sembari berkeliling, peserta didik mencatat sifat khas dan sumber setiap gas rumah kaca di jurnal projek.</a:t>
            </a:r>
            <a:endParaRPr sz="1200">
              <a:latin typeface="Calibri"/>
              <a:ea typeface="Calibri"/>
              <a:cs typeface="Calibri"/>
              <a:sym typeface="Calibri"/>
            </a:endParaRPr>
          </a:p>
          <a:p>
            <a:pPr indent="0" lvl="0" marL="0" rtl="0" algn="l">
              <a:spcBef>
                <a:spcPts val="0"/>
              </a:spcBef>
              <a:spcAft>
                <a:spcPts val="0"/>
              </a:spcAft>
              <a:buNone/>
            </a:pPr>
            <a:r>
              <a:rPr lang="en" sz="1200">
                <a:latin typeface="Calibri"/>
                <a:ea typeface="Calibri"/>
                <a:cs typeface="Calibri"/>
                <a:sym typeface="Calibri"/>
              </a:rPr>
              <a:t>6. Guru mengakhiri pertemuan dengan membuat kuis bertema ‘gas rumah kaca.’ Soal dan jawaban kuis diambil dari isi mading peserta didik. peserta didik yang menjawab benar diapresiasi dengan mengajak semua peserta didik bertepuk tangan tiga kali.</a:t>
            </a:r>
            <a:endParaRPr sz="1200">
              <a:latin typeface="Calibri"/>
              <a:ea typeface="Calibri"/>
              <a:cs typeface="Calibri"/>
              <a:sym typeface="Calibri"/>
            </a:endParaRPr>
          </a:p>
          <a:p>
            <a:pPr indent="0" lvl="0" marL="0" rtl="0" algn="l">
              <a:spcBef>
                <a:spcPts val="0"/>
              </a:spcBef>
              <a:spcAft>
                <a:spcPts val="0"/>
              </a:spcAft>
              <a:buNone/>
            </a:pPr>
            <a:r>
              <a:rPr lang="en" sz="1200">
                <a:latin typeface="Calibri"/>
                <a:ea typeface="Calibri"/>
                <a:cs typeface="Calibri"/>
                <a:sym typeface="Calibri"/>
              </a:rPr>
              <a:t>7. peserta didik menuliskan refleksi kegiatan dalam jurnal projek.</a:t>
            </a:r>
            <a:endParaRPr sz="1200">
              <a:latin typeface="Calibri"/>
              <a:ea typeface="Calibri"/>
              <a:cs typeface="Calibri"/>
              <a:sym typeface="Calibri"/>
            </a:endParaRPr>
          </a:p>
        </p:txBody>
      </p:sp>
      <p:sp>
        <p:nvSpPr>
          <p:cNvPr id="207" name="Google Shape;207;p26"/>
          <p:cNvSpPr txBox="1"/>
          <p:nvPr/>
        </p:nvSpPr>
        <p:spPr>
          <a:xfrm>
            <a:off x="264875" y="286500"/>
            <a:ext cx="1838700" cy="4479300"/>
          </a:xfrm>
          <a:prstGeom prst="rect">
            <a:avLst/>
          </a:prstGeom>
          <a:solidFill>
            <a:srgbClr val="F4CCCC"/>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300">
                <a:latin typeface="Calibri"/>
                <a:ea typeface="Calibri"/>
                <a:cs typeface="Calibri"/>
                <a:sym typeface="Calibri"/>
              </a:rPr>
              <a:t>Topik</a:t>
            </a:r>
            <a:r>
              <a:rPr b="1" lang="en" sz="1300">
                <a:latin typeface="Calibri"/>
                <a:ea typeface="Calibri"/>
                <a:cs typeface="Calibri"/>
                <a:sym typeface="Calibri"/>
              </a:rPr>
              <a:t> 2</a:t>
            </a:r>
            <a:endParaRPr b="1" sz="1300">
              <a:latin typeface="Calibri"/>
              <a:ea typeface="Calibri"/>
              <a:cs typeface="Calibri"/>
              <a:sym typeface="Calibri"/>
            </a:endParaRPr>
          </a:p>
          <a:p>
            <a:pPr indent="0" lvl="0" marL="0" rtl="0" algn="l">
              <a:spcBef>
                <a:spcPts val="0"/>
              </a:spcBef>
              <a:spcAft>
                <a:spcPts val="0"/>
              </a:spcAft>
              <a:buNone/>
            </a:pPr>
            <a:r>
              <a:rPr b="1" lang="en" sz="1300">
                <a:latin typeface="Calibri"/>
                <a:ea typeface="Calibri"/>
                <a:cs typeface="Calibri"/>
                <a:sym typeface="Calibri"/>
              </a:rPr>
              <a:t>Bagaimana Iklim Bisa Berubah?</a:t>
            </a:r>
            <a:endParaRPr b="1" sz="1300">
              <a:latin typeface="Calibri"/>
              <a:ea typeface="Calibri"/>
              <a:cs typeface="Calibri"/>
              <a:sym typeface="Calibri"/>
            </a:endParaRPr>
          </a:p>
          <a:p>
            <a:pPr indent="0" lvl="0" marL="0" rtl="0" algn="l">
              <a:spcBef>
                <a:spcPts val="0"/>
              </a:spcBef>
              <a:spcAft>
                <a:spcPts val="0"/>
              </a:spcAft>
              <a:buNone/>
            </a:pPr>
            <a:r>
              <a:rPr lang="en" sz="1200">
                <a:latin typeface="Calibri"/>
                <a:ea typeface="Calibri"/>
                <a:cs typeface="Calibri"/>
                <a:sym typeface="Calibri"/>
              </a:rPr>
              <a:t>Aktivitas</a:t>
            </a:r>
            <a:r>
              <a:rPr lang="en" sz="1200">
                <a:latin typeface="Calibri"/>
                <a:ea typeface="Calibri"/>
                <a:cs typeface="Calibri"/>
                <a:sym typeface="Calibri"/>
              </a:rPr>
              <a:t> 3</a:t>
            </a:r>
            <a:endParaRPr sz="1200">
              <a:latin typeface="Calibri"/>
              <a:ea typeface="Calibri"/>
              <a:cs typeface="Calibri"/>
              <a:sym typeface="Calibri"/>
            </a:endParaRPr>
          </a:p>
          <a:p>
            <a:pPr indent="0" lvl="0" marL="0" rtl="0" algn="l">
              <a:spcBef>
                <a:spcPts val="0"/>
              </a:spcBef>
              <a:spcAft>
                <a:spcPts val="0"/>
              </a:spcAft>
              <a:buNone/>
            </a:pPr>
            <a:r>
              <a:t/>
            </a:r>
            <a:endParaRPr sz="1200">
              <a:latin typeface="Calibri"/>
              <a:ea typeface="Calibri"/>
              <a:cs typeface="Calibri"/>
              <a:sym typeface="Calibri"/>
            </a:endParaRPr>
          </a:p>
          <a:p>
            <a:pPr indent="0" lvl="0" marL="0" rtl="0" algn="l">
              <a:spcBef>
                <a:spcPts val="0"/>
              </a:spcBef>
              <a:spcAft>
                <a:spcPts val="0"/>
              </a:spcAft>
              <a:buNone/>
            </a:pPr>
            <a:r>
              <a:t/>
            </a:r>
            <a:endParaRPr sz="1200">
              <a:latin typeface="Calibri"/>
              <a:ea typeface="Calibri"/>
              <a:cs typeface="Calibri"/>
              <a:sym typeface="Calibri"/>
            </a:endParaRPr>
          </a:p>
          <a:p>
            <a:pPr indent="0" lvl="0" marL="0" rtl="0" algn="l">
              <a:spcBef>
                <a:spcPts val="0"/>
              </a:spcBef>
              <a:spcAft>
                <a:spcPts val="0"/>
              </a:spcAft>
              <a:buNone/>
            </a:pPr>
            <a:r>
              <a:t/>
            </a:r>
            <a:endParaRPr sz="1200">
              <a:latin typeface="Calibri"/>
              <a:ea typeface="Calibri"/>
              <a:cs typeface="Calibri"/>
              <a:sym typeface="Calibri"/>
            </a:endParaRPr>
          </a:p>
          <a:p>
            <a:pPr indent="0" lvl="0" marL="0" rtl="0" algn="l">
              <a:spcBef>
                <a:spcPts val="0"/>
              </a:spcBef>
              <a:spcAft>
                <a:spcPts val="0"/>
              </a:spcAft>
              <a:buNone/>
            </a:pPr>
            <a:r>
              <a:rPr b="1" lang="en" sz="1200">
                <a:latin typeface="Calibri"/>
                <a:ea typeface="Calibri"/>
                <a:cs typeface="Calibri"/>
                <a:sym typeface="Calibri"/>
              </a:rPr>
              <a:t>Tujuan</a:t>
            </a:r>
            <a:endParaRPr b="1" sz="1200">
              <a:latin typeface="Calibri"/>
              <a:ea typeface="Calibri"/>
              <a:cs typeface="Calibri"/>
              <a:sym typeface="Calibri"/>
            </a:endParaRPr>
          </a:p>
          <a:p>
            <a:pPr indent="0" lvl="0" marL="0" rtl="0" algn="l">
              <a:spcBef>
                <a:spcPts val="0"/>
              </a:spcBef>
              <a:spcAft>
                <a:spcPts val="0"/>
              </a:spcAft>
              <a:buNone/>
            </a:pPr>
            <a:r>
              <a:rPr lang="en" sz="1200">
                <a:latin typeface="Calibri"/>
                <a:ea typeface="Calibri"/>
                <a:cs typeface="Calibri"/>
                <a:sym typeface="Calibri"/>
              </a:rPr>
              <a:t>Mengenal berbagai gas rumah kaca - sifat khas dan sumbernya</a:t>
            </a:r>
            <a:endParaRPr sz="1200">
              <a:latin typeface="Calibri"/>
              <a:ea typeface="Calibri"/>
              <a:cs typeface="Calibri"/>
              <a:sym typeface="Calibri"/>
            </a:endParaRPr>
          </a:p>
          <a:p>
            <a:pPr indent="0" lvl="0" marL="0" rtl="0" algn="l">
              <a:spcBef>
                <a:spcPts val="0"/>
              </a:spcBef>
              <a:spcAft>
                <a:spcPts val="0"/>
              </a:spcAft>
              <a:buNone/>
            </a:pPr>
            <a:r>
              <a:t/>
            </a:r>
            <a:endParaRPr sz="1200">
              <a:latin typeface="Calibri"/>
              <a:ea typeface="Calibri"/>
              <a:cs typeface="Calibri"/>
              <a:sym typeface="Calibri"/>
            </a:endParaRPr>
          </a:p>
          <a:p>
            <a:pPr indent="0" lvl="0" marL="0" rtl="0" algn="l">
              <a:spcBef>
                <a:spcPts val="0"/>
              </a:spcBef>
              <a:spcAft>
                <a:spcPts val="0"/>
              </a:spcAft>
              <a:buNone/>
            </a:pPr>
            <a:r>
              <a:t/>
            </a:r>
            <a:endParaRPr sz="1200">
              <a:latin typeface="Calibri"/>
              <a:ea typeface="Calibri"/>
              <a:cs typeface="Calibri"/>
              <a:sym typeface="Calibri"/>
            </a:endParaRPr>
          </a:p>
          <a:p>
            <a:pPr indent="0" lvl="0" marL="0" rtl="0" algn="l">
              <a:spcBef>
                <a:spcPts val="0"/>
              </a:spcBef>
              <a:spcAft>
                <a:spcPts val="0"/>
              </a:spcAft>
              <a:buNone/>
            </a:pPr>
            <a:r>
              <a:t/>
            </a:r>
            <a:endParaRPr sz="1200">
              <a:latin typeface="Calibri"/>
              <a:ea typeface="Calibri"/>
              <a:cs typeface="Calibri"/>
              <a:sym typeface="Calibri"/>
            </a:endParaRPr>
          </a:p>
          <a:p>
            <a:pPr indent="0" lvl="0" marL="0" rtl="0" algn="l">
              <a:spcBef>
                <a:spcPts val="0"/>
              </a:spcBef>
              <a:spcAft>
                <a:spcPts val="0"/>
              </a:spcAft>
              <a:buNone/>
            </a:pPr>
            <a:r>
              <a:t/>
            </a:r>
            <a:endParaRPr sz="1200">
              <a:latin typeface="Calibri"/>
              <a:ea typeface="Calibri"/>
              <a:cs typeface="Calibri"/>
              <a:sym typeface="Calibri"/>
            </a:endParaRPr>
          </a:p>
          <a:p>
            <a:pPr indent="0" lvl="0" marL="0" rtl="0" algn="l">
              <a:spcBef>
                <a:spcPts val="0"/>
              </a:spcBef>
              <a:spcAft>
                <a:spcPts val="0"/>
              </a:spcAft>
              <a:buNone/>
            </a:pPr>
            <a:r>
              <a:rPr b="1" lang="en" sz="1200">
                <a:latin typeface="Calibri"/>
                <a:ea typeface="Calibri"/>
                <a:cs typeface="Calibri"/>
                <a:sym typeface="Calibri"/>
              </a:rPr>
              <a:t>Waktu:</a:t>
            </a:r>
            <a:endParaRPr sz="1200">
              <a:latin typeface="Calibri"/>
              <a:ea typeface="Calibri"/>
              <a:cs typeface="Calibri"/>
              <a:sym typeface="Calibri"/>
            </a:endParaRPr>
          </a:p>
          <a:p>
            <a:pPr indent="0" lvl="0" marL="0" rtl="0" algn="l">
              <a:spcBef>
                <a:spcPts val="0"/>
              </a:spcBef>
              <a:spcAft>
                <a:spcPts val="0"/>
              </a:spcAft>
              <a:buNone/>
            </a:pPr>
            <a:r>
              <a:rPr lang="en" sz="1200">
                <a:latin typeface="Calibri"/>
                <a:ea typeface="Calibri"/>
                <a:cs typeface="Calibri"/>
                <a:sym typeface="Calibri"/>
              </a:rPr>
              <a:t> 4 JP (140 menit)</a:t>
            </a:r>
            <a:endParaRPr sz="1200">
              <a:latin typeface="Calibri"/>
              <a:ea typeface="Calibri"/>
              <a:cs typeface="Calibri"/>
              <a:sym typeface="Calibri"/>
            </a:endParaRPr>
          </a:p>
          <a:p>
            <a:pPr indent="0" lvl="0" marL="0" rtl="0" algn="l">
              <a:spcBef>
                <a:spcPts val="0"/>
              </a:spcBef>
              <a:spcAft>
                <a:spcPts val="0"/>
              </a:spcAft>
              <a:buNone/>
            </a:pPr>
            <a:r>
              <a:rPr b="1" lang="en" sz="1200">
                <a:latin typeface="Calibri"/>
                <a:ea typeface="Calibri"/>
                <a:cs typeface="Calibri"/>
                <a:sym typeface="Calibri"/>
              </a:rPr>
              <a:t>Bahan:</a:t>
            </a:r>
            <a:endParaRPr b="1" sz="1200">
              <a:latin typeface="Calibri"/>
              <a:ea typeface="Calibri"/>
              <a:cs typeface="Calibri"/>
              <a:sym typeface="Calibri"/>
            </a:endParaRPr>
          </a:p>
          <a:p>
            <a:pPr indent="0" lvl="0" marL="0" rtl="0" algn="l">
              <a:spcBef>
                <a:spcPts val="0"/>
              </a:spcBef>
              <a:spcAft>
                <a:spcPts val="0"/>
              </a:spcAft>
              <a:buNone/>
            </a:pPr>
            <a:r>
              <a:rPr lang="en" sz="1200">
                <a:latin typeface="Calibri"/>
                <a:ea typeface="Calibri"/>
                <a:cs typeface="Calibri"/>
                <a:sym typeface="Calibri"/>
              </a:rPr>
              <a:t>Kardus, a</a:t>
            </a:r>
            <a:r>
              <a:rPr lang="en" sz="1200">
                <a:latin typeface="Calibri"/>
                <a:ea typeface="Calibri"/>
                <a:cs typeface="Calibri"/>
                <a:sym typeface="Calibri"/>
              </a:rPr>
              <a:t>lat warna, kertas warna/kertas kado bekas, lem-gunting, kapur</a:t>
            </a:r>
            <a:endParaRPr sz="1200">
              <a:latin typeface="Calibri"/>
              <a:ea typeface="Calibri"/>
              <a:cs typeface="Calibri"/>
              <a:sym typeface="Calibri"/>
            </a:endParaRPr>
          </a:p>
          <a:p>
            <a:pPr indent="0" lvl="0" marL="0" rtl="0" algn="l">
              <a:spcBef>
                <a:spcPts val="0"/>
              </a:spcBef>
              <a:spcAft>
                <a:spcPts val="0"/>
              </a:spcAft>
              <a:buNone/>
            </a:pPr>
            <a:r>
              <a:rPr b="1" lang="en" sz="1200">
                <a:latin typeface="Calibri"/>
                <a:ea typeface="Calibri"/>
                <a:cs typeface="Calibri"/>
                <a:sym typeface="Calibri"/>
              </a:rPr>
              <a:t>Peran guru:</a:t>
            </a:r>
            <a:endParaRPr sz="1200">
              <a:latin typeface="Calibri"/>
              <a:ea typeface="Calibri"/>
              <a:cs typeface="Calibri"/>
              <a:sym typeface="Calibri"/>
            </a:endParaRPr>
          </a:p>
          <a:p>
            <a:pPr indent="0" lvl="0" marL="0" rtl="0" algn="l">
              <a:spcBef>
                <a:spcPts val="0"/>
              </a:spcBef>
              <a:spcAft>
                <a:spcPts val="0"/>
              </a:spcAft>
              <a:buNone/>
            </a:pPr>
            <a:r>
              <a:rPr lang="en" sz="1200">
                <a:latin typeface="Calibri"/>
                <a:ea typeface="Calibri"/>
                <a:cs typeface="Calibri"/>
                <a:sym typeface="Calibri"/>
              </a:rPr>
              <a:t>Fasilitator</a:t>
            </a:r>
            <a:endParaRPr sz="1200">
              <a:latin typeface="Calibri"/>
              <a:ea typeface="Calibri"/>
              <a:cs typeface="Calibri"/>
              <a:sym typeface="Calibri"/>
            </a:endParaRPr>
          </a:p>
        </p:txBody>
      </p:sp>
      <p:sp>
        <p:nvSpPr>
          <p:cNvPr id="208" name="Google Shape;208;p2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2" name="Shape 212"/>
        <p:cNvGrpSpPr/>
        <p:nvPr/>
      </p:nvGrpSpPr>
      <p:grpSpPr>
        <a:xfrm>
          <a:off x="0" y="0"/>
          <a:ext cx="0" cy="0"/>
          <a:chOff x="0" y="0"/>
          <a:chExt cx="0" cy="0"/>
        </a:xfrm>
      </p:grpSpPr>
      <p:sp>
        <p:nvSpPr>
          <p:cNvPr id="213" name="Google Shape;213;p27"/>
          <p:cNvSpPr txBox="1"/>
          <p:nvPr>
            <p:ph type="title"/>
          </p:nvPr>
        </p:nvSpPr>
        <p:spPr>
          <a:xfrm>
            <a:off x="311700" y="216425"/>
            <a:ext cx="8520600" cy="572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SzPts val="990"/>
              <a:buNone/>
            </a:pPr>
            <a:r>
              <a:rPr b="1" lang="en" sz="2220">
                <a:latin typeface="Calibri"/>
                <a:ea typeface="Calibri"/>
                <a:cs typeface="Calibri"/>
                <a:sym typeface="Calibri"/>
              </a:rPr>
              <a:t>Simulasi: Selimut Bumi</a:t>
            </a:r>
            <a:endParaRPr b="1" sz="2220">
              <a:latin typeface="Calibri"/>
              <a:ea typeface="Calibri"/>
              <a:cs typeface="Calibri"/>
              <a:sym typeface="Calibri"/>
            </a:endParaRPr>
          </a:p>
        </p:txBody>
      </p:sp>
      <p:grpSp>
        <p:nvGrpSpPr>
          <p:cNvPr id="214" name="Google Shape;214;p27"/>
          <p:cNvGrpSpPr/>
          <p:nvPr/>
        </p:nvGrpSpPr>
        <p:grpSpPr>
          <a:xfrm>
            <a:off x="5189550" y="347575"/>
            <a:ext cx="746100" cy="709500"/>
            <a:chOff x="4198950" y="118975"/>
            <a:chExt cx="746100" cy="709500"/>
          </a:xfrm>
        </p:grpSpPr>
        <p:sp>
          <p:nvSpPr>
            <p:cNvPr id="215" name="Google Shape;215;p27"/>
            <p:cNvSpPr/>
            <p:nvPr/>
          </p:nvSpPr>
          <p:spPr>
            <a:xfrm>
              <a:off x="4198950" y="118975"/>
              <a:ext cx="746100" cy="709500"/>
            </a:xfrm>
            <a:prstGeom prst="ellipse">
              <a:avLst/>
            </a:prstGeom>
            <a:solidFill>
              <a:srgbClr val="F3F3F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 name="Google Shape;216;p27"/>
            <p:cNvSpPr/>
            <p:nvPr/>
          </p:nvSpPr>
          <p:spPr>
            <a:xfrm>
              <a:off x="4289400" y="187375"/>
              <a:ext cx="565200" cy="572700"/>
            </a:xfrm>
            <a:prstGeom prst="sun">
              <a:avLst>
                <a:gd fmla="val 32394" name="adj"/>
              </a:avLst>
            </a:prstGeom>
            <a:solidFill>
              <a:srgbClr val="FFFF00"/>
            </a:solidFill>
            <a:ln cap="flat" cmpd="sng" w="9525">
              <a:solidFill>
                <a:srgbClr val="43434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17" name="Google Shape;217;p27"/>
          <p:cNvGrpSpPr/>
          <p:nvPr/>
        </p:nvGrpSpPr>
        <p:grpSpPr>
          <a:xfrm>
            <a:off x="6096050" y="347575"/>
            <a:ext cx="746100" cy="709500"/>
            <a:chOff x="7787975" y="1826875"/>
            <a:chExt cx="746100" cy="709500"/>
          </a:xfrm>
        </p:grpSpPr>
        <p:sp>
          <p:nvSpPr>
            <p:cNvPr id="218" name="Google Shape;218;p27"/>
            <p:cNvSpPr/>
            <p:nvPr/>
          </p:nvSpPr>
          <p:spPr>
            <a:xfrm>
              <a:off x="7787975" y="1826875"/>
              <a:ext cx="746100" cy="709500"/>
            </a:xfrm>
            <a:prstGeom prst="ellipse">
              <a:avLst/>
            </a:prstGeom>
            <a:solidFill>
              <a:srgbClr val="FF99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 name="Google Shape;219;p27"/>
            <p:cNvSpPr txBox="1"/>
            <p:nvPr/>
          </p:nvSpPr>
          <p:spPr>
            <a:xfrm>
              <a:off x="7787975" y="1944750"/>
              <a:ext cx="746100" cy="461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800">
                  <a:solidFill>
                    <a:srgbClr val="FFFFFF"/>
                  </a:solidFill>
                </a:rPr>
                <a:t>CO2</a:t>
              </a:r>
              <a:endParaRPr b="1" sz="1800">
                <a:solidFill>
                  <a:srgbClr val="FFFFFF"/>
                </a:solidFill>
              </a:endParaRPr>
            </a:p>
          </p:txBody>
        </p:sp>
      </p:grpSp>
      <p:grpSp>
        <p:nvGrpSpPr>
          <p:cNvPr id="220" name="Google Shape;220;p27"/>
          <p:cNvGrpSpPr/>
          <p:nvPr/>
        </p:nvGrpSpPr>
        <p:grpSpPr>
          <a:xfrm>
            <a:off x="7016800" y="347575"/>
            <a:ext cx="746100" cy="709500"/>
            <a:chOff x="7787975" y="2893675"/>
            <a:chExt cx="746100" cy="709500"/>
          </a:xfrm>
        </p:grpSpPr>
        <p:sp>
          <p:nvSpPr>
            <p:cNvPr id="221" name="Google Shape;221;p27"/>
            <p:cNvSpPr/>
            <p:nvPr/>
          </p:nvSpPr>
          <p:spPr>
            <a:xfrm>
              <a:off x="7787975" y="2893675"/>
              <a:ext cx="746100" cy="709500"/>
            </a:xfrm>
            <a:prstGeom prst="ellipse">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 name="Google Shape;222;p27"/>
            <p:cNvSpPr txBox="1"/>
            <p:nvPr/>
          </p:nvSpPr>
          <p:spPr>
            <a:xfrm>
              <a:off x="7787975" y="3011550"/>
              <a:ext cx="746100" cy="461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800">
                  <a:solidFill>
                    <a:srgbClr val="FFFFFF"/>
                  </a:solidFill>
                </a:rPr>
                <a:t>CH4</a:t>
              </a:r>
              <a:endParaRPr b="1" sz="1800">
                <a:solidFill>
                  <a:srgbClr val="FFFFFF"/>
                </a:solidFill>
              </a:endParaRPr>
            </a:p>
          </p:txBody>
        </p:sp>
      </p:grpSp>
      <p:grpSp>
        <p:nvGrpSpPr>
          <p:cNvPr id="223" name="Google Shape;223;p27"/>
          <p:cNvGrpSpPr/>
          <p:nvPr/>
        </p:nvGrpSpPr>
        <p:grpSpPr>
          <a:xfrm>
            <a:off x="7943900" y="347575"/>
            <a:ext cx="746100" cy="709500"/>
            <a:chOff x="7787975" y="3884275"/>
            <a:chExt cx="746100" cy="709500"/>
          </a:xfrm>
        </p:grpSpPr>
        <p:sp>
          <p:nvSpPr>
            <p:cNvPr id="224" name="Google Shape;224;p27"/>
            <p:cNvSpPr/>
            <p:nvPr/>
          </p:nvSpPr>
          <p:spPr>
            <a:xfrm>
              <a:off x="7787975" y="3884275"/>
              <a:ext cx="746100" cy="709500"/>
            </a:xfrm>
            <a:prstGeom prst="ellipse">
              <a:avLst/>
            </a:prstGeom>
            <a:solidFill>
              <a:srgbClr val="43434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 name="Google Shape;225;p27"/>
            <p:cNvSpPr txBox="1"/>
            <p:nvPr/>
          </p:nvSpPr>
          <p:spPr>
            <a:xfrm>
              <a:off x="7787975" y="4002150"/>
              <a:ext cx="746100" cy="461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800">
                  <a:solidFill>
                    <a:srgbClr val="FFFFFF"/>
                  </a:solidFill>
                </a:rPr>
                <a:t>CFC</a:t>
              </a:r>
              <a:endParaRPr b="1" sz="1800">
                <a:solidFill>
                  <a:srgbClr val="FFFFFF"/>
                </a:solidFill>
              </a:endParaRPr>
            </a:p>
          </p:txBody>
        </p:sp>
      </p:grpSp>
      <p:sp>
        <p:nvSpPr>
          <p:cNvPr id="226" name="Google Shape;226;p27"/>
          <p:cNvSpPr txBox="1"/>
          <p:nvPr/>
        </p:nvSpPr>
        <p:spPr>
          <a:xfrm>
            <a:off x="311700" y="912475"/>
            <a:ext cx="6863400" cy="4079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100">
                <a:solidFill>
                  <a:schemeClr val="dk1"/>
                </a:solidFill>
                <a:latin typeface="Calibri"/>
                <a:ea typeface="Calibri"/>
                <a:cs typeface="Calibri"/>
                <a:sym typeface="Calibri"/>
              </a:rPr>
              <a:t>Persiapan</a:t>
            </a:r>
            <a:endParaRPr b="1" sz="1100">
              <a:solidFill>
                <a:schemeClr val="dk1"/>
              </a:solidFill>
              <a:latin typeface="Calibri"/>
              <a:ea typeface="Calibri"/>
              <a:cs typeface="Calibri"/>
              <a:sym typeface="Calibri"/>
            </a:endParaRPr>
          </a:p>
          <a:p>
            <a:pPr indent="0" lvl="0" marL="0" rtl="0" algn="l">
              <a:spcBef>
                <a:spcPts val="0"/>
              </a:spcBef>
              <a:spcAft>
                <a:spcPts val="0"/>
              </a:spcAft>
              <a:buNone/>
            </a:pPr>
            <a:r>
              <a:rPr lang="en" sz="1100">
                <a:solidFill>
                  <a:schemeClr val="dk1"/>
                </a:solidFill>
                <a:latin typeface="Calibri"/>
                <a:ea typeface="Calibri"/>
                <a:cs typeface="Calibri"/>
                <a:sym typeface="Calibri"/>
              </a:rPr>
              <a:t>1. Gunting kertas warna menjadi bulatan-bulatan berdiameter 15 cm seperti gambar.</a:t>
            </a:r>
            <a:endParaRPr sz="1100">
              <a:solidFill>
                <a:schemeClr val="dk1"/>
              </a:solidFill>
              <a:latin typeface="Calibri"/>
              <a:ea typeface="Calibri"/>
              <a:cs typeface="Calibri"/>
              <a:sym typeface="Calibri"/>
            </a:endParaRPr>
          </a:p>
          <a:p>
            <a:pPr indent="-184150" lvl="0" marL="457200" rtl="0" algn="l">
              <a:spcBef>
                <a:spcPts val="0"/>
              </a:spcBef>
              <a:spcAft>
                <a:spcPts val="0"/>
              </a:spcAft>
              <a:buClr>
                <a:schemeClr val="dk1"/>
              </a:buClr>
              <a:buSzPts val="1100"/>
              <a:buFont typeface="Calibri"/>
              <a:buChar char="-"/>
            </a:pPr>
            <a:r>
              <a:rPr lang="en" sz="1100">
                <a:solidFill>
                  <a:schemeClr val="dk1"/>
                </a:solidFill>
                <a:latin typeface="Calibri"/>
                <a:ea typeface="Calibri"/>
                <a:cs typeface="Calibri"/>
                <a:sym typeface="Calibri"/>
              </a:rPr>
              <a:t>Bulatan putih digambari matahari (buat 15-20 buah)</a:t>
            </a:r>
            <a:endParaRPr sz="1100">
              <a:solidFill>
                <a:schemeClr val="dk1"/>
              </a:solidFill>
              <a:latin typeface="Calibri"/>
              <a:ea typeface="Calibri"/>
              <a:cs typeface="Calibri"/>
              <a:sym typeface="Calibri"/>
            </a:endParaRPr>
          </a:p>
          <a:p>
            <a:pPr indent="-184150" lvl="0" marL="457200" rtl="0" algn="l">
              <a:spcBef>
                <a:spcPts val="0"/>
              </a:spcBef>
              <a:spcAft>
                <a:spcPts val="0"/>
              </a:spcAft>
              <a:buClr>
                <a:schemeClr val="dk1"/>
              </a:buClr>
              <a:buSzPts val="1100"/>
              <a:buFont typeface="Calibri"/>
              <a:buChar char="-"/>
            </a:pPr>
            <a:r>
              <a:rPr lang="en" sz="1100">
                <a:solidFill>
                  <a:schemeClr val="dk1"/>
                </a:solidFill>
                <a:latin typeface="Calibri"/>
                <a:ea typeface="Calibri"/>
                <a:cs typeface="Calibri"/>
                <a:sym typeface="Calibri"/>
              </a:rPr>
              <a:t>Bulatan jingga ditulisi CO2 (buat 6-8 buah)</a:t>
            </a:r>
            <a:endParaRPr sz="1100">
              <a:solidFill>
                <a:schemeClr val="dk1"/>
              </a:solidFill>
              <a:latin typeface="Calibri"/>
              <a:ea typeface="Calibri"/>
              <a:cs typeface="Calibri"/>
              <a:sym typeface="Calibri"/>
            </a:endParaRPr>
          </a:p>
          <a:p>
            <a:pPr indent="-184150" lvl="0" marL="457200" rtl="0" algn="l">
              <a:spcBef>
                <a:spcPts val="0"/>
              </a:spcBef>
              <a:spcAft>
                <a:spcPts val="0"/>
              </a:spcAft>
              <a:buClr>
                <a:schemeClr val="dk1"/>
              </a:buClr>
              <a:buSzPts val="1100"/>
              <a:buFont typeface="Calibri"/>
              <a:buChar char="-"/>
            </a:pPr>
            <a:r>
              <a:rPr lang="en" sz="1100">
                <a:solidFill>
                  <a:schemeClr val="dk1"/>
                </a:solidFill>
                <a:latin typeface="Calibri"/>
                <a:ea typeface="Calibri"/>
                <a:cs typeface="Calibri"/>
                <a:sym typeface="Calibri"/>
              </a:rPr>
              <a:t>Bulatan merah ditulisi CH4 (buat 2-3 buah)</a:t>
            </a:r>
            <a:endParaRPr sz="1100">
              <a:solidFill>
                <a:schemeClr val="dk1"/>
              </a:solidFill>
              <a:latin typeface="Calibri"/>
              <a:ea typeface="Calibri"/>
              <a:cs typeface="Calibri"/>
              <a:sym typeface="Calibri"/>
            </a:endParaRPr>
          </a:p>
          <a:p>
            <a:pPr indent="-184150" lvl="0" marL="457200" rtl="0" algn="l">
              <a:spcBef>
                <a:spcPts val="0"/>
              </a:spcBef>
              <a:spcAft>
                <a:spcPts val="0"/>
              </a:spcAft>
              <a:buClr>
                <a:schemeClr val="dk1"/>
              </a:buClr>
              <a:buSzPts val="1100"/>
              <a:buFont typeface="Calibri"/>
              <a:buChar char="-"/>
            </a:pPr>
            <a:r>
              <a:rPr lang="en" sz="1100">
                <a:solidFill>
                  <a:schemeClr val="dk1"/>
                </a:solidFill>
                <a:latin typeface="Calibri"/>
                <a:ea typeface="Calibri"/>
                <a:cs typeface="Calibri"/>
                <a:sym typeface="Calibri"/>
              </a:rPr>
              <a:t>Bulatan hitam ditulisi CFC (buat 1 buah)</a:t>
            </a:r>
            <a:endParaRPr sz="1100">
              <a:solidFill>
                <a:schemeClr val="dk1"/>
              </a:solidFill>
              <a:latin typeface="Calibri"/>
              <a:ea typeface="Calibri"/>
              <a:cs typeface="Calibri"/>
              <a:sym typeface="Calibri"/>
            </a:endParaRPr>
          </a:p>
          <a:p>
            <a:pPr indent="0" lvl="0" marL="0" rtl="0" algn="l">
              <a:spcBef>
                <a:spcPts val="0"/>
              </a:spcBef>
              <a:spcAft>
                <a:spcPts val="0"/>
              </a:spcAft>
              <a:buNone/>
            </a:pPr>
            <a:r>
              <a:rPr lang="en" sz="1100">
                <a:solidFill>
                  <a:schemeClr val="dk1"/>
                </a:solidFill>
                <a:latin typeface="Calibri"/>
                <a:ea typeface="Calibri"/>
                <a:cs typeface="Calibri"/>
                <a:sym typeface="Calibri"/>
              </a:rPr>
              <a:t>2. Persiapan arena bermain: di lapangan, buat lingkaran berdiameter 3-4 meter dengan kapur putih. </a:t>
            </a:r>
            <a:endParaRPr sz="1100">
              <a:solidFill>
                <a:schemeClr val="dk1"/>
              </a:solidFill>
              <a:latin typeface="Calibri"/>
              <a:ea typeface="Calibri"/>
              <a:cs typeface="Calibri"/>
              <a:sym typeface="Calibri"/>
            </a:endParaRPr>
          </a:p>
          <a:p>
            <a:pPr indent="0" lvl="0" marL="0" rtl="0" algn="l">
              <a:spcBef>
                <a:spcPts val="0"/>
              </a:spcBef>
              <a:spcAft>
                <a:spcPts val="0"/>
              </a:spcAft>
              <a:buNone/>
            </a:pPr>
            <a:r>
              <a:t/>
            </a:r>
            <a:endParaRPr sz="1100">
              <a:solidFill>
                <a:schemeClr val="dk1"/>
              </a:solidFill>
              <a:latin typeface="Calibri"/>
              <a:ea typeface="Calibri"/>
              <a:cs typeface="Calibri"/>
              <a:sym typeface="Calibri"/>
            </a:endParaRPr>
          </a:p>
          <a:p>
            <a:pPr indent="0" lvl="0" marL="0" rtl="0" algn="l">
              <a:spcBef>
                <a:spcPts val="0"/>
              </a:spcBef>
              <a:spcAft>
                <a:spcPts val="0"/>
              </a:spcAft>
              <a:buNone/>
            </a:pPr>
            <a:r>
              <a:rPr b="1" lang="en" sz="1100">
                <a:solidFill>
                  <a:schemeClr val="dk1"/>
                </a:solidFill>
                <a:latin typeface="Calibri"/>
                <a:ea typeface="Calibri"/>
                <a:cs typeface="Calibri"/>
                <a:sym typeface="Calibri"/>
              </a:rPr>
              <a:t>Cara Bermain</a:t>
            </a:r>
            <a:endParaRPr b="1" sz="1100">
              <a:solidFill>
                <a:schemeClr val="dk1"/>
              </a:solidFill>
              <a:latin typeface="Calibri"/>
              <a:ea typeface="Calibri"/>
              <a:cs typeface="Calibri"/>
              <a:sym typeface="Calibri"/>
            </a:endParaRPr>
          </a:p>
          <a:p>
            <a:pPr indent="0" lvl="0" marL="0" rtl="0" algn="l">
              <a:spcBef>
                <a:spcPts val="0"/>
              </a:spcBef>
              <a:spcAft>
                <a:spcPts val="0"/>
              </a:spcAft>
              <a:buNone/>
            </a:pPr>
            <a:r>
              <a:rPr lang="en" sz="1100">
                <a:solidFill>
                  <a:schemeClr val="dk1"/>
                </a:solidFill>
                <a:latin typeface="Calibri"/>
                <a:ea typeface="Calibri"/>
                <a:cs typeface="Calibri"/>
                <a:sym typeface="Calibri"/>
              </a:rPr>
              <a:t>1. Guru dan peserta didik berkumpul di luar lingkaran kapur.</a:t>
            </a:r>
            <a:endParaRPr sz="1100">
              <a:solidFill>
                <a:schemeClr val="dk1"/>
              </a:solidFill>
              <a:latin typeface="Calibri"/>
              <a:ea typeface="Calibri"/>
              <a:cs typeface="Calibri"/>
              <a:sym typeface="Calibri"/>
            </a:endParaRPr>
          </a:p>
          <a:p>
            <a:pPr indent="0" lvl="0" marL="0" rtl="0" algn="l">
              <a:spcBef>
                <a:spcPts val="0"/>
              </a:spcBef>
              <a:spcAft>
                <a:spcPts val="0"/>
              </a:spcAft>
              <a:buNone/>
            </a:pPr>
            <a:r>
              <a:rPr lang="en" sz="1100">
                <a:solidFill>
                  <a:schemeClr val="dk1"/>
                </a:solidFill>
                <a:latin typeface="Calibri"/>
                <a:ea typeface="Calibri"/>
                <a:cs typeface="Calibri"/>
                <a:sym typeface="Calibri"/>
              </a:rPr>
              <a:t>2. Bagikan 1 bulatan kertas untuk setiap </a:t>
            </a:r>
            <a:r>
              <a:rPr lang="en" sz="1100">
                <a:solidFill>
                  <a:schemeClr val="dk1"/>
                </a:solidFill>
                <a:latin typeface="Calibri"/>
                <a:ea typeface="Calibri"/>
                <a:cs typeface="Calibri"/>
                <a:sym typeface="Calibri"/>
              </a:rPr>
              <a:t>peserta didik</a:t>
            </a:r>
            <a:r>
              <a:rPr lang="en" sz="1100">
                <a:solidFill>
                  <a:schemeClr val="dk1"/>
                </a:solidFill>
                <a:latin typeface="Calibri"/>
                <a:ea typeface="Calibri"/>
                <a:cs typeface="Calibri"/>
                <a:sym typeface="Calibri"/>
              </a:rPr>
              <a:t>. Minta mereka menempelkan bulatan kertas di baju bagian depan sehingga terlihat jelas (lihat gambar).</a:t>
            </a:r>
            <a:endParaRPr sz="1100">
              <a:solidFill>
                <a:schemeClr val="dk1"/>
              </a:solidFill>
              <a:latin typeface="Calibri"/>
              <a:ea typeface="Calibri"/>
              <a:cs typeface="Calibri"/>
              <a:sym typeface="Calibri"/>
            </a:endParaRPr>
          </a:p>
          <a:p>
            <a:pPr indent="0" lvl="0" marL="0" rtl="0" algn="l">
              <a:spcBef>
                <a:spcPts val="0"/>
              </a:spcBef>
              <a:spcAft>
                <a:spcPts val="0"/>
              </a:spcAft>
              <a:buNone/>
            </a:pPr>
            <a:r>
              <a:rPr lang="en" sz="1100">
                <a:solidFill>
                  <a:schemeClr val="dk1"/>
                </a:solidFill>
                <a:latin typeface="Calibri"/>
                <a:ea typeface="Calibri"/>
                <a:cs typeface="Calibri"/>
                <a:sym typeface="Calibri"/>
              </a:rPr>
              <a:t>3. Jelaskan peran </a:t>
            </a:r>
            <a:r>
              <a:rPr lang="en" sz="1100">
                <a:solidFill>
                  <a:schemeClr val="dk1"/>
                </a:solidFill>
                <a:latin typeface="Calibri"/>
                <a:ea typeface="Calibri"/>
                <a:cs typeface="Calibri"/>
                <a:sym typeface="Calibri"/>
              </a:rPr>
              <a:t>peserta didik</a:t>
            </a:r>
            <a:r>
              <a:rPr lang="en" sz="1100">
                <a:solidFill>
                  <a:schemeClr val="dk1"/>
                </a:solidFill>
                <a:latin typeface="Calibri"/>
                <a:ea typeface="Calibri"/>
                <a:cs typeface="Calibri"/>
                <a:sym typeface="Calibri"/>
              </a:rPr>
              <a:t>: putih adalah panas matahari, jingga - karbondioksida, merah - metana, dan hitam - klorofluorokarbon (nama-nama gas rumah kaca). Lingkaran kapur adalah atmosfer Bumi. Begitu masuk ke atmosfer, putih boleh bergerak bebas keluar-masuk, sedangkan warna lain hanya boleh berdiri diam.</a:t>
            </a:r>
            <a:endParaRPr sz="1100">
              <a:solidFill>
                <a:schemeClr val="dk1"/>
              </a:solidFill>
              <a:latin typeface="Calibri"/>
              <a:ea typeface="Calibri"/>
              <a:cs typeface="Calibri"/>
              <a:sym typeface="Calibri"/>
            </a:endParaRPr>
          </a:p>
          <a:p>
            <a:pPr indent="0" lvl="0" marL="0" rtl="0" algn="l">
              <a:spcBef>
                <a:spcPts val="0"/>
              </a:spcBef>
              <a:spcAft>
                <a:spcPts val="0"/>
              </a:spcAft>
              <a:buNone/>
            </a:pPr>
            <a:r>
              <a:rPr lang="en" sz="1100">
                <a:solidFill>
                  <a:schemeClr val="dk1"/>
                </a:solidFill>
                <a:latin typeface="Calibri"/>
                <a:ea typeface="Calibri"/>
                <a:cs typeface="Calibri"/>
                <a:sym typeface="Calibri"/>
              </a:rPr>
              <a:t>4. Jingga, merah dan hitam harus ‘menangkap’ putih yang lewat di dekatnya. Ketika tertangkap, putih harus berdiri diam di belakang penangkapnya. Jingga hanya bisa menangkap 1 putih, merah bisa menangkap sampai 2 putih, sedangkan hitam bisa menangkap sampai 5 putih.</a:t>
            </a:r>
            <a:endParaRPr sz="1100">
              <a:solidFill>
                <a:schemeClr val="dk1"/>
              </a:solidFill>
              <a:latin typeface="Calibri"/>
              <a:ea typeface="Calibri"/>
              <a:cs typeface="Calibri"/>
              <a:sym typeface="Calibri"/>
            </a:endParaRPr>
          </a:p>
          <a:p>
            <a:pPr indent="0" lvl="0" marL="0" rtl="0" algn="l">
              <a:spcBef>
                <a:spcPts val="0"/>
              </a:spcBef>
              <a:spcAft>
                <a:spcPts val="0"/>
              </a:spcAft>
              <a:buNone/>
            </a:pPr>
            <a:r>
              <a:rPr lang="en" sz="1100">
                <a:solidFill>
                  <a:schemeClr val="dk1"/>
                </a:solidFill>
                <a:latin typeface="Calibri"/>
                <a:ea typeface="Calibri"/>
                <a:cs typeface="Calibri"/>
                <a:sym typeface="Calibri"/>
              </a:rPr>
              <a:t>5. Guru membacakan teks cerita secara bertahap, </a:t>
            </a:r>
            <a:r>
              <a:rPr lang="en" sz="1100">
                <a:solidFill>
                  <a:schemeClr val="dk1"/>
                </a:solidFill>
                <a:latin typeface="Calibri"/>
                <a:ea typeface="Calibri"/>
                <a:cs typeface="Calibri"/>
                <a:sym typeface="Calibri"/>
              </a:rPr>
              <a:t>peserta didik</a:t>
            </a:r>
            <a:r>
              <a:rPr lang="en" sz="1100">
                <a:solidFill>
                  <a:schemeClr val="dk1"/>
                </a:solidFill>
                <a:latin typeface="Calibri"/>
                <a:ea typeface="Calibri"/>
                <a:cs typeface="Calibri"/>
                <a:sym typeface="Calibri"/>
              </a:rPr>
              <a:t> berperan sesuai arahan cerita. Teks cerita tertulis pada halaman 16.</a:t>
            </a:r>
            <a:endParaRPr sz="1100">
              <a:solidFill>
                <a:schemeClr val="dk1"/>
              </a:solidFill>
              <a:latin typeface="Calibri"/>
              <a:ea typeface="Calibri"/>
              <a:cs typeface="Calibri"/>
              <a:sym typeface="Calibri"/>
            </a:endParaRPr>
          </a:p>
          <a:p>
            <a:pPr indent="0" lvl="0" marL="0" rtl="0" algn="l">
              <a:spcBef>
                <a:spcPts val="0"/>
              </a:spcBef>
              <a:spcAft>
                <a:spcPts val="0"/>
              </a:spcAft>
              <a:buNone/>
            </a:pPr>
            <a:r>
              <a:t/>
            </a:r>
            <a:endParaRPr sz="1100">
              <a:solidFill>
                <a:schemeClr val="dk1"/>
              </a:solidFill>
              <a:latin typeface="Calibri"/>
              <a:ea typeface="Calibri"/>
              <a:cs typeface="Calibri"/>
              <a:sym typeface="Calibri"/>
            </a:endParaRPr>
          </a:p>
          <a:p>
            <a:pPr indent="0" lvl="0" marL="0" rtl="0" algn="l">
              <a:spcBef>
                <a:spcPts val="0"/>
              </a:spcBef>
              <a:spcAft>
                <a:spcPts val="0"/>
              </a:spcAft>
              <a:buNone/>
            </a:pPr>
            <a:r>
              <a:rPr b="1" lang="en" sz="1100">
                <a:solidFill>
                  <a:schemeClr val="dk1"/>
                </a:solidFill>
                <a:latin typeface="Calibri"/>
                <a:ea typeface="Calibri"/>
                <a:cs typeface="Calibri"/>
                <a:sym typeface="Calibri"/>
              </a:rPr>
              <a:t>Refleksi:</a:t>
            </a:r>
            <a:r>
              <a:rPr lang="en" sz="1100">
                <a:solidFill>
                  <a:schemeClr val="dk1"/>
                </a:solidFill>
                <a:latin typeface="Calibri"/>
                <a:ea typeface="Calibri"/>
                <a:cs typeface="Calibri"/>
                <a:sym typeface="Calibri"/>
              </a:rPr>
              <a:t> Kira-kira, bagaimana rasanya tinggal di Bumi dulu dan sekarang? Apa dampak gas rumah kaca pada Bumi? Apakah semua gas rumah kaca sama saja dampaknya? Jika tidak, apa perbedaannya? </a:t>
            </a:r>
            <a:endParaRPr sz="1100">
              <a:solidFill>
                <a:schemeClr val="dk1"/>
              </a:solidFill>
              <a:latin typeface="Calibri"/>
              <a:ea typeface="Calibri"/>
              <a:cs typeface="Calibri"/>
              <a:sym typeface="Calibri"/>
            </a:endParaRPr>
          </a:p>
        </p:txBody>
      </p:sp>
      <p:sp>
        <p:nvSpPr>
          <p:cNvPr id="227" name="Google Shape;227;p2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228" name="Google Shape;228;p27"/>
          <p:cNvPicPr preferRelativeResize="0"/>
          <p:nvPr/>
        </p:nvPicPr>
        <p:blipFill rotWithShape="1">
          <a:blip r:embed="rId3">
            <a:alphaModFix/>
          </a:blip>
          <a:srcRect b="0" l="22716" r="19904" t="0"/>
          <a:stretch/>
        </p:blipFill>
        <p:spPr>
          <a:xfrm>
            <a:off x="7238525" y="1355250"/>
            <a:ext cx="1922150" cy="3350100"/>
          </a:xfrm>
          <a:prstGeom prst="rect">
            <a:avLst/>
          </a:prstGeom>
          <a:noFill/>
          <a:ln>
            <a:noFill/>
          </a:ln>
        </p:spPr>
      </p:pic>
      <p:grpSp>
        <p:nvGrpSpPr>
          <p:cNvPr id="229" name="Google Shape;229;p27"/>
          <p:cNvGrpSpPr/>
          <p:nvPr/>
        </p:nvGrpSpPr>
        <p:grpSpPr>
          <a:xfrm>
            <a:off x="7934686" y="2405129"/>
            <a:ext cx="437289" cy="449681"/>
            <a:chOff x="7787975" y="2893675"/>
            <a:chExt cx="746100" cy="709500"/>
          </a:xfrm>
        </p:grpSpPr>
        <p:sp>
          <p:nvSpPr>
            <p:cNvPr id="230" name="Google Shape;230;p27"/>
            <p:cNvSpPr/>
            <p:nvPr/>
          </p:nvSpPr>
          <p:spPr>
            <a:xfrm>
              <a:off x="7787975" y="2893675"/>
              <a:ext cx="746100" cy="709500"/>
            </a:xfrm>
            <a:prstGeom prst="ellipse">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 name="Google Shape;231;p27"/>
            <p:cNvSpPr txBox="1"/>
            <p:nvPr/>
          </p:nvSpPr>
          <p:spPr>
            <a:xfrm>
              <a:off x="7787975" y="3011550"/>
              <a:ext cx="746100" cy="534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000">
                  <a:solidFill>
                    <a:srgbClr val="FFFFFF"/>
                  </a:solidFill>
                </a:rPr>
                <a:t>CH4</a:t>
              </a:r>
              <a:endParaRPr b="1" sz="1000">
                <a:solidFill>
                  <a:srgbClr val="FFFFFF"/>
                </a:solidFill>
              </a:endParaRPr>
            </a:p>
          </p:txBody>
        </p:sp>
      </p:gr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5" name="Shape 235"/>
        <p:cNvGrpSpPr/>
        <p:nvPr/>
      </p:nvGrpSpPr>
      <p:grpSpPr>
        <a:xfrm>
          <a:off x="0" y="0"/>
          <a:ext cx="0" cy="0"/>
          <a:chOff x="0" y="0"/>
          <a:chExt cx="0" cy="0"/>
        </a:xfrm>
      </p:grpSpPr>
      <p:sp>
        <p:nvSpPr>
          <p:cNvPr id="236" name="Google Shape;236;p28"/>
          <p:cNvSpPr txBox="1"/>
          <p:nvPr>
            <p:ph type="title"/>
          </p:nvPr>
        </p:nvSpPr>
        <p:spPr>
          <a:xfrm>
            <a:off x="311700" y="216425"/>
            <a:ext cx="8520600" cy="572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SzPts val="990"/>
              <a:buNone/>
            </a:pPr>
            <a:r>
              <a:rPr b="1" lang="en" sz="2220">
                <a:latin typeface="Calibri"/>
                <a:ea typeface="Calibri"/>
                <a:cs typeface="Calibri"/>
                <a:sym typeface="Calibri"/>
              </a:rPr>
              <a:t>Simulasi: Selimut Bumi (lanjutan)</a:t>
            </a:r>
            <a:endParaRPr b="1" sz="2220">
              <a:latin typeface="Calibri"/>
              <a:ea typeface="Calibri"/>
              <a:cs typeface="Calibri"/>
              <a:sym typeface="Calibri"/>
            </a:endParaRPr>
          </a:p>
        </p:txBody>
      </p:sp>
      <p:sp>
        <p:nvSpPr>
          <p:cNvPr id="237" name="Google Shape;237;p28"/>
          <p:cNvSpPr txBox="1"/>
          <p:nvPr/>
        </p:nvSpPr>
        <p:spPr>
          <a:xfrm>
            <a:off x="388950" y="789125"/>
            <a:ext cx="3524100" cy="3848100"/>
          </a:xfrm>
          <a:prstGeom prst="rect">
            <a:avLst/>
          </a:prstGeom>
          <a:solidFill>
            <a:srgbClr val="FFFCCC"/>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300">
                <a:latin typeface="Calibri"/>
                <a:ea typeface="Calibri"/>
                <a:cs typeface="Calibri"/>
                <a:sym typeface="Calibri"/>
              </a:rPr>
              <a:t>Teks Cerita</a:t>
            </a:r>
            <a:endParaRPr b="1" sz="1300">
              <a:latin typeface="Calibri"/>
              <a:ea typeface="Calibri"/>
              <a:cs typeface="Calibri"/>
              <a:sym typeface="Calibri"/>
            </a:endParaRPr>
          </a:p>
          <a:p>
            <a:pPr indent="0" lvl="0" marL="0" rtl="0" algn="l">
              <a:spcBef>
                <a:spcPts val="0"/>
              </a:spcBef>
              <a:spcAft>
                <a:spcPts val="0"/>
              </a:spcAft>
              <a:buNone/>
            </a:pPr>
            <a:r>
              <a:t/>
            </a:r>
            <a:endParaRPr sz="500">
              <a:latin typeface="Calibri"/>
              <a:ea typeface="Calibri"/>
              <a:cs typeface="Calibri"/>
              <a:sym typeface="Calibri"/>
            </a:endParaRPr>
          </a:p>
          <a:p>
            <a:pPr indent="0" lvl="0" marL="0" rtl="0" algn="l">
              <a:spcBef>
                <a:spcPts val="0"/>
              </a:spcBef>
              <a:spcAft>
                <a:spcPts val="0"/>
              </a:spcAft>
              <a:buNone/>
            </a:pPr>
            <a:r>
              <a:rPr b="1" lang="en" sz="1100">
                <a:latin typeface="Calibri"/>
                <a:ea typeface="Calibri"/>
                <a:cs typeface="Calibri"/>
                <a:sym typeface="Calibri"/>
              </a:rPr>
              <a:t>Pembuka -</a:t>
            </a:r>
            <a:r>
              <a:rPr lang="en" sz="1100">
                <a:latin typeface="Calibri"/>
                <a:ea typeface="Calibri"/>
                <a:cs typeface="Calibri"/>
                <a:sym typeface="Calibri"/>
              </a:rPr>
              <a:t> sejak dulu, Matahari selalu menerangi Bumi dengan cahayanya yang hangat (semua putih masuk lingkaran kapur dan mulai bergerak bebas)</a:t>
            </a:r>
            <a:endParaRPr sz="1100">
              <a:latin typeface="Calibri"/>
              <a:ea typeface="Calibri"/>
              <a:cs typeface="Calibri"/>
              <a:sym typeface="Calibri"/>
            </a:endParaRPr>
          </a:p>
          <a:p>
            <a:pPr indent="0" lvl="0" marL="0" rtl="0" algn="l">
              <a:spcBef>
                <a:spcPts val="0"/>
              </a:spcBef>
              <a:spcAft>
                <a:spcPts val="0"/>
              </a:spcAft>
              <a:buNone/>
            </a:pPr>
            <a:r>
              <a:rPr b="1" lang="en" sz="1100">
                <a:latin typeface="Calibri"/>
                <a:ea typeface="Calibri"/>
                <a:cs typeface="Calibri"/>
                <a:sym typeface="Calibri"/>
              </a:rPr>
              <a:t>Babak 1 -</a:t>
            </a:r>
            <a:r>
              <a:rPr lang="en" sz="1100">
                <a:latin typeface="Calibri"/>
                <a:ea typeface="Calibri"/>
                <a:cs typeface="Calibri"/>
                <a:sym typeface="Calibri"/>
              </a:rPr>
              <a:t> saat itu, di atmosfer hanya ada sedikit gas rumah kaca, yaitu karbondioksida (2-3 jingga masuk lingkaran dan mulai menangkap putih).</a:t>
            </a:r>
            <a:endParaRPr sz="1100">
              <a:latin typeface="Calibri"/>
              <a:ea typeface="Calibri"/>
              <a:cs typeface="Calibri"/>
              <a:sym typeface="Calibri"/>
            </a:endParaRPr>
          </a:p>
          <a:p>
            <a:pPr indent="0" lvl="0" marL="0" rtl="0" algn="l">
              <a:spcBef>
                <a:spcPts val="0"/>
              </a:spcBef>
              <a:spcAft>
                <a:spcPts val="0"/>
              </a:spcAft>
              <a:buNone/>
            </a:pPr>
            <a:r>
              <a:rPr b="1" lang="en" sz="1100">
                <a:latin typeface="Calibri"/>
                <a:ea typeface="Calibri"/>
                <a:cs typeface="Calibri"/>
                <a:sym typeface="Calibri"/>
              </a:rPr>
              <a:t>Babak 2 -</a:t>
            </a:r>
            <a:r>
              <a:rPr lang="en" sz="1100">
                <a:latin typeface="Calibri"/>
                <a:ea typeface="Calibri"/>
                <a:cs typeface="Calibri"/>
                <a:sym typeface="Calibri"/>
              </a:rPr>
              <a:t> manusia menebang hutan untuk bertani. Akibatnya muncul lebih banyak karbondioksida, juga metana (3 jingga dan 1-2 merah masuk lingkaran).</a:t>
            </a:r>
            <a:endParaRPr sz="1100">
              <a:latin typeface="Calibri"/>
              <a:ea typeface="Calibri"/>
              <a:cs typeface="Calibri"/>
              <a:sym typeface="Calibri"/>
            </a:endParaRPr>
          </a:p>
          <a:p>
            <a:pPr indent="0" lvl="0" marL="0" rtl="0" algn="l">
              <a:spcBef>
                <a:spcPts val="0"/>
              </a:spcBef>
              <a:spcAft>
                <a:spcPts val="0"/>
              </a:spcAft>
              <a:buNone/>
            </a:pPr>
            <a:r>
              <a:rPr b="1" lang="en" sz="1100">
                <a:latin typeface="Calibri"/>
                <a:ea typeface="Calibri"/>
                <a:cs typeface="Calibri"/>
                <a:sym typeface="Calibri"/>
              </a:rPr>
              <a:t>Babak 3 -</a:t>
            </a:r>
            <a:r>
              <a:rPr lang="en" sz="1100">
                <a:latin typeface="Calibri"/>
                <a:ea typeface="Calibri"/>
                <a:cs typeface="Calibri"/>
                <a:sym typeface="Calibri"/>
              </a:rPr>
              <a:t> manusia terus membuka hutan, membangun, dan menciptakan kendaraan bermotor. Ternyata kegiatan manusia itu menghasilkan sampah dan polusi udara! (semua sisa jingga dan merah masuk lingkaran).</a:t>
            </a:r>
            <a:endParaRPr sz="1100">
              <a:latin typeface="Calibri"/>
              <a:ea typeface="Calibri"/>
              <a:cs typeface="Calibri"/>
              <a:sym typeface="Calibri"/>
            </a:endParaRPr>
          </a:p>
          <a:p>
            <a:pPr indent="0" lvl="0" marL="0" rtl="0" algn="l">
              <a:spcBef>
                <a:spcPts val="0"/>
              </a:spcBef>
              <a:spcAft>
                <a:spcPts val="0"/>
              </a:spcAft>
              <a:buNone/>
            </a:pPr>
            <a:r>
              <a:rPr b="1" lang="en" sz="1100">
                <a:latin typeface="Calibri"/>
                <a:ea typeface="Calibri"/>
                <a:cs typeface="Calibri"/>
                <a:sym typeface="Calibri"/>
              </a:rPr>
              <a:t>Babak 4 -</a:t>
            </a:r>
            <a:r>
              <a:rPr lang="en" sz="1100">
                <a:latin typeface="Calibri"/>
                <a:ea typeface="Calibri"/>
                <a:cs typeface="Calibri"/>
                <a:sym typeface="Calibri"/>
              </a:rPr>
              <a:t> tanpa sadar kerusakan yang dibuatnya, manusia terus mengembangkan teknologi. Hingga muncullah klorofluorokarbon. Ia gas yang bagus untuk kulkas dan AC, tetapi berbahaya untuk Bumi! (hitam masuk lingkaran).</a:t>
            </a:r>
            <a:endParaRPr sz="1100">
              <a:latin typeface="Calibri"/>
              <a:ea typeface="Calibri"/>
              <a:cs typeface="Calibri"/>
              <a:sym typeface="Calibri"/>
            </a:endParaRPr>
          </a:p>
          <a:p>
            <a:pPr indent="0" lvl="0" marL="0" rtl="0" algn="l">
              <a:spcBef>
                <a:spcPts val="0"/>
              </a:spcBef>
              <a:spcAft>
                <a:spcPts val="0"/>
              </a:spcAft>
              <a:buNone/>
            </a:pPr>
            <a:r>
              <a:rPr b="1" lang="en" sz="1100">
                <a:latin typeface="Calibri"/>
                <a:ea typeface="Calibri"/>
                <a:cs typeface="Calibri"/>
                <a:sym typeface="Calibri"/>
              </a:rPr>
              <a:t>Penutup -</a:t>
            </a:r>
            <a:r>
              <a:rPr lang="en" sz="1100">
                <a:latin typeface="Calibri"/>
                <a:ea typeface="Calibri"/>
                <a:cs typeface="Calibri"/>
                <a:sym typeface="Calibri"/>
              </a:rPr>
              <a:t> dan sampailah kita di masa sekarang. Matahari masih setia menerangi Bumi, tetapi sepertinya Bumi sudah agak berubah...</a:t>
            </a:r>
            <a:endParaRPr sz="1100">
              <a:latin typeface="Calibri"/>
              <a:ea typeface="Calibri"/>
              <a:cs typeface="Calibri"/>
              <a:sym typeface="Calibri"/>
            </a:endParaRPr>
          </a:p>
        </p:txBody>
      </p:sp>
      <p:sp>
        <p:nvSpPr>
          <p:cNvPr id="238" name="Google Shape;238;p2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
        <p:nvSpPr>
          <p:cNvPr id="239" name="Google Shape;239;p28"/>
          <p:cNvSpPr/>
          <p:nvPr/>
        </p:nvSpPr>
        <p:spPr>
          <a:xfrm>
            <a:off x="5037775" y="1069225"/>
            <a:ext cx="3524100" cy="3286500"/>
          </a:xfrm>
          <a:prstGeom prst="ellipse">
            <a:avLst/>
          </a:prstGeom>
          <a:noFill/>
          <a:ln cap="flat" cmpd="sng" w="285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40" name="Google Shape;240;p28"/>
          <p:cNvPicPr preferRelativeResize="0"/>
          <p:nvPr/>
        </p:nvPicPr>
        <p:blipFill>
          <a:blip r:embed="rId3">
            <a:alphaModFix/>
          </a:blip>
          <a:stretch>
            <a:fillRect/>
          </a:stretch>
        </p:blipFill>
        <p:spPr>
          <a:xfrm>
            <a:off x="6843825" y="1758225"/>
            <a:ext cx="633950" cy="633950"/>
          </a:xfrm>
          <a:prstGeom prst="rect">
            <a:avLst/>
          </a:prstGeom>
          <a:noFill/>
          <a:ln>
            <a:noFill/>
          </a:ln>
        </p:spPr>
      </p:pic>
      <p:pic>
        <p:nvPicPr>
          <p:cNvPr id="241" name="Google Shape;241;p28"/>
          <p:cNvPicPr preferRelativeResize="0"/>
          <p:nvPr/>
        </p:nvPicPr>
        <p:blipFill>
          <a:blip r:embed="rId4">
            <a:alphaModFix/>
          </a:blip>
          <a:stretch>
            <a:fillRect/>
          </a:stretch>
        </p:blipFill>
        <p:spPr>
          <a:xfrm>
            <a:off x="5741500" y="1589450"/>
            <a:ext cx="633950" cy="633950"/>
          </a:xfrm>
          <a:prstGeom prst="rect">
            <a:avLst/>
          </a:prstGeom>
          <a:noFill/>
          <a:ln>
            <a:noFill/>
          </a:ln>
        </p:spPr>
      </p:pic>
      <p:pic>
        <p:nvPicPr>
          <p:cNvPr id="242" name="Google Shape;242;p28"/>
          <p:cNvPicPr preferRelativeResize="0"/>
          <p:nvPr/>
        </p:nvPicPr>
        <p:blipFill>
          <a:blip r:embed="rId3">
            <a:alphaModFix/>
          </a:blip>
          <a:stretch>
            <a:fillRect/>
          </a:stretch>
        </p:blipFill>
        <p:spPr>
          <a:xfrm>
            <a:off x="5396025" y="2596425"/>
            <a:ext cx="633950" cy="633950"/>
          </a:xfrm>
          <a:prstGeom prst="rect">
            <a:avLst/>
          </a:prstGeom>
          <a:noFill/>
          <a:ln>
            <a:noFill/>
          </a:ln>
        </p:spPr>
      </p:pic>
      <p:pic>
        <p:nvPicPr>
          <p:cNvPr id="243" name="Google Shape;243;p28"/>
          <p:cNvPicPr preferRelativeResize="0"/>
          <p:nvPr/>
        </p:nvPicPr>
        <p:blipFill>
          <a:blip r:embed="rId4">
            <a:alphaModFix/>
          </a:blip>
          <a:stretch>
            <a:fillRect/>
          </a:stretch>
        </p:blipFill>
        <p:spPr>
          <a:xfrm>
            <a:off x="6938362" y="2862800"/>
            <a:ext cx="548700" cy="548700"/>
          </a:xfrm>
          <a:prstGeom prst="rect">
            <a:avLst/>
          </a:prstGeom>
          <a:noFill/>
          <a:ln>
            <a:noFill/>
          </a:ln>
        </p:spPr>
      </p:pic>
      <p:pic>
        <p:nvPicPr>
          <p:cNvPr id="244" name="Google Shape;244;p28"/>
          <p:cNvPicPr preferRelativeResize="0"/>
          <p:nvPr/>
        </p:nvPicPr>
        <p:blipFill rotWithShape="1">
          <a:blip r:embed="rId5">
            <a:alphaModFix/>
          </a:blip>
          <a:srcRect b="0" l="20931" r="17194" t="0"/>
          <a:stretch/>
        </p:blipFill>
        <p:spPr>
          <a:xfrm>
            <a:off x="6667450" y="834125"/>
            <a:ext cx="359875" cy="581625"/>
          </a:xfrm>
          <a:prstGeom prst="rect">
            <a:avLst/>
          </a:prstGeom>
          <a:noFill/>
          <a:ln>
            <a:noFill/>
          </a:ln>
        </p:spPr>
      </p:pic>
      <p:pic>
        <p:nvPicPr>
          <p:cNvPr id="245" name="Google Shape;245;p28"/>
          <p:cNvPicPr preferRelativeResize="0"/>
          <p:nvPr/>
        </p:nvPicPr>
        <p:blipFill rotWithShape="1">
          <a:blip r:embed="rId5">
            <a:alphaModFix/>
          </a:blip>
          <a:srcRect b="0" l="20931" r="17194" t="0"/>
          <a:stretch/>
        </p:blipFill>
        <p:spPr>
          <a:xfrm>
            <a:off x="6972250" y="3882125"/>
            <a:ext cx="359875" cy="581625"/>
          </a:xfrm>
          <a:prstGeom prst="rect">
            <a:avLst/>
          </a:prstGeom>
          <a:noFill/>
          <a:ln>
            <a:noFill/>
          </a:ln>
        </p:spPr>
      </p:pic>
      <p:pic>
        <p:nvPicPr>
          <p:cNvPr id="246" name="Google Shape;246;p28"/>
          <p:cNvPicPr preferRelativeResize="0"/>
          <p:nvPr/>
        </p:nvPicPr>
        <p:blipFill rotWithShape="1">
          <a:blip r:embed="rId5">
            <a:alphaModFix/>
          </a:blip>
          <a:srcRect b="0" l="20931" r="17194" t="0"/>
          <a:stretch/>
        </p:blipFill>
        <p:spPr>
          <a:xfrm flipH="1">
            <a:off x="7767100" y="2241588"/>
            <a:ext cx="359875" cy="581625"/>
          </a:xfrm>
          <a:prstGeom prst="rect">
            <a:avLst/>
          </a:prstGeom>
          <a:noFill/>
          <a:ln>
            <a:noFill/>
          </a:ln>
        </p:spPr>
      </p:pic>
      <p:pic>
        <p:nvPicPr>
          <p:cNvPr id="247" name="Google Shape;247;p28"/>
          <p:cNvPicPr preferRelativeResize="0"/>
          <p:nvPr/>
        </p:nvPicPr>
        <p:blipFill rotWithShape="1">
          <a:blip r:embed="rId5">
            <a:alphaModFix/>
          </a:blip>
          <a:srcRect b="0" l="20931" r="17194" t="0"/>
          <a:stretch/>
        </p:blipFill>
        <p:spPr>
          <a:xfrm flipH="1">
            <a:off x="4894925" y="2803263"/>
            <a:ext cx="359875" cy="581625"/>
          </a:xfrm>
          <a:prstGeom prst="rect">
            <a:avLst/>
          </a:prstGeom>
          <a:noFill/>
          <a:ln>
            <a:noFill/>
          </a:ln>
        </p:spPr>
      </p:pic>
      <p:sp>
        <p:nvSpPr>
          <p:cNvPr id="248" name="Google Shape;248;p28"/>
          <p:cNvSpPr txBox="1"/>
          <p:nvPr/>
        </p:nvSpPr>
        <p:spPr>
          <a:xfrm>
            <a:off x="6928900" y="144300"/>
            <a:ext cx="1506600" cy="492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000">
                <a:latin typeface="Calibri"/>
                <a:ea typeface="Calibri"/>
                <a:cs typeface="Calibri"/>
                <a:sym typeface="Calibri"/>
              </a:rPr>
              <a:t>Putih (panas matahari) dapat bergerak bebas</a:t>
            </a:r>
            <a:endParaRPr sz="1000">
              <a:latin typeface="Calibri"/>
              <a:ea typeface="Calibri"/>
              <a:cs typeface="Calibri"/>
              <a:sym typeface="Calibri"/>
            </a:endParaRPr>
          </a:p>
        </p:txBody>
      </p:sp>
      <p:sp>
        <p:nvSpPr>
          <p:cNvPr id="249" name="Google Shape;249;p28"/>
          <p:cNvSpPr txBox="1"/>
          <p:nvPr/>
        </p:nvSpPr>
        <p:spPr>
          <a:xfrm>
            <a:off x="8110450" y="3954300"/>
            <a:ext cx="769800" cy="646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000">
                <a:latin typeface="Calibri"/>
                <a:ea typeface="Calibri"/>
                <a:cs typeface="Calibri"/>
                <a:sym typeface="Calibri"/>
              </a:rPr>
              <a:t>Lingkaran kapur</a:t>
            </a:r>
            <a:endParaRPr sz="1000">
              <a:latin typeface="Calibri"/>
              <a:ea typeface="Calibri"/>
              <a:cs typeface="Calibri"/>
              <a:sym typeface="Calibri"/>
            </a:endParaRPr>
          </a:p>
          <a:p>
            <a:pPr indent="0" lvl="0" marL="0" rtl="0" algn="ctr">
              <a:spcBef>
                <a:spcPts val="0"/>
              </a:spcBef>
              <a:spcAft>
                <a:spcPts val="0"/>
              </a:spcAft>
              <a:buNone/>
            </a:pPr>
            <a:r>
              <a:rPr lang="en" sz="1000">
                <a:latin typeface="Calibri"/>
                <a:ea typeface="Calibri"/>
                <a:cs typeface="Calibri"/>
                <a:sym typeface="Calibri"/>
              </a:rPr>
              <a:t>(atmosfer) </a:t>
            </a:r>
            <a:endParaRPr sz="1000">
              <a:latin typeface="Calibri"/>
              <a:ea typeface="Calibri"/>
              <a:cs typeface="Calibri"/>
              <a:sym typeface="Calibri"/>
            </a:endParaRPr>
          </a:p>
        </p:txBody>
      </p:sp>
      <p:cxnSp>
        <p:nvCxnSpPr>
          <p:cNvPr id="250" name="Google Shape;250;p28"/>
          <p:cNvCxnSpPr>
            <a:stCxn id="248" idx="2"/>
          </p:cNvCxnSpPr>
          <p:nvPr/>
        </p:nvCxnSpPr>
        <p:spPr>
          <a:xfrm flipH="1">
            <a:off x="6949600" y="636900"/>
            <a:ext cx="732600" cy="328200"/>
          </a:xfrm>
          <a:prstGeom prst="straightConnector1">
            <a:avLst/>
          </a:prstGeom>
          <a:noFill/>
          <a:ln cap="flat" cmpd="sng" w="9525">
            <a:solidFill>
              <a:schemeClr val="dk2"/>
            </a:solidFill>
            <a:prstDash val="solid"/>
            <a:round/>
            <a:headEnd len="med" w="med" type="none"/>
            <a:tailEnd len="med" w="med" type="none"/>
          </a:ln>
        </p:spPr>
      </p:cxnSp>
      <p:cxnSp>
        <p:nvCxnSpPr>
          <p:cNvPr id="251" name="Google Shape;251;p28"/>
          <p:cNvCxnSpPr/>
          <p:nvPr/>
        </p:nvCxnSpPr>
        <p:spPr>
          <a:xfrm>
            <a:off x="7844675" y="4040525"/>
            <a:ext cx="313500" cy="352800"/>
          </a:xfrm>
          <a:prstGeom prst="straightConnector1">
            <a:avLst/>
          </a:prstGeom>
          <a:noFill/>
          <a:ln cap="flat" cmpd="sng" w="9525">
            <a:solidFill>
              <a:schemeClr val="dk2"/>
            </a:solidFill>
            <a:prstDash val="solid"/>
            <a:round/>
            <a:headEnd len="med" w="med" type="none"/>
            <a:tailEnd len="med" w="med" type="none"/>
          </a:ln>
        </p:spPr>
      </p:cxnSp>
      <p:sp>
        <p:nvSpPr>
          <p:cNvPr id="252" name="Google Shape;252;p28"/>
          <p:cNvSpPr txBox="1"/>
          <p:nvPr/>
        </p:nvSpPr>
        <p:spPr>
          <a:xfrm>
            <a:off x="4033299" y="789125"/>
            <a:ext cx="1623300" cy="800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000">
                <a:latin typeface="Calibri"/>
                <a:ea typeface="Calibri"/>
                <a:cs typeface="Calibri"/>
                <a:sym typeface="Calibri"/>
              </a:rPr>
              <a:t>Ketika sudah di dalam lingkaran: jingga, merah dan hitam</a:t>
            </a:r>
            <a:r>
              <a:rPr lang="en" sz="1000">
                <a:latin typeface="Calibri"/>
                <a:ea typeface="Calibri"/>
                <a:cs typeface="Calibri"/>
                <a:sym typeface="Calibri"/>
              </a:rPr>
              <a:t> (gas rumah kaca) harus berdiri diam </a:t>
            </a:r>
            <a:endParaRPr sz="1000">
              <a:latin typeface="Calibri"/>
              <a:ea typeface="Calibri"/>
              <a:cs typeface="Calibri"/>
              <a:sym typeface="Calibri"/>
            </a:endParaRPr>
          </a:p>
        </p:txBody>
      </p:sp>
      <p:cxnSp>
        <p:nvCxnSpPr>
          <p:cNvPr id="253" name="Google Shape;253;p28"/>
          <p:cNvCxnSpPr>
            <a:endCxn id="241" idx="1"/>
          </p:cNvCxnSpPr>
          <p:nvPr/>
        </p:nvCxnSpPr>
        <p:spPr>
          <a:xfrm>
            <a:off x="4818700" y="1538325"/>
            <a:ext cx="922800" cy="368100"/>
          </a:xfrm>
          <a:prstGeom prst="straightConnector1">
            <a:avLst/>
          </a:prstGeom>
          <a:noFill/>
          <a:ln cap="flat" cmpd="sng" w="9525">
            <a:solidFill>
              <a:schemeClr val="dk2"/>
            </a:solidFill>
            <a:prstDash val="solid"/>
            <a:round/>
            <a:headEnd len="med" w="med" type="none"/>
            <a:tailEnd len="med" w="med" type="none"/>
          </a:ln>
        </p:spPr>
      </p:cxnSp>
      <p:pic>
        <p:nvPicPr>
          <p:cNvPr id="254" name="Google Shape;254;p28"/>
          <p:cNvPicPr preferRelativeResize="0"/>
          <p:nvPr/>
        </p:nvPicPr>
        <p:blipFill rotWithShape="1">
          <a:blip r:embed="rId6">
            <a:alphaModFix/>
          </a:blip>
          <a:srcRect b="5935" l="0" r="0" t="0"/>
          <a:stretch/>
        </p:blipFill>
        <p:spPr>
          <a:xfrm>
            <a:off x="6084274" y="3349725"/>
            <a:ext cx="548700" cy="516107"/>
          </a:xfrm>
          <a:prstGeom prst="rect">
            <a:avLst/>
          </a:prstGeom>
          <a:noFill/>
          <a:ln>
            <a:noFill/>
          </a:ln>
        </p:spPr>
      </p:pic>
      <p:pic>
        <p:nvPicPr>
          <p:cNvPr id="255" name="Google Shape;255;p28"/>
          <p:cNvPicPr preferRelativeResize="0"/>
          <p:nvPr/>
        </p:nvPicPr>
        <p:blipFill rotWithShape="1">
          <a:blip r:embed="rId4">
            <a:alphaModFix/>
          </a:blip>
          <a:srcRect b="0" l="19352" r="26163" t="0"/>
          <a:stretch/>
        </p:blipFill>
        <p:spPr>
          <a:xfrm>
            <a:off x="5909000" y="3333425"/>
            <a:ext cx="298950" cy="548700"/>
          </a:xfrm>
          <a:prstGeom prst="rect">
            <a:avLst/>
          </a:prstGeom>
          <a:noFill/>
          <a:ln>
            <a:noFill/>
          </a:ln>
        </p:spPr>
      </p:pic>
      <p:sp>
        <p:nvSpPr>
          <p:cNvPr id="256" name="Google Shape;256;p28"/>
          <p:cNvSpPr txBox="1"/>
          <p:nvPr/>
        </p:nvSpPr>
        <p:spPr>
          <a:xfrm>
            <a:off x="4346075" y="3878100"/>
            <a:ext cx="965100" cy="954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000">
                <a:latin typeface="Calibri"/>
                <a:ea typeface="Calibri"/>
                <a:cs typeface="Calibri"/>
                <a:sym typeface="Calibri"/>
              </a:rPr>
              <a:t>Putih yang tertangkap berdiri diam di belakang penangkapnya</a:t>
            </a:r>
            <a:endParaRPr sz="1000">
              <a:latin typeface="Calibri"/>
              <a:ea typeface="Calibri"/>
              <a:cs typeface="Calibri"/>
              <a:sym typeface="Calibri"/>
            </a:endParaRPr>
          </a:p>
        </p:txBody>
      </p:sp>
      <p:cxnSp>
        <p:nvCxnSpPr>
          <p:cNvPr id="257" name="Google Shape;257;p28"/>
          <p:cNvCxnSpPr/>
          <p:nvPr/>
        </p:nvCxnSpPr>
        <p:spPr>
          <a:xfrm flipH="1" rot="10800000">
            <a:off x="5240600" y="3927875"/>
            <a:ext cx="1084800" cy="766500"/>
          </a:xfrm>
          <a:prstGeom prst="straightConnector1">
            <a:avLst/>
          </a:prstGeom>
          <a:noFill/>
          <a:ln cap="flat" cmpd="sng" w="9525">
            <a:solidFill>
              <a:schemeClr val="dk2"/>
            </a:solidFill>
            <a:prstDash val="solid"/>
            <a:round/>
            <a:headEnd len="med" w="med" type="none"/>
            <a:tailEnd len="med" w="med" type="none"/>
          </a:ln>
        </p:spPr>
      </p:cxnSp>
      <p:sp>
        <p:nvSpPr>
          <p:cNvPr id="258" name="Google Shape;258;p28"/>
          <p:cNvSpPr txBox="1"/>
          <p:nvPr/>
        </p:nvSpPr>
        <p:spPr>
          <a:xfrm>
            <a:off x="330600" y="4637225"/>
            <a:ext cx="33360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en" sz="1000">
                <a:latin typeface="Calibri"/>
                <a:ea typeface="Calibri"/>
                <a:cs typeface="Calibri"/>
                <a:sym typeface="Calibri"/>
              </a:rPr>
              <a:t>Dimodifikasi dari Carbondioxide Game (greenteacher.com)</a:t>
            </a:r>
            <a:endParaRPr i="1" sz="1000">
              <a:latin typeface="Calibri"/>
              <a:ea typeface="Calibri"/>
              <a:cs typeface="Calibri"/>
              <a:sym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2" name="Shape 262"/>
        <p:cNvGrpSpPr/>
        <p:nvPr/>
      </p:nvGrpSpPr>
      <p:grpSpPr>
        <a:xfrm>
          <a:off x="0" y="0"/>
          <a:ext cx="0" cy="0"/>
          <a:chOff x="0" y="0"/>
          <a:chExt cx="0" cy="0"/>
        </a:xfrm>
      </p:grpSpPr>
      <p:sp>
        <p:nvSpPr>
          <p:cNvPr id="263" name="Google Shape;263;p29"/>
          <p:cNvSpPr txBox="1"/>
          <p:nvPr/>
        </p:nvSpPr>
        <p:spPr>
          <a:xfrm>
            <a:off x="2103575" y="286500"/>
            <a:ext cx="4941900" cy="4525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latin typeface="Calibri"/>
                <a:ea typeface="Calibri"/>
                <a:cs typeface="Calibri"/>
                <a:sym typeface="Calibri"/>
              </a:rPr>
              <a:t>Persiapan</a:t>
            </a:r>
            <a:endParaRPr b="1">
              <a:latin typeface="Calibri"/>
              <a:ea typeface="Calibri"/>
              <a:cs typeface="Calibri"/>
              <a:sym typeface="Calibri"/>
            </a:endParaRPr>
          </a:p>
          <a:p>
            <a:pPr indent="0" lvl="0" marL="0" rtl="0" algn="l">
              <a:spcBef>
                <a:spcPts val="0"/>
              </a:spcBef>
              <a:spcAft>
                <a:spcPts val="0"/>
              </a:spcAft>
              <a:buNone/>
            </a:pPr>
            <a:r>
              <a:rPr lang="en" sz="1200">
                <a:latin typeface="Calibri"/>
                <a:ea typeface="Calibri"/>
                <a:cs typeface="Calibri"/>
                <a:sym typeface="Calibri"/>
              </a:rPr>
              <a:t>Guru mensurvei lokasi di sekitar sekolah yang sesuai untuk penyelidikan</a:t>
            </a:r>
            <a:endParaRPr sz="1200">
              <a:latin typeface="Calibri"/>
              <a:ea typeface="Calibri"/>
              <a:cs typeface="Calibri"/>
              <a:sym typeface="Calibri"/>
            </a:endParaRPr>
          </a:p>
          <a:p>
            <a:pPr indent="0" lvl="0" marL="0" rtl="0" algn="l">
              <a:spcBef>
                <a:spcPts val="0"/>
              </a:spcBef>
              <a:spcAft>
                <a:spcPts val="0"/>
              </a:spcAft>
              <a:buNone/>
            </a:pPr>
            <a:r>
              <a:t/>
            </a:r>
            <a:endParaRPr sz="1200">
              <a:latin typeface="Calibri"/>
              <a:ea typeface="Calibri"/>
              <a:cs typeface="Calibri"/>
              <a:sym typeface="Calibri"/>
            </a:endParaRPr>
          </a:p>
          <a:p>
            <a:pPr indent="0" lvl="0" marL="0" rtl="0" algn="l">
              <a:spcBef>
                <a:spcPts val="0"/>
              </a:spcBef>
              <a:spcAft>
                <a:spcPts val="0"/>
              </a:spcAft>
              <a:buNone/>
            </a:pPr>
            <a:r>
              <a:rPr b="1" lang="en">
                <a:latin typeface="Calibri"/>
                <a:ea typeface="Calibri"/>
                <a:cs typeface="Calibri"/>
                <a:sym typeface="Calibri"/>
              </a:rPr>
              <a:t>Pelaksanaan</a:t>
            </a:r>
            <a:endParaRPr b="1">
              <a:latin typeface="Calibri"/>
              <a:ea typeface="Calibri"/>
              <a:cs typeface="Calibri"/>
              <a:sym typeface="Calibri"/>
            </a:endParaRPr>
          </a:p>
          <a:p>
            <a:pPr indent="0" lvl="0" marL="0" rtl="0" algn="l">
              <a:spcBef>
                <a:spcPts val="0"/>
              </a:spcBef>
              <a:spcAft>
                <a:spcPts val="0"/>
              </a:spcAft>
              <a:buNone/>
            </a:pPr>
            <a:r>
              <a:rPr lang="en" sz="1200">
                <a:latin typeface="Calibri"/>
                <a:ea typeface="Calibri"/>
                <a:cs typeface="Calibri"/>
                <a:sym typeface="Calibri"/>
              </a:rPr>
              <a:t>1. Penyelidikan dilakukan pada hari yang cerah sekitar pukul 9-10 pagi.</a:t>
            </a:r>
            <a:endParaRPr sz="1200">
              <a:latin typeface="Calibri"/>
              <a:ea typeface="Calibri"/>
              <a:cs typeface="Calibri"/>
              <a:sym typeface="Calibri"/>
            </a:endParaRPr>
          </a:p>
          <a:p>
            <a:pPr indent="0" lvl="0" marL="0" rtl="0" algn="l">
              <a:spcBef>
                <a:spcPts val="0"/>
              </a:spcBef>
              <a:spcAft>
                <a:spcPts val="0"/>
              </a:spcAft>
              <a:buNone/>
            </a:pPr>
            <a:r>
              <a:rPr lang="en" sz="1200">
                <a:latin typeface="Calibri"/>
                <a:ea typeface="Calibri"/>
                <a:cs typeface="Calibri"/>
                <a:sym typeface="Calibri"/>
              </a:rPr>
              <a:t>2. </a:t>
            </a:r>
            <a:r>
              <a:rPr b="1" lang="en" sz="1200">
                <a:latin typeface="Calibri"/>
                <a:ea typeface="Calibri"/>
                <a:cs typeface="Calibri"/>
                <a:sym typeface="Calibri"/>
              </a:rPr>
              <a:t>Kait:</a:t>
            </a:r>
            <a:r>
              <a:rPr lang="en" sz="1200">
                <a:latin typeface="Calibri"/>
                <a:ea typeface="Calibri"/>
                <a:cs typeface="Calibri"/>
                <a:sym typeface="Calibri"/>
              </a:rPr>
              <a:t> guru menyampaikan, gas rumah kaca membuat atmosfer jadi panas, tetapi ada makhluk hidup yang dapat menangkal pemanasan tersebut. Guru mengajak </a:t>
            </a:r>
            <a:r>
              <a:rPr lang="en" sz="1200">
                <a:latin typeface="Calibri"/>
                <a:ea typeface="Calibri"/>
                <a:cs typeface="Calibri"/>
                <a:sym typeface="Calibri"/>
              </a:rPr>
              <a:t>peserta didik</a:t>
            </a:r>
            <a:r>
              <a:rPr lang="en" sz="1200">
                <a:latin typeface="Calibri"/>
                <a:ea typeface="Calibri"/>
                <a:cs typeface="Calibri"/>
                <a:sym typeface="Calibri"/>
              </a:rPr>
              <a:t> menyelidiki makhluk hidup tersebut.</a:t>
            </a:r>
            <a:endParaRPr sz="1200">
              <a:latin typeface="Calibri"/>
              <a:ea typeface="Calibri"/>
              <a:cs typeface="Calibri"/>
              <a:sym typeface="Calibri"/>
            </a:endParaRPr>
          </a:p>
          <a:p>
            <a:pPr indent="0" lvl="0" marL="0" rtl="0" algn="l">
              <a:spcBef>
                <a:spcPts val="0"/>
              </a:spcBef>
              <a:spcAft>
                <a:spcPts val="0"/>
              </a:spcAft>
              <a:buNone/>
            </a:pPr>
            <a:r>
              <a:rPr lang="en" sz="1200">
                <a:latin typeface="Calibri"/>
                <a:ea typeface="Calibri"/>
                <a:cs typeface="Calibri"/>
                <a:sym typeface="Calibri"/>
              </a:rPr>
              <a:t>3. Guru dan </a:t>
            </a:r>
            <a:r>
              <a:rPr lang="en" sz="1200">
                <a:latin typeface="Calibri"/>
                <a:ea typeface="Calibri"/>
                <a:cs typeface="Calibri"/>
                <a:sym typeface="Calibri"/>
              </a:rPr>
              <a:t>peserta didik</a:t>
            </a:r>
            <a:r>
              <a:rPr lang="en" sz="1200">
                <a:latin typeface="Calibri"/>
                <a:ea typeface="Calibri"/>
                <a:cs typeface="Calibri"/>
                <a:sym typeface="Calibri"/>
              </a:rPr>
              <a:t> menuju lokasi, lalu memulai penyelidikan. P</a:t>
            </a:r>
            <a:r>
              <a:rPr lang="en" sz="1200">
                <a:latin typeface="Calibri"/>
                <a:ea typeface="Calibri"/>
                <a:cs typeface="Calibri"/>
                <a:sym typeface="Calibri"/>
              </a:rPr>
              <a:t>eserta didik</a:t>
            </a:r>
            <a:r>
              <a:rPr lang="en" sz="1200">
                <a:latin typeface="Calibri"/>
                <a:ea typeface="Calibri"/>
                <a:cs typeface="Calibri"/>
                <a:sym typeface="Calibri"/>
              </a:rPr>
              <a:t> mencoba berdiri di tiga area, merasakan udara dan memegang tanah di sana. Bandingkan suhu, kelembaban dan rasa pada area:</a:t>
            </a:r>
            <a:endParaRPr sz="1200">
              <a:latin typeface="Calibri"/>
              <a:ea typeface="Calibri"/>
              <a:cs typeface="Calibri"/>
              <a:sym typeface="Calibri"/>
            </a:endParaRPr>
          </a:p>
          <a:p>
            <a:pPr indent="-304800" lvl="0" marL="457200" rtl="0" algn="l">
              <a:spcBef>
                <a:spcPts val="0"/>
              </a:spcBef>
              <a:spcAft>
                <a:spcPts val="0"/>
              </a:spcAft>
              <a:buSzPts val="1200"/>
              <a:buFont typeface="Calibri"/>
              <a:buChar char="-"/>
            </a:pPr>
            <a:r>
              <a:rPr lang="en" sz="1200">
                <a:latin typeface="Calibri"/>
                <a:ea typeface="Calibri"/>
                <a:cs typeface="Calibri"/>
                <a:sym typeface="Calibri"/>
              </a:rPr>
              <a:t>Di bawah pohon rindang</a:t>
            </a:r>
            <a:endParaRPr sz="1200">
              <a:latin typeface="Calibri"/>
              <a:ea typeface="Calibri"/>
              <a:cs typeface="Calibri"/>
              <a:sym typeface="Calibri"/>
            </a:endParaRPr>
          </a:p>
          <a:p>
            <a:pPr indent="-304800" lvl="0" marL="457200" rtl="0" algn="l">
              <a:spcBef>
                <a:spcPts val="0"/>
              </a:spcBef>
              <a:spcAft>
                <a:spcPts val="0"/>
              </a:spcAft>
              <a:buSzPts val="1200"/>
              <a:buFont typeface="Calibri"/>
              <a:buChar char="-"/>
            </a:pPr>
            <a:r>
              <a:rPr lang="en" sz="1200">
                <a:latin typeface="Calibri"/>
                <a:ea typeface="Calibri"/>
                <a:cs typeface="Calibri"/>
                <a:sym typeface="Calibri"/>
              </a:rPr>
              <a:t>Di tanah yang terkena matahari langsung</a:t>
            </a:r>
            <a:endParaRPr sz="1200">
              <a:latin typeface="Calibri"/>
              <a:ea typeface="Calibri"/>
              <a:cs typeface="Calibri"/>
              <a:sym typeface="Calibri"/>
            </a:endParaRPr>
          </a:p>
          <a:p>
            <a:pPr indent="-304800" lvl="0" marL="457200" rtl="0" algn="l">
              <a:spcBef>
                <a:spcPts val="0"/>
              </a:spcBef>
              <a:spcAft>
                <a:spcPts val="0"/>
              </a:spcAft>
              <a:buSzPts val="1200"/>
              <a:buFont typeface="Calibri"/>
              <a:buChar char="-"/>
            </a:pPr>
            <a:r>
              <a:rPr lang="en" sz="1200">
                <a:latin typeface="Calibri"/>
                <a:ea typeface="Calibri"/>
                <a:cs typeface="Calibri"/>
                <a:sym typeface="Calibri"/>
              </a:rPr>
              <a:t>Di area yang berlapis aspal/semen, atau ramai dilalui kendaraan</a:t>
            </a:r>
            <a:endParaRPr sz="1200">
              <a:latin typeface="Calibri"/>
              <a:ea typeface="Calibri"/>
              <a:cs typeface="Calibri"/>
              <a:sym typeface="Calibri"/>
            </a:endParaRPr>
          </a:p>
          <a:p>
            <a:pPr indent="0" lvl="0" marL="0" rtl="0" algn="l">
              <a:spcBef>
                <a:spcPts val="0"/>
              </a:spcBef>
              <a:spcAft>
                <a:spcPts val="0"/>
              </a:spcAft>
              <a:buNone/>
            </a:pPr>
            <a:r>
              <a:rPr lang="en" sz="1200">
                <a:latin typeface="Calibri"/>
                <a:ea typeface="Calibri"/>
                <a:cs typeface="Calibri"/>
                <a:sym typeface="Calibri"/>
              </a:rPr>
              <a:t>4. Setelah kembali ke kelas, guru memandu </a:t>
            </a:r>
            <a:r>
              <a:rPr lang="en" sz="1200">
                <a:latin typeface="Calibri"/>
                <a:ea typeface="Calibri"/>
                <a:cs typeface="Calibri"/>
                <a:sym typeface="Calibri"/>
              </a:rPr>
              <a:t>peserta didik</a:t>
            </a:r>
            <a:r>
              <a:rPr lang="en" sz="1200">
                <a:latin typeface="Calibri"/>
                <a:ea typeface="Calibri"/>
                <a:cs typeface="Calibri"/>
                <a:sym typeface="Calibri"/>
              </a:rPr>
              <a:t> merefleksikan penyelidikan serta membandingkan perbedaan ketiga area.</a:t>
            </a:r>
            <a:endParaRPr sz="1200">
              <a:latin typeface="Calibri"/>
              <a:ea typeface="Calibri"/>
              <a:cs typeface="Calibri"/>
              <a:sym typeface="Calibri"/>
            </a:endParaRPr>
          </a:p>
          <a:p>
            <a:pPr indent="0" lvl="0" marL="0" rtl="0" algn="l">
              <a:spcBef>
                <a:spcPts val="0"/>
              </a:spcBef>
              <a:spcAft>
                <a:spcPts val="0"/>
              </a:spcAft>
              <a:buNone/>
            </a:pPr>
            <a:r>
              <a:rPr lang="en" sz="1200">
                <a:latin typeface="Calibri"/>
                <a:ea typeface="Calibri"/>
                <a:cs typeface="Calibri"/>
                <a:sym typeface="Calibri"/>
              </a:rPr>
              <a:t>5. Guru menjelaskan pentingnya tumbuhan sebagai penjaga iklim (menyerap gas rumah kaca dan panas matahari, sehingga menyejukkan atmosfer)</a:t>
            </a:r>
            <a:endParaRPr sz="1200">
              <a:latin typeface="Calibri"/>
              <a:ea typeface="Calibri"/>
              <a:cs typeface="Calibri"/>
              <a:sym typeface="Calibri"/>
            </a:endParaRPr>
          </a:p>
          <a:p>
            <a:pPr indent="0" lvl="0" marL="0" rtl="0" algn="l">
              <a:spcBef>
                <a:spcPts val="0"/>
              </a:spcBef>
              <a:spcAft>
                <a:spcPts val="0"/>
              </a:spcAft>
              <a:buNone/>
            </a:pPr>
            <a:r>
              <a:rPr lang="en" sz="1200">
                <a:latin typeface="Calibri"/>
                <a:ea typeface="Calibri"/>
                <a:cs typeface="Calibri"/>
                <a:sym typeface="Calibri"/>
              </a:rPr>
              <a:t>6. P</a:t>
            </a:r>
            <a:r>
              <a:rPr lang="en" sz="1200">
                <a:latin typeface="Calibri"/>
                <a:ea typeface="Calibri"/>
                <a:cs typeface="Calibri"/>
                <a:sym typeface="Calibri"/>
              </a:rPr>
              <a:t>eserta didik</a:t>
            </a:r>
            <a:r>
              <a:rPr lang="en" sz="1200">
                <a:latin typeface="Calibri"/>
                <a:ea typeface="Calibri"/>
                <a:cs typeface="Calibri"/>
                <a:sym typeface="Calibri"/>
              </a:rPr>
              <a:t> menuliskan refleksi kegiatan dalam jurnal projek</a:t>
            </a:r>
            <a:endParaRPr sz="1200">
              <a:latin typeface="Calibri"/>
              <a:ea typeface="Calibri"/>
              <a:cs typeface="Calibri"/>
              <a:sym typeface="Calibri"/>
            </a:endParaRPr>
          </a:p>
          <a:p>
            <a:pPr indent="0" lvl="0" marL="0" rtl="0" algn="l">
              <a:spcBef>
                <a:spcPts val="0"/>
              </a:spcBef>
              <a:spcAft>
                <a:spcPts val="0"/>
              </a:spcAft>
              <a:buNone/>
            </a:pPr>
            <a:r>
              <a:t/>
            </a:r>
            <a:endParaRPr sz="1200">
              <a:latin typeface="Calibri"/>
              <a:ea typeface="Calibri"/>
              <a:cs typeface="Calibri"/>
              <a:sym typeface="Calibri"/>
            </a:endParaRPr>
          </a:p>
          <a:p>
            <a:pPr indent="0" lvl="0" marL="0" rtl="0" algn="l">
              <a:spcBef>
                <a:spcPts val="0"/>
              </a:spcBef>
              <a:spcAft>
                <a:spcPts val="0"/>
              </a:spcAft>
              <a:buNone/>
            </a:pPr>
            <a:r>
              <a:rPr b="1" lang="en">
                <a:solidFill>
                  <a:schemeClr val="dk1"/>
                </a:solidFill>
                <a:latin typeface="Calibri"/>
                <a:ea typeface="Calibri"/>
                <a:cs typeface="Calibri"/>
                <a:sym typeface="Calibri"/>
              </a:rPr>
              <a:t>Tugas</a:t>
            </a:r>
            <a:endParaRPr b="1">
              <a:solidFill>
                <a:schemeClr val="dk1"/>
              </a:solidFill>
              <a:latin typeface="Calibri"/>
              <a:ea typeface="Calibri"/>
              <a:cs typeface="Calibri"/>
              <a:sym typeface="Calibri"/>
            </a:endParaRPr>
          </a:p>
          <a:p>
            <a:pPr indent="0" lvl="0" marL="0" rtl="0" algn="l">
              <a:spcBef>
                <a:spcPts val="0"/>
              </a:spcBef>
              <a:spcAft>
                <a:spcPts val="0"/>
              </a:spcAft>
              <a:buNone/>
            </a:pPr>
            <a:r>
              <a:rPr lang="en" sz="1200">
                <a:solidFill>
                  <a:schemeClr val="dk1"/>
                </a:solidFill>
                <a:latin typeface="Calibri"/>
                <a:ea typeface="Calibri"/>
                <a:cs typeface="Calibri"/>
                <a:sym typeface="Calibri"/>
              </a:rPr>
              <a:t>Peserta didik</a:t>
            </a:r>
            <a:r>
              <a:rPr lang="en" sz="1200">
                <a:solidFill>
                  <a:schemeClr val="dk1"/>
                </a:solidFill>
                <a:latin typeface="Calibri"/>
                <a:ea typeface="Calibri"/>
                <a:cs typeface="Calibri"/>
                <a:sym typeface="Calibri"/>
              </a:rPr>
              <a:t> memilih </a:t>
            </a:r>
            <a:r>
              <a:rPr lang="en" sz="1200">
                <a:solidFill>
                  <a:schemeClr val="dk1"/>
                </a:solidFill>
                <a:latin typeface="Calibri"/>
                <a:ea typeface="Calibri"/>
                <a:cs typeface="Calibri"/>
                <a:sym typeface="Calibri"/>
              </a:rPr>
              <a:t>sebatang</a:t>
            </a:r>
            <a:r>
              <a:rPr lang="en" sz="1200">
                <a:solidFill>
                  <a:schemeClr val="dk1"/>
                </a:solidFill>
                <a:latin typeface="Calibri"/>
                <a:ea typeface="Calibri"/>
                <a:cs typeface="Calibri"/>
                <a:sym typeface="Calibri"/>
              </a:rPr>
              <a:t> pohon di lingkungan sekitar yang disukainya, kemudian menggambar pohon tersebut dan menulis puisi/doa untuk pohon.</a:t>
            </a:r>
            <a:endParaRPr sz="1200">
              <a:solidFill>
                <a:schemeClr val="dk1"/>
              </a:solidFill>
              <a:latin typeface="Calibri"/>
              <a:ea typeface="Calibri"/>
              <a:cs typeface="Calibri"/>
              <a:sym typeface="Calibri"/>
            </a:endParaRPr>
          </a:p>
        </p:txBody>
      </p:sp>
      <p:sp>
        <p:nvSpPr>
          <p:cNvPr id="264" name="Google Shape;264;p29"/>
          <p:cNvSpPr txBox="1"/>
          <p:nvPr/>
        </p:nvSpPr>
        <p:spPr>
          <a:xfrm>
            <a:off x="264875" y="286500"/>
            <a:ext cx="1838700" cy="4479300"/>
          </a:xfrm>
          <a:prstGeom prst="rect">
            <a:avLst/>
          </a:prstGeom>
          <a:solidFill>
            <a:srgbClr val="F4CCCC"/>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300">
                <a:latin typeface="Calibri"/>
                <a:ea typeface="Calibri"/>
                <a:cs typeface="Calibri"/>
                <a:sym typeface="Calibri"/>
              </a:rPr>
              <a:t>Topik</a:t>
            </a:r>
            <a:r>
              <a:rPr b="1" lang="en" sz="1300">
                <a:latin typeface="Calibri"/>
                <a:ea typeface="Calibri"/>
                <a:cs typeface="Calibri"/>
                <a:sym typeface="Calibri"/>
              </a:rPr>
              <a:t> 2</a:t>
            </a:r>
            <a:endParaRPr b="1" sz="1300">
              <a:latin typeface="Calibri"/>
              <a:ea typeface="Calibri"/>
              <a:cs typeface="Calibri"/>
              <a:sym typeface="Calibri"/>
            </a:endParaRPr>
          </a:p>
          <a:p>
            <a:pPr indent="0" lvl="0" marL="0" rtl="0" algn="l">
              <a:spcBef>
                <a:spcPts val="0"/>
              </a:spcBef>
              <a:spcAft>
                <a:spcPts val="0"/>
              </a:spcAft>
              <a:buNone/>
            </a:pPr>
            <a:r>
              <a:rPr b="1" lang="en" sz="1300">
                <a:latin typeface="Calibri"/>
                <a:ea typeface="Calibri"/>
                <a:cs typeface="Calibri"/>
                <a:sym typeface="Calibri"/>
              </a:rPr>
              <a:t>Bagaimana Iklim Bisa Berubah?</a:t>
            </a:r>
            <a:endParaRPr b="1" sz="1300">
              <a:latin typeface="Calibri"/>
              <a:ea typeface="Calibri"/>
              <a:cs typeface="Calibri"/>
              <a:sym typeface="Calibri"/>
            </a:endParaRPr>
          </a:p>
          <a:p>
            <a:pPr indent="0" lvl="0" marL="0" rtl="0" algn="l">
              <a:spcBef>
                <a:spcPts val="0"/>
              </a:spcBef>
              <a:spcAft>
                <a:spcPts val="0"/>
              </a:spcAft>
              <a:buNone/>
            </a:pPr>
            <a:r>
              <a:rPr lang="en" sz="1200">
                <a:latin typeface="Calibri"/>
                <a:ea typeface="Calibri"/>
                <a:cs typeface="Calibri"/>
                <a:sym typeface="Calibri"/>
              </a:rPr>
              <a:t>Aktivitas</a:t>
            </a:r>
            <a:r>
              <a:rPr lang="en" sz="1200">
                <a:latin typeface="Calibri"/>
                <a:ea typeface="Calibri"/>
                <a:cs typeface="Calibri"/>
                <a:sym typeface="Calibri"/>
              </a:rPr>
              <a:t> 4</a:t>
            </a:r>
            <a:endParaRPr sz="1200">
              <a:latin typeface="Calibri"/>
              <a:ea typeface="Calibri"/>
              <a:cs typeface="Calibri"/>
              <a:sym typeface="Calibri"/>
            </a:endParaRPr>
          </a:p>
          <a:p>
            <a:pPr indent="0" lvl="0" marL="0" rtl="0" algn="l">
              <a:spcBef>
                <a:spcPts val="0"/>
              </a:spcBef>
              <a:spcAft>
                <a:spcPts val="0"/>
              </a:spcAft>
              <a:buNone/>
            </a:pPr>
            <a:r>
              <a:t/>
            </a:r>
            <a:endParaRPr sz="1200">
              <a:latin typeface="Calibri"/>
              <a:ea typeface="Calibri"/>
              <a:cs typeface="Calibri"/>
              <a:sym typeface="Calibri"/>
            </a:endParaRPr>
          </a:p>
          <a:p>
            <a:pPr indent="0" lvl="0" marL="0" rtl="0" algn="l">
              <a:spcBef>
                <a:spcPts val="0"/>
              </a:spcBef>
              <a:spcAft>
                <a:spcPts val="0"/>
              </a:spcAft>
              <a:buNone/>
            </a:pPr>
            <a:r>
              <a:t/>
            </a:r>
            <a:endParaRPr sz="1200">
              <a:latin typeface="Calibri"/>
              <a:ea typeface="Calibri"/>
              <a:cs typeface="Calibri"/>
              <a:sym typeface="Calibri"/>
            </a:endParaRPr>
          </a:p>
          <a:p>
            <a:pPr indent="0" lvl="0" marL="0" rtl="0" algn="l">
              <a:spcBef>
                <a:spcPts val="0"/>
              </a:spcBef>
              <a:spcAft>
                <a:spcPts val="0"/>
              </a:spcAft>
              <a:buNone/>
            </a:pPr>
            <a:r>
              <a:t/>
            </a:r>
            <a:endParaRPr sz="1200">
              <a:latin typeface="Calibri"/>
              <a:ea typeface="Calibri"/>
              <a:cs typeface="Calibri"/>
              <a:sym typeface="Calibri"/>
            </a:endParaRPr>
          </a:p>
          <a:p>
            <a:pPr indent="0" lvl="0" marL="0" rtl="0" algn="l">
              <a:spcBef>
                <a:spcPts val="0"/>
              </a:spcBef>
              <a:spcAft>
                <a:spcPts val="0"/>
              </a:spcAft>
              <a:buNone/>
            </a:pPr>
            <a:r>
              <a:t/>
            </a:r>
            <a:endParaRPr sz="1200">
              <a:latin typeface="Calibri"/>
              <a:ea typeface="Calibri"/>
              <a:cs typeface="Calibri"/>
              <a:sym typeface="Calibri"/>
            </a:endParaRPr>
          </a:p>
          <a:p>
            <a:pPr indent="0" lvl="0" marL="0" rtl="0" algn="l">
              <a:spcBef>
                <a:spcPts val="0"/>
              </a:spcBef>
              <a:spcAft>
                <a:spcPts val="0"/>
              </a:spcAft>
              <a:buNone/>
            </a:pPr>
            <a:r>
              <a:rPr b="1" lang="en" sz="1200">
                <a:latin typeface="Calibri"/>
                <a:ea typeface="Calibri"/>
                <a:cs typeface="Calibri"/>
                <a:sym typeface="Calibri"/>
              </a:rPr>
              <a:t>Tujuan</a:t>
            </a:r>
            <a:endParaRPr b="1" sz="1200">
              <a:latin typeface="Calibri"/>
              <a:ea typeface="Calibri"/>
              <a:cs typeface="Calibri"/>
              <a:sym typeface="Calibri"/>
            </a:endParaRPr>
          </a:p>
          <a:p>
            <a:pPr indent="0" lvl="0" marL="0" rtl="0" algn="l">
              <a:spcBef>
                <a:spcPts val="0"/>
              </a:spcBef>
              <a:spcAft>
                <a:spcPts val="0"/>
              </a:spcAft>
              <a:buNone/>
            </a:pPr>
            <a:r>
              <a:rPr lang="en" sz="1200">
                <a:latin typeface="Calibri"/>
                <a:ea typeface="Calibri"/>
                <a:cs typeface="Calibri"/>
                <a:sym typeface="Calibri"/>
              </a:rPr>
              <a:t>Memahami peran penting tumbuhan dalam menjaga kestabilan iklim (pohon)</a:t>
            </a:r>
            <a:endParaRPr sz="1200">
              <a:latin typeface="Calibri"/>
              <a:ea typeface="Calibri"/>
              <a:cs typeface="Calibri"/>
              <a:sym typeface="Calibri"/>
            </a:endParaRPr>
          </a:p>
          <a:p>
            <a:pPr indent="0" lvl="0" marL="0" rtl="0" algn="l">
              <a:spcBef>
                <a:spcPts val="0"/>
              </a:spcBef>
              <a:spcAft>
                <a:spcPts val="0"/>
              </a:spcAft>
              <a:buNone/>
            </a:pPr>
            <a:r>
              <a:t/>
            </a:r>
            <a:endParaRPr sz="1200">
              <a:latin typeface="Calibri"/>
              <a:ea typeface="Calibri"/>
              <a:cs typeface="Calibri"/>
              <a:sym typeface="Calibri"/>
            </a:endParaRPr>
          </a:p>
          <a:p>
            <a:pPr indent="0" lvl="0" marL="0" rtl="0" algn="l">
              <a:spcBef>
                <a:spcPts val="0"/>
              </a:spcBef>
              <a:spcAft>
                <a:spcPts val="0"/>
              </a:spcAft>
              <a:buNone/>
            </a:pPr>
            <a:r>
              <a:t/>
            </a:r>
            <a:endParaRPr sz="1200">
              <a:latin typeface="Calibri"/>
              <a:ea typeface="Calibri"/>
              <a:cs typeface="Calibri"/>
              <a:sym typeface="Calibri"/>
            </a:endParaRPr>
          </a:p>
          <a:p>
            <a:pPr indent="0" lvl="0" marL="0" rtl="0" algn="l">
              <a:spcBef>
                <a:spcPts val="0"/>
              </a:spcBef>
              <a:spcAft>
                <a:spcPts val="0"/>
              </a:spcAft>
              <a:buNone/>
            </a:pPr>
            <a:r>
              <a:t/>
            </a:r>
            <a:endParaRPr sz="1200">
              <a:latin typeface="Calibri"/>
              <a:ea typeface="Calibri"/>
              <a:cs typeface="Calibri"/>
              <a:sym typeface="Calibri"/>
            </a:endParaRPr>
          </a:p>
          <a:p>
            <a:pPr indent="0" lvl="0" marL="0" rtl="0" algn="l">
              <a:spcBef>
                <a:spcPts val="0"/>
              </a:spcBef>
              <a:spcAft>
                <a:spcPts val="0"/>
              </a:spcAft>
              <a:buNone/>
            </a:pPr>
            <a:r>
              <a:t/>
            </a:r>
            <a:endParaRPr sz="1200">
              <a:latin typeface="Calibri"/>
              <a:ea typeface="Calibri"/>
              <a:cs typeface="Calibri"/>
              <a:sym typeface="Calibri"/>
            </a:endParaRPr>
          </a:p>
          <a:p>
            <a:pPr indent="0" lvl="0" marL="0" rtl="0" algn="l">
              <a:spcBef>
                <a:spcPts val="0"/>
              </a:spcBef>
              <a:spcAft>
                <a:spcPts val="0"/>
              </a:spcAft>
              <a:buNone/>
            </a:pPr>
            <a:r>
              <a:t/>
            </a:r>
            <a:endParaRPr sz="1200">
              <a:latin typeface="Calibri"/>
              <a:ea typeface="Calibri"/>
              <a:cs typeface="Calibri"/>
              <a:sym typeface="Calibri"/>
            </a:endParaRPr>
          </a:p>
          <a:p>
            <a:pPr indent="0" lvl="0" marL="0" rtl="0" algn="l">
              <a:spcBef>
                <a:spcPts val="0"/>
              </a:spcBef>
              <a:spcAft>
                <a:spcPts val="0"/>
              </a:spcAft>
              <a:buNone/>
            </a:pPr>
            <a:r>
              <a:rPr b="1" lang="en" sz="1200">
                <a:latin typeface="Calibri"/>
                <a:ea typeface="Calibri"/>
                <a:cs typeface="Calibri"/>
                <a:sym typeface="Calibri"/>
              </a:rPr>
              <a:t>Waktu:</a:t>
            </a:r>
            <a:endParaRPr sz="1200">
              <a:latin typeface="Calibri"/>
              <a:ea typeface="Calibri"/>
              <a:cs typeface="Calibri"/>
              <a:sym typeface="Calibri"/>
            </a:endParaRPr>
          </a:p>
          <a:p>
            <a:pPr indent="0" lvl="0" marL="0" rtl="0" algn="l">
              <a:spcBef>
                <a:spcPts val="0"/>
              </a:spcBef>
              <a:spcAft>
                <a:spcPts val="0"/>
              </a:spcAft>
              <a:buNone/>
            </a:pPr>
            <a:r>
              <a:rPr lang="en" sz="1200">
                <a:latin typeface="Calibri"/>
                <a:ea typeface="Calibri"/>
                <a:cs typeface="Calibri"/>
                <a:sym typeface="Calibri"/>
              </a:rPr>
              <a:t>4 JP (140 menit)</a:t>
            </a:r>
            <a:endParaRPr sz="1200">
              <a:latin typeface="Calibri"/>
              <a:ea typeface="Calibri"/>
              <a:cs typeface="Calibri"/>
              <a:sym typeface="Calibri"/>
            </a:endParaRPr>
          </a:p>
          <a:p>
            <a:pPr indent="0" lvl="0" marL="0" rtl="0" algn="l">
              <a:spcBef>
                <a:spcPts val="0"/>
              </a:spcBef>
              <a:spcAft>
                <a:spcPts val="0"/>
              </a:spcAft>
              <a:buNone/>
            </a:pPr>
            <a:r>
              <a:rPr lang="en" sz="1200">
                <a:latin typeface="Calibri"/>
                <a:ea typeface="Calibri"/>
                <a:cs typeface="Calibri"/>
                <a:sym typeface="Calibri"/>
              </a:rPr>
              <a:t>Termasuk pengayaan</a:t>
            </a:r>
            <a:endParaRPr sz="1200">
              <a:latin typeface="Calibri"/>
              <a:ea typeface="Calibri"/>
              <a:cs typeface="Calibri"/>
              <a:sym typeface="Calibri"/>
            </a:endParaRPr>
          </a:p>
          <a:p>
            <a:pPr indent="0" lvl="0" marL="0" rtl="0" algn="l">
              <a:spcBef>
                <a:spcPts val="0"/>
              </a:spcBef>
              <a:spcAft>
                <a:spcPts val="0"/>
              </a:spcAft>
              <a:buNone/>
            </a:pPr>
            <a:r>
              <a:rPr b="1" lang="en" sz="1200">
                <a:latin typeface="Calibri"/>
                <a:ea typeface="Calibri"/>
                <a:cs typeface="Calibri"/>
                <a:sym typeface="Calibri"/>
              </a:rPr>
              <a:t>Bahan: </a:t>
            </a:r>
            <a:r>
              <a:rPr lang="en" sz="1200">
                <a:latin typeface="Calibri"/>
                <a:ea typeface="Calibri"/>
                <a:cs typeface="Calibri"/>
                <a:sym typeface="Calibri"/>
              </a:rPr>
              <a:t>-</a:t>
            </a:r>
            <a:endParaRPr sz="1200">
              <a:latin typeface="Calibri"/>
              <a:ea typeface="Calibri"/>
              <a:cs typeface="Calibri"/>
              <a:sym typeface="Calibri"/>
            </a:endParaRPr>
          </a:p>
          <a:p>
            <a:pPr indent="0" lvl="0" marL="0" rtl="0" algn="l">
              <a:spcBef>
                <a:spcPts val="0"/>
              </a:spcBef>
              <a:spcAft>
                <a:spcPts val="0"/>
              </a:spcAft>
              <a:buNone/>
            </a:pPr>
            <a:r>
              <a:rPr b="1" lang="en" sz="1200">
                <a:latin typeface="Calibri"/>
                <a:ea typeface="Calibri"/>
                <a:cs typeface="Calibri"/>
                <a:sym typeface="Calibri"/>
              </a:rPr>
              <a:t>Peran guru:</a:t>
            </a:r>
            <a:endParaRPr sz="1200">
              <a:latin typeface="Calibri"/>
              <a:ea typeface="Calibri"/>
              <a:cs typeface="Calibri"/>
              <a:sym typeface="Calibri"/>
            </a:endParaRPr>
          </a:p>
          <a:p>
            <a:pPr indent="0" lvl="0" marL="0" rtl="0" algn="l">
              <a:spcBef>
                <a:spcPts val="0"/>
              </a:spcBef>
              <a:spcAft>
                <a:spcPts val="0"/>
              </a:spcAft>
              <a:buNone/>
            </a:pPr>
            <a:r>
              <a:rPr lang="en" sz="1200">
                <a:latin typeface="Calibri"/>
                <a:ea typeface="Calibri"/>
                <a:cs typeface="Calibri"/>
                <a:sym typeface="Calibri"/>
              </a:rPr>
              <a:t>Fasilitator, narasumber</a:t>
            </a:r>
            <a:endParaRPr sz="1200">
              <a:latin typeface="Calibri"/>
              <a:ea typeface="Calibri"/>
              <a:cs typeface="Calibri"/>
              <a:sym typeface="Calibri"/>
            </a:endParaRPr>
          </a:p>
        </p:txBody>
      </p:sp>
      <p:sp>
        <p:nvSpPr>
          <p:cNvPr id="265" name="Google Shape;265;p29"/>
          <p:cNvSpPr txBox="1"/>
          <p:nvPr/>
        </p:nvSpPr>
        <p:spPr>
          <a:xfrm>
            <a:off x="7037600" y="362700"/>
            <a:ext cx="1838700" cy="2216400"/>
          </a:xfrm>
          <a:prstGeom prst="rect">
            <a:avLst/>
          </a:prstGeom>
          <a:solidFill>
            <a:srgbClr val="D9D9D9"/>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100">
                <a:latin typeface="Calibri"/>
                <a:ea typeface="Calibri"/>
                <a:cs typeface="Calibri"/>
                <a:sym typeface="Calibri"/>
              </a:rPr>
              <a:t>Tips: kriteria lokasi penyelidikan</a:t>
            </a:r>
            <a:endParaRPr b="1" sz="1100">
              <a:latin typeface="Calibri"/>
              <a:ea typeface="Calibri"/>
              <a:cs typeface="Calibri"/>
              <a:sym typeface="Calibri"/>
            </a:endParaRPr>
          </a:p>
          <a:p>
            <a:pPr indent="0" lvl="0" marL="0" rtl="0" algn="l">
              <a:spcBef>
                <a:spcPts val="0"/>
              </a:spcBef>
              <a:spcAft>
                <a:spcPts val="0"/>
              </a:spcAft>
              <a:buNone/>
            </a:pPr>
            <a:r>
              <a:rPr lang="en" sz="1100">
                <a:latin typeface="Calibri"/>
                <a:ea typeface="Calibri"/>
                <a:cs typeface="Calibri"/>
                <a:sym typeface="Calibri"/>
              </a:rPr>
              <a:t>Lokasi adalah tempat terbuka yang memiliki:</a:t>
            </a:r>
            <a:endParaRPr sz="1100">
              <a:latin typeface="Calibri"/>
              <a:ea typeface="Calibri"/>
              <a:cs typeface="Calibri"/>
              <a:sym typeface="Calibri"/>
            </a:endParaRPr>
          </a:p>
          <a:p>
            <a:pPr indent="0" lvl="0" marL="0" rtl="0" algn="l">
              <a:spcBef>
                <a:spcPts val="0"/>
              </a:spcBef>
              <a:spcAft>
                <a:spcPts val="0"/>
              </a:spcAft>
              <a:buNone/>
            </a:pPr>
            <a:r>
              <a:rPr lang="en" sz="1100">
                <a:latin typeface="Calibri"/>
                <a:ea typeface="Calibri"/>
                <a:cs typeface="Calibri"/>
                <a:sym typeface="Calibri"/>
              </a:rPr>
              <a:t>- Area dengan pohon rindang</a:t>
            </a:r>
            <a:endParaRPr sz="1100">
              <a:latin typeface="Calibri"/>
              <a:ea typeface="Calibri"/>
              <a:cs typeface="Calibri"/>
              <a:sym typeface="Calibri"/>
            </a:endParaRPr>
          </a:p>
          <a:p>
            <a:pPr indent="0" lvl="0" marL="0" rtl="0" algn="l">
              <a:spcBef>
                <a:spcPts val="0"/>
              </a:spcBef>
              <a:spcAft>
                <a:spcPts val="0"/>
              </a:spcAft>
              <a:buNone/>
            </a:pPr>
            <a:r>
              <a:rPr lang="en" sz="1100">
                <a:latin typeface="Calibri"/>
                <a:ea typeface="Calibri"/>
                <a:cs typeface="Calibri"/>
                <a:sym typeface="Calibri"/>
              </a:rPr>
              <a:t>- Area tanah yang terkena matahari langsung (mewakili hutan yang gundul)</a:t>
            </a:r>
            <a:endParaRPr sz="1100">
              <a:latin typeface="Calibri"/>
              <a:ea typeface="Calibri"/>
              <a:cs typeface="Calibri"/>
              <a:sym typeface="Calibri"/>
            </a:endParaRPr>
          </a:p>
          <a:p>
            <a:pPr indent="0" lvl="0" marL="0" rtl="0" algn="l">
              <a:spcBef>
                <a:spcPts val="0"/>
              </a:spcBef>
              <a:spcAft>
                <a:spcPts val="0"/>
              </a:spcAft>
              <a:buNone/>
            </a:pPr>
            <a:r>
              <a:rPr lang="en" sz="1100">
                <a:latin typeface="Calibri"/>
                <a:ea typeface="Calibri"/>
                <a:cs typeface="Calibri"/>
                <a:sym typeface="Calibri"/>
              </a:rPr>
              <a:t>- Area beraspal/semen (mewakili pembangunan)</a:t>
            </a:r>
            <a:endParaRPr sz="1100">
              <a:latin typeface="Calibri"/>
              <a:ea typeface="Calibri"/>
              <a:cs typeface="Calibri"/>
              <a:sym typeface="Calibri"/>
            </a:endParaRPr>
          </a:p>
          <a:p>
            <a:pPr indent="0" lvl="0" marL="0" rtl="0" algn="l">
              <a:spcBef>
                <a:spcPts val="0"/>
              </a:spcBef>
              <a:spcAft>
                <a:spcPts val="0"/>
              </a:spcAft>
              <a:buNone/>
            </a:pPr>
            <a:r>
              <a:rPr lang="en" sz="1100">
                <a:latin typeface="Calibri"/>
                <a:ea typeface="Calibri"/>
                <a:cs typeface="Calibri"/>
                <a:sym typeface="Calibri"/>
              </a:rPr>
              <a:t>- Lebih baik jika ada jalanan yang ramai dilalui kendaraan</a:t>
            </a:r>
            <a:endParaRPr sz="1100">
              <a:latin typeface="Calibri"/>
              <a:ea typeface="Calibri"/>
              <a:cs typeface="Calibri"/>
              <a:sym typeface="Calibri"/>
            </a:endParaRPr>
          </a:p>
        </p:txBody>
      </p:sp>
      <p:sp>
        <p:nvSpPr>
          <p:cNvPr id="266" name="Google Shape;266;p29"/>
          <p:cNvSpPr txBox="1"/>
          <p:nvPr/>
        </p:nvSpPr>
        <p:spPr>
          <a:xfrm>
            <a:off x="7037600" y="2953500"/>
            <a:ext cx="1838700" cy="1708500"/>
          </a:xfrm>
          <a:prstGeom prst="rect">
            <a:avLst/>
          </a:prstGeom>
          <a:solidFill>
            <a:srgbClr val="D9D9D9"/>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100">
                <a:latin typeface="Calibri"/>
                <a:ea typeface="Calibri"/>
                <a:cs typeface="Calibri"/>
                <a:sym typeface="Calibri"/>
              </a:rPr>
              <a:t>Pengayaan</a:t>
            </a:r>
            <a:endParaRPr b="1" sz="1100">
              <a:latin typeface="Calibri"/>
              <a:ea typeface="Calibri"/>
              <a:cs typeface="Calibri"/>
              <a:sym typeface="Calibri"/>
            </a:endParaRPr>
          </a:p>
          <a:p>
            <a:pPr indent="0" lvl="0" marL="0" rtl="0" algn="l">
              <a:spcBef>
                <a:spcPts val="0"/>
              </a:spcBef>
              <a:spcAft>
                <a:spcPts val="0"/>
              </a:spcAft>
              <a:buNone/>
            </a:pPr>
            <a:r>
              <a:rPr lang="en" sz="1100">
                <a:latin typeface="Calibri"/>
                <a:ea typeface="Calibri"/>
                <a:cs typeface="Calibri"/>
                <a:sym typeface="Calibri"/>
              </a:rPr>
              <a:t>Guru dapat membacakan kisah tentang pohon khas daerahnya pada </a:t>
            </a:r>
            <a:r>
              <a:rPr lang="en" sz="1100">
                <a:latin typeface="Calibri"/>
                <a:ea typeface="Calibri"/>
                <a:cs typeface="Calibri"/>
                <a:sym typeface="Calibri"/>
              </a:rPr>
              <a:t>peserta didik</a:t>
            </a:r>
            <a:r>
              <a:rPr lang="en" sz="1100">
                <a:latin typeface="Calibri"/>
                <a:ea typeface="Calibri"/>
                <a:cs typeface="Calibri"/>
                <a:sym typeface="Calibri"/>
              </a:rPr>
              <a:t>. Tautan </a:t>
            </a:r>
            <a:r>
              <a:rPr i="1" lang="en" sz="1100">
                <a:latin typeface="Calibri"/>
                <a:ea typeface="Calibri"/>
                <a:cs typeface="Calibri"/>
                <a:sym typeface="Calibri"/>
              </a:rPr>
              <a:t>e-book</a:t>
            </a:r>
            <a:r>
              <a:rPr lang="en" sz="1100">
                <a:latin typeface="Calibri"/>
                <a:ea typeface="Calibri"/>
                <a:cs typeface="Calibri"/>
                <a:sym typeface="Calibri"/>
              </a:rPr>
              <a:t> ‘Cerita 100 Pohon’:</a:t>
            </a:r>
            <a:endParaRPr sz="1100">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 sz="1100" u="sng">
                <a:solidFill>
                  <a:schemeClr val="hlink"/>
                </a:solidFill>
                <a:latin typeface="Calibri"/>
                <a:ea typeface="Calibri"/>
                <a:cs typeface="Calibri"/>
                <a:sym typeface="Calibri"/>
                <a:hlinkClick r:id="rId3"/>
              </a:rPr>
              <a:t>https://www.scribd.com/document/467011580/CERITA-POHON-E-BOOK-VOL-1-pdf</a:t>
            </a:r>
            <a:r>
              <a:rPr lang="en" sz="1100">
                <a:solidFill>
                  <a:schemeClr val="dk1"/>
                </a:solidFill>
                <a:latin typeface="Calibri"/>
                <a:ea typeface="Calibri"/>
                <a:cs typeface="Calibri"/>
                <a:sym typeface="Calibri"/>
              </a:rPr>
              <a:t> </a:t>
            </a:r>
            <a:endParaRPr sz="1000">
              <a:latin typeface="Calibri"/>
              <a:ea typeface="Calibri"/>
              <a:cs typeface="Calibri"/>
              <a:sym typeface="Calibri"/>
            </a:endParaRPr>
          </a:p>
        </p:txBody>
      </p:sp>
      <p:sp>
        <p:nvSpPr>
          <p:cNvPr id="267" name="Google Shape;267;p2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1" name="Shape 271"/>
        <p:cNvGrpSpPr/>
        <p:nvPr/>
      </p:nvGrpSpPr>
      <p:grpSpPr>
        <a:xfrm>
          <a:off x="0" y="0"/>
          <a:ext cx="0" cy="0"/>
          <a:chOff x="0" y="0"/>
          <a:chExt cx="0" cy="0"/>
        </a:xfrm>
      </p:grpSpPr>
      <p:sp>
        <p:nvSpPr>
          <p:cNvPr id="272" name="Google Shape;272;p30"/>
          <p:cNvSpPr txBox="1"/>
          <p:nvPr/>
        </p:nvSpPr>
        <p:spPr>
          <a:xfrm>
            <a:off x="2103575" y="438900"/>
            <a:ext cx="4941900" cy="4309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b="1" lang="en">
                <a:solidFill>
                  <a:schemeClr val="dk1"/>
                </a:solidFill>
                <a:latin typeface="Calibri"/>
                <a:ea typeface="Calibri"/>
                <a:cs typeface="Calibri"/>
                <a:sym typeface="Calibri"/>
              </a:rPr>
              <a:t>Persiapan</a:t>
            </a:r>
            <a:endParaRPr sz="1200">
              <a:latin typeface="Calibri"/>
              <a:ea typeface="Calibri"/>
              <a:cs typeface="Calibri"/>
              <a:sym typeface="Calibri"/>
            </a:endParaRPr>
          </a:p>
          <a:p>
            <a:pPr indent="0" lvl="0" marL="0" rtl="0" algn="l">
              <a:spcBef>
                <a:spcPts val="0"/>
              </a:spcBef>
              <a:spcAft>
                <a:spcPts val="0"/>
              </a:spcAft>
              <a:buNone/>
            </a:pPr>
            <a:r>
              <a:rPr lang="en" sz="1200">
                <a:latin typeface="Calibri"/>
                <a:ea typeface="Calibri"/>
                <a:cs typeface="Calibri"/>
                <a:sym typeface="Calibri"/>
              </a:rPr>
              <a:t>Guru mencari serta menyiapkan sumber belajar tentang mangrove dan padang lamun</a:t>
            </a:r>
            <a:endParaRPr sz="1200">
              <a:latin typeface="Calibri"/>
              <a:ea typeface="Calibri"/>
              <a:cs typeface="Calibri"/>
              <a:sym typeface="Calibri"/>
            </a:endParaRPr>
          </a:p>
          <a:p>
            <a:pPr indent="0" lvl="0" marL="0" rtl="0" algn="l">
              <a:spcBef>
                <a:spcPts val="0"/>
              </a:spcBef>
              <a:spcAft>
                <a:spcPts val="0"/>
              </a:spcAft>
              <a:buNone/>
            </a:pPr>
            <a:r>
              <a:t/>
            </a:r>
            <a:endParaRPr sz="1200">
              <a:latin typeface="Calibri"/>
              <a:ea typeface="Calibri"/>
              <a:cs typeface="Calibri"/>
              <a:sym typeface="Calibri"/>
            </a:endParaRPr>
          </a:p>
          <a:p>
            <a:pPr indent="0" lvl="0" marL="0" rtl="0" algn="l">
              <a:spcBef>
                <a:spcPts val="0"/>
              </a:spcBef>
              <a:spcAft>
                <a:spcPts val="0"/>
              </a:spcAft>
              <a:buNone/>
            </a:pPr>
            <a:r>
              <a:rPr b="1" lang="en">
                <a:latin typeface="Calibri"/>
                <a:ea typeface="Calibri"/>
                <a:cs typeface="Calibri"/>
                <a:sym typeface="Calibri"/>
              </a:rPr>
              <a:t>Pelaksanaan</a:t>
            </a:r>
            <a:endParaRPr b="1">
              <a:latin typeface="Calibri"/>
              <a:ea typeface="Calibri"/>
              <a:cs typeface="Calibri"/>
              <a:sym typeface="Calibri"/>
            </a:endParaRPr>
          </a:p>
          <a:p>
            <a:pPr indent="0" lvl="0" marL="0" rtl="0" algn="l">
              <a:spcBef>
                <a:spcPts val="0"/>
              </a:spcBef>
              <a:spcAft>
                <a:spcPts val="0"/>
              </a:spcAft>
              <a:buNone/>
            </a:pPr>
            <a:r>
              <a:rPr lang="en" sz="1200">
                <a:latin typeface="Calibri"/>
                <a:ea typeface="Calibri"/>
                <a:cs typeface="Calibri"/>
                <a:sym typeface="Calibri"/>
              </a:rPr>
              <a:t>1. Pertemuan dimulai dengan memeriksa tugas peserta didik tentang pohon. Beberapa peserta didik dapat menceritakan pohon dan puisi mereka di depan kelas lalu diapresiasi.</a:t>
            </a:r>
            <a:endParaRPr sz="1200">
              <a:latin typeface="Calibri"/>
              <a:ea typeface="Calibri"/>
              <a:cs typeface="Calibri"/>
              <a:sym typeface="Calibri"/>
            </a:endParaRPr>
          </a:p>
          <a:p>
            <a:pPr indent="0" lvl="0" marL="0" rtl="0" algn="l">
              <a:spcBef>
                <a:spcPts val="0"/>
              </a:spcBef>
              <a:spcAft>
                <a:spcPts val="0"/>
              </a:spcAft>
              <a:buNone/>
            </a:pPr>
            <a:r>
              <a:rPr lang="en" sz="1200">
                <a:latin typeface="Calibri"/>
                <a:ea typeface="Calibri"/>
                <a:cs typeface="Calibri"/>
                <a:sym typeface="Calibri"/>
              </a:rPr>
              <a:t>2. </a:t>
            </a:r>
            <a:r>
              <a:rPr b="1" lang="en" sz="1200">
                <a:latin typeface="Calibri"/>
                <a:ea typeface="Calibri"/>
                <a:cs typeface="Calibri"/>
                <a:sym typeface="Calibri"/>
              </a:rPr>
              <a:t>Kait:</a:t>
            </a:r>
            <a:r>
              <a:rPr lang="en" sz="1200">
                <a:latin typeface="Calibri"/>
                <a:ea typeface="Calibri"/>
                <a:cs typeface="Calibri"/>
                <a:sym typeface="Calibri"/>
              </a:rPr>
              <a:t> guru menyampaikan bahwa selain pohon, ada jenis tumbuhan lain yang lebih hebat lagi dalam menyerap gas rumah kaca.</a:t>
            </a:r>
            <a:endParaRPr sz="1200">
              <a:latin typeface="Calibri"/>
              <a:ea typeface="Calibri"/>
              <a:cs typeface="Calibri"/>
              <a:sym typeface="Calibri"/>
            </a:endParaRPr>
          </a:p>
          <a:p>
            <a:pPr indent="0" lvl="0" marL="0" rtl="0" algn="l">
              <a:spcBef>
                <a:spcPts val="0"/>
              </a:spcBef>
              <a:spcAft>
                <a:spcPts val="0"/>
              </a:spcAft>
              <a:buNone/>
            </a:pPr>
            <a:r>
              <a:rPr lang="en" sz="1200">
                <a:latin typeface="Calibri"/>
                <a:ea typeface="Calibri"/>
                <a:cs typeface="Calibri"/>
                <a:sym typeface="Calibri"/>
              </a:rPr>
              <a:t>3. Guru memutarkan video tentang vegetasi laut (tautan video: </a:t>
            </a:r>
            <a:r>
              <a:rPr lang="en" sz="1200" u="sng">
                <a:solidFill>
                  <a:schemeClr val="hlink"/>
                </a:solidFill>
                <a:latin typeface="Calibri"/>
                <a:ea typeface="Calibri"/>
                <a:cs typeface="Calibri"/>
                <a:sym typeface="Calibri"/>
                <a:hlinkClick r:id="rId3"/>
              </a:rPr>
              <a:t>https://www.youtube.com/watch?v=IDTqUC6K9K0</a:t>
            </a:r>
            <a:r>
              <a:rPr lang="en" sz="1200">
                <a:latin typeface="Calibri"/>
                <a:ea typeface="Calibri"/>
                <a:cs typeface="Calibri"/>
                <a:sym typeface="Calibri"/>
              </a:rPr>
              <a:t>) dan memandu diskusi tentang hutan mangrove dan padang lamun.</a:t>
            </a:r>
            <a:endParaRPr sz="1200">
              <a:latin typeface="Calibri"/>
              <a:ea typeface="Calibri"/>
              <a:cs typeface="Calibri"/>
              <a:sym typeface="Calibri"/>
            </a:endParaRPr>
          </a:p>
          <a:p>
            <a:pPr indent="0" lvl="0" marL="0" rtl="0" algn="l">
              <a:spcBef>
                <a:spcPts val="0"/>
              </a:spcBef>
              <a:spcAft>
                <a:spcPts val="0"/>
              </a:spcAft>
              <a:buNone/>
            </a:pPr>
            <a:r>
              <a:rPr lang="en" sz="1200">
                <a:latin typeface="Calibri"/>
                <a:ea typeface="Calibri"/>
                <a:cs typeface="Calibri"/>
                <a:sym typeface="Calibri"/>
              </a:rPr>
              <a:t>4. Peserta didik bekerja dalam kelompok 5-6 orang, meneliti lebih jauh tentang hutan mangrove atau padang lamun (kelompok boleh memilih salah satu). Kelompok mencari tahu, tumbuhan dan hewan apa saja yang hidup di sana dan seperti apa bentuknya.</a:t>
            </a:r>
            <a:endParaRPr sz="1200">
              <a:latin typeface="Calibri"/>
              <a:ea typeface="Calibri"/>
              <a:cs typeface="Calibri"/>
              <a:sym typeface="Calibri"/>
            </a:endParaRPr>
          </a:p>
          <a:p>
            <a:pPr indent="0" lvl="0" marL="0" rtl="0" algn="l">
              <a:spcBef>
                <a:spcPts val="0"/>
              </a:spcBef>
              <a:spcAft>
                <a:spcPts val="0"/>
              </a:spcAft>
              <a:buNone/>
            </a:pPr>
            <a:r>
              <a:rPr lang="en" sz="1200">
                <a:latin typeface="Calibri"/>
                <a:ea typeface="Calibri"/>
                <a:cs typeface="Calibri"/>
                <a:sym typeface="Calibri"/>
              </a:rPr>
              <a:t>5. Hasil penelitian disajikan dalam bentuk gambar pemandangan hutan mangrove/padang lamun.</a:t>
            </a:r>
            <a:endParaRPr sz="1200">
              <a:latin typeface="Calibri"/>
              <a:ea typeface="Calibri"/>
              <a:cs typeface="Calibri"/>
              <a:sym typeface="Calibri"/>
            </a:endParaRPr>
          </a:p>
          <a:p>
            <a:pPr indent="0" lvl="0" marL="0" rtl="0" algn="l">
              <a:spcBef>
                <a:spcPts val="0"/>
              </a:spcBef>
              <a:spcAft>
                <a:spcPts val="0"/>
              </a:spcAft>
              <a:buNone/>
            </a:pPr>
            <a:r>
              <a:rPr lang="en" sz="1200">
                <a:latin typeface="Calibri"/>
                <a:ea typeface="Calibri"/>
                <a:cs typeface="Calibri"/>
                <a:sym typeface="Calibri"/>
              </a:rPr>
              <a:t>6.  Setiap kelompok mempresentasikan hasil kerjanya pada teman sekelas, kemudian direspon dan diapresiasi.</a:t>
            </a:r>
            <a:endParaRPr sz="1200">
              <a:latin typeface="Calibri"/>
              <a:ea typeface="Calibri"/>
              <a:cs typeface="Calibri"/>
              <a:sym typeface="Calibri"/>
            </a:endParaRPr>
          </a:p>
          <a:p>
            <a:pPr indent="0" lvl="0" marL="0" rtl="0" algn="l">
              <a:spcBef>
                <a:spcPts val="0"/>
              </a:spcBef>
              <a:spcAft>
                <a:spcPts val="0"/>
              </a:spcAft>
              <a:buNone/>
            </a:pPr>
            <a:r>
              <a:rPr lang="en" sz="1200">
                <a:latin typeface="Calibri"/>
                <a:ea typeface="Calibri"/>
                <a:cs typeface="Calibri"/>
                <a:sym typeface="Calibri"/>
              </a:rPr>
              <a:t>7. Peserta didik menuliskan refleksi kegiatan dalam jurnal projek.</a:t>
            </a:r>
            <a:endParaRPr sz="1200">
              <a:solidFill>
                <a:schemeClr val="dk1"/>
              </a:solidFill>
              <a:latin typeface="Calibri"/>
              <a:ea typeface="Calibri"/>
              <a:cs typeface="Calibri"/>
              <a:sym typeface="Calibri"/>
            </a:endParaRPr>
          </a:p>
        </p:txBody>
      </p:sp>
      <p:sp>
        <p:nvSpPr>
          <p:cNvPr id="273" name="Google Shape;273;p30"/>
          <p:cNvSpPr txBox="1"/>
          <p:nvPr/>
        </p:nvSpPr>
        <p:spPr>
          <a:xfrm>
            <a:off x="264875" y="286500"/>
            <a:ext cx="1838700" cy="4663800"/>
          </a:xfrm>
          <a:prstGeom prst="rect">
            <a:avLst/>
          </a:prstGeom>
          <a:solidFill>
            <a:srgbClr val="F4CCCC"/>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300">
                <a:latin typeface="Calibri"/>
                <a:ea typeface="Calibri"/>
                <a:cs typeface="Calibri"/>
                <a:sym typeface="Calibri"/>
              </a:rPr>
              <a:t>Topik</a:t>
            </a:r>
            <a:r>
              <a:rPr b="1" lang="en" sz="1300">
                <a:latin typeface="Calibri"/>
                <a:ea typeface="Calibri"/>
                <a:cs typeface="Calibri"/>
                <a:sym typeface="Calibri"/>
              </a:rPr>
              <a:t> 2</a:t>
            </a:r>
            <a:endParaRPr b="1" sz="1300">
              <a:latin typeface="Calibri"/>
              <a:ea typeface="Calibri"/>
              <a:cs typeface="Calibri"/>
              <a:sym typeface="Calibri"/>
            </a:endParaRPr>
          </a:p>
          <a:p>
            <a:pPr indent="0" lvl="0" marL="0" rtl="0" algn="l">
              <a:spcBef>
                <a:spcPts val="0"/>
              </a:spcBef>
              <a:spcAft>
                <a:spcPts val="0"/>
              </a:spcAft>
              <a:buNone/>
            </a:pPr>
            <a:r>
              <a:rPr b="1" lang="en" sz="1300">
                <a:latin typeface="Calibri"/>
                <a:ea typeface="Calibri"/>
                <a:cs typeface="Calibri"/>
                <a:sym typeface="Calibri"/>
              </a:rPr>
              <a:t>Bagaimana Iklim Bisa Berubah?</a:t>
            </a:r>
            <a:endParaRPr b="1" sz="1300">
              <a:latin typeface="Calibri"/>
              <a:ea typeface="Calibri"/>
              <a:cs typeface="Calibri"/>
              <a:sym typeface="Calibri"/>
            </a:endParaRPr>
          </a:p>
          <a:p>
            <a:pPr indent="0" lvl="0" marL="0" rtl="0" algn="l">
              <a:spcBef>
                <a:spcPts val="0"/>
              </a:spcBef>
              <a:spcAft>
                <a:spcPts val="0"/>
              </a:spcAft>
              <a:buNone/>
            </a:pPr>
            <a:r>
              <a:rPr lang="en" sz="1200">
                <a:latin typeface="Calibri"/>
                <a:ea typeface="Calibri"/>
                <a:cs typeface="Calibri"/>
                <a:sym typeface="Calibri"/>
              </a:rPr>
              <a:t>Aktivitas</a:t>
            </a:r>
            <a:r>
              <a:rPr lang="en" sz="1200">
                <a:latin typeface="Calibri"/>
                <a:ea typeface="Calibri"/>
                <a:cs typeface="Calibri"/>
                <a:sym typeface="Calibri"/>
              </a:rPr>
              <a:t> 5</a:t>
            </a:r>
            <a:endParaRPr sz="1200">
              <a:latin typeface="Calibri"/>
              <a:ea typeface="Calibri"/>
              <a:cs typeface="Calibri"/>
              <a:sym typeface="Calibri"/>
            </a:endParaRPr>
          </a:p>
          <a:p>
            <a:pPr indent="0" lvl="0" marL="0" rtl="0" algn="l">
              <a:spcBef>
                <a:spcPts val="0"/>
              </a:spcBef>
              <a:spcAft>
                <a:spcPts val="0"/>
              </a:spcAft>
              <a:buNone/>
            </a:pPr>
            <a:r>
              <a:t/>
            </a:r>
            <a:endParaRPr sz="1200">
              <a:latin typeface="Calibri"/>
              <a:ea typeface="Calibri"/>
              <a:cs typeface="Calibri"/>
              <a:sym typeface="Calibri"/>
            </a:endParaRPr>
          </a:p>
          <a:p>
            <a:pPr indent="0" lvl="0" marL="0" rtl="0" algn="l">
              <a:spcBef>
                <a:spcPts val="0"/>
              </a:spcBef>
              <a:spcAft>
                <a:spcPts val="0"/>
              </a:spcAft>
              <a:buNone/>
            </a:pPr>
            <a:r>
              <a:t/>
            </a:r>
            <a:endParaRPr sz="1200">
              <a:latin typeface="Calibri"/>
              <a:ea typeface="Calibri"/>
              <a:cs typeface="Calibri"/>
              <a:sym typeface="Calibri"/>
            </a:endParaRPr>
          </a:p>
          <a:p>
            <a:pPr indent="0" lvl="0" marL="0" rtl="0" algn="l">
              <a:spcBef>
                <a:spcPts val="0"/>
              </a:spcBef>
              <a:spcAft>
                <a:spcPts val="0"/>
              </a:spcAft>
              <a:buNone/>
            </a:pPr>
            <a:r>
              <a:t/>
            </a:r>
            <a:endParaRPr sz="1200">
              <a:latin typeface="Calibri"/>
              <a:ea typeface="Calibri"/>
              <a:cs typeface="Calibri"/>
              <a:sym typeface="Calibri"/>
            </a:endParaRPr>
          </a:p>
          <a:p>
            <a:pPr indent="0" lvl="0" marL="0" rtl="0" algn="l">
              <a:spcBef>
                <a:spcPts val="0"/>
              </a:spcBef>
              <a:spcAft>
                <a:spcPts val="0"/>
              </a:spcAft>
              <a:buNone/>
            </a:pPr>
            <a:r>
              <a:t/>
            </a:r>
            <a:endParaRPr sz="1200">
              <a:latin typeface="Calibri"/>
              <a:ea typeface="Calibri"/>
              <a:cs typeface="Calibri"/>
              <a:sym typeface="Calibri"/>
            </a:endParaRPr>
          </a:p>
          <a:p>
            <a:pPr indent="0" lvl="0" marL="0" rtl="0" algn="l">
              <a:spcBef>
                <a:spcPts val="0"/>
              </a:spcBef>
              <a:spcAft>
                <a:spcPts val="0"/>
              </a:spcAft>
              <a:buNone/>
            </a:pPr>
            <a:r>
              <a:rPr b="1" lang="en" sz="1200">
                <a:latin typeface="Calibri"/>
                <a:ea typeface="Calibri"/>
                <a:cs typeface="Calibri"/>
                <a:sym typeface="Calibri"/>
              </a:rPr>
              <a:t>Tujuan</a:t>
            </a:r>
            <a:endParaRPr b="1" sz="1200">
              <a:latin typeface="Calibri"/>
              <a:ea typeface="Calibri"/>
              <a:cs typeface="Calibri"/>
              <a:sym typeface="Calibri"/>
            </a:endParaRPr>
          </a:p>
          <a:p>
            <a:pPr indent="0" lvl="0" marL="0" rtl="0" algn="l">
              <a:spcBef>
                <a:spcPts val="0"/>
              </a:spcBef>
              <a:spcAft>
                <a:spcPts val="0"/>
              </a:spcAft>
              <a:buNone/>
            </a:pPr>
            <a:r>
              <a:rPr lang="en" sz="1200">
                <a:latin typeface="Calibri"/>
                <a:ea typeface="Calibri"/>
                <a:cs typeface="Calibri"/>
                <a:sym typeface="Calibri"/>
              </a:rPr>
              <a:t>Memahami peran penting tumbuhan dalam menjaga kestabilan iklim (mangrove dan lamun)</a:t>
            </a:r>
            <a:endParaRPr sz="1200">
              <a:latin typeface="Calibri"/>
              <a:ea typeface="Calibri"/>
              <a:cs typeface="Calibri"/>
              <a:sym typeface="Calibri"/>
            </a:endParaRPr>
          </a:p>
          <a:p>
            <a:pPr indent="0" lvl="0" marL="0" rtl="0" algn="l">
              <a:spcBef>
                <a:spcPts val="0"/>
              </a:spcBef>
              <a:spcAft>
                <a:spcPts val="0"/>
              </a:spcAft>
              <a:buNone/>
            </a:pPr>
            <a:r>
              <a:t/>
            </a:r>
            <a:endParaRPr sz="1200">
              <a:latin typeface="Calibri"/>
              <a:ea typeface="Calibri"/>
              <a:cs typeface="Calibri"/>
              <a:sym typeface="Calibri"/>
            </a:endParaRPr>
          </a:p>
          <a:p>
            <a:pPr indent="0" lvl="0" marL="0" rtl="0" algn="l">
              <a:spcBef>
                <a:spcPts val="0"/>
              </a:spcBef>
              <a:spcAft>
                <a:spcPts val="0"/>
              </a:spcAft>
              <a:buNone/>
            </a:pPr>
            <a:r>
              <a:t/>
            </a:r>
            <a:endParaRPr sz="1200">
              <a:latin typeface="Calibri"/>
              <a:ea typeface="Calibri"/>
              <a:cs typeface="Calibri"/>
              <a:sym typeface="Calibri"/>
            </a:endParaRPr>
          </a:p>
          <a:p>
            <a:pPr indent="0" lvl="0" marL="0" rtl="0" algn="l">
              <a:spcBef>
                <a:spcPts val="0"/>
              </a:spcBef>
              <a:spcAft>
                <a:spcPts val="0"/>
              </a:spcAft>
              <a:buNone/>
            </a:pPr>
            <a:r>
              <a:t/>
            </a:r>
            <a:endParaRPr sz="1200">
              <a:latin typeface="Calibri"/>
              <a:ea typeface="Calibri"/>
              <a:cs typeface="Calibri"/>
              <a:sym typeface="Calibri"/>
            </a:endParaRPr>
          </a:p>
          <a:p>
            <a:pPr indent="0" lvl="0" marL="0" rtl="0" algn="l">
              <a:spcBef>
                <a:spcPts val="0"/>
              </a:spcBef>
              <a:spcAft>
                <a:spcPts val="0"/>
              </a:spcAft>
              <a:buNone/>
            </a:pPr>
            <a:r>
              <a:t/>
            </a:r>
            <a:endParaRPr sz="1200">
              <a:latin typeface="Calibri"/>
              <a:ea typeface="Calibri"/>
              <a:cs typeface="Calibri"/>
              <a:sym typeface="Calibri"/>
            </a:endParaRPr>
          </a:p>
          <a:p>
            <a:pPr indent="0" lvl="0" marL="0" rtl="0" algn="l">
              <a:spcBef>
                <a:spcPts val="0"/>
              </a:spcBef>
              <a:spcAft>
                <a:spcPts val="0"/>
              </a:spcAft>
              <a:buNone/>
            </a:pPr>
            <a:r>
              <a:rPr b="1" lang="en" sz="1200">
                <a:latin typeface="Calibri"/>
                <a:ea typeface="Calibri"/>
                <a:cs typeface="Calibri"/>
                <a:sym typeface="Calibri"/>
              </a:rPr>
              <a:t>Waktu:</a:t>
            </a:r>
            <a:endParaRPr sz="1200">
              <a:latin typeface="Calibri"/>
              <a:ea typeface="Calibri"/>
              <a:cs typeface="Calibri"/>
              <a:sym typeface="Calibri"/>
            </a:endParaRPr>
          </a:p>
          <a:p>
            <a:pPr indent="0" lvl="0" marL="0" rtl="0" algn="l">
              <a:spcBef>
                <a:spcPts val="0"/>
              </a:spcBef>
              <a:spcAft>
                <a:spcPts val="0"/>
              </a:spcAft>
              <a:buNone/>
            </a:pPr>
            <a:r>
              <a:rPr lang="en" sz="1200">
                <a:latin typeface="Calibri"/>
                <a:ea typeface="Calibri"/>
                <a:cs typeface="Calibri"/>
                <a:sym typeface="Calibri"/>
              </a:rPr>
              <a:t>3 JP (105 menit)</a:t>
            </a:r>
            <a:endParaRPr sz="1200">
              <a:latin typeface="Calibri"/>
              <a:ea typeface="Calibri"/>
              <a:cs typeface="Calibri"/>
              <a:sym typeface="Calibri"/>
            </a:endParaRPr>
          </a:p>
          <a:p>
            <a:pPr indent="0" lvl="0" marL="0" rtl="0" algn="l">
              <a:spcBef>
                <a:spcPts val="0"/>
              </a:spcBef>
              <a:spcAft>
                <a:spcPts val="0"/>
              </a:spcAft>
              <a:buNone/>
            </a:pPr>
            <a:r>
              <a:rPr b="1" lang="en" sz="1200">
                <a:latin typeface="Calibri"/>
                <a:ea typeface="Calibri"/>
                <a:cs typeface="Calibri"/>
                <a:sym typeface="Calibri"/>
              </a:rPr>
              <a:t>Bahan: </a:t>
            </a:r>
            <a:r>
              <a:rPr lang="en" sz="1200">
                <a:latin typeface="Calibri"/>
                <a:ea typeface="Calibri"/>
                <a:cs typeface="Calibri"/>
                <a:sym typeface="Calibri"/>
              </a:rPr>
              <a:t>video vegetasi laut, kertas manila putih, alat warna</a:t>
            </a:r>
            <a:endParaRPr sz="1200">
              <a:latin typeface="Calibri"/>
              <a:ea typeface="Calibri"/>
              <a:cs typeface="Calibri"/>
              <a:sym typeface="Calibri"/>
            </a:endParaRPr>
          </a:p>
          <a:p>
            <a:pPr indent="0" lvl="0" marL="0" rtl="0" algn="l">
              <a:spcBef>
                <a:spcPts val="0"/>
              </a:spcBef>
              <a:spcAft>
                <a:spcPts val="0"/>
              </a:spcAft>
              <a:buNone/>
            </a:pPr>
            <a:r>
              <a:rPr b="1" lang="en" sz="1200">
                <a:latin typeface="Calibri"/>
                <a:ea typeface="Calibri"/>
                <a:cs typeface="Calibri"/>
                <a:sym typeface="Calibri"/>
              </a:rPr>
              <a:t>Peran guru:</a:t>
            </a:r>
            <a:endParaRPr sz="1200">
              <a:latin typeface="Calibri"/>
              <a:ea typeface="Calibri"/>
              <a:cs typeface="Calibri"/>
              <a:sym typeface="Calibri"/>
            </a:endParaRPr>
          </a:p>
          <a:p>
            <a:pPr indent="0" lvl="0" marL="0" rtl="0" algn="l">
              <a:spcBef>
                <a:spcPts val="0"/>
              </a:spcBef>
              <a:spcAft>
                <a:spcPts val="0"/>
              </a:spcAft>
              <a:buNone/>
            </a:pPr>
            <a:r>
              <a:rPr lang="en" sz="1200">
                <a:latin typeface="Calibri"/>
                <a:ea typeface="Calibri"/>
                <a:cs typeface="Calibri"/>
                <a:sym typeface="Calibri"/>
              </a:rPr>
              <a:t>Fasilitator</a:t>
            </a:r>
            <a:endParaRPr sz="1200">
              <a:latin typeface="Calibri"/>
              <a:ea typeface="Calibri"/>
              <a:cs typeface="Calibri"/>
              <a:sym typeface="Calibri"/>
            </a:endParaRPr>
          </a:p>
        </p:txBody>
      </p:sp>
      <p:sp>
        <p:nvSpPr>
          <p:cNvPr id="274" name="Google Shape;274;p30"/>
          <p:cNvSpPr txBox="1"/>
          <p:nvPr/>
        </p:nvSpPr>
        <p:spPr>
          <a:xfrm>
            <a:off x="7113800" y="2877300"/>
            <a:ext cx="1721400" cy="1877700"/>
          </a:xfrm>
          <a:prstGeom prst="rect">
            <a:avLst/>
          </a:prstGeom>
          <a:solidFill>
            <a:srgbClr val="D9D9D9"/>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100">
                <a:latin typeface="Calibri"/>
                <a:ea typeface="Calibri"/>
                <a:cs typeface="Calibri"/>
                <a:sym typeface="Calibri"/>
              </a:rPr>
              <a:t>Pengayaan Kontekstual</a:t>
            </a:r>
            <a:endParaRPr b="1" sz="1100">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 sz="1100">
                <a:latin typeface="Calibri"/>
                <a:ea typeface="Calibri"/>
                <a:cs typeface="Calibri"/>
                <a:sym typeface="Calibri"/>
              </a:rPr>
              <a:t>Untuk sekolah di daerah pesisir, peserta didik dapat mencari informasi tentang lokasi hutan mangrove atau padang lamun setempat, serta spesies endemik (makhluk hidup khas suatu daerah) yang terdapat di sana. </a:t>
            </a:r>
            <a:endParaRPr sz="1000">
              <a:latin typeface="Calibri"/>
              <a:ea typeface="Calibri"/>
              <a:cs typeface="Calibri"/>
              <a:sym typeface="Calibri"/>
            </a:endParaRPr>
          </a:p>
        </p:txBody>
      </p:sp>
      <p:sp>
        <p:nvSpPr>
          <p:cNvPr id="275" name="Google Shape;275;p30"/>
          <p:cNvSpPr txBox="1"/>
          <p:nvPr>
            <p:ph idx="12" type="sldNum"/>
          </p:nvPr>
        </p:nvSpPr>
        <p:spPr>
          <a:xfrm>
            <a:off x="8548658" y="47394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276" name="Google Shape;276;p30"/>
          <p:cNvPicPr preferRelativeResize="0"/>
          <p:nvPr/>
        </p:nvPicPr>
        <p:blipFill rotWithShape="1">
          <a:blip r:embed="rId4">
            <a:alphaModFix/>
          </a:blip>
          <a:srcRect b="9714" l="0" r="0" t="0"/>
          <a:stretch/>
        </p:blipFill>
        <p:spPr>
          <a:xfrm>
            <a:off x="7121675" y="325026"/>
            <a:ext cx="1721400" cy="2072275"/>
          </a:xfrm>
          <a:prstGeom prst="rect">
            <a:avLst/>
          </a:prstGeom>
          <a:noFill/>
          <a:ln>
            <a:noFill/>
          </a:ln>
        </p:spPr>
      </p:pic>
      <p:sp>
        <p:nvSpPr>
          <p:cNvPr id="277" name="Google Shape;277;p30"/>
          <p:cNvSpPr txBox="1"/>
          <p:nvPr/>
        </p:nvSpPr>
        <p:spPr>
          <a:xfrm>
            <a:off x="6989300" y="2310000"/>
            <a:ext cx="2003400" cy="4848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Clr>
                <a:schemeClr val="dk1"/>
              </a:buClr>
              <a:buSzPts val="1100"/>
              <a:buFont typeface="Arial"/>
              <a:buNone/>
            </a:pPr>
            <a:r>
              <a:rPr b="1" lang="en" sz="1000">
                <a:latin typeface="Calibri"/>
                <a:ea typeface="Calibri"/>
                <a:cs typeface="Calibri"/>
                <a:sym typeface="Calibri"/>
              </a:rPr>
              <a:t>Hutan mangrove - Jakarta</a:t>
            </a:r>
            <a:endParaRPr b="1" sz="1000">
              <a:latin typeface="Calibri"/>
              <a:ea typeface="Calibri"/>
              <a:cs typeface="Calibri"/>
              <a:sym typeface="Calibri"/>
            </a:endParaRPr>
          </a:p>
          <a:p>
            <a:pPr indent="0" lvl="0" marL="0" rtl="0" algn="ctr">
              <a:spcBef>
                <a:spcPts val="0"/>
              </a:spcBef>
              <a:spcAft>
                <a:spcPts val="0"/>
              </a:spcAft>
              <a:buClr>
                <a:schemeClr val="dk1"/>
              </a:buClr>
              <a:buSzPts val="1100"/>
              <a:buFont typeface="Arial"/>
              <a:buNone/>
            </a:pPr>
            <a:r>
              <a:rPr i="1" lang="en" sz="950">
                <a:latin typeface="Calibri"/>
                <a:ea typeface="Calibri"/>
                <a:cs typeface="Calibri"/>
                <a:sym typeface="Calibri"/>
              </a:rPr>
              <a:t>Sumber foto: dokumentasi pribadi</a:t>
            </a:r>
            <a:endParaRPr i="1" sz="950">
              <a:latin typeface="Calibri"/>
              <a:ea typeface="Calibri"/>
              <a:cs typeface="Calibri"/>
              <a:sym typeface="Calibri"/>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1" name="Shape 281"/>
        <p:cNvGrpSpPr/>
        <p:nvPr/>
      </p:nvGrpSpPr>
      <p:grpSpPr>
        <a:xfrm>
          <a:off x="0" y="0"/>
          <a:ext cx="0" cy="0"/>
          <a:chOff x="0" y="0"/>
          <a:chExt cx="0" cy="0"/>
        </a:xfrm>
      </p:grpSpPr>
      <p:sp>
        <p:nvSpPr>
          <p:cNvPr id="282" name="Google Shape;282;p31"/>
          <p:cNvSpPr txBox="1"/>
          <p:nvPr/>
        </p:nvSpPr>
        <p:spPr>
          <a:xfrm>
            <a:off x="2179775" y="362700"/>
            <a:ext cx="4445100" cy="4309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latin typeface="Calibri"/>
                <a:ea typeface="Calibri"/>
                <a:cs typeface="Calibri"/>
                <a:sym typeface="Calibri"/>
              </a:rPr>
              <a:t>Persiapan</a:t>
            </a:r>
            <a:endParaRPr b="1">
              <a:latin typeface="Calibri"/>
              <a:ea typeface="Calibri"/>
              <a:cs typeface="Calibri"/>
              <a:sym typeface="Calibri"/>
            </a:endParaRPr>
          </a:p>
          <a:p>
            <a:pPr indent="0" lvl="0" marL="0" rtl="0" algn="l">
              <a:spcBef>
                <a:spcPts val="0"/>
              </a:spcBef>
              <a:spcAft>
                <a:spcPts val="0"/>
              </a:spcAft>
              <a:buNone/>
            </a:pPr>
            <a:r>
              <a:rPr lang="en" sz="1200">
                <a:latin typeface="Calibri"/>
                <a:ea typeface="Calibri"/>
                <a:cs typeface="Calibri"/>
                <a:sym typeface="Calibri"/>
              </a:rPr>
              <a:t>1. Guru mencari dan membaca artikel mengenai cuaca ekstrem</a:t>
            </a:r>
            <a:endParaRPr sz="1200">
              <a:latin typeface="Calibri"/>
              <a:ea typeface="Calibri"/>
              <a:cs typeface="Calibri"/>
              <a:sym typeface="Calibri"/>
            </a:endParaRPr>
          </a:p>
          <a:p>
            <a:pPr indent="0" lvl="0" marL="0" rtl="0" algn="l">
              <a:spcBef>
                <a:spcPts val="0"/>
              </a:spcBef>
              <a:spcAft>
                <a:spcPts val="0"/>
              </a:spcAft>
              <a:buNone/>
            </a:pPr>
            <a:r>
              <a:rPr lang="en" sz="1200">
                <a:latin typeface="Calibri"/>
                <a:ea typeface="Calibri"/>
                <a:cs typeface="Calibri"/>
                <a:sym typeface="Calibri"/>
              </a:rPr>
              <a:t>2. </a:t>
            </a:r>
            <a:r>
              <a:rPr lang="en" sz="1200">
                <a:latin typeface="Calibri"/>
                <a:ea typeface="Calibri"/>
                <a:cs typeface="Calibri"/>
                <a:sym typeface="Calibri"/>
              </a:rPr>
              <a:t>Guru menyiapkan perlengkapan aktivitas “mana yang cuaca ekstrem?” (lihat halaman 20).</a:t>
            </a:r>
            <a:endParaRPr sz="1200">
              <a:latin typeface="Calibri"/>
              <a:ea typeface="Calibri"/>
              <a:cs typeface="Calibri"/>
              <a:sym typeface="Calibri"/>
            </a:endParaRPr>
          </a:p>
          <a:p>
            <a:pPr indent="0" lvl="0" marL="0" rtl="0" algn="l">
              <a:spcBef>
                <a:spcPts val="0"/>
              </a:spcBef>
              <a:spcAft>
                <a:spcPts val="0"/>
              </a:spcAft>
              <a:buNone/>
            </a:pPr>
            <a:r>
              <a:t/>
            </a:r>
            <a:endParaRPr sz="1200">
              <a:latin typeface="Calibri"/>
              <a:ea typeface="Calibri"/>
              <a:cs typeface="Calibri"/>
              <a:sym typeface="Calibri"/>
            </a:endParaRPr>
          </a:p>
          <a:p>
            <a:pPr indent="0" lvl="0" marL="0" rtl="0" algn="l">
              <a:spcBef>
                <a:spcPts val="0"/>
              </a:spcBef>
              <a:spcAft>
                <a:spcPts val="0"/>
              </a:spcAft>
              <a:buNone/>
            </a:pPr>
            <a:r>
              <a:rPr b="1" lang="en">
                <a:latin typeface="Calibri"/>
                <a:ea typeface="Calibri"/>
                <a:cs typeface="Calibri"/>
                <a:sym typeface="Calibri"/>
              </a:rPr>
              <a:t>Pelaksanaan</a:t>
            </a:r>
            <a:endParaRPr b="1">
              <a:latin typeface="Calibri"/>
              <a:ea typeface="Calibri"/>
              <a:cs typeface="Calibri"/>
              <a:sym typeface="Calibri"/>
            </a:endParaRPr>
          </a:p>
          <a:p>
            <a:pPr indent="0" lvl="0" marL="0" rtl="0" algn="l">
              <a:spcBef>
                <a:spcPts val="0"/>
              </a:spcBef>
              <a:spcAft>
                <a:spcPts val="0"/>
              </a:spcAft>
              <a:buNone/>
            </a:pPr>
            <a:r>
              <a:rPr lang="en" sz="1200">
                <a:latin typeface="Calibri"/>
                <a:ea typeface="Calibri"/>
                <a:cs typeface="Calibri"/>
                <a:sym typeface="Calibri"/>
              </a:rPr>
              <a:t>1. </a:t>
            </a:r>
            <a:r>
              <a:rPr b="1" lang="en" sz="1200">
                <a:latin typeface="Calibri"/>
                <a:ea typeface="Calibri"/>
                <a:cs typeface="Calibri"/>
                <a:sym typeface="Calibri"/>
              </a:rPr>
              <a:t>Kait:</a:t>
            </a:r>
            <a:r>
              <a:rPr lang="en" sz="1200">
                <a:latin typeface="Calibri"/>
                <a:ea typeface="Calibri"/>
                <a:cs typeface="Calibri"/>
                <a:sym typeface="Calibri"/>
              </a:rPr>
              <a:t> guru mengajak </a:t>
            </a:r>
            <a:r>
              <a:rPr lang="en" sz="1200">
                <a:latin typeface="Calibri"/>
                <a:ea typeface="Calibri"/>
                <a:cs typeface="Calibri"/>
                <a:sym typeface="Calibri"/>
              </a:rPr>
              <a:t>peserta didik</a:t>
            </a:r>
            <a:r>
              <a:rPr lang="en" sz="1200">
                <a:latin typeface="Calibri"/>
                <a:ea typeface="Calibri"/>
                <a:cs typeface="Calibri"/>
                <a:sym typeface="Calibri"/>
              </a:rPr>
              <a:t> mengingat simulasi Selimut Bumi, bahwa gas rumah kaca yang berlebihan membuat atmosfer Bumi semakin panas. Hal ini menyebabkan perubahan pada iklim. Guru lalu bertanya, kira-kira seperti apa bentuk perubahan iklim dalam kehidupan manusia sehari-hari?</a:t>
            </a:r>
            <a:endParaRPr sz="1200">
              <a:latin typeface="Calibri"/>
              <a:ea typeface="Calibri"/>
              <a:cs typeface="Calibri"/>
              <a:sym typeface="Calibri"/>
            </a:endParaRPr>
          </a:p>
          <a:p>
            <a:pPr indent="0" lvl="0" marL="0" rtl="0" algn="l">
              <a:spcBef>
                <a:spcPts val="0"/>
              </a:spcBef>
              <a:spcAft>
                <a:spcPts val="0"/>
              </a:spcAft>
              <a:buNone/>
            </a:pPr>
            <a:r>
              <a:rPr lang="en" sz="1200">
                <a:latin typeface="Calibri"/>
                <a:ea typeface="Calibri"/>
                <a:cs typeface="Calibri"/>
                <a:sym typeface="Calibri"/>
              </a:rPr>
              <a:t>2. Di papan tulis, guru menuliskan angka-angka berikut dan meminta </a:t>
            </a:r>
            <a:r>
              <a:rPr lang="en" sz="1200">
                <a:latin typeface="Calibri"/>
                <a:ea typeface="Calibri"/>
                <a:cs typeface="Calibri"/>
                <a:sym typeface="Calibri"/>
              </a:rPr>
              <a:t>peserta didik</a:t>
            </a:r>
            <a:r>
              <a:rPr lang="en" sz="1200">
                <a:latin typeface="Calibri"/>
                <a:ea typeface="Calibri"/>
                <a:cs typeface="Calibri"/>
                <a:sym typeface="Calibri"/>
              </a:rPr>
              <a:t> menebak artinya:</a:t>
            </a:r>
            <a:endParaRPr i="1" sz="1200">
              <a:latin typeface="Calibri"/>
              <a:ea typeface="Calibri"/>
              <a:cs typeface="Calibri"/>
              <a:sym typeface="Calibri"/>
            </a:endParaRPr>
          </a:p>
          <a:p>
            <a:pPr indent="457200" lvl="0" marL="0" rtl="0" algn="l">
              <a:spcBef>
                <a:spcPts val="0"/>
              </a:spcBef>
              <a:spcAft>
                <a:spcPts val="0"/>
              </a:spcAft>
              <a:buNone/>
            </a:pPr>
            <a:r>
              <a:rPr b="1" lang="en" sz="1200">
                <a:latin typeface="Calibri"/>
                <a:ea typeface="Calibri"/>
                <a:cs typeface="Calibri"/>
                <a:sym typeface="Calibri"/>
              </a:rPr>
              <a:t>3656</a:t>
            </a:r>
            <a:r>
              <a:rPr b="1" lang="en" sz="1200">
                <a:latin typeface="Calibri"/>
                <a:ea typeface="Calibri"/>
                <a:cs typeface="Calibri"/>
                <a:sym typeface="Calibri"/>
              </a:rPr>
              <a:t>		6681</a:t>
            </a:r>
            <a:endParaRPr sz="1200">
              <a:latin typeface="Calibri"/>
              <a:ea typeface="Calibri"/>
              <a:cs typeface="Calibri"/>
              <a:sym typeface="Calibri"/>
            </a:endParaRPr>
          </a:p>
          <a:p>
            <a:pPr indent="0" lvl="0" marL="0" rtl="0" algn="l">
              <a:spcBef>
                <a:spcPts val="0"/>
              </a:spcBef>
              <a:spcAft>
                <a:spcPts val="0"/>
              </a:spcAft>
              <a:buNone/>
            </a:pPr>
            <a:r>
              <a:rPr lang="en" sz="1200">
                <a:latin typeface="Calibri"/>
                <a:ea typeface="Calibri"/>
                <a:cs typeface="Calibri"/>
                <a:sym typeface="Calibri"/>
              </a:rPr>
              <a:t>3. Guru menjelaskan, angka tersebut adalah jumlah bencana alam di Bumi akibat perubahan iklim. Tahun 1980-1999, jumlah bencananya 3656. Sedangkan tahun 2000-2019, jumlah bencana menjadi 6681, artinya bencana alam menjadi jauh lebih banyak. Penyebabnya adalah cuaca ekstrem.</a:t>
            </a:r>
            <a:endParaRPr sz="1200">
              <a:latin typeface="Calibri"/>
              <a:ea typeface="Calibri"/>
              <a:cs typeface="Calibri"/>
              <a:sym typeface="Calibri"/>
            </a:endParaRPr>
          </a:p>
          <a:p>
            <a:pPr indent="0" lvl="0" marL="0" rtl="0" algn="l">
              <a:spcBef>
                <a:spcPts val="0"/>
              </a:spcBef>
              <a:spcAft>
                <a:spcPts val="0"/>
              </a:spcAft>
              <a:buNone/>
            </a:pPr>
            <a:r>
              <a:rPr lang="en" sz="1200">
                <a:latin typeface="Calibri"/>
                <a:ea typeface="Calibri"/>
                <a:cs typeface="Calibri"/>
                <a:sym typeface="Calibri"/>
              </a:rPr>
              <a:t>4. Guru memandu </a:t>
            </a:r>
            <a:r>
              <a:rPr lang="en" sz="1200">
                <a:latin typeface="Calibri"/>
                <a:ea typeface="Calibri"/>
                <a:cs typeface="Calibri"/>
                <a:sym typeface="Calibri"/>
              </a:rPr>
              <a:t>peserta didik</a:t>
            </a:r>
            <a:r>
              <a:rPr lang="en" sz="1200">
                <a:latin typeface="Calibri"/>
                <a:ea typeface="Calibri"/>
                <a:cs typeface="Calibri"/>
                <a:sym typeface="Calibri"/>
              </a:rPr>
              <a:t> dalam aktivitas “Mana yang Cuaca Ekstrem?” (lihat halaman 20).</a:t>
            </a:r>
            <a:endParaRPr sz="1200">
              <a:latin typeface="Calibri"/>
              <a:ea typeface="Calibri"/>
              <a:cs typeface="Calibri"/>
              <a:sym typeface="Calibri"/>
            </a:endParaRPr>
          </a:p>
          <a:p>
            <a:pPr indent="0" lvl="0" marL="0" rtl="0" algn="l">
              <a:spcBef>
                <a:spcPts val="0"/>
              </a:spcBef>
              <a:spcAft>
                <a:spcPts val="0"/>
              </a:spcAft>
              <a:buNone/>
            </a:pPr>
            <a:r>
              <a:rPr lang="en" sz="1200">
                <a:latin typeface="Calibri"/>
                <a:ea typeface="Calibri"/>
                <a:cs typeface="Calibri"/>
                <a:sym typeface="Calibri"/>
              </a:rPr>
              <a:t>5. P</a:t>
            </a:r>
            <a:r>
              <a:rPr lang="en" sz="1200">
                <a:latin typeface="Calibri"/>
                <a:ea typeface="Calibri"/>
                <a:cs typeface="Calibri"/>
                <a:sym typeface="Calibri"/>
              </a:rPr>
              <a:t>eserta didik</a:t>
            </a:r>
            <a:r>
              <a:rPr lang="en" sz="1200">
                <a:latin typeface="Calibri"/>
                <a:ea typeface="Calibri"/>
                <a:cs typeface="Calibri"/>
                <a:sym typeface="Calibri"/>
              </a:rPr>
              <a:t> menuliskan refleksi kegiatan dalam jurnal projek.</a:t>
            </a:r>
            <a:endParaRPr sz="1200">
              <a:latin typeface="Calibri"/>
              <a:ea typeface="Calibri"/>
              <a:cs typeface="Calibri"/>
              <a:sym typeface="Calibri"/>
            </a:endParaRPr>
          </a:p>
        </p:txBody>
      </p:sp>
      <p:sp>
        <p:nvSpPr>
          <p:cNvPr id="283" name="Google Shape;283;p31"/>
          <p:cNvSpPr txBox="1"/>
          <p:nvPr/>
        </p:nvSpPr>
        <p:spPr>
          <a:xfrm>
            <a:off x="264875" y="286500"/>
            <a:ext cx="1838700" cy="4663800"/>
          </a:xfrm>
          <a:prstGeom prst="rect">
            <a:avLst/>
          </a:prstGeom>
          <a:solidFill>
            <a:srgbClr val="FCE5CD"/>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300">
                <a:latin typeface="Calibri"/>
                <a:ea typeface="Calibri"/>
                <a:cs typeface="Calibri"/>
                <a:sym typeface="Calibri"/>
              </a:rPr>
              <a:t>Topik</a:t>
            </a:r>
            <a:r>
              <a:rPr b="1" lang="en" sz="1300">
                <a:latin typeface="Calibri"/>
                <a:ea typeface="Calibri"/>
                <a:cs typeface="Calibri"/>
                <a:sym typeface="Calibri"/>
              </a:rPr>
              <a:t> 3</a:t>
            </a:r>
            <a:endParaRPr b="1" sz="1300">
              <a:latin typeface="Calibri"/>
              <a:ea typeface="Calibri"/>
              <a:cs typeface="Calibri"/>
              <a:sym typeface="Calibri"/>
            </a:endParaRPr>
          </a:p>
          <a:p>
            <a:pPr indent="0" lvl="0" marL="0" rtl="0" algn="l">
              <a:spcBef>
                <a:spcPts val="0"/>
              </a:spcBef>
              <a:spcAft>
                <a:spcPts val="0"/>
              </a:spcAft>
              <a:buNone/>
            </a:pPr>
            <a:r>
              <a:rPr b="1" lang="en" sz="1300">
                <a:latin typeface="Calibri"/>
                <a:ea typeface="Calibri"/>
                <a:cs typeface="Calibri"/>
                <a:sym typeface="Calibri"/>
              </a:rPr>
              <a:t>Kalau Iklim Berubah, Lalu Apa?</a:t>
            </a:r>
            <a:endParaRPr b="1" sz="1300">
              <a:latin typeface="Calibri"/>
              <a:ea typeface="Calibri"/>
              <a:cs typeface="Calibri"/>
              <a:sym typeface="Calibri"/>
            </a:endParaRPr>
          </a:p>
          <a:p>
            <a:pPr indent="0" lvl="0" marL="0" rtl="0" algn="l">
              <a:spcBef>
                <a:spcPts val="0"/>
              </a:spcBef>
              <a:spcAft>
                <a:spcPts val="0"/>
              </a:spcAft>
              <a:buNone/>
            </a:pPr>
            <a:r>
              <a:rPr lang="en" sz="1200">
                <a:latin typeface="Calibri"/>
                <a:ea typeface="Calibri"/>
                <a:cs typeface="Calibri"/>
                <a:sym typeface="Calibri"/>
              </a:rPr>
              <a:t>Aktivitas</a:t>
            </a:r>
            <a:r>
              <a:rPr lang="en" sz="1200">
                <a:latin typeface="Calibri"/>
                <a:ea typeface="Calibri"/>
                <a:cs typeface="Calibri"/>
                <a:sym typeface="Calibri"/>
              </a:rPr>
              <a:t> 6</a:t>
            </a:r>
            <a:endParaRPr sz="1200">
              <a:latin typeface="Calibri"/>
              <a:ea typeface="Calibri"/>
              <a:cs typeface="Calibri"/>
              <a:sym typeface="Calibri"/>
            </a:endParaRPr>
          </a:p>
          <a:p>
            <a:pPr indent="0" lvl="0" marL="0" rtl="0" algn="l">
              <a:spcBef>
                <a:spcPts val="0"/>
              </a:spcBef>
              <a:spcAft>
                <a:spcPts val="0"/>
              </a:spcAft>
              <a:buNone/>
            </a:pPr>
            <a:r>
              <a:t/>
            </a:r>
            <a:endParaRPr sz="1200">
              <a:latin typeface="Calibri"/>
              <a:ea typeface="Calibri"/>
              <a:cs typeface="Calibri"/>
              <a:sym typeface="Calibri"/>
            </a:endParaRPr>
          </a:p>
          <a:p>
            <a:pPr indent="0" lvl="0" marL="0" rtl="0" algn="l">
              <a:spcBef>
                <a:spcPts val="0"/>
              </a:spcBef>
              <a:spcAft>
                <a:spcPts val="0"/>
              </a:spcAft>
              <a:buNone/>
            </a:pPr>
            <a:r>
              <a:t/>
            </a:r>
            <a:endParaRPr sz="1200">
              <a:latin typeface="Calibri"/>
              <a:ea typeface="Calibri"/>
              <a:cs typeface="Calibri"/>
              <a:sym typeface="Calibri"/>
            </a:endParaRPr>
          </a:p>
          <a:p>
            <a:pPr indent="0" lvl="0" marL="0" rtl="0" algn="l">
              <a:spcBef>
                <a:spcPts val="0"/>
              </a:spcBef>
              <a:spcAft>
                <a:spcPts val="0"/>
              </a:spcAft>
              <a:buNone/>
            </a:pPr>
            <a:r>
              <a:t/>
            </a:r>
            <a:endParaRPr sz="1200">
              <a:latin typeface="Calibri"/>
              <a:ea typeface="Calibri"/>
              <a:cs typeface="Calibri"/>
              <a:sym typeface="Calibri"/>
            </a:endParaRPr>
          </a:p>
          <a:p>
            <a:pPr indent="0" lvl="0" marL="0" rtl="0" algn="l">
              <a:spcBef>
                <a:spcPts val="0"/>
              </a:spcBef>
              <a:spcAft>
                <a:spcPts val="0"/>
              </a:spcAft>
              <a:buNone/>
            </a:pPr>
            <a:r>
              <a:rPr b="1" lang="en" sz="1200">
                <a:latin typeface="Calibri"/>
                <a:ea typeface="Calibri"/>
                <a:cs typeface="Calibri"/>
                <a:sym typeface="Calibri"/>
              </a:rPr>
              <a:t>Tujuan</a:t>
            </a:r>
            <a:endParaRPr b="1" sz="1200">
              <a:latin typeface="Calibri"/>
              <a:ea typeface="Calibri"/>
              <a:cs typeface="Calibri"/>
              <a:sym typeface="Calibri"/>
            </a:endParaRPr>
          </a:p>
          <a:p>
            <a:pPr indent="0" lvl="0" marL="0" rtl="0" algn="l">
              <a:spcBef>
                <a:spcPts val="0"/>
              </a:spcBef>
              <a:spcAft>
                <a:spcPts val="0"/>
              </a:spcAft>
              <a:buNone/>
            </a:pPr>
            <a:r>
              <a:rPr lang="en" sz="1200">
                <a:latin typeface="Calibri"/>
                <a:ea typeface="Calibri"/>
                <a:cs typeface="Calibri"/>
                <a:sym typeface="Calibri"/>
              </a:rPr>
              <a:t>M</a:t>
            </a:r>
            <a:r>
              <a:rPr lang="en" sz="1200">
                <a:latin typeface="Calibri"/>
                <a:ea typeface="Calibri"/>
                <a:cs typeface="Calibri"/>
                <a:sym typeface="Calibri"/>
              </a:rPr>
              <a:t>engenal dampak perubahan iklim yaitu cuaca ekstrem, dan hubungannya dengan bencana alam </a:t>
            </a:r>
            <a:endParaRPr sz="1200">
              <a:latin typeface="Calibri"/>
              <a:ea typeface="Calibri"/>
              <a:cs typeface="Calibri"/>
              <a:sym typeface="Calibri"/>
            </a:endParaRPr>
          </a:p>
          <a:p>
            <a:pPr indent="0" lvl="0" marL="0" rtl="0" algn="l">
              <a:spcBef>
                <a:spcPts val="0"/>
              </a:spcBef>
              <a:spcAft>
                <a:spcPts val="0"/>
              </a:spcAft>
              <a:buNone/>
            </a:pPr>
            <a:r>
              <a:t/>
            </a:r>
            <a:endParaRPr sz="1200">
              <a:latin typeface="Calibri"/>
              <a:ea typeface="Calibri"/>
              <a:cs typeface="Calibri"/>
              <a:sym typeface="Calibri"/>
            </a:endParaRPr>
          </a:p>
          <a:p>
            <a:pPr indent="0" lvl="0" marL="0" rtl="0" algn="l">
              <a:spcBef>
                <a:spcPts val="0"/>
              </a:spcBef>
              <a:spcAft>
                <a:spcPts val="0"/>
              </a:spcAft>
              <a:buNone/>
            </a:pPr>
            <a:r>
              <a:t/>
            </a:r>
            <a:endParaRPr sz="1200">
              <a:latin typeface="Calibri"/>
              <a:ea typeface="Calibri"/>
              <a:cs typeface="Calibri"/>
              <a:sym typeface="Calibri"/>
            </a:endParaRPr>
          </a:p>
          <a:p>
            <a:pPr indent="0" lvl="0" marL="0" rtl="0" algn="l">
              <a:spcBef>
                <a:spcPts val="0"/>
              </a:spcBef>
              <a:spcAft>
                <a:spcPts val="0"/>
              </a:spcAft>
              <a:buNone/>
            </a:pPr>
            <a:r>
              <a:t/>
            </a:r>
            <a:endParaRPr sz="1200">
              <a:latin typeface="Calibri"/>
              <a:ea typeface="Calibri"/>
              <a:cs typeface="Calibri"/>
              <a:sym typeface="Calibri"/>
            </a:endParaRPr>
          </a:p>
          <a:p>
            <a:pPr indent="0" lvl="0" marL="0" rtl="0" algn="l">
              <a:spcBef>
                <a:spcPts val="0"/>
              </a:spcBef>
              <a:spcAft>
                <a:spcPts val="0"/>
              </a:spcAft>
              <a:buNone/>
            </a:pPr>
            <a:r>
              <a:rPr b="1" lang="en" sz="1200">
                <a:latin typeface="Calibri"/>
                <a:ea typeface="Calibri"/>
                <a:cs typeface="Calibri"/>
                <a:sym typeface="Calibri"/>
              </a:rPr>
              <a:t>Waktu:</a:t>
            </a:r>
            <a:endParaRPr sz="1200">
              <a:latin typeface="Calibri"/>
              <a:ea typeface="Calibri"/>
              <a:cs typeface="Calibri"/>
              <a:sym typeface="Calibri"/>
            </a:endParaRPr>
          </a:p>
          <a:p>
            <a:pPr indent="0" lvl="0" marL="0" rtl="0" algn="l">
              <a:spcBef>
                <a:spcPts val="0"/>
              </a:spcBef>
              <a:spcAft>
                <a:spcPts val="0"/>
              </a:spcAft>
              <a:buNone/>
            </a:pPr>
            <a:r>
              <a:rPr lang="en" sz="1200">
                <a:latin typeface="Calibri"/>
                <a:ea typeface="Calibri"/>
                <a:cs typeface="Calibri"/>
                <a:sym typeface="Calibri"/>
              </a:rPr>
              <a:t> 4 JP (140 menit)</a:t>
            </a:r>
            <a:endParaRPr sz="1200">
              <a:latin typeface="Calibri"/>
              <a:ea typeface="Calibri"/>
              <a:cs typeface="Calibri"/>
              <a:sym typeface="Calibri"/>
            </a:endParaRPr>
          </a:p>
          <a:p>
            <a:pPr indent="0" lvl="0" marL="0" rtl="0" algn="l">
              <a:spcBef>
                <a:spcPts val="0"/>
              </a:spcBef>
              <a:spcAft>
                <a:spcPts val="0"/>
              </a:spcAft>
              <a:buNone/>
            </a:pPr>
            <a:r>
              <a:rPr lang="en" sz="1200">
                <a:latin typeface="Calibri"/>
                <a:ea typeface="Calibri"/>
                <a:cs typeface="Calibri"/>
                <a:sym typeface="Calibri"/>
              </a:rPr>
              <a:t>Termasuk pengayaan</a:t>
            </a:r>
            <a:endParaRPr sz="1200">
              <a:latin typeface="Calibri"/>
              <a:ea typeface="Calibri"/>
              <a:cs typeface="Calibri"/>
              <a:sym typeface="Calibri"/>
            </a:endParaRPr>
          </a:p>
          <a:p>
            <a:pPr indent="0" lvl="0" marL="0" rtl="0" algn="l">
              <a:spcBef>
                <a:spcPts val="0"/>
              </a:spcBef>
              <a:spcAft>
                <a:spcPts val="0"/>
              </a:spcAft>
              <a:buNone/>
            </a:pPr>
            <a:r>
              <a:rPr b="1" lang="en" sz="1200">
                <a:latin typeface="Calibri"/>
                <a:ea typeface="Calibri"/>
                <a:cs typeface="Calibri"/>
                <a:sym typeface="Calibri"/>
              </a:rPr>
              <a:t>Bahan:</a:t>
            </a:r>
            <a:endParaRPr b="1" sz="1200">
              <a:latin typeface="Calibri"/>
              <a:ea typeface="Calibri"/>
              <a:cs typeface="Calibri"/>
              <a:sym typeface="Calibri"/>
            </a:endParaRPr>
          </a:p>
          <a:p>
            <a:pPr indent="0" lvl="0" marL="0" rtl="0" algn="l">
              <a:spcBef>
                <a:spcPts val="0"/>
              </a:spcBef>
              <a:spcAft>
                <a:spcPts val="0"/>
              </a:spcAft>
              <a:buNone/>
            </a:pPr>
            <a:r>
              <a:rPr lang="en" sz="1200">
                <a:latin typeface="Calibri"/>
                <a:ea typeface="Calibri"/>
                <a:cs typeface="Calibri"/>
                <a:sym typeface="Calibri"/>
              </a:rPr>
              <a:t>Kardus besar, gunting, selotip kertas </a:t>
            </a:r>
            <a:endParaRPr sz="1200">
              <a:latin typeface="Calibri"/>
              <a:ea typeface="Calibri"/>
              <a:cs typeface="Calibri"/>
              <a:sym typeface="Calibri"/>
            </a:endParaRPr>
          </a:p>
          <a:p>
            <a:pPr indent="0" lvl="0" marL="0" rtl="0" algn="l">
              <a:spcBef>
                <a:spcPts val="0"/>
              </a:spcBef>
              <a:spcAft>
                <a:spcPts val="0"/>
              </a:spcAft>
              <a:buNone/>
            </a:pPr>
            <a:r>
              <a:rPr b="1" lang="en" sz="1200">
                <a:latin typeface="Calibri"/>
                <a:ea typeface="Calibri"/>
                <a:cs typeface="Calibri"/>
                <a:sym typeface="Calibri"/>
              </a:rPr>
              <a:t>Peran guru:</a:t>
            </a:r>
            <a:endParaRPr sz="1200">
              <a:latin typeface="Calibri"/>
              <a:ea typeface="Calibri"/>
              <a:cs typeface="Calibri"/>
              <a:sym typeface="Calibri"/>
            </a:endParaRPr>
          </a:p>
          <a:p>
            <a:pPr indent="0" lvl="0" marL="0" rtl="0" algn="l">
              <a:spcBef>
                <a:spcPts val="0"/>
              </a:spcBef>
              <a:spcAft>
                <a:spcPts val="0"/>
              </a:spcAft>
              <a:buNone/>
            </a:pPr>
            <a:r>
              <a:rPr lang="en" sz="1200">
                <a:latin typeface="Calibri"/>
                <a:ea typeface="Calibri"/>
                <a:cs typeface="Calibri"/>
                <a:sym typeface="Calibri"/>
              </a:rPr>
              <a:t>Narasumber, fasilitator</a:t>
            </a:r>
            <a:endParaRPr sz="1200">
              <a:latin typeface="Calibri"/>
              <a:ea typeface="Calibri"/>
              <a:cs typeface="Calibri"/>
              <a:sym typeface="Calibri"/>
            </a:endParaRPr>
          </a:p>
        </p:txBody>
      </p:sp>
      <p:sp>
        <p:nvSpPr>
          <p:cNvPr id="284" name="Google Shape;284;p31"/>
          <p:cNvSpPr txBox="1"/>
          <p:nvPr/>
        </p:nvSpPr>
        <p:spPr>
          <a:xfrm>
            <a:off x="6701075" y="268725"/>
            <a:ext cx="2030700" cy="3063000"/>
          </a:xfrm>
          <a:prstGeom prst="rect">
            <a:avLst/>
          </a:prstGeom>
          <a:solidFill>
            <a:srgbClr val="D9D9D9"/>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100">
                <a:latin typeface="Calibri"/>
                <a:ea typeface="Calibri"/>
                <a:cs typeface="Calibri"/>
                <a:sym typeface="Calibri"/>
              </a:rPr>
              <a:t>Pengayaan</a:t>
            </a:r>
            <a:endParaRPr b="1" sz="1100">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 sz="1100">
                <a:latin typeface="Calibri"/>
                <a:ea typeface="Calibri"/>
                <a:cs typeface="Calibri"/>
                <a:sym typeface="Calibri"/>
              </a:rPr>
              <a:t>Guru dapat mengundang  perwakilan dari BMKG, BNPB, atau relawan bencana setempat untuk berbagi pengalaman dan wawasan kebencanaan mereka dengan peserta didik. Hal yang dapat diceritakan misalnya:</a:t>
            </a:r>
            <a:endParaRPr sz="1100">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 sz="1100">
                <a:latin typeface="Calibri"/>
                <a:ea typeface="Calibri"/>
                <a:cs typeface="Calibri"/>
                <a:sym typeface="Calibri"/>
              </a:rPr>
              <a:t>- pengalaman menangani bencana, apakah sekarang lebih banyak bencana daripada dulu?</a:t>
            </a:r>
            <a:endParaRPr sz="1100">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 sz="1100">
                <a:latin typeface="Calibri"/>
                <a:ea typeface="Calibri"/>
                <a:cs typeface="Calibri"/>
                <a:sym typeface="Calibri"/>
              </a:rPr>
              <a:t>- bencana yang baru terjadi di lingkup lokal </a:t>
            </a:r>
            <a:r>
              <a:rPr lang="en" sz="1100">
                <a:solidFill>
                  <a:schemeClr val="dk1"/>
                </a:solidFill>
                <a:latin typeface="Calibri"/>
                <a:ea typeface="Calibri"/>
                <a:cs typeface="Calibri"/>
                <a:sym typeface="Calibri"/>
              </a:rPr>
              <a:t>(daerah tempat tinggal guru dan peserta didik)</a:t>
            </a:r>
            <a:endParaRPr sz="1100">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 sz="1100">
                <a:latin typeface="Calibri"/>
                <a:ea typeface="Calibri"/>
                <a:cs typeface="Calibri"/>
                <a:sym typeface="Calibri"/>
              </a:rPr>
              <a:t>- kecenderungan cuaca ekstrem dan kerentanan bencana di lingkup lokal</a:t>
            </a:r>
            <a:endParaRPr sz="1100">
              <a:latin typeface="Calibri"/>
              <a:ea typeface="Calibri"/>
              <a:cs typeface="Calibri"/>
              <a:sym typeface="Calibri"/>
            </a:endParaRPr>
          </a:p>
        </p:txBody>
      </p:sp>
      <p:sp>
        <p:nvSpPr>
          <p:cNvPr id="285" name="Google Shape;285;p31"/>
          <p:cNvSpPr txBox="1"/>
          <p:nvPr/>
        </p:nvSpPr>
        <p:spPr>
          <a:xfrm>
            <a:off x="6701075" y="3401000"/>
            <a:ext cx="2030700" cy="1477500"/>
          </a:xfrm>
          <a:prstGeom prst="rect">
            <a:avLst/>
          </a:prstGeom>
          <a:solidFill>
            <a:srgbClr val="D9D9D9"/>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100">
                <a:latin typeface="Calibri"/>
                <a:ea typeface="Calibri"/>
                <a:cs typeface="Calibri"/>
                <a:sym typeface="Calibri"/>
              </a:rPr>
              <a:t>Sumber Belajar untuk Guru</a:t>
            </a:r>
            <a:endParaRPr b="1" sz="1100">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 sz="1100">
                <a:latin typeface="Calibri"/>
                <a:ea typeface="Calibri"/>
                <a:cs typeface="Calibri"/>
                <a:sym typeface="Calibri"/>
              </a:rPr>
              <a:t>Artikel berbahasa Indonesia tentang perubahan iklim dan cuaca ekstrem:</a:t>
            </a:r>
            <a:endParaRPr sz="1100">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 sz="1000" u="sng">
                <a:solidFill>
                  <a:schemeClr val="hlink"/>
                </a:solidFill>
                <a:latin typeface="Calibri"/>
                <a:ea typeface="Calibri"/>
                <a:cs typeface="Calibri"/>
                <a:sym typeface="Calibri"/>
                <a:hlinkClick r:id="rId3"/>
              </a:rPr>
              <a:t>https://www.kompas.com/tren/read/2020/11/22/144500565/riset--cuaca-ekstrem-perubahan-iklim-dan-badai-yang-semakin-kuat?page=all</a:t>
            </a:r>
            <a:r>
              <a:rPr lang="en" sz="1000">
                <a:solidFill>
                  <a:schemeClr val="dk1"/>
                </a:solidFill>
                <a:latin typeface="Calibri"/>
                <a:ea typeface="Calibri"/>
                <a:cs typeface="Calibri"/>
                <a:sym typeface="Calibri"/>
              </a:rPr>
              <a:t> </a:t>
            </a:r>
            <a:endParaRPr sz="700">
              <a:latin typeface="Calibri"/>
              <a:ea typeface="Calibri"/>
              <a:cs typeface="Calibri"/>
              <a:sym typeface="Calibri"/>
            </a:endParaRPr>
          </a:p>
        </p:txBody>
      </p:sp>
      <p:sp>
        <p:nvSpPr>
          <p:cNvPr id="286" name="Google Shape;286;p31"/>
          <p:cNvSpPr txBox="1"/>
          <p:nvPr>
            <p:ph idx="12" type="sldNum"/>
          </p:nvPr>
        </p:nvSpPr>
        <p:spPr>
          <a:xfrm>
            <a:off x="8548658" y="47394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 name="Shape 71"/>
        <p:cNvGrpSpPr/>
        <p:nvPr/>
      </p:nvGrpSpPr>
      <p:grpSpPr>
        <a:xfrm>
          <a:off x="0" y="0"/>
          <a:ext cx="0" cy="0"/>
          <a:chOff x="0" y="0"/>
          <a:chExt cx="0" cy="0"/>
        </a:xfrm>
      </p:grpSpPr>
      <p:grpSp>
        <p:nvGrpSpPr>
          <p:cNvPr id="72" name="Google Shape;72;p14"/>
          <p:cNvGrpSpPr/>
          <p:nvPr/>
        </p:nvGrpSpPr>
        <p:grpSpPr>
          <a:xfrm>
            <a:off x="-2275" y="11250"/>
            <a:ext cx="5022963" cy="2892488"/>
            <a:chOff x="-2275" y="11250"/>
            <a:chExt cx="3390000" cy="2408400"/>
          </a:xfrm>
        </p:grpSpPr>
        <p:sp>
          <p:nvSpPr>
            <p:cNvPr id="73" name="Google Shape;73;p14"/>
            <p:cNvSpPr/>
            <p:nvPr/>
          </p:nvSpPr>
          <p:spPr>
            <a:xfrm rot="5400000">
              <a:off x="489725" y="-478350"/>
              <a:ext cx="2408400" cy="3387600"/>
            </a:xfrm>
            <a:prstGeom prst="rtTriangle">
              <a:avLst/>
            </a:prstGeom>
            <a:solidFill>
              <a:srgbClr val="CFE2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 name="Google Shape;74;p14"/>
            <p:cNvSpPr/>
            <p:nvPr/>
          </p:nvSpPr>
          <p:spPr>
            <a:xfrm rot="5400000">
              <a:off x="444725" y="-433200"/>
              <a:ext cx="2115900" cy="3004800"/>
            </a:xfrm>
            <a:prstGeom prst="rtTriangle">
              <a:avLst/>
            </a:prstGeom>
            <a:solidFill>
              <a:srgbClr val="D9EAD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 name="Google Shape;75;p14"/>
            <p:cNvSpPr/>
            <p:nvPr/>
          </p:nvSpPr>
          <p:spPr>
            <a:xfrm rot="5400000">
              <a:off x="383025" y="-370950"/>
              <a:ext cx="1797900" cy="2568300"/>
            </a:xfrm>
            <a:prstGeom prst="rtTriangle">
              <a:avLst/>
            </a:prstGeom>
            <a:solidFill>
              <a:srgbClr val="FFFC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 name="Google Shape;76;p14"/>
            <p:cNvSpPr/>
            <p:nvPr/>
          </p:nvSpPr>
          <p:spPr>
            <a:xfrm rot="5400000">
              <a:off x="354975" y="-342750"/>
              <a:ext cx="1494000" cy="2208000"/>
            </a:xfrm>
            <a:prstGeom prst="rtTriangle">
              <a:avLst/>
            </a:prstGeom>
            <a:solidFill>
              <a:srgbClr val="FCE5C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 name="Google Shape;77;p14"/>
            <p:cNvSpPr/>
            <p:nvPr/>
          </p:nvSpPr>
          <p:spPr>
            <a:xfrm rot="5400000">
              <a:off x="298675" y="-286500"/>
              <a:ext cx="1167600" cy="1769100"/>
            </a:xfrm>
            <a:prstGeom prst="rtTriangle">
              <a:avLst/>
            </a:prstGeom>
            <a:solidFill>
              <a:srgbClr val="F4CC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 name="Google Shape;78;p14"/>
            <p:cNvSpPr/>
            <p:nvPr/>
          </p:nvSpPr>
          <p:spPr>
            <a:xfrm rot="5400000">
              <a:off x="231125" y="-219150"/>
              <a:ext cx="852300" cy="1319100"/>
            </a:xfrm>
            <a:prstGeom prst="rtTriangle">
              <a:avLst/>
            </a:prstGeom>
            <a:solidFill>
              <a:srgbClr val="D9D2E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79" name="Google Shape;79;p14"/>
          <p:cNvSpPr txBox="1"/>
          <p:nvPr>
            <p:ph type="title"/>
          </p:nvPr>
        </p:nvSpPr>
        <p:spPr>
          <a:xfrm>
            <a:off x="311700" y="368825"/>
            <a:ext cx="41634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t>Pengantar</a:t>
            </a:r>
            <a:endParaRPr b="1"/>
          </a:p>
        </p:txBody>
      </p:sp>
      <p:sp>
        <p:nvSpPr>
          <p:cNvPr id="80" name="Google Shape;80;p14"/>
          <p:cNvSpPr txBox="1"/>
          <p:nvPr>
            <p:ph idx="1" type="body"/>
          </p:nvPr>
        </p:nvSpPr>
        <p:spPr>
          <a:xfrm>
            <a:off x="311700" y="847675"/>
            <a:ext cx="4709100" cy="41481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1100">
                <a:latin typeface="Lato"/>
                <a:ea typeface="Lato"/>
                <a:cs typeface="Lato"/>
                <a:sym typeface="Lato"/>
              </a:rPr>
              <a:t>Perubahan iklim adalah fenomena global yang terjadi sebagai konsekuensi dari aktivitas manusia (IPCC, 2019). Penebangan hutan, pertanian dan peternakan, ekstraksi dan pembakaran bahan bakar </a:t>
            </a:r>
            <a:r>
              <a:rPr lang="en" sz="1100">
                <a:latin typeface="Lato"/>
                <a:ea typeface="Lato"/>
                <a:cs typeface="Lato"/>
                <a:sym typeface="Lato"/>
              </a:rPr>
              <a:t>fosil, serta timbunan sampah tercampur - semua hal tersebut menimbulkan emisi gas-gas rumah kaca dalam jumlah berlebih ke atmosfer Bumi. Gas rumah kaca menyerap lebih banyak radiasi panas matahari, yang menyebabkan peningkatan suhu atmosfer. Pada gilirannya, peningkatan suhu atmosfer mengubah pola cuaca dan musim di seluruh dunia - itulah yang disebut perubahan iklim.</a:t>
            </a:r>
            <a:endParaRPr sz="1100">
              <a:latin typeface="Lato"/>
              <a:ea typeface="Lato"/>
              <a:cs typeface="Lato"/>
              <a:sym typeface="Lato"/>
            </a:endParaRPr>
          </a:p>
          <a:p>
            <a:pPr indent="0" lvl="0" marL="0" rtl="0" algn="l">
              <a:spcBef>
                <a:spcPts val="1200"/>
              </a:spcBef>
              <a:spcAft>
                <a:spcPts val="1200"/>
              </a:spcAft>
              <a:buNone/>
            </a:pPr>
            <a:r>
              <a:rPr lang="en" sz="1100">
                <a:latin typeface="Lato"/>
                <a:ea typeface="Lato"/>
                <a:cs typeface="Lato"/>
                <a:sym typeface="Lato"/>
              </a:rPr>
              <a:t>Sejak pertama kali disampaikan oleh kalangan ilmiah, isu perubahan iklim terus menjadi kontroversi dengan banyaknya </a:t>
            </a:r>
            <a:r>
              <a:rPr i="1" lang="en" sz="1100">
                <a:latin typeface="Lato"/>
                <a:ea typeface="Lato"/>
                <a:cs typeface="Lato"/>
                <a:sym typeface="Lato"/>
              </a:rPr>
              <a:t>climate deniers</a:t>
            </a:r>
            <a:r>
              <a:rPr lang="en" sz="1100">
                <a:latin typeface="Lato"/>
                <a:ea typeface="Lato"/>
                <a:cs typeface="Lato"/>
                <a:sym typeface="Lato"/>
              </a:rPr>
              <a:t> (orang yang meragukan atau tidak percaya bahwa perubahan iklim sungguh terjadi). Indonesia ternyata merupakan negara dengan jumlah </a:t>
            </a:r>
            <a:r>
              <a:rPr i="1" lang="en" sz="1100">
                <a:latin typeface="Lato"/>
                <a:ea typeface="Lato"/>
                <a:cs typeface="Lato"/>
                <a:sym typeface="Lato"/>
              </a:rPr>
              <a:t>climate deniers</a:t>
            </a:r>
            <a:r>
              <a:rPr lang="en" sz="1100">
                <a:latin typeface="Lato"/>
                <a:ea typeface="Lato"/>
                <a:cs typeface="Lato"/>
                <a:sym typeface="Lato"/>
              </a:rPr>
              <a:t> terbanyak di dunia, dengan 21% warga negara menganggap perubahan iklim tidak ada, atau ada tetapi bukan disebabkan oleh manusia (Yougov, 2020). Namun asesmen jangka panjang yang baru-baru ini dilakukan oleh persatuan ilmuwan lintas negara bentukan PBB telah menegaskan dengan selang kepercayaan 95% bahwa perubahan iklim memang terjadi (IPCC, 2019), dan negara-negara dunia perlu segera bertindak untuk meresponnya.</a:t>
            </a:r>
            <a:endParaRPr sz="1600"/>
          </a:p>
        </p:txBody>
      </p:sp>
      <p:sp>
        <p:nvSpPr>
          <p:cNvPr id="81" name="Google Shape;81;p14"/>
          <p:cNvSpPr txBox="1"/>
          <p:nvPr/>
        </p:nvSpPr>
        <p:spPr>
          <a:xfrm>
            <a:off x="5063850" y="409300"/>
            <a:ext cx="3632700" cy="4341300"/>
          </a:xfrm>
          <a:prstGeom prst="rect">
            <a:avLst/>
          </a:prstGeom>
          <a:solidFill>
            <a:srgbClr val="FFFCCC"/>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300">
                <a:latin typeface="Calibri"/>
                <a:ea typeface="Calibri"/>
                <a:cs typeface="Calibri"/>
                <a:sym typeface="Calibri"/>
              </a:rPr>
              <a:t>Relevansi Projek bagi Sekolah</a:t>
            </a:r>
            <a:endParaRPr b="1" sz="1300">
              <a:latin typeface="Calibri"/>
              <a:ea typeface="Calibri"/>
              <a:cs typeface="Calibri"/>
              <a:sym typeface="Calibri"/>
            </a:endParaRPr>
          </a:p>
          <a:p>
            <a:pPr indent="0" lvl="0" marL="0" rtl="0" algn="l">
              <a:spcBef>
                <a:spcPts val="0"/>
              </a:spcBef>
              <a:spcAft>
                <a:spcPts val="0"/>
              </a:spcAft>
              <a:buNone/>
            </a:pPr>
            <a:r>
              <a:t/>
            </a:r>
            <a:endParaRPr b="1" sz="1100">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 sz="1100">
                <a:solidFill>
                  <a:schemeClr val="dk2"/>
                </a:solidFill>
                <a:latin typeface="Calibri"/>
                <a:ea typeface="Calibri"/>
                <a:cs typeface="Calibri"/>
                <a:sym typeface="Calibri"/>
              </a:rPr>
              <a:t>Saat ini di seluruh dunia, pendidikan mengenai perubahan iklim masih sangat kurang disampaikan kepada anak-anak (studyinternational.com).</a:t>
            </a:r>
            <a:endParaRPr sz="1100">
              <a:solidFill>
                <a:schemeClr val="dk2"/>
              </a:solidFill>
              <a:latin typeface="Calibri"/>
              <a:ea typeface="Calibri"/>
              <a:cs typeface="Calibri"/>
              <a:sym typeface="Calibri"/>
            </a:endParaRPr>
          </a:p>
          <a:p>
            <a:pPr indent="0" lvl="0" marL="0" rtl="0" algn="l">
              <a:lnSpc>
                <a:spcPct val="115000"/>
              </a:lnSpc>
              <a:spcBef>
                <a:spcPts val="1200"/>
              </a:spcBef>
              <a:spcAft>
                <a:spcPts val="0"/>
              </a:spcAft>
              <a:buClr>
                <a:schemeClr val="dk1"/>
              </a:buClr>
              <a:buSzPts val="1100"/>
              <a:buFont typeface="Arial"/>
              <a:buNone/>
            </a:pPr>
            <a:r>
              <a:rPr lang="en" sz="1100">
                <a:solidFill>
                  <a:schemeClr val="dk2"/>
                </a:solidFill>
                <a:latin typeface="Calibri"/>
                <a:ea typeface="Calibri"/>
                <a:cs typeface="Calibri"/>
                <a:sym typeface="Calibri"/>
              </a:rPr>
              <a:t>Di masa depan, anak-anak akan berada di garis depan penanggulangan perubahan iklim, sehingga mereka perlu bersiap diri untuk mengambil peran tersebut. Anak-anak perlu memahami apa itu perubahan iklim, mengapa bisa terjadi, apa dampaknya terhadap kehidupan mereka, dan bagaimana mereka bisa melakukan tindakan nyata dalam mitigasi (pencegahan/pemulihan iklim) serta adaptasi (penyesuaian cara hidup terhadap dampak perubahan iklim).</a:t>
            </a:r>
            <a:endParaRPr sz="1100">
              <a:solidFill>
                <a:schemeClr val="dk2"/>
              </a:solidFill>
              <a:latin typeface="Calibri"/>
              <a:ea typeface="Calibri"/>
              <a:cs typeface="Calibri"/>
              <a:sym typeface="Calibri"/>
            </a:endParaRPr>
          </a:p>
          <a:p>
            <a:pPr indent="0" lvl="0" marL="0" rtl="0" algn="l">
              <a:lnSpc>
                <a:spcPct val="115000"/>
              </a:lnSpc>
              <a:spcBef>
                <a:spcPts val="1200"/>
              </a:spcBef>
              <a:spcAft>
                <a:spcPts val="1200"/>
              </a:spcAft>
              <a:buClr>
                <a:schemeClr val="dk1"/>
              </a:buClr>
              <a:buSzPts val="1100"/>
              <a:buFont typeface="Arial"/>
              <a:buNone/>
            </a:pPr>
            <a:r>
              <a:rPr lang="en" sz="1100">
                <a:solidFill>
                  <a:schemeClr val="dk2"/>
                </a:solidFill>
                <a:latin typeface="Calibri"/>
                <a:ea typeface="Calibri"/>
                <a:cs typeface="Calibri"/>
                <a:sym typeface="Calibri"/>
              </a:rPr>
              <a:t>Sebagai salah satu pusat pendidikan, sekolah memegang peranan penting dalam mempersiapkan peserta didik menghadapi masa depan dengan perubahan iklim. Setiap sekolah - baik di kota maupun desa, di pegunungan maupun pesisir - sedikit-banyak telah mengalami dampak perubahan iklim, karena itu tema ini sangat relevan disampaikan oleh sekolah di berbagai </a:t>
            </a:r>
            <a:r>
              <a:rPr i="1" lang="en" sz="1100">
                <a:solidFill>
                  <a:schemeClr val="dk2"/>
                </a:solidFill>
                <a:latin typeface="Calibri"/>
                <a:ea typeface="Calibri"/>
                <a:cs typeface="Calibri"/>
                <a:sym typeface="Calibri"/>
              </a:rPr>
              <a:t>setting</a:t>
            </a:r>
            <a:r>
              <a:rPr lang="en" sz="1100">
                <a:solidFill>
                  <a:schemeClr val="dk2"/>
                </a:solidFill>
                <a:latin typeface="Calibri"/>
                <a:ea typeface="Calibri"/>
                <a:cs typeface="Calibri"/>
                <a:sym typeface="Calibri"/>
              </a:rPr>
              <a:t>/konteks di Indonesia.</a:t>
            </a:r>
            <a:endParaRPr sz="1100">
              <a:solidFill>
                <a:schemeClr val="dk2"/>
              </a:solidFill>
              <a:latin typeface="Calibri"/>
              <a:ea typeface="Calibri"/>
              <a:cs typeface="Calibri"/>
              <a:sym typeface="Calibri"/>
            </a:endParaRPr>
          </a:p>
        </p:txBody>
      </p:sp>
      <p:sp>
        <p:nvSpPr>
          <p:cNvPr id="82" name="Google Shape;82;p1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0" name="Shape 290"/>
        <p:cNvGrpSpPr/>
        <p:nvPr/>
      </p:nvGrpSpPr>
      <p:grpSpPr>
        <a:xfrm>
          <a:off x="0" y="0"/>
          <a:ext cx="0" cy="0"/>
          <a:chOff x="0" y="0"/>
          <a:chExt cx="0" cy="0"/>
        </a:xfrm>
      </p:grpSpPr>
      <p:sp>
        <p:nvSpPr>
          <p:cNvPr id="291" name="Google Shape;291;p32"/>
          <p:cNvSpPr txBox="1"/>
          <p:nvPr>
            <p:ph type="title"/>
          </p:nvPr>
        </p:nvSpPr>
        <p:spPr>
          <a:xfrm>
            <a:off x="311700" y="216425"/>
            <a:ext cx="8520600" cy="572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SzPts val="990"/>
              <a:buNone/>
            </a:pPr>
            <a:r>
              <a:rPr b="1" lang="en" sz="2220">
                <a:latin typeface="Calibri"/>
                <a:ea typeface="Calibri"/>
                <a:cs typeface="Calibri"/>
                <a:sym typeface="Calibri"/>
              </a:rPr>
              <a:t>Aktivitas</a:t>
            </a:r>
            <a:r>
              <a:rPr b="1" lang="en" sz="2220">
                <a:latin typeface="Calibri"/>
                <a:ea typeface="Calibri"/>
                <a:cs typeface="Calibri"/>
                <a:sym typeface="Calibri"/>
              </a:rPr>
              <a:t>: Mana yang Cuaca Ekstrem?</a:t>
            </a:r>
            <a:endParaRPr b="1" sz="2220">
              <a:latin typeface="Calibri"/>
              <a:ea typeface="Calibri"/>
              <a:cs typeface="Calibri"/>
              <a:sym typeface="Calibri"/>
            </a:endParaRPr>
          </a:p>
        </p:txBody>
      </p:sp>
      <p:sp>
        <p:nvSpPr>
          <p:cNvPr id="292" name="Google Shape;292;p32"/>
          <p:cNvSpPr txBox="1"/>
          <p:nvPr/>
        </p:nvSpPr>
        <p:spPr>
          <a:xfrm>
            <a:off x="319450" y="760075"/>
            <a:ext cx="4797900" cy="4079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100">
                <a:solidFill>
                  <a:schemeClr val="dk1"/>
                </a:solidFill>
                <a:latin typeface="Calibri"/>
                <a:ea typeface="Calibri"/>
                <a:cs typeface="Calibri"/>
                <a:sym typeface="Calibri"/>
              </a:rPr>
              <a:t>Persiapan</a:t>
            </a:r>
            <a:endParaRPr b="1" sz="1100">
              <a:solidFill>
                <a:schemeClr val="dk1"/>
              </a:solidFill>
              <a:latin typeface="Calibri"/>
              <a:ea typeface="Calibri"/>
              <a:cs typeface="Calibri"/>
              <a:sym typeface="Calibri"/>
            </a:endParaRPr>
          </a:p>
          <a:p>
            <a:pPr indent="0" lvl="0" marL="0" rtl="0" algn="l">
              <a:spcBef>
                <a:spcPts val="0"/>
              </a:spcBef>
              <a:spcAft>
                <a:spcPts val="0"/>
              </a:spcAft>
              <a:buNone/>
            </a:pPr>
            <a:r>
              <a:rPr lang="en" sz="1100">
                <a:solidFill>
                  <a:schemeClr val="dk1"/>
                </a:solidFill>
                <a:latin typeface="Calibri"/>
                <a:ea typeface="Calibri"/>
                <a:cs typeface="Calibri"/>
                <a:sym typeface="Calibri"/>
              </a:rPr>
              <a:t>1. Buat sebuah tabel di lembaran kardus besar. Lihat contoh tabel di samping. Tempelkan tabel di tempat yang mudah dilihat dan dicapai </a:t>
            </a:r>
            <a:r>
              <a:rPr lang="en" sz="1100">
                <a:solidFill>
                  <a:schemeClr val="dk1"/>
                </a:solidFill>
                <a:latin typeface="Calibri"/>
                <a:ea typeface="Calibri"/>
                <a:cs typeface="Calibri"/>
                <a:sym typeface="Calibri"/>
              </a:rPr>
              <a:t>peserta didik</a:t>
            </a:r>
            <a:r>
              <a:rPr lang="en" sz="1100">
                <a:solidFill>
                  <a:schemeClr val="dk1"/>
                </a:solidFill>
                <a:latin typeface="Calibri"/>
                <a:ea typeface="Calibri"/>
                <a:cs typeface="Calibri"/>
                <a:sym typeface="Calibri"/>
              </a:rPr>
              <a:t>.</a:t>
            </a:r>
            <a:endParaRPr sz="1100">
              <a:solidFill>
                <a:schemeClr val="dk1"/>
              </a:solidFill>
              <a:latin typeface="Calibri"/>
              <a:ea typeface="Calibri"/>
              <a:cs typeface="Calibri"/>
              <a:sym typeface="Calibri"/>
            </a:endParaRPr>
          </a:p>
          <a:p>
            <a:pPr indent="0" lvl="0" marL="0" rtl="0" algn="l">
              <a:spcBef>
                <a:spcPts val="0"/>
              </a:spcBef>
              <a:spcAft>
                <a:spcPts val="0"/>
              </a:spcAft>
              <a:buNone/>
            </a:pPr>
            <a:r>
              <a:rPr lang="en" sz="1100">
                <a:solidFill>
                  <a:schemeClr val="dk1"/>
                </a:solidFill>
                <a:latin typeface="Calibri"/>
                <a:ea typeface="Calibri"/>
                <a:cs typeface="Calibri"/>
                <a:sym typeface="Calibri"/>
              </a:rPr>
              <a:t>2. Potong 16 persegi panjang kardus berukuran 10 x 15 cm, tulisi seperti contoh. </a:t>
            </a:r>
            <a:endParaRPr sz="1100">
              <a:solidFill>
                <a:schemeClr val="dk1"/>
              </a:solidFill>
              <a:latin typeface="Calibri"/>
              <a:ea typeface="Calibri"/>
              <a:cs typeface="Calibri"/>
              <a:sym typeface="Calibri"/>
            </a:endParaRPr>
          </a:p>
          <a:p>
            <a:pPr indent="0" lvl="0" marL="0" rtl="0" algn="l">
              <a:spcBef>
                <a:spcPts val="0"/>
              </a:spcBef>
              <a:spcAft>
                <a:spcPts val="0"/>
              </a:spcAft>
              <a:buNone/>
            </a:pPr>
            <a:r>
              <a:t/>
            </a:r>
            <a:endParaRPr sz="1100">
              <a:solidFill>
                <a:schemeClr val="dk1"/>
              </a:solidFill>
              <a:latin typeface="Calibri"/>
              <a:ea typeface="Calibri"/>
              <a:cs typeface="Calibri"/>
              <a:sym typeface="Calibri"/>
            </a:endParaRPr>
          </a:p>
          <a:p>
            <a:pPr indent="0" lvl="0" marL="0" rtl="0" algn="l">
              <a:spcBef>
                <a:spcPts val="0"/>
              </a:spcBef>
              <a:spcAft>
                <a:spcPts val="0"/>
              </a:spcAft>
              <a:buNone/>
            </a:pPr>
            <a:r>
              <a:rPr b="1" lang="en" sz="1100">
                <a:solidFill>
                  <a:schemeClr val="dk1"/>
                </a:solidFill>
                <a:latin typeface="Calibri"/>
                <a:ea typeface="Calibri"/>
                <a:cs typeface="Calibri"/>
                <a:sym typeface="Calibri"/>
              </a:rPr>
              <a:t>Cara Bermain</a:t>
            </a:r>
            <a:endParaRPr b="1" sz="1100">
              <a:solidFill>
                <a:schemeClr val="dk1"/>
              </a:solidFill>
              <a:latin typeface="Calibri"/>
              <a:ea typeface="Calibri"/>
              <a:cs typeface="Calibri"/>
              <a:sym typeface="Calibri"/>
            </a:endParaRPr>
          </a:p>
          <a:p>
            <a:pPr indent="0" lvl="0" marL="0" rtl="0" algn="l">
              <a:spcBef>
                <a:spcPts val="0"/>
              </a:spcBef>
              <a:spcAft>
                <a:spcPts val="0"/>
              </a:spcAft>
              <a:buNone/>
            </a:pPr>
            <a:r>
              <a:rPr lang="en" sz="1100">
                <a:solidFill>
                  <a:schemeClr val="dk1"/>
                </a:solidFill>
                <a:latin typeface="Calibri"/>
                <a:ea typeface="Calibri"/>
                <a:cs typeface="Calibri"/>
                <a:sym typeface="Calibri"/>
              </a:rPr>
              <a:t>1. Pengantar: cuaca ekstrem berbeda dengan cuaca biasa. Cuaca ekstrem lebih parah dan dampaknya lebih merusak. Mari kita lihat, apakah kita bisa membedakan mana cuaca biasa dan mana cuaca ekstrem.</a:t>
            </a:r>
            <a:endParaRPr sz="1100">
              <a:solidFill>
                <a:schemeClr val="dk1"/>
              </a:solidFill>
              <a:latin typeface="Calibri"/>
              <a:ea typeface="Calibri"/>
              <a:cs typeface="Calibri"/>
              <a:sym typeface="Calibri"/>
            </a:endParaRPr>
          </a:p>
          <a:p>
            <a:pPr indent="0" lvl="0" marL="0" rtl="0" algn="l">
              <a:spcBef>
                <a:spcPts val="0"/>
              </a:spcBef>
              <a:spcAft>
                <a:spcPts val="0"/>
              </a:spcAft>
              <a:buNone/>
            </a:pPr>
            <a:r>
              <a:rPr lang="en" sz="1100">
                <a:solidFill>
                  <a:schemeClr val="dk1"/>
                </a:solidFill>
                <a:latin typeface="Calibri"/>
                <a:ea typeface="Calibri"/>
                <a:cs typeface="Calibri"/>
                <a:sym typeface="Calibri"/>
              </a:rPr>
              <a:t>2. Bagi kelas menjadi 9 kelompok. Bagikan satu kertas bertulisan cuaca pada setiap kelompok (warna biru pada gambar contoh).</a:t>
            </a:r>
            <a:endParaRPr sz="1100">
              <a:solidFill>
                <a:schemeClr val="dk1"/>
              </a:solidFill>
              <a:latin typeface="Calibri"/>
              <a:ea typeface="Calibri"/>
              <a:cs typeface="Calibri"/>
              <a:sym typeface="Calibri"/>
            </a:endParaRPr>
          </a:p>
          <a:p>
            <a:pPr indent="0" lvl="0" marL="0" rtl="0" algn="l">
              <a:spcBef>
                <a:spcPts val="0"/>
              </a:spcBef>
              <a:spcAft>
                <a:spcPts val="0"/>
              </a:spcAft>
              <a:buNone/>
            </a:pPr>
            <a:r>
              <a:rPr lang="en" sz="1100">
                <a:solidFill>
                  <a:schemeClr val="dk1"/>
                </a:solidFill>
                <a:latin typeface="Calibri"/>
                <a:ea typeface="Calibri"/>
                <a:cs typeface="Calibri"/>
                <a:sym typeface="Calibri"/>
              </a:rPr>
              <a:t>3. Beri waktu kelompok untuk mendiskusikan isi kertas mereka, apakah termasuk cuaca biasa atau cuaca ekstrem. Kelompok yang sudah sepakat dapat menempelkan kertas mereka di kolom ‘cuaca’ atau ‘cuaca ekstrem’.</a:t>
            </a:r>
            <a:endParaRPr sz="1100">
              <a:solidFill>
                <a:schemeClr val="dk1"/>
              </a:solidFill>
              <a:latin typeface="Calibri"/>
              <a:ea typeface="Calibri"/>
              <a:cs typeface="Calibri"/>
              <a:sym typeface="Calibri"/>
            </a:endParaRPr>
          </a:p>
          <a:p>
            <a:pPr indent="0" lvl="0" marL="0" rtl="0" algn="l">
              <a:spcBef>
                <a:spcPts val="0"/>
              </a:spcBef>
              <a:spcAft>
                <a:spcPts val="0"/>
              </a:spcAft>
              <a:buNone/>
            </a:pPr>
            <a:r>
              <a:rPr lang="en" sz="1100">
                <a:solidFill>
                  <a:schemeClr val="dk1"/>
                </a:solidFill>
                <a:latin typeface="Calibri"/>
                <a:ea typeface="Calibri"/>
                <a:cs typeface="Calibri"/>
                <a:sym typeface="Calibri"/>
              </a:rPr>
              <a:t>4. Bahas hasil penggolongan dalam tabel, dan koreksi jika ada yang belum tepat.</a:t>
            </a:r>
            <a:endParaRPr sz="1100">
              <a:solidFill>
                <a:schemeClr val="dk1"/>
              </a:solidFill>
              <a:latin typeface="Calibri"/>
              <a:ea typeface="Calibri"/>
              <a:cs typeface="Calibri"/>
              <a:sym typeface="Calibri"/>
            </a:endParaRPr>
          </a:p>
          <a:p>
            <a:pPr indent="0" lvl="0" marL="0" rtl="0" algn="l">
              <a:spcBef>
                <a:spcPts val="0"/>
              </a:spcBef>
              <a:spcAft>
                <a:spcPts val="0"/>
              </a:spcAft>
              <a:buNone/>
            </a:pPr>
            <a:r>
              <a:rPr lang="en" sz="1100">
                <a:solidFill>
                  <a:schemeClr val="dk1"/>
                </a:solidFill>
                <a:latin typeface="Calibri"/>
                <a:ea typeface="Calibri"/>
                <a:cs typeface="Calibri"/>
                <a:sym typeface="Calibri"/>
              </a:rPr>
              <a:t>	Cuaca biasa: hujan, angin, cerah</a:t>
            </a:r>
            <a:endParaRPr sz="1100">
              <a:solidFill>
                <a:schemeClr val="dk1"/>
              </a:solidFill>
              <a:latin typeface="Calibri"/>
              <a:ea typeface="Calibri"/>
              <a:cs typeface="Calibri"/>
              <a:sym typeface="Calibri"/>
            </a:endParaRPr>
          </a:p>
          <a:p>
            <a:pPr indent="0" lvl="0" marL="0" rtl="0" algn="l">
              <a:spcBef>
                <a:spcPts val="0"/>
              </a:spcBef>
              <a:spcAft>
                <a:spcPts val="0"/>
              </a:spcAft>
              <a:buNone/>
            </a:pPr>
            <a:r>
              <a:rPr lang="en" sz="1100">
                <a:solidFill>
                  <a:schemeClr val="dk1"/>
                </a:solidFill>
                <a:latin typeface="Calibri"/>
                <a:ea typeface="Calibri"/>
                <a:cs typeface="Calibri"/>
                <a:sym typeface="Calibri"/>
              </a:rPr>
              <a:t>	Cuaca ekstrem: lainnya</a:t>
            </a:r>
            <a:endParaRPr sz="1100">
              <a:solidFill>
                <a:schemeClr val="dk1"/>
              </a:solidFill>
              <a:latin typeface="Calibri"/>
              <a:ea typeface="Calibri"/>
              <a:cs typeface="Calibri"/>
              <a:sym typeface="Calibri"/>
            </a:endParaRPr>
          </a:p>
          <a:p>
            <a:pPr indent="0" lvl="0" marL="0" rtl="0" algn="l">
              <a:spcBef>
                <a:spcPts val="0"/>
              </a:spcBef>
              <a:spcAft>
                <a:spcPts val="0"/>
              </a:spcAft>
              <a:buNone/>
            </a:pPr>
            <a:r>
              <a:rPr lang="en" sz="1100">
                <a:solidFill>
                  <a:schemeClr val="dk1"/>
                </a:solidFill>
                <a:latin typeface="Calibri"/>
                <a:ea typeface="Calibri"/>
                <a:cs typeface="Calibri"/>
                <a:sym typeface="Calibri"/>
              </a:rPr>
              <a:t>5. Guru membacakan dan menempelkan kertas bertuliskan jenis-jenis bencana (warna ungu pada gambar contoh).</a:t>
            </a:r>
            <a:endParaRPr sz="1100">
              <a:solidFill>
                <a:schemeClr val="dk1"/>
              </a:solidFill>
              <a:latin typeface="Calibri"/>
              <a:ea typeface="Calibri"/>
              <a:cs typeface="Calibri"/>
              <a:sym typeface="Calibri"/>
            </a:endParaRPr>
          </a:p>
          <a:p>
            <a:pPr indent="0" lvl="0" marL="0" rtl="0" algn="l">
              <a:spcBef>
                <a:spcPts val="0"/>
              </a:spcBef>
              <a:spcAft>
                <a:spcPts val="0"/>
              </a:spcAft>
              <a:buNone/>
            </a:pPr>
            <a:r>
              <a:rPr lang="en" sz="1100">
                <a:solidFill>
                  <a:schemeClr val="dk1"/>
                </a:solidFill>
                <a:latin typeface="Calibri"/>
                <a:ea typeface="Calibri"/>
                <a:cs typeface="Calibri"/>
                <a:sym typeface="Calibri"/>
              </a:rPr>
              <a:t>6. Bersama </a:t>
            </a:r>
            <a:r>
              <a:rPr lang="en" sz="1100">
                <a:solidFill>
                  <a:schemeClr val="dk1"/>
                </a:solidFill>
                <a:latin typeface="Calibri"/>
                <a:ea typeface="Calibri"/>
                <a:cs typeface="Calibri"/>
                <a:sym typeface="Calibri"/>
              </a:rPr>
              <a:t>peserta didik</a:t>
            </a:r>
            <a:r>
              <a:rPr lang="en" sz="1100">
                <a:solidFill>
                  <a:schemeClr val="dk1"/>
                </a:solidFill>
                <a:latin typeface="Calibri"/>
                <a:ea typeface="Calibri"/>
                <a:cs typeface="Calibri"/>
                <a:sym typeface="Calibri"/>
              </a:rPr>
              <a:t>, diskusikan tiap jenis bencana dan kira-kira apa cuaca ekstrem yang menyebabkan bencana tersebut (penyebabnya bisa lebih dari satu).</a:t>
            </a:r>
            <a:endParaRPr sz="1100">
              <a:solidFill>
                <a:schemeClr val="dk1"/>
              </a:solidFill>
              <a:latin typeface="Calibri"/>
              <a:ea typeface="Calibri"/>
              <a:cs typeface="Calibri"/>
              <a:sym typeface="Calibri"/>
            </a:endParaRPr>
          </a:p>
          <a:p>
            <a:pPr indent="0" lvl="0" marL="0" rtl="0" algn="l">
              <a:spcBef>
                <a:spcPts val="0"/>
              </a:spcBef>
              <a:spcAft>
                <a:spcPts val="0"/>
              </a:spcAft>
              <a:buNone/>
            </a:pPr>
            <a:r>
              <a:rPr lang="en" sz="1100">
                <a:solidFill>
                  <a:schemeClr val="dk1"/>
                </a:solidFill>
                <a:latin typeface="Calibri"/>
                <a:ea typeface="Calibri"/>
                <a:cs typeface="Calibri"/>
                <a:sym typeface="Calibri"/>
              </a:rPr>
              <a:t>7. Dengan marker/benang, tarik garis yang menghubungkan bencana dengan cuaca ekstrem yang menyebabkannya.</a:t>
            </a:r>
            <a:endParaRPr sz="1100">
              <a:solidFill>
                <a:schemeClr val="dk1"/>
              </a:solidFill>
              <a:latin typeface="Calibri"/>
              <a:ea typeface="Calibri"/>
              <a:cs typeface="Calibri"/>
              <a:sym typeface="Calibri"/>
            </a:endParaRPr>
          </a:p>
        </p:txBody>
      </p:sp>
      <p:sp>
        <p:nvSpPr>
          <p:cNvPr id="293" name="Google Shape;293;p32"/>
          <p:cNvSpPr txBox="1"/>
          <p:nvPr/>
        </p:nvSpPr>
        <p:spPr>
          <a:xfrm>
            <a:off x="5133175" y="2569575"/>
            <a:ext cx="839400" cy="369300"/>
          </a:xfrm>
          <a:prstGeom prst="rect">
            <a:avLst/>
          </a:prstGeom>
          <a:solidFill>
            <a:srgbClr val="CFE2F3"/>
          </a:solid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200">
                <a:latin typeface="Calibri"/>
                <a:ea typeface="Calibri"/>
                <a:cs typeface="Calibri"/>
                <a:sym typeface="Calibri"/>
              </a:rPr>
              <a:t>Hujan</a:t>
            </a:r>
            <a:endParaRPr b="1" sz="1200">
              <a:latin typeface="Calibri"/>
              <a:ea typeface="Calibri"/>
              <a:cs typeface="Calibri"/>
              <a:sym typeface="Calibri"/>
            </a:endParaRPr>
          </a:p>
        </p:txBody>
      </p:sp>
      <p:sp>
        <p:nvSpPr>
          <p:cNvPr id="294" name="Google Shape;294;p32"/>
          <p:cNvSpPr txBox="1"/>
          <p:nvPr/>
        </p:nvSpPr>
        <p:spPr>
          <a:xfrm>
            <a:off x="5133175" y="3019825"/>
            <a:ext cx="839400" cy="369300"/>
          </a:xfrm>
          <a:prstGeom prst="rect">
            <a:avLst/>
          </a:prstGeom>
          <a:solidFill>
            <a:srgbClr val="CFE2F3"/>
          </a:solid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200">
                <a:latin typeface="Calibri"/>
                <a:ea typeface="Calibri"/>
                <a:cs typeface="Calibri"/>
                <a:sym typeface="Calibri"/>
              </a:rPr>
              <a:t>Angin</a:t>
            </a:r>
            <a:endParaRPr b="1" sz="1200">
              <a:latin typeface="Calibri"/>
              <a:ea typeface="Calibri"/>
              <a:cs typeface="Calibri"/>
              <a:sym typeface="Calibri"/>
            </a:endParaRPr>
          </a:p>
        </p:txBody>
      </p:sp>
      <p:sp>
        <p:nvSpPr>
          <p:cNvPr id="295" name="Google Shape;295;p32"/>
          <p:cNvSpPr txBox="1"/>
          <p:nvPr/>
        </p:nvSpPr>
        <p:spPr>
          <a:xfrm>
            <a:off x="5133175" y="3470075"/>
            <a:ext cx="839400" cy="554100"/>
          </a:xfrm>
          <a:prstGeom prst="rect">
            <a:avLst/>
          </a:prstGeom>
          <a:solidFill>
            <a:srgbClr val="CFE2F3"/>
          </a:solid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200">
                <a:latin typeface="Calibri"/>
                <a:ea typeface="Calibri"/>
                <a:cs typeface="Calibri"/>
                <a:sym typeface="Calibri"/>
              </a:rPr>
              <a:t>Cerah / panas</a:t>
            </a:r>
            <a:endParaRPr b="1" sz="1200">
              <a:latin typeface="Calibri"/>
              <a:ea typeface="Calibri"/>
              <a:cs typeface="Calibri"/>
              <a:sym typeface="Calibri"/>
            </a:endParaRPr>
          </a:p>
        </p:txBody>
      </p:sp>
      <p:sp>
        <p:nvSpPr>
          <p:cNvPr id="296" name="Google Shape;296;p32"/>
          <p:cNvSpPr txBox="1"/>
          <p:nvPr/>
        </p:nvSpPr>
        <p:spPr>
          <a:xfrm>
            <a:off x="5133175" y="4105125"/>
            <a:ext cx="839400" cy="554100"/>
          </a:xfrm>
          <a:prstGeom prst="rect">
            <a:avLst/>
          </a:prstGeom>
          <a:solidFill>
            <a:srgbClr val="CFE2F3"/>
          </a:solid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200">
                <a:latin typeface="Calibri"/>
                <a:ea typeface="Calibri"/>
                <a:cs typeface="Calibri"/>
                <a:sym typeface="Calibri"/>
              </a:rPr>
              <a:t>Hujan badai</a:t>
            </a:r>
            <a:endParaRPr b="1" sz="1200">
              <a:latin typeface="Calibri"/>
              <a:ea typeface="Calibri"/>
              <a:cs typeface="Calibri"/>
              <a:sym typeface="Calibri"/>
            </a:endParaRPr>
          </a:p>
        </p:txBody>
      </p:sp>
      <p:sp>
        <p:nvSpPr>
          <p:cNvPr id="297" name="Google Shape;297;p32"/>
          <p:cNvSpPr txBox="1"/>
          <p:nvPr/>
        </p:nvSpPr>
        <p:spPr>
          <a:xfrm>
            <a:off x="6047575" y="2581125"/>
            <a:ext cx="839400" cy="369300"/>
          </a:xfrm>
          <a:prstGeom prst="rect">
            <a:avLst/>
          </a:prstGeom>
          <a:solidFill>
            <a:srgbClr val="CFE2F3"/>
          </a:solid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200">
                <a:latin typeface="Calibri"/>
                <a:ea typeface="Calibri"/>
                <a:cs typeface="Calibri"/>
                <a:sym typeface="Calibri"/>
              </a:rPr>
              <a:t>Hujan es</a:t>
            </a:r>
            <a:endParaRPr b="1" sz="1200">
              <a:latin typeface="Calibri"/>
              <a:ea typeface="Calibri"/>
              <a:cs typeface="Calibri"/>
              <a:sym typeface="Calibri"/>
            </a:endParaRPr>
          </a:p>
        </p:txBody>
      </p:sp>
      <p:sp>
        <p:nvSpPr>
          <p:cNvPr id="298" name="Google Shape;298;p32"/>
          <p:cNvSpPr txBox="1"/>
          <p:nvPr/>
        </p:nvSpPr>
        <p:spPr>
          <a:xfrm>
            <a:off x="6047575" y="3022125"/>
            <a:ext cx="839400" cy="554100"/>
          </a:xfrm>
          <a:prstGeom prst="rect">
            <a:avLst/>
          </a:prstGeom>
          <a:solidFill>
            <a:srgbClr val="CFE2F3"/>
          </a:solid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200">
                <a:latin typeface="Calibri"/>
                <a:ea typeface="Calibri"/>
                <a:cs typeface="Calibri"/>
                <a:sym typeface="Calibri"/>
              </a:rPr>
              <a:t>Puting beliung</a:t>
            </a:r>
            <a:endParaRPr b="1" sz="1200">
              <a:latin typeface="Calibri"/>
              <a:ea typeface="Calibri"/>
              <a:cs typeface="Calibri"/>
              <a:sym typeface="Calibri"/>
            </a:endParaRPr>
          </a:p>
        </p:txBody>
      </p:sp>
      <p:sp>
        <p:nvSpPr>
          <p:cNvPr id="299" name="Google Shape;299;p32"/>
          <p:cNvSpPr txBox="1"/>
          <p:nvPr/>
        </p:nvSpPr>
        <p:spPr>
          <a:xfrm>
            <a:off x="6047575" y="3647925"/>
            <a:ext cx="839400" cy="369300"/>
          </a:xfrm>
          <a:prstGeom prst="rect">
            <a:avLst/>
          </a:prstGeom>
          <a:solidFill>
            <a:srgbClr val="CFE2F3"/>
          </a:solid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200">
                <a:latin typeface="Calibri"/>
                <a:ea typeface="Calibri"/>
                <a:cs typeface="Calibri"/>
                <a:sym typeface="Calibri"/>
              </a:rPr>
              <a:t>Topan</a:t>
            </a:r>
            <a:endParaRPr b="1" sz="1200">
              <a:latin typeface="Calibri"/>
              <a:ea typeface="Calibri"/>
              <a:cs typeface="Calibri"/>
              <a:sym typeface="Calibri"/>
            </a:endParaRPr>
          </a:p>
        </p:txBody>
      </p:sp>
      <p:sp>
        <p:nvSpPr>
          <p:cNvPr id="300" name="Google Shape;300;p32"/>
          <p:cNvSpPr txBox="1"/>
          <p:nvPr/>
        </p:nvSpPr>
        <p:spPr>
          <a:xfrm>
            <a:off x="6047575" y="4105125"/>
            <a:ext cx="839400" cy="554100"/>
          </a:xfrm>
          <a:prstGeom prst="rect">
            <a:avLst/>
          </a:prstGeom>
          <a:solidFill>
            <a:srgbClr val="CFE2F3"/>
          </a:solid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200">
                <a:latin typeface="Calibri"/>
                <a:ea typeface="Calibri"/>
                <a:cs typeface="Calibri"/>
                <a:sym typeface="Calibri"/>
              </a:rPr>
              <a:t>Kemarau panjang</a:t>
            </a:r>
            <a:endParaRPr b="1" sz="1200">
              <a:latin typeface="Calibri"/>
              <a:ea typeface="Calibri"/>
              <a:cs typeface="Calibri"/>
              <a:sym typeface="Calibri"/>
            </a:endParaRPr>
          </a:p>
        </p:txBody>
      </p:sp>
      <p:sp>
        <p:nvSpPr>
          <p:cNvPr id="301" name="Google Shape;301;p32"/>
          <p:cNvSpPr txBox="1"/>
          <p:nvPr/>
        </p:nvSpPr>
        <p:spPr>
          <a:xfrm>
            <a:off x="6961975" y="2428725"/>
            <a:ext cx="948900" cy="523200"/>
          </a:xfrm>
          <a:prstGeom prst="rect">
            <a:avLst/>
          </a:prstGeom>
          <a:solidFill>
            <a:srgbClr val="CFE2F3"/>
          </a:solid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100">
                <a:latin typeface="Calibri"/>
                <a:ea typeface="Calibri"/>
                <a:cs typeface="Calibri"/>
                <a:sym typeface="Calibri"/>
              </a:rPr>
              <a:t>Gelombang panas</a:t>
            </a:r>
            <a:endParaRPr b="1" sz="1100">
              <a:latin typeface="Calibri"/>
              <a:ea typeface="Calibri"/>
              <a:cs typeface="Calibri"/>
              <a:sym typeface="Calibri"/>
            </a:endParaRPr>
          </a:p>
        </p:txBody>
      </p:sp>
      <p:sp>
        <p:nvSpPr>
          <p:cNvPr id="302" name="Google Shape;302;p32"/>
          <p:cNvSpPr txBox="1"/>
          <p:nvPr/>
        </p:nvSpPr>
        <p:spPr>
          <a:xfrm>
            <a:off x="6961975" y="3048525"/>
            <a:ext cx="948900" cy="523200"/>
          </a:xfrm>
          <a:prstGeom prst="rect">
            <a:avLst/>
          </a:prstGeom>
          <a:solidFill>
            <a:srgbClr val="D9D2E9"/>
          </a:solid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100">
                <a:latin typeface="Calibri"/>
                <a:ea typeface="Calibri"/>
                <a:cs typeface="Calibri"/>
                <a:sym typeface="Calibri"/>
              </a:rPr>
              <a:t>Banjir bandang</a:t>
            </a:r>
            <a:endParaRPr b="1" sz="1100">
              <a:latin typeface="Calibri"/>
              <a:ea typeface="Calibri"/>
              <a:cs typeface="Calibri"/>
              <a:sym typeface="Calibri"/>
            </a:endParaRPr>
          </a:p>
        </p:txBody>
      </p:sp>
      <p:sp>
        <p:nvSpPr>
          <p:cNvPr id="303" name="Google Shape;303;p32"/>
          <p:cNvSpPr txBox="1"/>
          <p:nvPr/>
        </p:nvSpPr>
        <p:spPr>
          <a:xfrm>
            <a:off x="6961975" y="3689025"/>
            <a:ext cx="948900" cy="369300"/>
          </a:xfrm>
          <a:prstGeom prst="rect">
            <a:avLst/>
          </a:prstGeom>
          <a:solidFill>
            <a:srgbClr val="D9D2E9"/>
          </a:solid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200">
                <a:latin typeface="Calibri"/>
                <a:ea typeface="Calibri"/>
                <a:cs typeface="Calibri"/>
                <a:sym typeface="Calibri"/>
              </a:rPr>
              <a:t>Kekeringan</a:t>
            </a:r>
            <a:endParaRPr b="1" sz="1200">
              <a:latin typeface="Calibri"/>
              <a:ea typeface="Calibri"/>
              <a:cs typeface="Calibri"/>
              <a:sym typeface="Calibri"/>
            </a:endParaRPr>
          </a:p>
        </p:txBody>
      </p:sp>
      <p:sp>
        <p:nvSpPr>
          <p:cNvPr id="304" name="Google Shape;304;p32"/>
          <p:cNvSpPr txBox="1"/>
          <p:nvPr/>
        </p:nvSpPr>
        <p:spPr>
          <a:xfrm>
            <a:off x="7969600" y="2415850"/>
            <a:ext cx="839400" cy="369300"/>
          </a:xfrm>
          <a:prstGeom prst="rect">
            <a:avLst/>
          </a:prstGeom>
          <a:solidFill>
            <a:srgbClr val="D9D2E9"/>
          </a:solid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200">
                <a:latin typeface="Calibri"/>
                <a:ea typeface="Calibri"/>
                <a:cs typeface="Calibri"/>
                <a:sym typeface="Calibri"/>
              </a:rPr>
              <a:t>Tsunami</a:t>
            </a:r>
            <a:endParaRPr b="1" sz="1200">
              <a:latin typeface="Calibri"/>
              <a:ea typeface="Calibri"/>
              <a:cs typeface="Calibri"/>
              <a:sym typeface="Calibri"/>
            </a:endParaRPr>
          </a:p>
        </p:txBody>
      </p:sp>
      <p:graphicFrame>
        <p:nvGraphicFramePr>
          <p:cNvPr id="305" name="Google Shape;305;p32"/>
          <p:cNvGraphicFramePr/>
          <p:nvPr/>
        </p:nvGraphicFramePr>
        <p:xfrm>
          <a:off x="5188700" y="664425"/>
          <a:ext cx="3000000" cy="3000000"/>
        </p:xfrm>
        <a:graphic>
          <a:graphicData uri="http://schemas.openxmlformats.org/drawingml/2006/table">
            <a:tbl>
              <a:tblPr>
                <a:noFill/>
                <a:tableStyleId>{486B34A1-BCAB-435D-98B4-5EAAC1E2DC24}</a:tableStyleId>
              </a:tblPr>
              <a:tblGrid>
                <a:gridCol w="1180575"/>
                <a:gridCol w="1180575"/>
                <a:gridCol w="1180575"/>
              </a:tblGrid>
              <a:tr h="531175">
                <a:tc>
                  <a:txBody>
                    <a:bodyPr/>
                    <a:lstStyle/>
                    <a:p>
                      <a:pPr indent="0" lvl="0" marL="0" rtl="0" algn="ctr">
                        <a:spcBef>
                          <a:spcPts val="0"/>
                        </a:spcBef>
                        <a:spcAft>
                          <a:spcPts val="0"/>
                        </a:spcAft>
                        <a:buNone/>
                      </a:pPr>
                      <a:r>
                        <a:rPr b="1" lang="en" sz="1200">
                          <a:solidFill>
                            <a:srgbClr val="FFFFFF"/>
                          </a:solidFill>
                          <a:latin typeface="Calibri"/>
                          <a:ea typeface="Calibri"/>
                          <a:cs typeface="Calibri"/>
                          <a:sym typeface="Calibri"/>
                        </a:rPr>
                        <a:t>Cuaca biasa</a:t>
                      </a:r>
                      <a:endParaRPr b="1" sz="1200">
                        <a:solidFill>
                          <a:srgbClr val="FFFFFF"/>
                        </a:solidFill>
                        <a:latin typeface="Calibri"/>
                        <a:ea typeface="Calibri"/>
                        <a:cs typeface="Calibri"/>
                        <a:sym typeface="Calibri"/>
                      </a:endParaRPr>
                    </a:p>
                  </a:txBody>
                  <a:tcPr marT="91425" marB="91425" marR="91425" marL="91425" anchor="ctr">
                    <a:solidFill>
                      <a:srgbClr val="3D85C6"/>
                    </a:solidFill>
                  </a:tcPr>
                </a:tc>
                <a:tc>
                  <a:txBody>
                    <a:bodyPr/>
                    <a:lstStyle/>
                    <a:p>
                      <a:pPr indent="0" lvl="0" marL="0" rtl="0" algn="ctr">
                        <a:spcBef>
                          <a:spcPts val="0"/>
                        </a:spcBef>
                        <a:spcAft>
                          <a:spcPts val="0"/>
                        </a:spcAft>
                        <a:buNone/>
                      </a:pPr>
                      <a:r>
                        <a:rPr b="1" lang="en" sz="1200">
                          <a:solidFill>
                            <a:srgbClr val="FFFFFF"/>
                          </a:solidFill>
                          <a:latin typeface="Calibri"/>
                          <a:ea typeface="Calibri"/>
                          <a:cs typeface="Calibri"/>
                          <a:sym typeface="Calibri"/>
                        </a:rPr>
                        <a:t>Cuaca ekstrem</a:t>
                      </a:r>
                      <a:endParaRPr b="1" sz="1200">
                        <a:solidFill>
                          <a:srgbClr val="FFFFFF"/>
                        </a:solidFill>
                        <a:latin typeface="Calibri"/>
                        <a:ea typeface="Calibri"/>
                        <a:cs typeface="Calibri"/>
                        <a:sym typeface="Calibri"/>
                      </a:endParaRPr>
                    </a:p>
                  </a:txBody>
                  <a:tcPr marT="91425" marB="91425" marR="91425" marL="91425" anchor="ctr">
                    <a:solidFill>
                      <a:srgbClr val="3D85C6"/>
                    </a:solidFill>
                  </a:tcPr>
                </a:tc>
                <a:tc>
                  <a:txBody>
                    <a:bodyPr/>
                    <a:lstStyle/>
                    <a:p>
                      <a:pPr indent="0" lvl="0" marL="0" rtl="0" algn="ctr">
                        <a:spcBef>
                          <a:spcPts val="0"/>
                        </a:spcBef>
                        <a:spcAft>
                          <a:spcPts val="0"/>
                        </a:spcAft>
                        <a:buNone/>
                      </a:pPr>
                      <a:r>
                        <a:rPr b="1" lang="en" sz="1200">
                          <a:solidFill>
                            <a:srgbClr val="FFFFFF"/>
                          </a:solidFill>
                          <a:latin typeface="Calibri"/>
                          <a:ea typeface="Calibri"/>
                          <a:cs typeface="Calibri"/>
                          <a:sym typeface="Calibri"/>
                        </a:rPr>
                        <a:t>Bencana akibat cuaca ekstrem</a:t>
                      </a:r>
                      <a:endParaRPr b="1" sz="1200">
                        <a:solidFill>
                          <a:srgbClr val="FFFFFF"/>
                        </a:solidFill>
                        <a:latin typeface="Calibri"/>
                        <a:ea typeface="Calibri"/>
                        <a:cs typeface="Calibri"/>
                        <a:sym typeface="Calibri"/>
                      </a:endParaRPr>
                    </a:p>
                  </a:txBody>
                  <a:tcPr marT="91425" marB="91425" marR="91425" marL="91425" anchor="ctr">
                    <a:solidFill>
                      <a:srgbClr val="3D85C6"/>
                    </a:solidFill>
                  </a:tcPr>
                </a:tc>
              </a:tr>
              <a:tr h="492075">
                <a:tc>
                  <a:txBody>
                    <a:bodyPr/>
                    <a:lstStyle/>
                    <a:p>
                      <a:pPr indent="0" lvl="0" marL="0" rtl="0" algn="ctr">
                        <a:spcBef>
                          <a:spcPts val="0"/>
                        </a:spcBef>
                        <a:spcAft>
                          <a:spcPts val="0"/>
                        </a:spcAft>
                        <a:buNone/>
                      </a:pPr>
                      <a:r>
                        <a:t/>
                      </a:r>
                      <a:endParaRPr b="1" sz="1200">
                        <a:latin typeface="Calibri"/>
                        <a:ea typeface="Calibri"/>
                        <a:cs typeface="Calibri"/>
                        <a:sym typeface="Calibri"/>
                      </a:endParaRPr>
                    </a:p>
                  </a:txBody>
                  <a:tcPr marT="91425" marB="91425" marR="91425" marL="91425" anchor="ctr">
                    <a:solidFill>
                      <a:srgbClr val="CFE2F3"/>
                    </a:solidFill>
                  </a:tcPr>
                </a:tc>
                <a:tc>
                  <a:txBody>
                    <a:bodyPr/>
                    <a:lstStyle/>
                    <a:p>
                      <a:pPr indent="0" lvl="0" marL="0" rtl="0" algn="ctr">
                        <a:spcBef>
                          <a:spcPts val="0"/>
                        </a:spcBef>
                        <a:spcAft>
                          <a:spcPts val="0"/>
                        </a:spcAft>
                        <a:buNone/>
                      </a:pPr>
                      <a:r>
                        <a:t/>
                      </a:r>
                      <a:endParaRPr b="1" sz="1200">
                        <a:latin typeface="Calibri"/>
                        <a:ea typeface="Calibri"/>
                        <a:cs typeface="Calibri"/>
                        <a:sym typeface="Calibri"/>
                      </a:endParaRPr>
                    </a:p>
                    <a:p>
                      <a:pPr indent="0" lvl="0" marL="0" rtl="0" algn="ctr">
                        <a:spcBef>
                          <a:spcPts val="0"/>
                        </a:spcBef>
                        <a:spcAft>
                          <a:spcPts val="0"/>
                        </a:spcAft>
                        <a:buNone/>
                      </a:pPr>
                      <a:r>
                        <a:t/>
                      </a:r>
                      <a:endParaRPr b="1" sz="1200">
                        <a:latin typeface="Calibri"/>
                        <a:ea typeface="Calibri"/>
                        <a:cs typeface="Calibri"/>
                        <a:sym typeface="Calibri"/>
                      </a:endParaRPr>
                    </a:p>
                    <a:p>
                      <a:pPr indent="0" lvl="0" marL="0" rtl="0" algn="ctr">
                        <a:spcBef>
                          <a:spcPts val="0"/>
                        </a:spcBef>
                        <a:spcAft>
                          <a:spcPts val="0"/>
                        </a:spcAft>
                        <a:buNone/>
                      </a:pPr>
                      <a:r>
                        <a:t/>
                      </a:r>
                      <a:endParaRPr b="1" sz="1200">
                        <a:latin typeface="Calibri"/>
                        <a:ea typeface="Calibri"/>
                        <a:cs typeface="Calibri"/>
                        <a:sym typeface="Calibri"/>
                      </a:endParaRPr>
                    </a:p>
                    <a:p>
                      <a:pPr indent="0" lvl="0" marL="0" rtl="0" algn="ctr">
                        <a:spcBef>
                          <a:spcPts val="0"/>
                        </a:spcBef>
                        <a:spcAft>
                          <a:spcPts val="0"/>
                        </a:spcAft>
                        <a:buNone/>
                      </a:pPr>
                      <a:r>
                        <a:t/>
                      </a:r>
                      <a:endParaRPr b="1" sz="1200">
                        <a:latin typeface="Calibri"/>
                        <a:ea typeface="Calibri"/>
                        <a:cs typeface="Calibri"/>
                        <a:sym typeface="Calibri"/>
                      </a:endParaRPr>
                    </a:p>
                  </a:txBody>
                  <a:tcPr marT="91425" marB="91425" marR="91425" marL="91425" anchor="ctr">
                    <a:solidFill>
                      <a:srgbClr val="CFE2F3"/>
                    </a:solidFill>
                  </a:tcPr>
                </a:tc>
                <a:tc>
                  <a:txBody>
                    <a:bodyPr/>
                    <a:lstStyle/>
                    <a:p>
                      <a:pPr indent="0" lvl="0" marL="0" rtl="0" algn="ctr">
                        <a:spcBef>
                          <a:spcPts val="0"/>
                        </a:spcBef>
                        <a:spcAft>
                          <a:spcPts val="0"/>
                        </a:spcAft>
                        <a:buNone/>
                      </a:pPr>
                      <a:r>
                        <a:t/>
                      </a:r>
                      <a:endParaRPr b="1" sz="1200">
                        <a:latin typeface="Calibri"/>
                        <a:ea typeface="Calibri"/>
                        <a:cs typeface="Calibri"/>
                        <a:sym typeface="Calibri"/>
                      </a:endParaRPr>
                    </a:p>
                  </a:txBody>
                  <a:tcPr marT="91425" marB="91425" marR="91425" marL="91425" anchor="ctr">
                    <a:solidFill>
                      <a:srgbClr val="CFE2F3"/>
                    </a:solidFill>
                  </a:tcPr>
                </a:tc>
              </a:tr>
            </a:tbl>
          </a:graphicData>
        </a:graphic>
      </p:graphicFrame>
      <p:sp>
        <p:nvSpPr>
          <p:cNvPr id="306" name="Google Shape;306;p32"/>
          <p:cNvSpPr txBox="1"/>
          <p:nvPr/>
        </p:nvSpPr>
        <p:spPr>
          <a:xfrm>
            <a:off x="7985875" y="2863288"/>
            <a:ext cx="839400" cy="554100"/>
          </a:xfrm>
          <a:prstGeom prst="rect">
            <a:avLst/>
          </a:prstGeom>
          <a:solidFill>
            <a:srgbClr val="D9D2E9"/>
          </a:solid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200">
                <a:latin typeface="Calibri"/>
                <a:ea typeface="Calibri"/>
                <a:cs typeface="Calibri"/>
                <a:sym typeface="Calibri"/>
              </a:rPr>
              <a:t>Rumah roboh</a:t>
            </a:r>
            <a:endParaRPr b="1" sz="1200">
              <a:latin typeface="Calibri"/>
              <a:ea typeface="Calibri"/>
              <a:cs typeface="Calibri"/>
              <a:sym typeface="Calibri"/>
            </a:endParaRPr>
          </a:p>
        </p:txBody>
      </p:sp>
      <p:sp>
        <p:nvSpPr>
          <p:cNvPr id="307" name="Google Shape;307;p32"/>
          <p:cNvSpPr txBox="1"/>
          <p:nvPr/>
        </p:nvSpPr>
        <p:spPr>
          <a:xfrm>
            <a:off x="7985875" y="3495525"/>
            <a:ext cx="839400" cy="554100"/>
          </a:xfrm>
          <a:prstGeom prst="rect">
            <a:avLst/>
          </a:prstGeom>
          <a:solidFill>
            <a:srgbClr val="D9D2E9"/>
          </a:solid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200">
                <a:latin typeface="Calibri"/>
                <a:ea typeface="Calibri"/>
                <a:cs typeface="Calibri"/>
                <a:sym typeface="Calibri"/>
              </a:rPr>
              <a:t>Gagal panen</a:t>
            </a:r>
            <a:endParaRPr b="1" sz="1200">
              <a:latin typeface="Calibri"/>
              <a:ea typeface="Calibri"/>
              <a:cs typeface="Calibri"/>
              <a:sym typeface="Calibri"/>
            </a:endParaRPr>
          </a:p>
        </p:txBody>
      </p:sp>
      <p:sp>
        <p:nvSpPr>
          <p:cNvPr id="308" name="Google Shape;308;p32"/>
          <p:cNvSpPr txBox="1"/>
          <p:nvPr/>
        </p:nvSpPr>
        <p:spPr>
          <a:xfrm>
            <a:off x="7985875" y="4121325"/>
            <a:ext cx="839400" cy="523200"/>
          </a:xfrm>
          <a:prstGeom prst="rect">
            <a:avLst/>
          </a:prstGeom>
          <a:solidFill>
            <a:srgbClr val="D9D2E9"/>
          </a:solid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100">
                <a:latin typeface="Calibri"/>
                <a:ea typeface="Calibri"/>
                <a:cs typeface="Calibri"/>
                <a:sym typeface="Calibri"/>
              </a:rPr>
              <a:t>Kebakaran hutan</a:t>
            </a:r>
            <a:endParaRPr b="1" sz="1100">
              <a:latin typeface="Calibri"/>
              <a:ea typeface="Calibri"/>
              <a:cs typeface="Calibri"/>
              <a:sym typeface="Calibri"/>
            </a:endParaRPr>
          </a:p>
        </p:txBody>
      </p:sp>
      <p:sp>
        <p:nvSpPr>
          <p:cNvPr id="309" name="Google Shape;309;p32"/>
          <p:cNvSpPr txBox="1"/>
          <p:nvPr/>
        </p:nvSpPr>
        <p:spPr>
          <a:xfrm>
            <a:off x="6961975" y="4175625"/>
            <a:ext cx="948900" cy="523200"/>
          </a:xfrm>
          <a:prstGeom prst="rect">
            <a:avLst/>
          </a:prstGeom>
          <a:solidFill>
            <a:srgbClr val="D9D2E9"/>
          </a:solid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100">
                <a:latin typeface="Calibri"/>
                <a:ea typeface="Calibri"/>
                <a:cs typeface="Calibri"/>
                <a:sym typeface="Calibri"/>
              </a:rPr>
              <a:t>Tanah longsor</a:t>
            </a:r>
            <a:endParaRPr b="1" sz="1100">
              <a:latin typeface="Calibri"/>
              <a:ea typeface="Calibri"/>
              <a:cs typeface="Calibri"/>
              <a:sym typeface="Calibri"/>
            </a:endParaRPr>
          </a:p>
        </p:txBody>
      </p:sp>
      <p:sp>
        <p:nvSpPr>
          <p:cNvPr id="310" name="Google Shape;310;p32"/>
          <p:cNvSpPr txBox="1"/>
          <p:nvPr>
            <p:ph idx="12" type="sldNum"/>
          </p:nvPr>
        </p:nvSpPr>
        <p:spPr>
          <a:xfrm>
            <a:off x="8548658" y="47394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4" name="Shape 314"/>
        <p:cNvGrpSpPr/>
        <p:nvPr/>
      </p:nvGrpSpPr>
      <p:grpSpPr>
        <a:xfrm>
          <a:off x="0" y="0"/>
          <a:ext cx="0" cy="0"/>
          <a:chOff x="0" y="0"/>
          <a:chExt cx="0" cy="0"/>
        </a:xfrm>
      </p:grpSpPr>
      <p:sp>
        <p:nvSpPr>
          <p:cNvPr id="315" name="Google Shape;315;p33"/>
          <p:cNvSpPr txBox="1"/>
          <p:nvPr/>
        </p:nvSpPr>
        <p:spPr>
          <a:xfrm>
            <a:off x="2179775" y="515100"/>
            <a:ext cx="6470100" cy="4125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latin typeface="Calibri"/>
                <a:ea typeface="Calibri"/>
                <a:cs typeface="Calibri"/>
                <a:sym typeface="Calibri"/>
              </a:rPr>
              <a:t>Persiapan</a:t>
            </a:r>
            <a:endParaRPr b="1">
              <a:latin typeface="Calibri"/>
              <a:ea typeface="Calibri"/>
              <a:cs typeface="Calibri"/>
              <a:sym typeface="Calibri"/>
            </a:endParaRPr>
          </a:p>
          <a:p>
            <a:pPr indent="0" lvl="0" marL="0" rtl="0" algn="l">
              <a:spcBef>
                <a:spcPts val="0"/>
              </a:spcBef>
              <a:spcAft>
                <a:spcPts val="0"/>
              </a:spcAft>
              <a:buNone/>
            </a:pPr>
            <a:r>
              <a:rPr lang="en" sz="1200">
                <a:latin typeface="Calibri"/>
                <a:ea typeface="Calibri"/>
                <a:cs typeface="Calibri"/>
                <a:sym typeface="Calibri"/>
              </a:rPr>
              <a:t>1. Guru mencari 5-10 artikel tentang dampak cuaca ekstrem di berbagai daerah di Indonesia</a:t>
            </a:r>
            <a:endParaRPr sz="1200">
              <a:latin typeface="Calibri"/>
              <a:ea typeface="Calibri"/>
              <a:cs typeface="Calibri"/>
              <a:sym typeface="Calibri"/>
            </a:endParaRPr>
          </a:p>
          <a:p>
            <a:pPr indent="0" lvl="0" marL="0" rtl="0" algn="l">
              <a:spcBef>
                <a:spcPts val="0"/>
              </a:spcBef>
              <a:spcAft>
                <a:spcPts val="0"/>
              </a:spcAft>
              <a:buNone/>
            </a:pPr>
            <a:r>
              <a:rPr lang="en" sz="1200">
                <a:latin typeface="Calibri"/>
                <a:ea typeface="Calibri"/>
                <a:cs typeface="Calibri"/>
                <a:sym typeface="Calibri"/>
              </a:rPr>
              <a:t>2. Peta Indonesia dipasang di tempat yang mudah dilihat dan dicapai peserta didik</a:t>
            </a:r>
            <a:endParaRPr sz="1200">
              <a:latin typeface="Calibri"/>
              <a:ea typeface="Calibri"/>
              <a:cs typeface="Calibri"/>
              <a:sym typeface="Calibri"/>
            </a:endParaRPr>
          </a:p>
          <a:p>
            <a:pPr indent="0" lvl="0" marL="0" rtl="0" algn="l">
              <a:spcBef>
                <a:spcPts val="0"/>
              </a:spcBef>
              <a:spcAft>
                <a:spcPts val="0"/>
              </a:spcAft>
              <a:buNone/>
            </a:pPr>
            <a:r>
              <a:t/>
            </a:r>
            <a:endParaRPr sz="1200">
              <a:latin typeface="Calibri"/>
              <a:ea typeface="Calibri"/>
              <a:cs typeface="Calibri"/>
              <a:sym typeface="Calibri"/>
            </a:endParaRPr>
          </a:p>
          <a:p>
            <a:pPr indent="0" lvl="0" marL="0" rtl="0" algn="l">
              <a:spcBef>
                <a:spcPts val="0"/>
              </a:spcBef>
              <a:spcAft>
                <a:spcPts val="0"/>
              </a:spcAft>
              <a:buNone/>
            </a:pPr>
            <a:r>
              <a:rPr b="1" lang="en">
                <a:latin typeface="Calibri"/>
                <a:ea typeface="Calibri"/>
                <a:cs typeface="Calibri"/>
                <a:sym typeface="Calibri"/>
              </a:rPr>
              <a:t>Pelaksanaan</a:t>
            </a:r>
            <a:endParaRPr b="1">
              <a:latin typeface="Calibri"/>
              <a:ea typeface="Calibri"/>
              <a:cs typeface="Calibri"/>
              <a:sym typeface="Calibri"/>
            </a:endParaRPr>
          </a:p>
          <a:p>
            <a:pPr indent="0" lvl="0" marL="0" rtl="0" algn="l">
              <a:spcBef>
                <a:spcPts val="0"/>
              </a:spcBef>
              <a:spcAft>
                <a:spcPts val="0"/>
              </a:spcAft>
              <a:buNone/>
            </a:pPr>
            <a:r>
              <a:rPr lang="en" sz="1200">
                <a:latin typeface="Calibri"/>
                <a:ea typeface="Calibri"/>
                <a:cs typeface="Calibri"/>
                <a:sym typeface="Calibri"/>
              </a:rPr>
              <a:t>1. </a:t>
            </a:r>
            <a:r>
              <a:rPr b="1" lang="en" sz="1200">
                <a:latin typeface="Calibri"/>
                <a:ea typeface="Calibri"/>
                <a:cs typeface="Calibri"/>
                <a:sym typeface="Calibri"/>
              </a:rPr>
              <a:t>Kait:</a:t>
            </a:r>
            <a:r>
              <a:rPr lang="en" sz="1200">
                <a:latin typeface="Calibri"/>
                <a:ea typeface="Calibri"/>
                <a:cs typeface="Calibri"/>
                <a:sym typeface="Calibri"/>
              </a:rPr>
              <a:t> p</a:t>
            </a:r>
            <a:r>
              <a:rPr lang="en" sz="1200">
                <a:latin typeface="Calibri"/>
                <a:ea typeface="Calibri"/>
                <a:cs typeface="Calibri"/>
                <a:sym typeface="Calibri"/>
              </a:rPr>
              <a:t>eserta didik diajak</a:t>
            </a:r>
            <a:r>
              <a:rPr lang="en" sz="1200">
                <a:latin typeface="Calibri"/>
                <a:ea typeface="Calibri"/>
                <a:cs typeface="Calibri"/>
                <a:sym typeface="Calibri"/>
              </a:rPr>
              <a:t> mengingat berbagai cuaca ekstrem dan bencana yang timbul akibat perubahan iklim. Guru lalu bertanya, apa dampaknya terhadap kehidupan kita?</a:t>
            </a:r>
            <a:endParaRPr sz="1200">
              <a:latin typeface="Calibri"/>
              <a:ea typeface="Calibri"/>
              <a:cs typeface="Calibri"/>
              <a:sym typeface="Calibri"/>
            </a:endParaRPr>
          </a:p>
          <a:p>
            <a:pPr indent="0" lvl="0" marL="0" rtl="0" algn="l">
              <a:spcBef>
                <a:spcPts val="0"/>
              </a:spcBef>
              <a:spcAft>
                <a:spcPts val="0"/>
              </a:spcAft>
              <a:buNone/>
            </a:pPr>
            <a:r>
              <a:rPr lang="en" sz="1200">
                <a:latin typeface="Calibri"/>
                <a:ea typeface="Calibri"/>
                <a:cs typeface="Calibri"/>
                <a:sym typeface="Calibri"/>
              </a:rPr>
              <a:t>2. Curah pendapat: peserta didik menyebutkan berbagai dampak yang terpikir oleh mereka. </a:t>
            </a:r>
            <a:endParaRPr sz="1200">
              <a:latin typeface="Calibri"/>
              <a:ea typeface="Calibri"/>
              <a:cs typeface="Calibri"/>
              <a:sym typeface="Calibri"/>
            </a:endParaRPr>
          </a:p>
          <a:p>
            <a:pPr indent="0" lvl="0" marL="0" rtl="0" algn="l">
              <a:spcBef>
                <a:spcPts val="0"/>
              </a:spcBef>
              <a:spcAft>
                <a:spcPts val="0"/>
              </a:spcAft>
              <a:buNone/>
            </a:pPr>
            <a:r>
              <a:rPr lang="en" sz="1200">
                <a:latin typeface="Calibri"/>
                <a:ea typeface="Calibri"/>
                <a:cs typeface="Calibri"/>
                <a:sym typeface="Calibri"/>
              </a:rPr>
              <a:t>3. Guru memutarkan video dari pertemuan 2, menit 5:51 - 6:38  (tautan: </a:t>
            </a:r>
            <a:r>
              <a:rPr lang="en" sz="1200" u="sng">
                <a:solidFill>
                  <a:schemeClr val="hlink"/>
                </a:solidFill>
                <a:latin typeface="Calibri"/>
                <a:ea typeface="Calibri"/>
                <a:cs typeface="Calibri"/>
                <a:sym typeface="Calibri"/>
                <a:hlinkClick r:id="rId3"/>
              </a:rPr>
              <a:t>http://ditjenppi.menlhk.go.id/kcpi/index.php/video/119-mengenal-perubahan-iklim</a:t>
            </a:r>
            <a:r>
              <a:rPr lang="en" sz="1200">
                <a:latin typeface="Calibri"/>
                <a:ea typeface="Calibri"/>
                <a:cs typeface="Calibri"/>
                <a:sym typeface="Calibri"/>
              </a:rPr>
              <a:t>). Setelah itu guru mengajak </a:t>
            </a:r>
            <a:r>
              <a:rPr lang="en" sz="1200">
                <a:latin typeface="Calibri"/>
                <a:ea typeface="Calibri"/>
                <a:cs typeface="Calibri"/>
                <a:sym typeface="Calibri"/>
              </a:rPr>
              <a:t>peserta didik</a:t>
            </a:r>
            <a:r>
              <a:rPr lang="en" sz="1200">
                <a:latin typeface="Calibri"/>
                <a:ea typeface="Calibri"/>
                <a:cs typeface="Calibri"/>
                <a:sym typeface="Calibri"/>
              </a:rPr>
              <a:t> menyebutkan dampak-dampak perubahan iklim yang mereka lihat di video.</a:t>
            </a:r>
            <a:endParaRPr sz="1200">
              <a:latin typeface="Calibri"/>
              <a:ea typeface="Calibri"/>
              <a:cs typeface="Calibri"/>
              <a:sym typeface="Calibri"/>
            </a:endParaRPr>
          </a:p>
          <a:p>
            <a:pPr indent="0" lvl="0" marL="0" rtl="0" algn="l">
              <a:spcBef>
                <a:spcPts val="0"/>
              </a:spcBef>
              <a:spcAft>
                <a:spcPts val="0"/>
              </a:spcAft>
              <a:buNone/>
            </a:pPr>
            <a:r>
              <a:rPr lang="en" sz="1200">
                <a:latin typeface="Calibri"/>
                <a:ea typeface="Calibri"/>
                <a:cs typeface="Calibri"/>
                <a:sym typeface="Calibri"/>
              </a:rPr>
              <a:t>4. P</a:t>
            </a:r>
            <a:r>
              <a:rPr lang="en" sz="1200">
                <a:latin typeface="Calibri"/>
                <a:ea typeface="Calibri"/>
                <a:cs typeface="Calibri"/>
                <a:sym typeface="Calibri"/>
              </a:rPr>
              <a:t>eserta didik</a:t>
            </a:r>
            <a:r>
              <a:rPr lang="en" sz="1200">
                <a:latin typeface="Calibri"/>
                <a:ea typeface="Calibri"/>
                <a:cs typeface="Calibri"/>
                <a:sym typeface="Calibri"/>
              </a:rPr>
              <a:t> bekerja dalam kelompok kecil (5-6 orang), mempelajari artikel tentang dampak cuaca ekstrem. Kelompok merangkum artikel, kemudian berbagi tugas untuk bercerita.</a:t>
            </a:r>
            <a:endParaRPr sz="1200">
              <a:latin typeface="Calibri"/>
              <a:ea typeface="Calibri"/>
              <a:cs typeface="Calibri"/>
              <a:sym typeface="Calibri"/>
            </a:endParaRPr>
          </a:p>
          <a:p>
            <a:pPr indent="0" lvl="0" marL="0" rtl="0" algn="l">
              <a:spcBef>
                <a:spcPts val="0"/>
              </a:spcBef>
              <a:spcAft>
                <a:spcPts val="0"/>
              </a:spcAft>
              <a:buNone/>
            </a:pPr>
            <a:r>
              <a:rPr lang="en" sz="1200">
                <a:latin typeface="Calibri"/>
                <a:ea typeface="Calibri"/>
                <a:cs typeface="Calibri"/>
                <a:sym typeface="Calibri"/>
              </a:rPr>
              <a:t>5. P</a:t>
            </a:r>
            <a:r>
              <a:rPr lang="en" sz="1200">
                <a:latin typeface="Calibri"/>
                <a:ea typeface="Calibri"/>
                <a:cs typeface="Calibri"/>
                <a:sym typeface="Calibri"/>
              </a:rPr>
              <a:t>eserta didik</a:t>
            </a:r>
            <a:r>
              <a:rPr lang="en" sz="1200">
                <a:latin typeface="Calibri"/>
                <a:ea typeface="Calibri"/>
                <a:cs typeface="Calibri"/>
                <a:sym typeface="Calibri"/>
              </a:rPr>
              <a:t> berkumpul menghadap peta Indonesia. Kelompok bergiliran menceritakan rangkuman artikel, serta menandai lokasi kejadiannya di peta dengan stiker/</a:t>
            </a:r>
            <a:r>
              <a:rPr i="1" lang="en" sz="1200">
                <a:latin typeface="Calibri"/>
                <a:ea typeface="Calibri"/>
                <a:cs typeface="Calibri"/>
                <a:sym typeface="Calibri"/>
              </a:rPr>
              <a:t>sticky notes</a:t>
            </a:r>
            <a:r>
              <a:rPr lang="en" sz="1200">
                <a:latin typeface="Calibri"/>
                <a:ea typeface="Calibri"/>
                <a:cs typeface="Calibri"/>
                <a:sym typeface="Calibri"/>
              </a:rPr>
              <a:t>.</a:t>
            </a:r>
            <a:endParaRPr sz="1200">
              <a:latin typeface="Calibri"/>
              <a:ea typeface="Calibri"/>
              <a:cs typeface="Calibri"/>
              <a:sym typeface="Calibri"/>
            </a:endParaRPr>
          </a:p>
          <a:p>
            <a:pPr indent="0" lvl="0" marL="0" rtl="0" algn="l">
              <a:spcBef>
                <a:spcPts val="0"/>
              </a:spcBef>
              <a:spcAft>
                <a:spcPts val="0"/>
              </a:spcAft>
              <a:buNone/>
            </a:pPr>
            <a:r>
              <a:rPr lang="en" sz="1200">
                <a:latin typeface="Calibri"/>
                <a:ea typeface="Calibri"/>
                <a:cs typeface="Calibri"/>
                <a:sym typeface="Calibri"/>
              </a:rPr>
              <a:t>6. Setelah semua kelompok selesai bercerita, guru mengajak </a:t>
            </a:r>
            <a:r>
              <a:rPr lang="en" sz="1200">
                <a:latin typeface="Calibri"/>
                <a:ea typeface="Calibri"/>
                <a:cs typeface="Calibri"/>
                <a:sym typeface="Calibri"/>
              </a:rPr>
              <a:t>peserta didik</a:t>
            </a:r>
            <a:r>
              <a:rPr lang="en" sz="1200">
                <a:latin typeface="Calibri"/>
                <a:ea typeface="Calibri"/>
                <a:cs typeface="Calibri"/>
                <a:sym typeface="Calibri"/>
              </a:rPr>
              <a:t> melihat kembali berbagai daerah yang terdampak perubahan iklim. Guru menyampaikan bahwa perubahan iklim dapat mempengaruhi siapapun di berbagai tempat, tidak hanya di Indonesia tetapi juga seluruh dunia (dampak global).</a:t>
            </a:r>
            <a:endParaRPr sz="1200">
              <a:latin typeface="Calibri"/>
              <a:ea typeface="Calibri"/>
              <a:cs typeface="Calibri"/>
              <a:sym typeface="Calibri"/>
            </a:endParaRPr>
          </a:p>
          <a:p>
            <a:pPr indent="0" lvl="0" marL="0" rtl="0" algn="l">
              <a:spcBef>
                <a:spcPts val="0"/>
              </a:spcBef>
              <a:spcAft>
                <a:spcPts val="0"/>
              </a:spcAft>
              <a:buNone/>
            </a:pPr>
            <a:r>
              <a:rPr lang="en" sz="1200">
                <a:latin typeface="Calibri"/>
                <a:ea typeface="Calibri"/>
                <a:cs typeface="Calibri"/>
                <a:sym typeface="Calibri"/>
              </a:rPr>
              <a:t>7. P</a:t>
            </a:r>
            <a:r>
              <a:rPr lang="en" sz="1200">
                <a:latin typeface="Calibri"/>
                <a:ea typeface="Calibri"/>
                <a:cs typeface="Calibri"/>
                <a:sym typeface="Calibri"/>
              </a:rPr>
              <a:t>eserta didik</a:t>
            </a:r>
            <a:r>
              <a:rPr lang="en" sz="1200">
                <a:latin typeface="Calibri"/>
                <a:ea typeface="Calibri"/>
                <a:cs typeface="Calibri"/>
                <a:sym typeface="Calibri"/>
              </a:rPr>
              <a:t> menuliskan refleksi kegiatan pada jurnal projek.</a:t>
            </a:r>
            <a:endParaRPr sz="1200">
              <a:latin typeface="Calibri"/>
              <a:ea typeface="Calibri"/>
              <a:cs typeface="Calibri"/>
              <a:sym typeface="Calibri"/>
            </a:endParaRPr>
          </a:p>
        </p:txBody>
      </p:sp>
      <p:sp>
        <p:nvSpPr>
          <p:cNvPr id="316" name="Google Shape;316;p33"/>
          <p:cNvSpPr txBox="1"/>
          <p:nvPr/>
        </p:nvSpPr>
        <p:spPr>
          <a:xfrm>
            <a:off x="264875" y="286500"/>
            <a:ext cx="1838700" cy="4479300"/>
          </a:xfrm>
          <a:prstGeom prst="rect">
            <a:avLst/>
          </a:prstGeom>
          <a:solidFill>
            <a:srgbClr val="FCE5CD"/>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300">
                <a:latin typeface="Calibri"/>
                <a:ea typeface="Calibri"/>
                <a:cs typeface="Calibri"/>
                <a:sym typeface="Calibri"/>
              </a:rPr>
              <a:t>Topik</a:t>
            </a:r>
            <a:r>
              <a:rPr b="1" lang="en" sz="1300">
                <a:latin typeface="Calibri"/>
                <a:ea typeface="Calibri"/>
                <a:cs typeface="Calibri"/>
                <a:sym typeface="Calibri"/>
              </a:rPr>
              <a:t> 3</a:t>
            </a:r>
            <a:endParaRPr b="1" sz="1300">
              <a:latin typeface="Calibri"/>
              <a:ea typeface="Calibri"/>
              <a:cs typeface="Calibri"/>
              <a:sym typeface="Calibri"/>
            </a:endParaRPr>
          </a:p>
          <a:p>
            <a:pPr indent="0" lvl="0" marL="0" rtl="0" algn="l">
              <a:spcBef>
                <a:spcPts val="0"/>
              </a:spcBef>
              <a:spcAft>
                <a:spcPts val="0"/>
              </a:spcAft>
              <a:buNone/>
            </a:pPr>
            <a:r>
              <a:rPr b="1" lang="en" sz="1300">
                <a:latin typeface="Calibri"/>
                <a:ea typeface="Calibri"/>
                <a:cs typeface="Calibri"/>
                <a:sym typeface="Calibri"/>
              </a:rPr>
              <a:t>Kalau Iklim Berubah, Lalu Apa?</a:t>
            </a:r>
            <a:endParaRPr b="1" sz="1300">
              <a:latin typeface="Calibri"/>
              <a:ea typeface="Calibri"/>
              <a:cs typeface="Calibri"/>
              <a:sym typeface="Calibri"/>
            </a:endParaRPr>
          </a:p>
          <a:p>
            <a:pPr indent="0" lvl="0" marL="0" rtl="0" algn="l">
              <a:spcBef>
                <a:spcPts val="0"/>
              </a:spcBef>
              <a:spcAft>
                <a:spcPts val="0"/>
              </a:spcAft>
              <a:buNone/>
            </a:pPr>
            <a:r>
              <a:rPr lang="en" sz="1200">
                <a:latin typeface="Calibri"/>
                <a:ea typeface="Calibri"/>
                <a:cs typeface="Calibri"/>
                <a:sym typeface="Calibri"/>
              </a:rPr>
              <a:t>Aktivitas</a:t>
            </a:r>
            <a:r>
              <a:rPr lang="en" sz="1200">
                <a:latin typeface="Calibri"/>
                <a:ea typeface="Calibri"/>
                <a:cs typeface="Calibri"/>
                <a:sym typeface="Calibri"/>
              </a:rPr>
              <a:t> 7</a:t>
            </a:r>
            <a:endParaRPr sz="1200">
              <a:latin typeface="Calibri"/>
              <a:ea typeface="Calibri"/>
              <a:cs typeface="Calibri"/>
              <a:sym typeface="Calibri"/>
            </a:endParaRPr>
          </a:p>
          <a:p>
            <a:pPr indent="0" lvl="0" marL="0" rtl="0" algn="l">
              <a:spcBef>
                <a:spcPts val="0"/>
              </a:spcBef>
              <a:spcAft>
                <a:spcPts val="0"/>
              </a:spcAft>
              <a:buNone/>
            </a:pPr>
            <a:r>
              <a:t/>
            </a:r>
            <a:endParaRPr sz="1200">
              <a:latin typeface="Calibri"/>
              <a:ea typeface="Calibri"/>
              <a:cs typeface="Calibri"/>
              <a:sym typeface="Calibri"/>
            </a:endParaRPr>
          </a:p>
          <a:p>
            <a:pPr indent="0" lvl="0" marL="0" rtl="0" algn="l">
              <a:spcBef>
                <a:spcPts val="0"/>
              </a:spcBef>
              <a:spcAft>
                <a:spcPts val="0"/>
              </a:spcAft>
              <a:buNone/>
            </a:pPr>
            <a:r>
              <a:t/>
            </a:r>
            <a:endParaRPr sz="1200">
              <a:latin typeface="Calibri"/>
              <a:ea typeface="Calibri"/>
              <a:cs typeface="Calibri"/>
              <a:sym typeface="Calibri"/>
            </a:endParaRPr>
          </a:p>
          <a:p>
            <a:pPr indent="0" lvl="0" marL="0" rtl="0" algn="l">
              <a:spcBef>
                <a:spcPts val="0"/>
              </a:spcBef>
              <a:spcAft>
                <a:spcPts val="0"/>
              </a:spcAft>
              <a:buNone/>
            </a:pPr>
            <a:r>
              <a:t/>
            </a:r>
            <a:endParaRPr sz="1200">
              <a:latin typeface="Calibri"/>
              <a:ea typeface="Calibri"/>
              <a:cs typeface="Calibri"/>
              <a:sym typeface="Calibri"/>
            </a:endParaRPr>
          </a:p>
          <a:p>
            <a:pPr indent="0" lvl="0" marL="0" rtl="0" algn="l">
              <a:spcBef>
                <a:spcPts val="0"/>
              </a:spcBef>
              <a:spcAft>
                <a:spcPts val="0"/>
              </a:spcAft>
              <a:buNone/>
            </a:pPr>
            <a:r>
              <a:t/>
            </a:r>
            <a:endParaRPr sz="1200">
              <a:latin typeface="Calibri"/>
              <a:ea typeface="Calibri"/>
              <a:cs typeface="Calibri"/>
              <a:sym typeface="Calibri"/>
            </a:endParaRPr>
          </a:p>
          <a:p>
            <a:pPr indent="0" lvl="0" marL="0" rtl="0" algn="l">
              <a:spcBef>
                <a:spcPts val="0"/>
              </a:spcBef>
              <a:spcAft>
                <a:spcPts val="0"/>
              </a:spcAft>
              <a:buNone/>
            </a:pPr>
            <a:r>
              <a:rPr b="1" lang="en" sz="1200">
                <a:latin typeface="Calibri"/>
                <a:ea typeface="Calibri"/>
                <a:cs typeface="Calibri"/>
                <a:sym typeface="Calibri"/>
              </a:rPr>
              <a:t>Tujuan</a:t>
            </a:r>
            <a:endParaRPr b="1" sz="1200">
              <a:latin typeface="Calibri"/>
              <a:ea typeface="Calibri"/>
              <a:cs typeface="Calibri"/>
              <a:sym typeface="Calibri"/>
            </a:endParaRPr>
          </a:p>
          <a:p>
            <a:pPr indent="0" lvl="0" marL="0" rtl="0" algn="l">
              <a:spcBef>
                <a:spcPts val="0"/>
              </a:spcBef>
              <a:spcAft>
                <a:spcPts val="0"/>
              </a:spcAft>
              <a:buNone/>
            </a:pPr>
            <a:r>
              <a:rPr lang="en" sz="1200">
                <a:latin typeface="Calibri"/>
                <a:ea typeface="Calibri"/>
                <a:cs typeface="Calibri"/>
                <a:sym typeface="Calibri"/>
              </a:rPr>
              <a:t>M</a:t>
            </a:r>
            <a:r>
              <a:rPr lang="en" sz="1200">
                <a:latin typeface="Calibri"/>
                <a:ea typeface="Calibri"/>
                <a:cs typeface="Calibri"/>
                <a:sym typeface="Calibri"/>
              </a:rPr>
              <a:t>engenal dampak perubahan iklim pada kehidupan manusia</a:t>
            </a:r>
            <a:endParaRPr sz="1200">
              <a:latin typeface="Calibri"/>
              <a:ea typeface="Calibri"/>
              <a:cs typeface="Calibri"/>
              <a:sym typeface="Calibri"/>
            </a:endParaRPr>
          </a:p>
          <a:p>
            <a:pPr indent="0" lvl="0" marL="0" rtl="0" algn="l">
              <a:spcBef>
                <a:spcPts val="0"/>
              </a:spcBef>
              <a:spcAft>
                <a:spcPts val="0"/>
              </a:spcAft>
              <a:buNone/>
            </a:pPr>
            <a:r>
              <a:t/>
            </a:r>
            <a:endParaRPr sz="1200">
              <a:latin typeface="Calibri"/>
              <a:ea typeface="Calibri"/>
              <a:cs typeface="Calibri"/>
              <a:sym typeface="Calibri"/>
            </a:endParaRPr>
          </a:p>
          <a:p>
            <a:pPr indent="0" lvl="0" marL="0" rtl="0" algn="l">
              <a:spcBef>
                <a:spcPts val="0"/>
              </a:spcBef>
              <a:spcAft>
                <a:spcPts val="0"/>
              </a:spcAft>
              <a:buNone/>
            </a:pPr>
            <a:r>
              <a:t/>
            </a:r>
            <a:endParaRPr sz="1200">
              <a:latin typeface="Calibri"/>
              <a:ea typeface="Calibri"/>
              <a:cs typeface="Calibri"/>
              <a:sym typeface="Calibri"/>
            </a:endParaRPr>
          </a:p>
          <a:p>
            <a:pPr indent="0" lvl="0" marL="0" rtl="0" algn="l">
              <a:spcBef>
                <a:spcPts val="0"/>
              </a:spcBef>
              <a:spcAft>
                <a:spcPts val="0"/>
              </a:spcAft>
              <a:buNone/>
            </a:pPr>
            <a:r>
              <a:t/>
            </a:r>
            <a:endParaRPr sz="1200">
              <a:latin typeface="Calibri"/>
              <a:ea typeface="Calibri"/>
              <a:cs typeface="Calibri"/>
              <a:sym typeface="Calibri"/>
            </a:endParaRPr>
          </a:p>
          <a:p>
            <a:pPr indent="0" lvl="0" marL="0" rtl="0" algn="l">
              <a:spcBef>
                <a:spcPts val="0"/>
              </a:spcBef>
              <a:spcAft>
                <a:spcPts val="0"/>
              </a:spcAft>
              <a:buNone/>
            </a:pPr>
            <a:r>
              <a:t/>
            </a:r>
            <a:endParaRPr sz="1200">
              <a:latin typeface="Calibri"/>
              <a:ea typeface="Calibri"/>
              <a:cs typeface="Calibri"/>
              <a:sym typeface="Calibri"/>
            </a:endParaRPr>
          </a:p>
          <a:p>
            <a:pPr indent="0" lvl="0" marL="0" rtl="0" algn="l">
              <a:spcBef>
                <a:spcPts val="0"/>
              </a:spcBef>
              <a:spcAft>
                <a:spcPts val="0"/>
              </a:spcAft>
              <a:buNone/>
            </a:pPr>
            <a:r>
              <a:t/>
            </a:r>
            <a:endParaRPr sz="1200">
              <a:latin typeface="Calibri"/>
              <a:ea typeface="Calibri"/>
              <a:cs typeface="Calibri"/>
              <a:sym typeface="Calibri"/>
            </a:endParaRPr>
          </a:p>
          <a:p>
            <a:pPr indent="0" lvl="0" marL="0" rtl="0" algn="l">
              <a:spcBef>
                <a:spcPts val="0"/>
              </a:spcBef>
              <a:spcAft>
                <a:spcPts val="0"/>
              </a:spcAft>
              <a:buNone/>
            </a:pPr>
            <a:r>
              <a:rPr b="1" lang="en" sz="1200">
                <a:latin typeface="Calibri"/>
                <a:ea typeface="Calibri"/>
                <a:cs typeface="Calibri"/>
                <a:sym typeface="Calibri"/>
              </a:rPr>
              <a:t>Waktu:</a:t>
            </a:r>
            <a:endParaRPr sz="1200">
              <a:latin typeface="Calibri"/>
              <a:ea typeface="Calibri"/>
              <a:cs typeface="Calibri"/>
              <a:sym typeface="Calibri"/>
            </a:endParaRPr>
          </a:p>
          <a:p>
            <a:pPr indent="0" lvl="0" marL="0" rtl="0" algn="l">
              <a:spcBef>
                <a:spcPts val="0"/>
              </a:spcBef>
              <a:spcAft>
                <a:spcPts val="0"/>
              </a:spcAft>
              <a:buNone/>
            </a:pPr>
            <a:r>
              <a:rPr lang="en" sz="1200">
                <a:latin typeface="Calibri"/>
                <a:ea typeface="Calibri"/>
                <a:cs typeface="Calibri"/>
                <a:sym typeface="Calibri"/>
              </a:rPr>
              <a:t>3 JP (105 menit)</a:t>
            </a:r>
            <a:endParaRPr sz="1200">
              <a:latin typeface="Calibri"/>
              <a:ea typeface="Calibri"/>
              <a:cs typeface="Calibri"/>
              <a:sym typeface="Calibri"/>
            </a:endParaRPr>
          </a:p>
          <a:p>
            <a:pPr indent="0" lvl="0" marL="0" rtl="0" algn="l">
              <a:spcBef>
                <a:spcPts val="0"/>
              </a:spcBef>
              <a:spcAft>
                <a:spcPts val="0"/>
              </a:spcAft>
              <a:buNone/>
            </a:pPr>
            <a:r>
              <a:rPr b="1" lang="en" sz="1200">
                <a:latin typeface="Calibri"/>
                <a:ea typeface="Calibri"/>
                <a:cs typeface="Calibri"/>
                <a:sym typeface="Calibri"/>
              </a:rPr>
              <a:t>Bahan: </a:t>
            </a:r>
            <a:r>
              <a:rPr lang="en" sz="1200">
                <a:latin typeface="Calibri"/>
                <a:ea typeface="Calibri"/>
                <a:cs typeface="Calibri"/>
                <a:sym typeface="Calibri"/>
              </a:rPr>
              <a:t>peta Indonesia, stiker/</a:t>
            </a:r>
            <a:r>
              <a:rPr i="1" lang="en" sz="1200">
                <a:latin typeface="Calibri"/>
                <a:ea typeface="Calibri"/>
                <a:cs typeface="Calibri"/>
                <a:sym typeface="Calibri"/>
              </a:rPr>
              <a:t>sticky notes</a:t>
            </a:r>
            <a:endParaRPr i="1" sz="1200">
              <a:latin typeface="Calibri"/>
              <a:ea typeface="Calibri"/>
              <a:cs typeface="Calibri"/>
              <a:sym typeface="Calibri"/>
            </a:endParaRPr>
          </a:p>
          <a:p>
            <a:pPr indent="0" lvl="0" marL="0" rtl="0" algn="l">
              <a:spcBef>
                <a:spcPts val="0"/>
              </a:spcBef>
              <a:spcAft>
                <a:spcPts val="0"/>
              </a:spcAft>
              <a:buNone/>
            </a:pPr>
            <a:r>
              <a:rPr b="1" lang="en" sz="1200">
                <a:latin typeface="Calibri"/>
                <a:ea typeface="Calibri"/>
                <a:cs typeface="Calibri"/>
                <a:sym typeface="Calibri"/>
              </a:rPr>
              <a:t>Peran guru:</a:t>
            </a:r>
            <a:endParaRPr sz="1200">
              <a:latin typeface="Calibri"/>
              <a:ea typeface="Calibri"/>
              <a:cs typeface="Calibri"/>
              <a:sym typeface="Calibri"/>
            </a:endParaRPr>
          </a:p>
          <a:p>
            <a:pPr indent="0" lvl="0" marL="0" rtl="0" algn="l">
              <a:spcBef>
                <a:spcPts val="0"/>
              </a:spcBef>
              <a:spcAft>
                <a:spcPts val="0"/>
              </a:spcAft>
              <a:buNone/>
            </a:pPr>
            <a:r>
              <a:rPr lang="en" sz="1200">
                <a:latin typeface="Calibri"/>
                <a:ea typeface="Calibri"/>
                <a:cs typeface="Calibri"/>
                <a:sym typeface="Calibri"/>
              </a:rPr>
              <a:t>Fasilitator, narasumber</a:t>
            </a:r>
            <a:endParaRPr sz="1200">
              <a:latin typeface="Calibri"/>
              <a:ea typeface="Calibri"/>
              <a:cs typeface="Calibri"/>
              <a:sym typeface="Calibri"/>
            </a:endParaRPr>
          </a:p>
        </p:txBody>
      </p:sp>
      <p:sp>
        <p:nvSpPr>
          <p:cNvPr id="317" name="Google Shape;317;p3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1" name="Shape 321"/>
        <p:cNvGrpSpPr/>
        <p:nvPr/>
      </p:nvGrpSpPr>
      <p:grpSpPr>
        <a:xfrm>
          <a:off x="0" y="0"/>
          <a:ext cx="0" cy="0"/>
          <a:chOff x="0" y="0"/>
          <a:chExt cx="0" cy="0"/>
        </a:xfrm>
      </p:grpSpPr>
      <p:sp>
        <p:nvSpPr>
          <p:cNvPr id="322" name="Google Shape;322;p34"/>
          <p:cNvSpPr txBox="1"/>
          <p:nvPr/>
        </p:nvSpPr>
        <p:spPr>
          <a:xfrm>
            <a:off x="2179775" y="362700"/>
            <a:ext cx="4597500" cy="4710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latin typeface="Calibri"/>
                <a:ea typeface="Calibri"/>
                <a:cs typeface="Calibri"/>
                <a:sym typeface="Calibri"/>
              </a:rPr>
              <a:t>Persiapan</a:t>
            </a:r>
            <a:endParaRPr b="1">
              <a:latin typeface="Calibri"/>
              <a:ea typeface="Calibri"/>
              <a:cs typeface="Calibri"/>
              <a:sym typeface="Calibri"/>
            </a:endParaRPr>
          </a:p>
          <a:p>
            <a:pPr indent="0" lvl="0" marL="0" rtl="0" algn="l">
              <a:spcBef>
                <a:spcPts val="0"/>
              </a:spcBef>
              <a:spcAft>
                <a:spcPts val="0"/>
              </a:spcAft>
              <a:buNone/>
            </a:pPr>
            <a:r>
              <a:rPr lang="en" sz="1200">
                <a:latin typeface="Calibri"/>
                <a:ea typeface="Calibri"/>
                <a:cs typeface="Calibri"/>
                <a:sym typeface="Calibri"/>
              </a:rPr>
              <a:t>1. Guru mempelajari dan memilih tautan materi untuk sumber belajar </a:t>
            </a:r>
            <a:endParaRPr sz="1200">
              <a:latin typeface="Calibri"/>
              <a:ea typeface="Calibri"/>
              <a:cs typeface="Calibri"/>
              <a:sym typeface="Calibri"/>
            </a:endParaRPr>
          </a:p>
          <a:p>
            <a:pPr indent="0" lvl="0" marL="0" rtl="0" algn="l">
              <a:spcBef>
                <a:spcPts val="0"/>
              </a:spcBef>
              <a:spcAft>
                <a:spcPts val="0"/>
              </a:spcAft>
              <a:buNone/>
            </a:pPr>
            <a:r>
              <a:rPr lang="en" sz="1200">
                <a:latin typeface="Calibri"/>
                <a:ea typeface="Calibri"/>
                <a:cs typeface="Calibri"/>
                <a:sym typeface="Calibri"/>
              </a:rPr>
              <a:t>2. </a:t>
            </a:r>
            <a:r>
              <a:rPr lang="en" sz="1200">
                <a:latin typeface="Calibri"/>
                <a:ea typeface="Calibri"/>
                <a:cs typeface="Calibri"/>
                <a:sym typeface="Calibri"/>
              </a:rPr>
              <a:t>Guru menyiapkan ‘kartu hewan terancam’ (halaman 23-24)</a:t>
            </a:r>
            <a:endParaRPr sz="1200">
              <a:latin typeface="Calibri"/>
              <a:ea typeface="Calibri"/>
              <a:cs typeface="Calibri"/>
              <a:sym typeface="Calibri"/>
            </a:endParaRPr>
          </a:p>
          <a:p>
            <a:pPr indent="0" lvl="0" marL="0" rtl="0" algn="l">
              <a:spcBef>
                <a:spcPts val="0"/>
              </a:spcBef>
              <a:spcAft>
                <a:spcPts val="0"/>
              </a:spcAft>
              <a:buNone/>
            </a:pPr>
            <a:r>
              <a:t/>
            </a:r>
            <a:endParaRPr sz="1200">
              <a:latin typeface="Calibri"/>
              <a:ea typeface="Calibri"/>
              <a:cs typeface="Calibri"/>
              <a:sym typeface="Calibri"/>
            </a:endParaRPr>
          </a:p>
          <a:p>
            <a:pPr indent="0" lvl="0" marL="0" rtl="0" algn="l">
              <a:spcBef>
                <a:spcPts val="0"/>
              </a:spcBef>
              <a:spcAft>
                <a:spcPts val="0"/>
              </a:spcAft>
              <a:buNone/>
            </a:pPr>
            <a:r>
              <a:rPr b="1" lang="en">
                <a:latin typeface="Calibri"/>
                <a:ea typeface="Calibri"/>
                <a:cs typeface="Calibri"/>
                <a:sym typeface="Calibri"/>
              </a:rPr>
              <a:t>Pelaksanaan</a:t>
            </a:r>
            <a:endParaRPr b="1">
              <a:latin typeface="Calibri"/>
              <a:ea typeface="Calibri"/>
              <a:cs typeface="Calibri"/>
              <a:sym typeface="Calibri"/>
            </a:endParaRPr>
          </a:p>
          <a:p>
            <a:pPr indent="0" lvl="0" marL="0" rtl="0" algn="l">
              <a:spcBef>
                <a:spcPts val="0"/>
              </a:spcBef>
              <a:spcAft>
                <a:spcPts val="0"/>
              </a:spcAft>
              <a:buNone/>
            </a:pPr>
            <a:r>
              <a:rPr lang="en" sz="1200">
                <a:latin typeface="Calibri"/>
                <a:ea typeface="Calibri"/>
                <a:cs typeface="Calibri"/>
                <a:sym typeface="Calibri"/>
              </a:rPr>
              <a:t>1. Guru memberikan pengantar, bukan hanya manusia yang terdampak oleh perubahan iklim, tetapi juga makhluk hidup lainnya. Kemudian guru menunjukkan gambar perubahan wajah Bumi (lihat tautan).</a:t>
            </a:r>
            <a:endParaRPr sz="1200">
              <a:latin typeface="Calibri"/>
              <a:ea typeface="Calibri"/>
              <a:cs typeface="Calibri"/>
              <a:sym typeface="Calibri"/>
            </a:endParaRPr>
          </a:p>
          <a:p>
            <a:pPr indent="0" lvl="0" marL="0" rtl="0" algn="l">
              <a:spcBef>
                <a:spcPts val="0"/>
              </a:spcBef>
              <a:spcAft>
                <a:spcPts val="0"/>
              </a:spcAft>
              <a:buNone/>
            </a:pPr>
            <a:r>
              <a:rPr lang="en" sz="1200">
                <a:latin typeface="Calibri"/>
                <a:ea typeface="Calibri"/>
                <a:cs typeface="Calibri"/>
                <a:sym typeface="Calibri"/>
              </a:rPr>
              <a:t>2. P</a:t>
            </a:r>
            <a:r>
              <a:rPr lang="en" sz="1200">
                <a:latin typeface="Calibri"/>
                <a:ea typeface="Calibri"/>
                <a:cs typeface="Calibri"/>
                <a:sym typeface="Calibri"/>
              </a:rPr>
              <a:t>eserta didik</a:t>
            </a:r>
            <a:r>
              <a:rPr lang="en" sz="1200">
                <a:latin typeface="Calibri"/>
                <a:ea typeface="Calibri"/>
                <a:cs typeface="Calibri"/>
                <a:sym typeface="Calibri"/>
              </a:rPr>
              <a:t> mempelajari ‘kartu hewan terancam’ dan mencari asal hewan-hewan tersebut di peta dunia.</a:t>
            </a:r>
            <a:endParaRPr sz="1200">
              <a:latin typeface="Calibri"/>
              <a:ea typeface="Calibri"/>
              <a:cs typeface="Calibri"/>
              <a:sym typeface="Calibri"/>
            </a:endParaRPr>
          </a:p>
          <a:p>
            <a:pPr indent="0" lvl="0" marL="0" rtl="0" algn="l">
              <a:spcBef>
                <a:spcPts val="0"/>
              </a:spcBef>
              <a:spcAft>
                <a:spcPts val="0"/>
              </a:spcAft>
              <a:buNone/>
            </a:pPr>
            <a:r>
              <a:rPr lang="en" sz="1200">
                <a:latin typeface="Calibri"/>
                <a:ea typeface="Calibri"/>
                <a:cs typeface="Calibri"/>
                <a:sym typeface="Calibri"/>
              </a:rPr>
              <a:t>3. Guru mengajak </a:t>
            </a:r>
            <a:r>
              <a:rPr lang="en" sz="1200">
                <a:latin typeface="Calibri"/>
                <a:ea typeface="Calibri"/>
                <a:cs typeface="Calibri"/>
                <a:sym typeface="Calibri"/>
              </a:rPr>
              <a:t>peserta didik</a:t>
            </a:r>
            <a:r>
              <a:rPr lang="en" sz="1200">
                <a:latin typeface="Calibri"/>
                <a:ea typeface="Calibri"/>
                <a:cs typeface="Calibri"/>
                <a:sym typeface="Calibri"/>
              </a:rPr>
              <a:t> berefleksi, bagaimana rasanya menjadi hewan yang terancam punah akibat perubahan iklim. Kira-kira, apa yang ingin disampaikan hewan tersebut pada manusia?</a:t>
            </a:r>
            <a:endParaRPr sz="1200">
              <a:latin typeface="Calibri"/>
              <a:ea typeface="Calibri"/>
              <a:cs typeface="Calibri"/>
              <a:sym typeface="Calibri"/>
            </a:endParaRPr>
          </a:p>
          <a:p>
            <a:pPr indent="0" lvl="0" marL="0" rtl="0" algn="l">
              <a:spcBef>
                <a:spcPts val="0"/>
              </a:spcBef>
              <a:spcAft>
                <a:spcPts val="0"/>
              </a:spcAft>
              <a:buNone/>
            </a:pPr>
            <a:r>
              <a:rPr lang="en" sz="1200">
                <a:latin typeface="Calibri"/>
                <a:ea typeface="Calibri"/>
                <a:cs typeface="Calibri"/>
                <a:sym typeface="Calibri"/>
              </a:rPr>
              <a:t>4. Dengan dipandu guru, </a:t>
            </a:r>
            <a:r>
              <a:rPr lang="en" sz="1200">
                <a:latin typeface="Calibri"/>
                <a:ea typeface="Calibri"/>
                <a:cs typeface="Calibri"/>
                <a:sym typeface="Calibri"/>
              </a:rPr>
              <a:t>peserta didik</a:t>
            </a:r>
            <a:r>
              <a:rPr lang="en" sz="1200">
                <a:latin typeface="Calibri"/>
                <a:ea typeface="Calibri"/>
                <a:cs typeface="Calibri"/>
                <a:sym typeface="Calibri"/>
              </a:rPr>
              <a:t> bermain peran menjadi hewan pilihannya. Sebagai hewan tersebut, </a:t>
            </a:r>
            <a:r>
              <a:rPr lang="en" sz="1200">
                <a:latin typeface="Calibri"/>
                <a:ea typeface="Calibri"/>
                <a:cs typeface="Calibri"/>
                <a:sym typeface="Calibri"/>
              </a:rPr>
              <a:t>peserta didik</a:t>
            </a:r>
            <a:r>
              <a:rPr lang="en" sz="1200">
                <a:latin typeface="Calibri"/>
                <a:ea typeface="Calibri"/>
                <a:cs typeface="Calibri"/>
                <a:sym typeface="Calibri"/>
              </a:rPr>
              <a:t> menulis surat pada manusia untuk menyampaikan apa yang dirasakannya.</a:t>
            </a:r>
            <a:endParaRPr sz="1200">
              <a:latin typeface="Calibri"/>
              <a:ea typeface="Calibri"/>
              <a:cs typeface="Calibri"/>
              <a:sym typeface="Calibri"/>
            </a:endParaRPr>
          </a:p>
          <a:p>
            <a:pPr indent="0" lvl="0" marL="0" rtl="0" algn="l">
              <a:spcBef>
                <a:spcPts val="0"/>
              </a:spcBef>
              <a:spcAft>
                <a:spcPts val="0"/>
              </a:spcAft>
              <a:buNone/>
            </a:pPr>
            <a:r>
              <a:rPr lang="en" sz="1200">
                <a:latin typeface="Calibri"/>
                <a:ea typeface="Calibri"/>
                <a:cs typeface="Calibri"/>
                <a:sym typeface="Calibri"/>
              </a:rPr>
              <a:t>5. Beberapa perwakilan </a:t>
            </a:r>
            <a:r>
              <a:rPr lang="en" sz="1200">
                <a:latin typeface="Calibri"/>
                <a:ea typeface="Calibri"/>
                <a:cs typeface="Calibri"/>
                <a:sym typeface="Calibri"/>
              </a:rPr>
              <a:t>peserta didik</a:t>
            </a:r>
            <a:r>
              <a:rPr lang="en" sz="1200">
                <a:latin typeface="Calibri"/>
                <a:ea typeface="Calibri"/>
                <a:cs typeface="Calibri"/>
                <a:sym typeface="Calibri"/>
              </a:rPr>
              <a:t> membacakan surat, kemudian direspon dan diapresiasi oleh teman sekelas.</a:t>
            </a:r>
            <a:endParaRPr sz="1200">
              <a:latin typeface="Calibri"/>
              <a:ea typeface="Calibri"/>
              <a:cs typeface="Calibri"/>
              <a:sym typeface="Calibri"/>
            </a:endParaRPr>
          </a:p>
          <a:p>
            <a:pPr indent="0" lvl="0" marL="0" rtl="0" algn="l">
              <a:spcBef>
                <a:spcPts val="0"/>
              </a:spcBef>
              <a:spcAft>
                <a:spcPts val="0"/>
              </a:spcAft>
              <a:buNone/>
            </a:pPr>
            <a:r>
              <a:rPr lang="en" sz="1200">
                <a:latin typeface="Calibri"/>
                <a:ea typeface="Calibri"/>
                <a:cs typeface="Calibri"/>
                <a:sym typeface="Calibri"/>
              </a:rPr>
              <a:t>6. P</a:t>
            </a:r>
            <a:r>
              <a:rPr lang="en" sz="1200">
                <a:latin typeface="Calibri"/>
                <a:ea typeface="Calibri"/>
                <a:cs typeface="Calibri"/>
                <a:sym typeface="Calibri"/>
              </a:rPr>
              <a:t>eserta didik</a:t>
            </a:r>
            <a:r>
              <a:rPr lang="en" sz="1200">
                <a:latin typeface="Calibri"/>
                <a:ea typeface="Calibri"/>
                <a:cs typeface="Calibri"/>
                <a:sym typeface="Calibri"/>
              </a:rPr>
              <a:t> menuliskan refleksi kegiatan dalam jurnal projek.</a:t>
            </a:r>
            <a:endParaRPr sz="1200">
              <a:latin typeface="Calibri"/>
              <a:ea typeface="Calibri"/>
              <a:cs typeface="Calibri"/>
              <a:sym typeface="Calibri"/>
            </a:endParaRPr>
          </a:p>
          <a:p>
            <a:pPr indent="0" lvl="0" marL="0" rtl="0" algn="l">
              <a:spcBef>
                <a:spcPts val="0"/>
              </a:spcBef>
              <a:spcAft>
                <a:spcPts val="0"/>
              </a:spcAft>
              <a:buNone/>
            </a:pPr>
            <a:r>
              <a:t/>
            </a:r>
            <a:endParaRPr sz="1200">
              <a:latin typeface="Calibri"/>
              <a:ea typeface="Calibri"/>
              <a:cs typeface="Calibri"/>
              <a:sym typeface="Calibri"/>
            </a:endParaRPr>
          </a:p>
          <a:p>
            <a:pPr indent="0" lvl="0" marL="0" rtl="0" algn="l">
              <a:spcBef>
                <a:spcPts val="0"/>
              </a:spcBef>
              <a:spcAft>
                <a:spcPts val="0"/>
              </a:spcAft>
              <a:buNone/>
            </a:pPr>
            <a:r>
              <a:rPr b="1" lang="en">
                <a:solidFill>
                  <a:schemeClr val="dk1"/>
                </a:solidFill>
                <a:latin typeface="Calibri"/>
                <a:ea typeface="Calibri"/>
                <a:cs typeface="Calibri"/>
                <a:sym typeface="Calibri"/>
              </a:rPr>
              <a:t>Tugas</a:t>
            </a:r>
            <a:endParaRPr b="1">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Peserta didik menyelidiki berbagai kegiatan manusia di lingkungan sekitar yang berkontribusi pada perubahan iklim (termasuk kegiatannya sendiri)</a:t>
            </a:r>
            <a:endParaRPr>
              <a:solidFill>
                <a:schemeClr val="dk1"/>
              </a:solidFill>
              <a:latin typeface="Calibri"/>
              <a:ea typeface="Calibri"/>
              <a:cs typeface="Calibri"/>
              <a:sym typeface="Calibri"/>
            </a:endParaRPr>
          </a:p>
        </p:txBody>
      </p:sp>
      <p:sp>
        <p:nvSpPr>
          <p:cNvPr id="323" name="Google Shape;323;p34"/>
          <p:cNvSpPr txBox="1"/>
          <p:nvPr/>
        </p:nvSpPr>
        <p:spPr>
          <a:xfrm>
            <a:off x="264875" y="286500"/>
            <a:ext cx="1838700" cy="4663800"/>
          </a:xfrm>
          <a:prstGeom prst="rect">
            <a:avLst/>
          </a:prstGeom>
          <a:solidFill>
            <a:srgbClr val="FCE5CD"/>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300">
                <a:latin typeface="Calibri"/>
                <a:ea typeface="Calibri"/>
                <a:cs typeface="Calibri"/>
                <a:sym typeface="Calibri"/>
              </a:rPr>
              <a:t>Topik</a:t>
            </a:r>
            <a:r>
              <a:rPr b="1" lang="en" sz="1300">
                <a:latin typeface="Calibri"/>
                <a:ea typeface="Calibri"/>
                <a:cs typeface="Calibri"/>
                <a:sym typeface="Calibri"/>
              </a:rPr>
              <a:t> 3</a:t>
            </a:r>
            <a:endParaRPr b="1" sz="1300">
              <a:latin typeface="Calibri"/>
              <a:ea typeface="Calibri"/>
              <a:cs typeface="Calibri"/>
              <a:sym typeface="Calibri"/>
            </a:endParaRPr>
          </a:p>
          <a:p>
            <a:pPr indent="0" lvl="0" marL="0" rtl="0" algn="l">
              <a:spcBef>
                <a:spcPts val="0"/>
              </a:spcBef>
              <a:spcAft>
                <a:spcPts val="0"/>
              </a:spcAft>
              <a:buNone/>
            </a:pPr>
            <a:r>
              <a:rPr b="1" lang="en" sz="1300">
                <a:latin typeface="Calibri"/>
                <a:ea typeface="Calibri"/>
                <a:cs typeface="Calibri"/>
                <a:sym typeface="Calibri"/>
              </a:rPr>
              <a:t>Kalau Iklim Berubah, Lalu Apa?</a:t>
            </a:r>
            <a:endParaRPr b="1" sz="1300">
              <a:latin typeface="Calibri"/>
              <a:ea typeface="Calibri"/>
              <a:cs typeface="Calibri"/>
              <a:sym typeface="Calibri"/>
            </a:endParaRPr>
          </a:p>
          <a:p>
            <a:pPr indent="0" lvl="0" marL="0" rtl="0" algn="l">
              <a:spcBef>
                <a:spcPts val="0"/>
              </a:spcBef>
              <a:spcAft>
                <a:spcPts val="0"/>
              </a:spcAft>
              <a:buNone/>
            </a:pPr>
            <a:r>
              <a:rPr lang="en" sz="1200">
                <a:latin typeface="Calibri"/>
                <a:ea typeface="Calibri"/>
                <a:cs typeface="Calibri"/>
                <a:sym typeface="Calibri"/>
              </a:rPr>
              <a:t>Aktivitas</a:t>
            </a:r>
            <a:r>
              <a:rPr lang="en" sz="1200">
                <a:latin typeface="Calibri"/>
                <a:ea typeface="Calibri"/>
                <a:cs typeface="Calibri"/>
                <a:sym typeface="Calibri"/>
              </a:rPr>
              <a:t> 8</a:t>
            </a:r>
            <a:endParaRPr sz="1200">
              <a:latin typeface="Calibri"/>
              <a:ea typeface="Calibri"/>
              <a:cs typeface="Calibri"/>
              <a:sym typeface="Calibri"/>
            </a:endParaRPr>
          </a:p>
          <a:p>
            <a:pPr indent="0" lvl="0" marL="0" rtl="0" algn="l">
              <a:spcBef>
                <a:spcPts val="0"/>
              </a:spcBef>
              <a:spcAft>
                <a:spcPts val="0"/>
              </a:spcAft>
              <a:buNone/>
            </a:pPr>
            <a:r>
              <a:t/>
            </a:r>
            <a:endParaRPr sz="1200">
              <a:latin typeface="Calibri"/>
              <a:ea typeface="Calibri"/>
              <a:cs typeface="Calibri"/>
              <a:sym typeface="Calibri"/>
            </a:endParaRPr>
          </a:p>
          <a:p>
            <a:pPr indent="0" lvl="0" marL="0" rtl="0" algn="l">
              <a:spcBef>
                <a:spcPts val="0"/>
              </a:spcBef>
              <a:spcAft>
                <a:spcPts val="0"/>
              </a:spcAft>
              <a:buNone/>
            </a:pPr>
            <a:r>
              <a:t/>
            </a:r>
            <a:endParaRPr sz="1200">
              <a:latin typeface="Calibri"/>
              <a:ea typeface="Calibri"/>
              <a:cs typeface="Calibri"/>
              <a:sym typeface="Calibri"/>
            </a:endParaRPr>
          </a:p>
          <a:p>
            <a:pPr indent="0" lvl="0" marL="0" rtl="0" algn="l">
              <a:spcBef>
                <a:spcPts val="0"/>
              </a:spcBef>
              <a:spcAft>
                <a:spcPts val="0"/>
              </a:spcAft>
              <a:buNone/>
            </a:pPr>
            <a:r>
              <a:t/>
            </a:r>
            <a:endParaRPr sz="1200">
              <a:latin typeface="Calibri"/>
              <a:ea typeface="Calibri"/>
              <a:cs typeface="Calibri"/>
              <a:sym typeface="Calibri"/>
            </a:endParaRPr>
          </a:p>
          <a:p>
            <a:pPr indent="0" lvl="0" marL="0" rtl="0" algn="l">
              <a:spcBef>
                <a:spcPts val="0"/>
              </a:spcBef>
              <a:spcAft>
                <a:spcPts val="0"/>
              </a:spcAft>
              <a:buNone/>
            </a:pPr>
            <a:r>
              <a:t/>
            </a:r>
            <a:endParaRPr sz="1200">
              <a:latin typeface="Calibri"/>
              <a:ea typeface="Calibri"/>
              <a:cs typeface="Calibri"/>
              <a:sym typeface="Calibri"/>
            </a:endParaRPr>
          </a:p>
          <a:p>
            <a:pPr indent="0" lvl="0" marL="0" rtl="0" algn="l">
              <a:spcBef>
                <a:spcPts val="0"/>
              </a:spcBef>
              <a:spcAft>
                <a:spcPts val="0"/>
              </a:spcAft>
              <a:buNone/>
            </a:pPr>
            <a:r>
              <a:rPr b="1" lang="en" sz="1200">
                <a:latin typeface="Calibri"/>
                <a:ea typeface="Calibri"/>
                <a:cs typeface="Calibri"/>
                <a:sym typeface="Calibri"/>
              </a:rPr>
              <a:t>Tujuan</a:t>
            </a:r>
            <a:endParaRPr b="1" sz="1200">
              <a:latin typeface="Calibri"/>
              <a:ea typeface="Calibri"/>
              <a:cs typeface="Calibri"/>
              <a:sym typeface="Calibri"/>
            </a:endParaRPr>
          </a:p>
          <a:p>
            <a:pPr indent="0" lvl="0" marL="0" rtl="0" algn="l">
              <a:spcBef>
                <a:spcPts val="0"/>
              </a:spcBef>
              <a:spcAft>
                <a:spcPts val="0"/>
              </a:spcAft>
              <a:buNone/>
            </a:pPr>
            <a:r>
              <a:rPr lang="en" sz="1200">
                <a:latin typeface="Calibri"/>
                <a:ea typeface="Calibri"/>
                <a:cs typeface="Calibri"/>
                <a:sym typeface="Calibri"/>
              </a:rPr>
              <a:t>- M</a:t>
            </a:r>
            <a:r>
              <a:rPr lang="en" sz="1200">
                <a:latin typeface="Calibri"/>
                <a:ea typeface="Calibri"/>
                <a:cs typeface="Calibri"/>
                <a:sym typeface="Calibri"/>
              </a:rPr>
              <a:t>engenal dampak perubahan iklim pada makhluk hidup lain</a:t>
            </a:r>
            <a:endParaRPr sz="1200">
              <a:latin typeface="Calibri"/>
              <a:ea typeface="Calibri"/>
              <a:cs typeface="Calibri"/>
              <a:sym typeface="Calibri"/>
            </a:endParaRPr>
          </a:p>
          <a:p>
            <a:pPr indent="0" lvl="0" marL="0" rtl="0" algn="l">
              <a:spcBef>
                <a:spcPts val="0"/>
              </a:spcBef>
              <a:spcAft>
                <a:spcPts val="0"/>
              </a:spcAft>
              <a:buNone/>
            </a:pPr>
            <a:r>
              <a:rPr lang="en" sz="1200">
                <a:latin typeface="Calibri"/>
                <a:ea typeface="Calibri"/>
                <a:cs typeface="Calibri"/>
                <a:sym typeface="Calibri"/>
              </a:rPr>
              <a:t>- Melatih empati pada makhluk lain</a:t>
            </a:r>
            <a:endParaRPr sz="1200">
              <a:latin typeface="Calibri"/>
              <a:ea typeface="Calibri"/>
              <a:cs typeface="Calibri"/>
              <a:sym typeface="Calibri"/>
            </a:endParaRPr>
          </a:p>
          <a:p>
            <a:pPr indent="0" lvl="0" marL="0" rtl="0" algn="l">
              <a:spcBef>
                <a:spcPts val="0"/>
              </a:spcBef>
              <a:spcAft>
                <a:spcPts val="0"/>
              </a:spcAft>
              <a:buNone/>
            </a:pPr>
            <a:r>
              <a:t/>
            </a:r>
            <a:endParaRPr sz="1200">
              <a:latin typeface="Calibri"/>
              <a:ea typeface="Calibri"/>
              <a:cs typeface="Calibri"/>
              <a:sym typeface="Calibri"/>
            </a:endParaRPr>
          </a:p>
          <a:p>
            <a:pPr indent="0" lvl="0" marL="0" rtl="0" algn="l">
              <a:spcBef>
                <a:spcPts val="0"/>
              </a:spcBef>
              <a:spcAft>
                <a:spcPts val="0"/>
              </a:spcAft>
              <a:buNone/>
            </a:pPr>
            <a:r>
              <a:t/>
            </a:r>
            <a:endParaRPr sz="1200">
              <a:latin typeface="Calibri"/>
              <a:ea typeface="Calibri"/>
              <a:cs typeface="Calibri"/>
              <a:sym typeface="Calibri"/>
            </a:endParaRPr>
          </a:p>
          <a:p>
            <a:pPr indent="0" lvl="0" marL="0" rtl="0" algn="l">
              <a:spcBef>
                <a:spcPts val="0"/>
              </a:spcBef>
              <a:spcAft>
                <a:spcPts val="0"/>
              </a:spcAft>
              <a:buNone/>
            </a:pPr>
            <a:r>
              <a:t/>
            </a:r>
            <a:endParaRPr sz="1200">
              <a:latin typeface="Calibri"/>
              <a:ea typeface="Calibri"/>
              <a:cs typeface="Calibri"/>
              <a:sym typeface="Calibri"/>
            </a:endParaRPr>
          </a:p>
          <a:p>
            <a:pPr indent="0" lvl="0" marL="0" rtl="0" algn="l">
              <a:spcBef>
                <a:spcPts val="0"/>
              </a:spcBef>
              <a:spcAft>
                <a:spcPts val="0"/>
              </a:spcAft>
              <a:buNone/>
            </a:pPr>
            <a:r>
              <a:rPr b="1" lang="en" sz="1200">
                <a:latin typeface="Calibri"/>
                <a:ea typeface="Calibri"/>
                <a:cs typeface="Calibri"/>
                <a:sym typeface="Calibri"/>
              </a:rPr>
              <a:t>Waktu:</a:t>
            </a:r>
            <a:endParaRPr sz="1200">
              <a:latin typeface="Calibri"/>
              <a:ea typeface="Calibri"/>
              <a:cs typeface="Calibri"/>
              <a:sym typeface="Calibri"/>
            </a:endParaRPr>
          </a:p>
          <a:p>
            <a:pPr indent="0" lvl="0" marL="0" rtl="0" algn="l">
              <a:spcBef>
                <a:spcPts val="0"/>
              </a:spcBef>
              <a:spcAft>
                <a:spcPts val="0"/>
              </a:spcAft>
              <a:buNone/>
            </a:pPr>
            <a:r>
              <a:rPr lang="en" sz="1200">
                <a:latin typeface="Calibri"/>
                <a:ea typeface="Calibri"/>
                <a:cs typeface="Calibri"/>
                <a:sym typeface="Calibri"/>
              </a:rPr>
              <a:t>5  JP (105 menit)</a:t>
            </a:r>
            <a:endParaRPr sz="1200">
              <a:latin typeface="Calibri"/>
              <a:ea typeface="Calibri"/>
              <a:cs typeface="Calibri"/>
              <a:sym typeface="Calibri"/>
            </a:endParaRPr>
          </a:p>
          <a:p>
            <a:pPr indent="0" lvl="0" marL="0" rtl="0" algn="l">
              <a:spcBef>
                <a:spcPts val="0"/>
              </a:spcBef>
              <a:spcAft>
                <a:spcPts val="0"/>
              </a:spcAft>
              <a:buNone/>
            </a:pPr>
            <a:r>
              <a:rPr lang="en" sz="1200">
                <a:latin typeface="Calibri"/>
                <a:ea typeface="Calibri"/>
                <a:cs typeface="Calibri"/>
                <a:sym typeface="Calibri"/>
              </a:rPr>
              <a:t>Termasuk tugas</a:t>
            </a:r>
            <a:endParaRPr sz="1200">
              <a:latin typeface="Calibri"/>
              <a:ea typeface="Calibri"/>
              <a:cs typeface="Calibri"/>
              <a:sym typeface="Calibri"/>
            </a:endParaRPr>
          </a:p>
          <a:p>
            <a:pPr indent="0" lvl="0" marL="0" rtl="0" algn="l">
              <a:spcBef>
                <a:spcPts val="0"/>
              </a:spcBef>
              <a:spcAft>
                <a:spcPts val="0"/>
              </a:spcAft>
              <a:buNone/>
            </a:pPr>
            <a:r>
              <a:rPr b="1" lang="en" sz="1200">
                <a:latin typeface="Calibri"/>
                <a:ea typeface="Calibri"/>
                <a:cs typeface="Calibri"/>
                <a:sym typeface="Calibri"/>
              </a:rPr>
              <a:t>Bahan: </a:t>
            </a:r>
            <a:r>
              <a:rPr lang="en" sz="1200">
                <a:latin typeface="Calibri"/>
                <a:ea typeface="Calibri"/>
                <a:cs typeface="Calibri"/>
                <a:sym typeface="Calibri"/>
              </a:rPr>
              <a:t>kartu hewan terancam, peta dunia</a:t>
            </a:r>
            <a:endParaRPr sz="1200">
              <a:latin typeface="Calibri"/>
              <a:ea typeface="Calibri"/>
              <a:cs typeface="Calibri"/>
              <a:sym typeface="Calibri"/>
            </a:endParaRPr>
          </a:p>
          <a:p>
            <a:pPr indent="0" lvl="0" marL="0" rtl="0" algn="l">
              <a:spcBef>
                <a:spcPts val="0"/>
              </a:spcBef>
              <a:spcAft>
                <a:spcPts val="0"/>
              </a:spcAft>
              <a:buNone/>
            </a:pPr>
            <a:r>
              <a:rPr b="1" lang="en" sz="1200">
                <a:latin typeface="Calibri"/>
                <a:ea typeface="Calibri"/>
                <a:cs typeface="Calibri"/>
                <a:sym typeface="Calibri"/>
              </a:rPr>
              <a:t>Peran guru:</a:t>
            </a:r>
            <a:endParaRPr sz="1200">
              <a:latin typeface="Calibri"/>
              <a:ea typeface="Calibri"/>
              <a:cs typeface="Calibri"/>
              <a:sym typeface="Calibri"/>
            </a:endParaRPr>
          </a:p>
          <a:p>
            <a:pPr indent="0" lvl="0" marL="0" rtl="0" algn="l">
              <a:spcBef>
                <a:spcPts val="0"/>
              </a:spcBef>
              <a:spcAft>
                <a:spcPts val="0"/>
              </a:spcAft>
              <a:buNone/>
            </a:pPr>
            <a:r>
              <a:rPr lang="en" sz="1200">
                <a:latin typeface="Calibri"/>
                <a:ea typeface="Calibri"/>
                <a:cs typeface="Calibri"/>
                <a:sym typeface="Calibri"/>
              </a:rPr>
              <a:t>Fasilitator</a:t>
            </a:r>
            <a:endParaRPr sz="1200">
              <a:latin typeface="Calibri"/>
              <a:ea typeface="Calibri"/>
              <a:cs typeface="Calibri"/>
              <a:sym typeface="Calibri"/>
            </a:endParaRPr>
          </a:p>
        </p:txBody>
      </p:sp>
      <p:sp>
        <p:nvSpPr>
          <p:cNvPr id="324" name="Google Shape;324;p34"/>
          <p:cNvSpPr txBox="1"/>
          <p:nvPr/>
        </p:nvSpPr>
        <p:spPr>
          <a:xfrm>
            <a:off x="6777275" y="362700"/>
            <a:ext cx="2030700" cy="4417500"/>
          </a:xfrm>
          <a:prstGeom prst="rect">
            <a:avLst/>
          </a:prstGeom>
          <a:solidFill>
            <a:srgbClr val="D9D9D9"/>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100">
                <a:latin typeface="Calibri"/>
                <a:ea typeface="Calibri"/>
                <a:cs typeface="Calibri"/>
                <a:sym typeface="Calibri"/>
              </a:rPr>
              <a:t>Sumber Belajar</a:t>
            </a:r>
            <a:endParaRPr b="1" sz="1100">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t/>
            </a:r>
            <a:endParaRPr sz="1100">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 sz="1100">
                <a:latin typeface="Calibri"/>
                <a:ea typeface="Calibri"/>
                <a:cs typeface="Calibri"/>
                <a:sym typeface="Calibri"/>
              </a:rPr>
              <a:t>Situs ini menampilkan gambar-gambar perubahan muka Bumi akibat iklim yang berubah.</a:t>
            </a:r>
            <a:endParaRPr sz="1100">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t/>
            </a:r>
            <a:endParaRPr sz="1100">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 sz="1100">
                <a:latin typeface="Calibri"/>
                <a:ea typeface="Calibri"/>
                <a:cs typeface="Calibri"/>
                <a:sym typeface="Calibri"/>
              </a:rPr>
              <a:t>1. </a:t>
            </a:r>
            <a:r>
              <a:rPr b="1" lang="en" sz="1100">
                <a:latin typeface="Calibri"/>
                <a:ea typeface="Calibri"/>
                <a:cs typeface="Calibri"/>
                <a:sym typeface="Calibri"/>
              </a:rPr>
              <a:t>NASA: Images of Change</a:t>
            </a:r>
            <a:r>
              <a:rPr lang="en" sz="1100">
                <a:latin typeface="Calibri"/>
                <a:ea typeface="Calibri"/>
                <a:cs typeface="Calibri"/>
                <a:sym typeface="Calibri"/>
              </a:rPr>
              <a:t> </a:t>
            </a:r>
            <a:endParaRPr sz="1100">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 sz="1100">
                <a:latin typeface="Calibri"/>
                <a:ea typeface="Calibri"/>
                <a:cs typeface="Calibri"/>
                <a:sym typeface="Calibri"/>
              </a:rPr>
              <a:t>Foto satelit berbagai wilayah di Bumi yang mengalami banjir, kekeringan, dan penggurunan akibat perubahan iklim</a:t>
            </a:r>
            <a:endParaRPr sz="1100">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 sz="1100" u="sng">
                <a:solidFill>
                  <a:schemeClr val="hlink"/>
                </a:solidFill>
                <a:latin typeface="Calibri"/>
                <a:ea typeface="Calibri"/>
                <a:cs typeface="Calibri"/>
                <a:sym typeface="Calibri"/>
                <a:hlinkClick r:id="rId3"/>
              </a:rPr>
              <a:t>https://www.globalcitizen.org/en/content/nasa-images-of-climate-change-shocking/</a:t>
            </a:r>
            <a:r>
              <a:rPr lang="en" sz="1100">
                <a:latin typeface="Calibri"/>
                <a:ea typeface="Calibri"/>
                <a:cs typeface="Calibri"/>
                <a:sym typeface="Calibri"/>
              </a:rPr>
              <a:t> </a:t>
            </a:r>
            <a:endParaRPr sz="1100">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 sz="1100">
                <a:latin typeface="Calibri"/>
                <a:ea typeface="Calibri"/>
                <a:cs typeface="Calibri"/>
                <a:sym typeface="Calibri"/>
              </a:rPr>
              <a:t>VIdeo bahasa Indonesia: </a:t>
            </a:r>
            <a:r>
              <a:rPr lang="en" sz="1100" u="sng">
                <a:solidFill>
                  <a:schemeClr val="hlink"/>
                </a:solidFill>
                <a:latin typeface="Calibri"/>
                <a:ea typeface="Calibri"/>
                <a:cs typeface="Calibri"/>
                <a:sym typeface="Calibri"/>
                <a:hlinkClick r:id="rId4"/>
              </a:rPr>
              <a:t>https://youtu.be/ekL8VTgjFP0</a:t>
            </a:r>
            <a:r>
              <a:rPr lang="en" sz="1100">
                <a:latin typeface="Calibri"/>
                <a:ea typeface="Calibri"/>
                <a:cs typeface="Calibri"/>
                <a:sym typeface="Calibri"/>
              </a:rPr>
              <a:t>  </a:t>
            </a:r>
            <a:endParaRPr sz="1100">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t/>
            </a:r>
            <a:endParaRPr sz="1100">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 sz="1100">
                <a:latin typeface="Calibri"/>
                <a:ea typeface="Calibri"/>
                <a:cs typeface="Calibri"/>
                <a:sym typeface="Calibri"/>
              </a:rPr>
              <a:t>2. </a:t>
            </a:r>
            <a:r>
              <a:rPr b="1" lang="en" sz="1100">
                <a:latin typeface="Calibri"/>
                <a:ea typeface="Calibri"/>
                <a:cs typeface="Calibri"/>
                <a:sym typeface="Calibri"/>
              </a:rPr>
              <a:t>NASA: Global Ice Viewer</a:t>
            </a:r>
            <a:endParaRPr b="1" sz="1100">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 sz="1100">
                <a:latin typeface="Calibri"/>
                <a:ea typeface="Calibri"/>
                <a:cs typeface="Calibri"/>
                <a:sym typeface="Calibri"/>
              </a:rPr>
              <a:t>Foto satelit yang menunjukkan bagaimana lapisan es di seluruh dunia mencair karena suhu Bumi semakin panas</a:t>
            </a:r>
            <a:endParaRPr sz="1100">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 sz="1100" u="sng">
                <a:solidFill>
                  <a:schemeClr val="hlink"/>
                </a:solidFill>
                <a:latin typeface="Calibri"/>
                <a:ea typeface="Calibri"/>
                <a:cs typeface="Calibri"/>
                <a:sym typeface="Calibri"/>
                <a:hlinkClick r:id="rId5"/>
              </a:rPr>
              <a:t>https://climate.nasa.gov/interactives/global-ice-viewer/#/</a:t>
            </a:r>
            <a:r>
              <a:rPr lang="en" sz="1100">
                <a:latin typeface="Calibri"/>
                <a:ea typeface="Calibri"/>
                <a:cs typeface="Calibri"/>
                <a:sym typeface="Calibri"/>
              </a:rPr>
              <a:t> </a:t>
            </a:r>
            <a:endParaRPr sz="1100">
              <a:latin typeface="Calibri"/>
              <a:ea typeface="Calibri"/>
              <a:cs typeface="Calibri"/>
              <a:sym typeface="Calibri"/>
            </a:endParaRPr>
          </a:p>
        </p:txBody>
      </p:sp>
      <p:sp>
        <p:nvSpPr>
          <p:cNvPr id="325" name="Google Shape;325;p34"/>
          <p:cNvSpPr txBox="1"/>
          <p:nvPr>
            <p:ph idx="12" type="sldNum"/>
          </p:nvPr>
        </p:nvSpPr>
        <p:spPr>
          <a:xfrm>
            <a:off x="8548658" y="47394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9" name="Shape 329"/>
        <p:cNvGrpSpPr/>
        <p:nvPr/>
      </p:nvGrpSpPr>
      <p:grpSpPr>
        <a:xfrm>
          <a:off x="0" y="0"/>
          <a:ext cx="0" cy="0"/>
          <a:chOff x="0" y="0"/>
          <a:chExt cx="0" cy="0"/>
        </a:xfrm>
      </p:grpSpPr>
      <p:sp>
        <p:nvSpPr>
          <p:cNvPr id="330" name="Google Shape;330;p35"/>
          <p:cNvSpPr txBox="1"/>
          <p:nvPr>
            <p:ph type="title"/>
          </p:nvPr>
        </p:nvSpPr>
        <p:spPr>
          <a:xfrm>
            <a:off x="311700" y="140225"/>
            <a:ext cx="8520600" cy="572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SzPts val="990"/>
              <a:buNone/>
            </a:pPr>
            <a:r>
              <a:rPr b="1" lang="en" sz="2220">
                <a:latin typeface="Calibri"/>
                <a:ea typeface="Calibri"/>
                <a:cs typeface="Calibri"/>
                <a:sym typeface="Calibri"/>
              </a:rPr>
              <a:t>Kartu hewan terancam</a:t>
            </a:r>
            <a:r>
              <a:rPr lang="en" sz="2020">
                <a:latin typeface="Calibri"/>
                <a:ea typeface="Calibri"/>
                <a:cs typeface="Calibri"/>
                <a:sym typeface="Calibri"/>
              </a:rPr>
              <a:t> </a:t>
            </a:r>
            <a:r>
              <a:rPr lang="en" sz="1320">
                <a:latin typeface="Calibri"/>
                <a:ea typeface="Calibri"/>
                <a:cs typeface="Calibri"/>
                <a:sym typeface="Calibri"/>
              </a:rPr>
              <a:t>(dicetak dan ditempelkan ke kardus</a:t>
            </a:r>
            <a:r>
              <a:rPr lang="en" sz="1320">
                <a:latin typeface="Calibri"/>
                <a:ea typeface="Calibri"/>
                <a:cs typeface="Calibri"/>
                <a:sym typeface="Calibri"/>
              </a:rPr>
              <a:t>)</a:t>
            </a:r>
            <a:endParaRPr sz="1320">
              <a:latin typeface="Calibri"/>
              <a:ea typeface="Calibri"/>
              <a:cs typeface="Calibri"/>
              <a:sym typeface="Calibri"/>
            </a:endParaRPr>
          </a:p>
        </p:txBody>
      </p:sp>
      <p:sp>
        <p:nvSpPr>
          <p:cNvPr id="331" name="Google Shape;331;p35"/>
          <p:cNvSpPr/>
          <p:nvPr/>
        </p:nvSpPr>
        <p:spPr>
          <a:xfrm>
            <a:off x="278525" y="2952750"/>
            <a:ext cx="2783100" cy="1970700"/>
          </a:xfrm>
          <a:prstGeom prst="roundRect">
            <a:avLst>
              <a:gd fmla="val 13384" name="adj"/>
            </a:avLst>
          </a:prstGeom>
          <a:solidFill>
            <a:srgbClr val="CFE2F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2" name="Google Shape;332;p35"/>
          <p:cNvSpPr/>
          <p:nvPr/>
        </p:nvSpPr>
        <p:spPr>
          <a:xfrm>
            <a:off x="3174125" y="812925"/>
            <a:ext cx="2783100" cy="1970700"/>
          </a:xfrm>
          <a:prstGeom prst="roundRect">
            <a:avLst>
              <a:gd fmla="val 13384" name="adj"/>
            </a:avLst>
          </a:prstGeom>
          <a:solidFill>
            <a:srgbClr val="FFFCC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3" name="Google Shape;333;p35"/>
          <p:cNvSpPr/>
          <p:nvPr/>
        </p:nvSpPr>
        <p:spPr>
          <a:xfrm>
            <a:off x="6069725" y="812925"/>
            <a:ext cx="2783100" cy="1970700"/>
          </a:xfrm>
          <a:prstGeom prst="roundRect">
            <a:avLst>
              <a:gd fmla="val 13384" name="adj"/>
            </a:avLst>
          </a:prstGeom>
          <a:solidFill>
            <a:srgbClr val="FCE5C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4" name="Google Shape;334;p35"/>
          <p:cNvSpPr/>
          <p:nvPr/>
        </p:nvSpPr>
        <p:spPr>
          <a:xfrm>
            <a:off x="278525" y="812913"/>
            <a:ext cx="2783100" cy="1970700"/>
          </a:xfrm>
          <a:prstGeom prst="roundRect">
            <a:avLst>
              <a:gd fmla="val 13384" name="adj"/>
            </a:avLst>
          </a:prstGeom>
          <a:solidFill>
            <a:srgbClr val="CFE2F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5" name="Google Shape;335;p35"/>
          <p:cNvSpPr/>
          <p:nvPr/>
        </p:nvSpPr>
        <p:spPr>
          <a:xfrm>
            <a:off x="3174125" y="2952750"/>
            <a:ext cx="2783100" cy="1970700"/>
          </a:xfrm>
          <a:prstGeom prst="roundRect">
            <a:avLst>
              <a:gd fmla="val 13384" name="adj"/>
            </a:avLst>
          </a:prstGeom>
          <a:solidFill>
            <a:srgbClr val="FFFCC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6" name="Google Shape;336;p35"/>
          <p:cNvSpPr/>
          <p:nvPr/>
        </p:nvSpPr>
        <p:spPr>
          <a:xfrm>
            <a:off x="6069725" y="2952750"/>
            <a:ext cx="2783100" cy="1970700"/>
          </a:xfrm>
          <a:prstGeom prst="roundRect">
            <a:avLst>
              <a:gd fmla="val 13384" name="adj"/>
            </a:avLst>
          </a:prstGeom>
          <a:solidFill>
            <a:srgbClr val="FCE5C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37" name="Google Shape;337;p35"/>
          <p:cNvPicPr preferRelativeResize="0"/>
          <p:nvPr/>
        </p:nvPicPr>
        <p:blipFill rotWithShape="1">
          <a:blip r:embed="rId3">
            <a:alphaModFix/>
          </a:blip>
          <a:srcRect b="19191" l="0" r="0" t="16837"/>
          <a:stretch/>
        </p:blipFill>
        <p:spPr>
          <a:xfrm>
            <a:off x="354725" y="992550"/>
            <a:ext cx="2582550" cy="1655400"/>
          </a:xfrm>
          <a:prstGeom prst="rect">
            <a:avLst/>
          </a:prstGeom>
          <a:noFill/>
          <a:ln>
            <a:noFill/>
          </a:ln>
        </p:spPr>
      </p:pic>
      <p:pic>
        <p:nvPicPr>
          <p:cNvPr id="338" name="Google Shape;338;p35"/>
          <p:cNvPicPr preferRelativeResize="0"/>
          <p:nvPr/>
        </p:nvPicPr>
        <p:blipFill>
          <a:blip r:embed="rId4">
            <a:alphaModFix/>
          </a:blip>
          <a:stretch>
            <a:fillRect/>
          </a:stretch>
        </p:blipFill>
        <p:spPr>
          <a:xfrm>
            <a:off x="3365344" y="789125"/>
            <a:ext cx="2463381" cy="1970700"/>
          </a:xfrm>
          <a:prstGeom prst="rect">
            <a:avLst/>
          </a:prstGeom>
          <a:noFill/>
          <a:ln>
            <a:noFill/>
          </a:ln>
        </p:spPr>
      </p:pic>
      <p:pic>
        <p:nvPicPr>
          <p:cNvPr id="339" name="Google Shape;339;p35"/>
          <p:cNvPicPr preferRelativeResize="0"/>
          <p:nvPr/>
        </p:nvPicPr>
        <p:blipFill rotWithShape="1">
          <a:blip r:embed="rId5">
            <a:alphaModFix/>
          </a:blip>
          <a:srcRect b="15460" l="0" r="0" t="14770"/>
          <a:stretch/>
        </p:blipFill>
        <p:spPr>
          <a:xfrm flipH="1">
            <a:off x="6145925" y="868535"/>
            <a:ext cx="2686377" cy="1874314"/>
          </a:xfrm>
          <a:prstGeom prst="rect">
            <a:avLst/>
          </a:prstGeom>
          <a:noFill/>
          <a:ln>
            <a:noFill/>
          </a:ln>
        </p:spPr>
      </p:pic>
      <p:sp>
        <p:nvSpPr>
          <p:cNvPr id="340" name="Google Shape;340;p35"/>
          <p:cNvSpPr txBox="1"/>
          <p:nvPr/>
        </p:nvSpPr>
        <p:spPr>
          <a:xfrm>
            <a:off x="311700" y="2996975"/>
            <a:ext cx="2686500" cy="1893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Clr>
                <a:schemeClr val="dk1"/>
              </a:buClr>
              <a:buSzPts val="1100"/>
              <a:buFont typeface="Arial"/>
              <a:buNone/>
            </a:pPr>
            <a:r>
              <a:rPr b="1" lang="en" sz="1200">
                <a:latin typeface="Calibri"/>
                <a:ea typeface="Calibri"/>
                <a:cs typeface="Calibri"/>
                <a:sym typeface="Calibri"/>
              </a:rPr>
              <a:t>HALO! AKU PENYU HIJAU.</a:t>
            </a:r>
            <a:endParaRPr b="1" sz="1200">
              <a:latin typeface="Calibri"/>
              <a:ea typeface="Calibri"/>
              <a:cs typeface="Calibri"/>
              <a:sym typeface="Calibri"/>
            </a:endParaRPr>
          </a:p>
          <a:p>
            <a:pPr indent="0" lvl="0" marL="0" rtl="0" algn="ctr">
              <a:spcBef>
                <a:spcPts val="0"/>
              </a:spcBef>
              <a:spcAft>
                <a:spcPts val="0"/>
              </a:spcAft>
              <a:buClr>
                <a:schemeClr val="dk1"/>
              </a:buClr>
              <a:buSzPts val="1100"/>
              <a:buFont typeface="Arial"/>
              <a:buNone/>
            </a:pPr>
            <a:r>
              <a:t/>
            </a:r>
            <a:endParaRPr sz="1100">
              <a:latin typeface="Calibri"/>
              <a:ea typeface="Calibri"/>
              <a:cs typeface="Calibri"/>
              <a:sym typeface="Calibri"/>
            </a:endParaRPr>
          </a:p>
          <a:p>
            <a:pPr indent="0" lvl="0" marL="0" rtl="0" algn="ctr">
              <a:spcBef>
                <a:spcPts val="0"/>
              </a:spcBef>
              <a:spcAft>
                <a:spcPts val="0"/>
              </a:spcAft>
              <a:buClr>
                <a:schemeClr val="dk1"/>
              </a:buClr>
              <a:buSzPts val="1100"/>
              <a:buFont typeface="Arial"/>
              <a:buNone/>
            </a:pPr>
            <a:r>
              <a:rPr lang="en" sz="1100">
                <a:latin typeface="Calibri"/>
                <a:ea typeface="Calibri"/>
                <a:cs typeface="Calibri"/>
                <a:sym typeface="Calibri"/>
              </a:rPr>
              <a:t>Aku tinggal di lautan hangat dunia, termasuk di Indonesia. Aku suka makan rumput laut. </a:t>
            </a:r>
            <a:r>
              <a:rPr lang="en" sz="1100">
                <a:latin typeface="Calibri"/>
                <a:ea typeface="Calibri"/>
                <a:cs typeface="Calibri"/>
                <a:sym typeface="Calibri"/>
              </a:rPr>
              <a:t>Aku mengubur telurku di pasir</a:t>
            </a:r>
            <a:r>
              <a:rPr lang="en" sz="1100">
                <a:latin typeface="Calibri"/>
                <a:ea typeface="Calibri"/>
                <a:cs typeface="Calibri"/>
                <a:sym typeface="Calibri"/>
              </a:rPr>
              <a:t>.</a:t>
            </a:r>
            <a:endParaRPr sz="1100">
              <a:latin typeface="Calibri"/>
              <a:ea typeface="Calibri"/>
              <a:cs typeface="Calibri"/>
              <a:sym typeface="Calibri"/>
            </a:endParaRPr>
          </a:p>
          <a:p>
            <a:pPr indent="0" lvl="0" marL="0" rtl="0" algn="ctr">
              <a:spcBef>
                <a:spcPts val="0"/>
              </a:spcBef>
              <a:spcAft>
                <a:spcPts val="0"/>
              </a:spcAft>
              <a:buClr>
                <a:schemeClr val="dk1"/>
              </a:buClr>
              <a:buSzPts val="1100"/>
              <a:buFont typeface="Arial"/>
              <a:buNone/>
            </a:pPr>
            <a:r>
              <a:rPr lang="en" sz="1100">
                <a:latin typeface="Calibri"/>
                <a:ea typeface="Calibri"/>
                <a:cs typeface="Calibri"/>
                <a:sym typeface="Calibri"/>
              </a:rPr>
              <a:t>Perubahan iklim membuat makananku berkurang. Dan, kalau pasirnya terlalu hangat, semua anakku akan terlahir betina. Aduh, nanti mereka tidak bisa berkembang biak… bisa punah dong!</a:t>
            </a:r>
            <a:endParaRPr sz="1100">
              <a:latin typeface="Calibri"/>
              <a:ea typeface="Calibri"/>
              <a:cs typeface="Calibri"/>
              <a:sym typeface="Calibri"/>
            </a:endParaRPr>
          </a:p>
        </p:txBody>
      </p:sp>
      <p:sp>
        <p:nvSpPr>
          <p:cNvPr id="341" name="Google Shape;341;p35"/>
          <p:cNvSpPr txBox="1"/>
          <p:nvPr/>
        </p:nvSpPr>
        <p:spPr>
          <a:xfrm>
            <a:off x="3207300" y="2996975"/>
            <a:ext cx="2686500" cy="1893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Clr>
                <a:schemeClr val="dk1"/>
              </a:buClr>
              <a:buSzPts val="1100"/>
              <a:buFont typeface="Arial"/>
              <a:buNone/>
            </a:pPr>
            <a:r>
              <a:rPr b="1" lang="en" sz="1200">
                <a:latin typeface="Calibri"/>
                <a:ea typeface="Calibri"/>
                <a:cs typeface="Calibri"/>
                <a:sym typeface="Calibri"/>
              </a:rPr>
              <a:t>HALO! AKU GAJAH ASIA.</a:t>
            </a:r>
            <a:endParaRPr b="1" sz="1200">
              <a:latin typeface="Calibri"/>
              <a:ea typeface="Calibri"/>
              <a:cs typeface="Calibri"/>
              <a:sym typeface="Calibri"/>
            </a:endParaRPr>
          </a:p>
          <a:p>
            <a:pPr indent="0" lvl="0" marL="0" rtl="0" algn="ctr">
              <a:spcBef>
                <a:spcPts val="0"/>
              </a:spcBef>
              <a:spcAft>
                <a:spcPts val="0"/>
              </a:spcAft>
              <a:buClr>
                <a:schemeClr val="dk1"/>
              </a:buClr>
              <a:buSzPts val="1100"/>
              <a:buFont typeface="Arial"/>
              <a:buNone/>
            </a:pPr>
            <a:r>
              <a:t/>
            </a:r>
            <a:endParaRPr sz="1100">
              <a:latin typeface="Calibri"/>
              <a:ea typeface="Calibri"/>
              <a:cs typeface="Calibri"/>
              <a:sym typeface="Calibri"/>
            </a:endParaRPr>
          </a:p>
          <a:p>
            <a:pPr indent="0" lvl="0" marL="0" rtl="0" algn="ctr">
              <a:spcBef>
                <a:spcPts val="0"/>
              </a:spcBef>
              <a:spcAft>
                <a:spcPts val="0"/>
              </a:spcAft>
              <a:buClr>
                <a:schemeClr val="dk1"/>
              </a:buClr>
              <a:buSzPts val="1100"/>
              <a:buFont typeface="Arial"/>
              <a:buNone/>
            </a:pPr>
            <a:r>
              <a:rPr lang="en" sz="1100">
                <a:latin typeface="Calibri"/>
                <a:ea typeface="Calibri"/>
                <a:cs typeface="Calibri"/>
                <a:sym typeface="Calibri"/>
              </a:rPr>
              <a:t>Sesuai namaku, aku tinggal di benua Asia, termasuk di Indonesia! Aku suka makan rumput dan aneka tumbuhan. Karena perubahan iklim, tumbuhan makananku jadi sulit tumbuh. Hutan yang terus berkurang pun membuatku makin repot. Kadang aku terpaksa masuk kebun milik manusia, dan mereka jadi marah padaku.</a:t>
            </a:r>
            <a:endParaRPr sz="1100">
              <a:latin typeface="Calibri"/>
              <a:ea typeface="Calibri"/>
              <a:cs typeface="Calibri"/>
              <a:sym typeface="Calibri"/>
            </a:endParaRPr>
          </a:p>
        </p:txBody>
      </p:sp>
      <p:sp>
        <p:nvSpPr>
          <p:cNvPr id="342" name="Google Shape;342;p35"/>
          <p:cNvSpPr txBox="1"/>
          <p:nvPr/>
        </p:nvSpPr>
        <p:spPr>
          <a:xfrm>
            <a:off x="6102900" y="2996975"/>
            <a:ext cx="2686500" cy="1893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Clr>
                <a:schemeClr val="dk1"/>
              </a:buClr>
              <a:buSzPts val="1100"/>
              <a:buFont typeface="Arial"/>
              <a:buNone/>
            </a:pPr>
            <a:r>
              <a:rPr b="1" lang="en" sz="1200">
                <a:latin typeface="Calibri"/>
                <a:ea typeface="Calibri"/>
                <a:cs typeface="Calibri"/>
                <a:sym typeface="Calibri"/>
              </a:rPr>
              <a:t>HALO! AKU HARIMAU.</a:t>
            </a:r>
            <a:endParaRPr b="1" sz="1200">
              <a:latin typeface="Calibri"/>
              <a:ea typeface="Calibri"/>
              <a:cs typeface="Calibri"/>
              <a:sym typeface="Calibri"/>
            </a:endParaRPr>
          </a:p>
          <a:p>
            <a:pPr indent="0" lvl="0" marL="0" rtl="0" algn="ctr">
              <a:spcBef>
                <a:spcPts val="0"/>
              </a:spcBef>
              <a:spcAft>
                <a:spcPts val="0"/>
              </a:spcAft>
              <a:buClr>
                <a:schemeClr val="dk1"/>
              </a:buClr>
              <a:buSzPts val="1100"/>
              <a:buFont typeface="Arial"/>
              <a:buNone/>
            </a:pPr>
            <a:r>
              <a:t/>
            </a:r>
            <a:endParaRPr sz="1100">
              <a:latin typeface="Calibri"/>
              <a:ea typeface="Calibri"/>
              <a:cs typeface="Calibri"/>
              <a:sym typeface="Calibri"/>
            </a:endParaRPr>
          </a:p>
          <a:p>
            <a:pPr indent="0" lvl="0" marL="0" rtl="0" algn="ctr">
              <a:spcBef>
                <a:spcPts val="0"/>
              </a:spcBef>
              <a:spcAft>
                <a:spcPts val="0"/>
              </a:spcAft>
              <a:buClr>
                <a:schemeClr val="dk1"/>
              </a:buClr>
              <a:buSzPts val="1100"/>
              <a:buFont typeface="Arial"/>
              <a:buNone/>
            </a:pPr>
            <a:r>
              <a:rPr lang="en" sz="1100">
                <a:latin typeface="Calibri"/>
                <a:ea typeface="Calibri"/>
                <a:cs typeface="Calibri"/>
                <a:sym typeface="Calibri"/>
              </a:rPr>
              <a:t>AUM! Siapa tidak kenal aku si raja hutan? Asalku dari benua Asia. Aku berburu aneka hewan untuk dimakan. Perubahan iklim dan perusakan hutan membuat tempatku berburu semakin sempit. Aku jadi lebih susah mencari makan. Sekarang jumlahku tinggal sedikit, tinggal sekitar 3200 ekor saja di seluruh dunia. </a:t>
            </a:r>
            <a:endParaRPr sz="1100">
              <a:latin typeface="Calibri"/>
              <a:ea typeface="Calibri"/>
              <a:cs typeface="Calibri"/>
              <a:sym typeface="Calibri"/>
            </a:endParaRPr>
          </a:p>
        </p:txBody>
      </p:sp>
      <p:sp>
        <p:nvSpPr>
          <p:cNvPr id="343" name="Google Shape;343;p35"/>
          <p:cNvSpPr txBox="1"/>
          <p:nvPr>
            <p:ph idx="12" type="sldNum"/>
          </p:nvPr>
        </p:nvSpPr>
        <p:spPr>
          <a:xfrm>
            <a:off x="8548658" y="47394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7" name="Shape 347"/>
        <p:cNvGrpSpPr/>
        <p:nvPr/>
      </p:nvGrpSpPr>
      <p:grpSpPr>
        <a:xfrm>
          <a:off x="0" y="0"/>
          <a:ext cx="0" cy="0"/>
          <a:chOff x="0" y="0"/>
          <a:chExt cx="0" cy="0"/>
        </a:xfrm>
      </p:grpSpPr>
      <p:sp>
        <p:nvSpPr>
          <p:cNvPr id="348" name="Google Shape;348;p36"/>
          <p:cNvSpPr txBox="1"/>
          <p:nvPr>
            <p:ph type="title"/>
          </p:nvPr>
        </p:nvSpPr>
        <p:spPr>
          <a:xfrm>
            <a:off x="311700" y="140225"/>
            <a:ext cx="8520600" cy="572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SzPts val="990"/>
              <a:buNone/>
            </a:pPr>
            <a:r>
              <a:rPr b="1" lang="en" sz="2220">
                <a:latin typeface="Calibri"/>
                <a:ea typeface="Calibri"/>
                <a:cs typeface="Calibri"/>
                <a:sym typeface="Calibri"/>
              </a:rPr>
              <a:t>Kartu hewan terancam</a:t>
            </a:r>
            <a:r>
              <a:rPr lang="en" sz="2020">
                <a:latin typeface="Calibri"/>
                <a:ea typeface="Calibri"/>
                <a:cs typeface="Calibri"/>
                <a:sym typeface="Calibri"/>
              </a:rPr>
              <a:t> </a:t>
            </a:r>
            <a:r>
              <a:rPr lang="en" sz="1320">
                <a:latin typeface="Calibri"/>
                <a:ea typeface="Calibri"/>
                <a:cs typeface="Calibri"/>
                <a:sym typeface="Calibri"/>
              </a:rPr>
              <a:t>(dicetak dan ditempelkan ke kardus)</a:t>
            </a:r>
            <a:endParaRPr sz="1320">
              <a:latin typeface="Calibri"/>
              <a:ea typeface="Calibri"/>
              <a:cs typeface="Calibri"/>
              <a:sym typeface="Calibri"/>
            </a:endParaRPr>
          </a:p>
        </p:txBody>
      </p:sp>
      <p:sp>
        <p:nvSpPr>
          <p:cNvPr id="349" name="Google Shape;349;p36"/>
          <p:cNvSpPr/>
          <p:nvPr/>
        </p:nvSpPr>
        <p:spPr>
          <a:xfrm>
            <a:off x="278525" y="2952750"/>
            <a:ext cx="2783100" cy="1970700"/>
          </a:xfrm>
          <a:prstGeom prst="roundRect">
            <a:avLst>
              <a:gd fmla="val 13384" name="adj"/>
            </a:avLst>
          </a:prstGeom>
          <a:solidFill>
            <a:srgbClr val="F4CCC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0" name="Google Shape;350;p36"/>
          <p:cNvSpPr/>
          <p:nvPr/>
        </p:nvSpPr>
        <p:spPr>
          <a:xfrm>
            <a:off x="3174125" y="812925"/>
            <a:ext cx="2783100" cy="1970700"/>
          </a:xfrm>
          <a:prstGeom prst="roundRect">
            <a:avLst>
              <a:gd fmla="val 13384" name="adj"/>
            </a:avLst>
          </a:prstGeom>
          <a:solidFill>
            <a:srgbClr val="D9EAD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1" name="Google Shape;351;p36"/>
          <p:cNvSpPr/>
          <p:nvPr/>
        </p:nvSpPr>
        <p:spPr>
          <a:xfrm>
            <a:off x="6069725" y="812925"/>
            <a:ext cx="2783100" cy="1970700"/>
          </a:xfrm>
          <a:prstGeom prst="roundRect">
            <a:avLst>
              <a:gd fmla="val 13384" name="adj"/>
            </a:avLst>
          </a:prstGeom>
          <a:solidFill>
            <a:srgbClr val="D9D2E9"/>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2" name="Google Shape;352;p36"/>
          <p:cNvSpPr/>
          <p:nvPr/>
        </p:nvSpPr>
        <p:spPr>
          <a:xfrm>
            <a:off x="278525" y="812913"/>
            <a:ext cx="2783100" cy="1970700"/>
          </a:xfrm>
          <a:prstGeom prst="roundRect">
            <a:avLst>
              <a:gd fmla="val 13384" name="adj"/>
            </a:avLst>
          </a:prstGeom>
          <a:solidFill>
            <a:srgbClr val="F4CCC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3" name="Google Shape;353;p36"/>
          <p:cNvSpPr/>
          <p:nvPr/>
        </p:nvSpPr>
        <p:spPr>
          <a:xfrm>
            <a:off x="3174125" y="2952750"/>
            <a:ext cx="2783100" cy="1970700"/>
          </a:xfrm>
          <a:prstGeom prst="roundRect">
            <a:avLst>
              <a:gd fmla="val 13384" name="adj"/>
            </a:avLst>
          </a:prstGeom>
          <a:solidFill>
            <a:srgbClr val="D9EAD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4" name="Google Shape;354;p36"/>
          <p:cNvSpPr/>
          <p:nvPr/>
        </p:nvSpPr>
        <p:spPr>
          <a:xfrm>
            <a:off x="6069725" y="2952750"/>
            <a:ext cx="2783100" cy="1970700"/>
          </a:xfrm>
          <a:prstGeom prst="roundRect">
            <a:avLst>
              <a:gd fmla="val 13384" name="adj"/>
            </a:avLst>
          </a:prstGeom>
          <a:solidFill>
            <a:srgbClr val="D9D2E9"/>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5" name="Google Shape;355;p36"/>
          <p:cNvSpPr txBox="1"/>
          <p:nvPr/>
        </p:nvSpPr>
        <p:spPr>
          <a:xfrm>
            <a:off x="311700" y="2996975"/>
            <a:ext cx="2686500" cy="1893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Clr>
                <a:schemeClr val="dk1"/>
              </a:buClr>
              <a:buSzPts val="1100"/>
              <a:buFont typeface="Arial"/>
              <a:buNone/>
            </a:pPr>
            <a:r>
              <a:rPr b="1" lang="en" sz="1200">
                <a:latin typeface="Calibri"/>
                <a:ea typeface="Calibri"/>
                <a:cs typeface="Calibri"/>
                <a:sym typeface="Calibri"/>
              </a:rPr>
              <a:t>HALO! AKU KUPU-KUPU RAJA.</a:t>
            </a:r>
            <a:endParaRPr b="1" sz="1200">
              <a:latin typeface="Calibri"/>
              <a:ea typeface="Calibri"/>
              <a:cs typeface="Calibri"/>
              <a:sym typeface="Calibri"/>
            </a:endParaRPr>
          </a:p>
          <a:p>
            <a:pPr indent="0" lvl="0" marL="0" rtl="0" algn="ctr">
              <a:spcBef>
                <a:spcPts val="0"/>
              </a:spcBef>
              <a:spcAft>
                <a:spcPts val="0"/>
              </a:spcAft>
              <a:buClr>
                <a:schemeClr val="dk1"/>
              </a:buClr>
              <a:buSzPts val="1100"/>
              <a:buFont typeface="Arial"/>
              <a:buNone/>
            </a:pPr>
            <a:r>
              <a:t/>
            </a:r>
            <a:endParaRPr sz="1100">
              <a:latin typeface="Calibri"/>
              <a:ea typeface="Calibri"/>
              <a:cs typeface="Calibri"/>
              <a:sym typeface="Calibri"/>
            </a:endParaRPr>
          </a:p>
          <a:p>
            <a:pPr indent="0" lvl="0" marL="0" rtl="0" algn="ctr">
              <a:spcBef>
                <a:spcPts val="0"/>
              </a:spcBef>
              <a:spcAft>
                <a:spcPts val="0"/>
              </a:spcAft>
              <a:buClr>
                <a:schemeClr val="dk1"/>
              </a:buClr>
              <a:buSzPts val="1100"/>
              <a:buFont typeface="Arial"/>
              <a:buNone/>
            </a:pPr>
            <a:r>
              <a:rPr lang="en" sz="1100">
                <a:latin typeface="Calibri"/>
                <a:ea typeface="Calibri"/>
                <a:cs typeface="Calibri"/>
                <a:sym typeface="Calibri"/>
              </a:rPr>
              <a:t>Aku tinggal di benua Amerika, juga di Indonesia. Aku suka jalan-jalan. Setiap tahun aku bermigrasi, yaitu terbang jauh sekali, sampai 4800 kilometer! Sayangnya, cuaca ekstrem membuat perjalananku sulit. Bayangkan, aku yang bertubuh kecil ini harus terbang melawan badai dan hujan es. Sungguh menyeramkan, bukan?  </a:t>
            </a:r>
            <a:endParaRPr sz="1100">
              <a:latin typeface="Calibri"/>
              <a:ea typeface="Calibri"/>
              <a:cs typeface="Calibri"/>
              <a:sym typeface="Calibri"/>
            </a:endParaRPr>
          </a:p>
        </p:txBody>
      </p:sp>
      <p:sp>
        <p:nvSpPr>
          <p:cNvPr id="356" name="Google Shape;356;p36"/>
          <p:cNvSpPr txBox="1"/>
          <p:nvPr/>
        </p:nvSpPr>
        <p:spPr>
          <a:xfrm>
            <a:off x="3207300" y="2996975"/>
            <a:ext cx="2686500" cy="1893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Clr>
                <a:schemeClr val="dk1"/>
              </a:buClr>
              <a:buSzPts val="1100"/>
              <a:buFont typeface="Arial"/>
              <a:buNone/>
            </a:pPr>
            <a:r>
              <a:rPr b="1" lang="en" sz="1200">
                <a:latin typeface="Calibri"/>
                <a:ea typeface="Calibri"/>
                <a:cs typeface="Calibri"/>
                <a:sym typeface="Calibri"/>
              </a:rPr>
              <a:t>HALO! AKU HEWAN KARANG.</a:t>
            </a:r>
            <a:endParaRPr b="1" sz="1200">
              <a:latin typeface="Calibri"/>
              <a:ea typeface="Calibri"/>
              <a:cs typeface="Calibri"/>
              <a:sym typeface="Calibri"/>
            </a:endParaRPr>
          </a:p>
          <a:p>
            <a:pPr indent="0" lvl="0" marL="0" rtl="0" algn="ctr">
              <a:spcBef>
                <a:spcPts val="0"/>
              </a:spcBef>
              <a:spcAft>
                <a:spcPts val="0"/>
              </a:spcAft>
              <a:buClr>
                <a:schemeClr val="dk1"/>
              </a:buClr>
              <a:buSzPts val="1100"/>
              <a:buFont typeface="Arial"/>
              <a:buNone/>
            </a:pPr>
            <a:r>
              <a:t/>
            </a:r>
            <a:endParaRPr sz="1100">
              <a:latin typeface="Calibri"/>
              <a:ea typeface="Calibri"/>
              <a:cs typeface="Calibri"/>
              <a:sym typeface="Calibri"/>
            </a:endParaRPr>
          </a:p>
          <a:p>
            <a:pPr indent="0" lvl="0" marL="0" rtl="0" algn="ctr">
              <a:spcBef>
                <a:spcPts val="0"/>
              </a:spcBef>
              <a:spcAft>
                <a:spcPts val="0"/>
              </a:spcAft>
              <a:buClr>
                <a:schemeClr val="dk1"/>
              </a:buClr>
              <a:buSzPts val="1100"/>
              <a:buFont typeface="Arial"/>
              <a:buNone/>
            </a:pPr>
            <a:r>
              <a:rPr lang="en" sz="1100">
                <a:latin typeface="Calibri"/>
                <a:ea typeface="Calibri"/>
                <a:cs typeface="Calibri"/>
                <a:sym typeface="Calibri"/>
              </a:rPr>
              <a:t>Apa? Kamu pikir aku batu? Bukan, aku ini hewan! Aku tinggal di laut dangkal yang hangat, seperti di Indonesia. Aku bisa tumbuh sangat besar dan jadi rumah aneka hewan laut. Namun gara-gara perubahan iklim, laut kini semakin panas dan asam. Warnaku yang cantik memudar, lalu aku jadi mudah sakit dan mati.</a:t>
            </a:r>
            <a:endParaRPr sz="1100">
              <a:latin typeface="Calibri"/>
              <a:ea typeface="Calibri"/>
              <a:cs typeface="Calibri"/>
              <a:sym typeface="Calibri"/>
            </a:endParaRPr>
          </a:p>
        </p:txBody>
      </p:sp>
      <p:sp>
        <p:nvSpPr>
          <p:cNvPr id="357" name="Google Shape;357;p36"/>
          <p:cNvSpPr txBox="1"/>
          <p:nvPr/>
        </p:nvSpPr>
        <p:spPr>
          <a:xfrm>
            <a:off x="6102900" y="2996975"/>
            <a:ext cx="2686500" cy="1893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Clr>
                <a:schemeClr val="dk1"/>
              </a:buClr>
              <a:buSzPts val="1100"/>
              <a:buFont typeface="Arial"/>
              <a:buNone/>
            </a:pPr>
            <a:r>
              <a:rPr b="1" lang="en" sz="1200">
                <a:latin typeface="Calibri"/>
                <a:ea typeface="Calibri"/>
                <a:cs typeface="Calibri"/>
                <a:sym typeface="Calibri"/>
              </a:rPr>
              <a:t>HALO! AKU BERUANG KUTUB.</a:t>
            </a:r>
            <a:endParaRPr b="1" sz="1200">
              <a:latin typeface="Calibri"/>
              <a:ea typeface="Calibri"/>
              <a:cs typeface="Calibri"/>
              <a:sym typeface="Calibri"/>
            </a:endParaRPr>
          </a:p>
          <a:p>
            <a:pPr indent="0" lvl="0" marL="0" rtl="0" algn="ctr">
              <a:spcBef>
                <a:spcPts val="0"/>
              </a:spcBef>
              <a:spcAft>
                <a:spcPts val="0"/>
              </a:spcAft>
              <a:buClr>
                <a:schemeClr val="dk1"/>
              </a:buClr>
              <a:buSzPts val="1100"/>
              <a:buFont typeface="Arial"/>
              <a:buNone/>
            </a:pPr>
            <a:r>
              <a:t/>
            </a:r>
            <a:endParaRPr sz="1100">
              <a:latin typeface="Calibri"/>
              <a:ea typeface="Calibri"/>
              <a:cs typeface="Calibri"/>
              <a:sym typeface="Calibri"/>
            </a:endParaRPr>
          </a:p>
          <a:p>
            <a:pPr indent="0" lvl="0" marL="0" rtl="0" algn="ctr">
              <a:spcBef>
                <a:spcPts val="0"/>
              </a:spcBef>
              <a:spcAft>
                <a:spcPts val="0"/>
              </a:spcAft>
              <a:buClr>
                <a:schemeClr val="dk1"/>
              </a:buClr>
              <a:buSzPts val="1100"/>
              <a:buFont typeface="Arial"/>
              <a:buNone/>
            </a:pPr>
            <a:r>
              <a:rPr lang="en" sz="1100">
                <a:latin typeface="Calibri"/>
                <a:ea typeface="Calibri"/>
                <a:cs typeface="Calibri"/>
                <a:sym typeface="Calibri"/>
              </a:rPr>
              <a:t>Kalau bicara perubahan iklim, aku paling sering disebut-sebut. Soalnya, aku yang paling banyak kena dampaknya. Bayangkan, tempat tinggalku di lapisan es kutub utara. Dengan bantuan es aku berburu makanan utamaku, anjing laut. Sekarang es di kutub terus mencair. Aku jadi tidak bisa berburu, malah lama-lama bisa tenggelam!</a:t>
            </a:r>
            <a:endParaRPr sz="1100">
              <a:latin typeface="Calibri"/>
              <a:ea typeface="Calibri"/>
              <a:cs typeface="Calibri"/>
              <a:sym typeface="Calibri"/>
            </a:endParaRPr>
          </a:p>
        </p:txBody>
      </p:sp>
      <p:pic>
        <p:nvPicPr>
          <p:cNvPr id="358" name="Google Shape;358;p36"/>
          <p:cNvPicPr preferRelativeResize="0"/>
          <p:nvPr/>
        </p:nvPicPr>
        <p:blipFill rotWithShape="1">
          <a:blip r:embed="rId3">
            <a:alphaModFix/>
          </a:blip>
          <a:srcRect b="10233" l="0" r="0" t="0"/>
          <a:stretch/>
        </p:blipFill>
        <p:spPr>
          <a:xfrm>
            <a:off x="755125" y="865325"/>
            <a:ext cx="1959500" cy="1858826"/>
          </a:xfrm>
          <a:prstGeom prst="rect">
            <a:avLst/>
          </a:prstGeom>
          <a:noFill/>
          <a:ln>
            <a:noFill/>
          </a:ln>
        </p:spPr>
      </p:pic>
      <p:pic>
        <p:nvPicPr>
          <p:cNvPr id="359" name="Google Shape;359;p36"/>
          <p:cNvPicPr preferRelativeResize="0"/>
          <p:nvPr/>
        </p:nvPicPr>
        <p:blipFill>
          <a:blip r:embed="rId4">
            <a:alphaModFix/>
          </a:blip>
          <a:stretch>
            <a:fillRect/>
          </a:stretch>
        </p:blipFill>
        <p:spPr>
          <a:xfrm>
            <a:off x="6385739" y="888750"/>
            <a:ext cx="2186761" cy="1818675"/>
          </a:xfrm>
          <a:prstGeom prst="rect">
            <a:avLst/>
          </a:prstGeom>
          <a:noFill/>
          <a:ln>
            <a:noFill/>
          </a:ln>
        </p:spPr>
      </p:pic>
      <p:pic>
        <p:nvPicPr>
          <p:cNvPr id="360" name="Google Shape;360;p36"/>
          <p:cNvPicPr preferRelativeResize="0"/>
          <p:nvPr/>
        </p:nvPicPr>
        <p:blipFill rotWithShape="1">
          <a:blip r:embed="rId5">
            <a:alphaModFix/>
          </a:blip>
          <a:srcRect b="15626" l="0" r="0" t="0"/>
          <a:stretch/>
        </p:blipFill>
        <p:spPr>
          <a:xfrm>
            <a:off x="3567825" y="941525"/>
            <a:ext cx="1959500" cy="1818666"/>
          </a:xfrm>
          <a:prstGeom prst="rect">
            <a:avLst/>
          </a:prstGeom>
          <a:noFill/>
          <a:ln>
            <a:noFill/>
          </a:ln>
        </p:spPr>
      </p:pic>
      <p:sp>
        <p:nvSpPr>
          <p:cNvPr id="361" name="Google Shape;361;p36"/>
          <p:cNvSpPr txBox="1"/>
          <p:nvPr>
            <p:ph idx="12" type="sldNum"/>
          </p:nvPr>
        </p:nvSpPr>
        <p:spPr>
          <a:xfrm>
            <a:off x="8548658" y="47394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5" name="Shape 365"/>
        <p:cNvGrpSpPr/>
        <p:nvPr/>
      </p:nvGrpSpPr>
      <p:grpSpPr>
        <a:xfrm>
          <a:off x="0" y="0"/>
          <a:ext cx="0" cy="0"/>
          <a:chOff x="0" y="0"/>
          <a:chExt cx="0" cy="0"/>
        </a:xfrm>
      </p:grpSpPr>
      <p:sp>
        <p:nvSpPr>
          <p:cNvPr id="366" name="Google Shape;366;p37"/>
          <p:cNvSpPr txBox="1"/>
          <p:nvPr>
            <p:ph type="title"/>
          </p:nvPr>
        </p:nvSpPr>
        <p:spPr>
          <a:xfrm>
            <a:off x="311700" y="1402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Asesmen Sumatif I</a:t>
            </a:r>
            <a:endParaRPr/>
          </a:p>
        </p:txBody>
      </p:sp>
      <p:sp>
        <p:nvSpPr>
          <p:cNvPr id="367" name="Google Shape;367;p37"/>
          <p:cNvSpPr txBox="1"/>
          <p:nvPr/>
        </p:nvSpPr>
        <p:spPr>
          <a:xfrm>
            <a:off x="273875" y="702475"/>
            <a:ext cx="44427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latin typeface="Calibri"/>
                <a:ea typeface="Calibri"/>
                <a:cs typeface="Calibri"/>
                <a:sym typeface="Calibri"/>
              </a:rPr>
              <a:t>U</a:t>
            </a:r>
            <a:r>
              <a:rPr lang="en" sz="1200">
                <a:latin typeface="Calibri"/>
                <a:ea typeface="Calibri"/>
                <a:cs typeface="Calibri"/>
                <a:sym typeface="Calibri"/>
              </a:rPr>
              <a:t>rutkan kejadian-kejadian di bawah ini menjadi sebuah cerita! </a:t>
            </a:r>
            <a:endParaRPr sz="1200">
              <a:latin typeface="Calibri"/>
              <a:ea typeface="Calibri"/>
              <a:cs typeface="Calibri"/>
              <a:sym typeface="Calibri"/>
            </a:endParaRPr>
          </a:p>
          <a:p>
            <a:pPr indent="0" lvl="0" marL="0" rtl="0" algn="l">
              <a:spcBef>
                <a:spcPts val="0"/>
              </a:spcBef>
              <a:spcAft>
                <a:spcPts val="0"/>
              </a:spcAft>
              <a:buNone/>
            </a:pPr>
            <a:r>
              <a:rPr lang="en" sz="1200">
                <a:latin typeface="Calibri"/>
                <a:ea typeface="Calibri"/>
                <a:cs typeface="Calibri"/>
                <a:sym typeface="Calibri"/>
              </a:rPr>
              <a:t>Caranya: beri nomor kolom kiri sesuai urutan kejadian.</a:t>
            </a:r>
            <a:endParaRPr sz="1200">
              <a:latin typeface="Calibri"/>
              <a:ea typeface="Calibri"/>
              <a:cs typeface="Calibri"/>
              <a:sym typeface="Calibri"/>
            </a:endParaRPr>
          </a:p>
        </p:txBody>
      </p:sp>
      <p:graphicFrame>
        <p:nvGraphicFramePr>
          <p:cNvPr id="368" name="Google Shape;368;p37"/>
          <p:cNvGraphicFramePr/>
          <p:nvPr/>
        </p:nvGraphicFramePr>
        <p:xfrm>
          <a:off x="345225" y="1256575"/>
          <a:ext cx="3000000" cy="3000000"/>
        </p:xfrm>
        <a:graphic>
          <a:graphicData uri="http://schemas.openxmlformats.org/drawingml/2006/table">
            <a:tbl>
              <a:tblPr>
                <a:noFill/>
                <a:tableStyleId>{486B34A1-BCAB-435D-98B4-5EAAC1E2DC24}</a:tableStyleId>
              </a:tblPr>
              <a:tblGrid>
                <a:gridCol w="515000"/>
                <a:gridCol w="3856225"/>
              </a:tblGrid>
              <a:tr h="327975">
                <a:tc>
                  <a:txBody>
                    <a:bodyPr/>
                    <a:lstStyle/>
                    <a:p>
                      <a:pPr indent="0" lvl="0" marL="0" rtl="0" algn="l">
                        <a:spcBef>
                          <a:spcPts val="0"/>
                        </a:spcBef>
                        <a:spcAft>
                          <a:spcPts val="0"/>
                        </a:spcAft>
                        <a:buNone/>
                      </a:pPr>
                      <a:r>
                        <a:t/>
                      </a:r>
                      <a:endParaRPr/>
                    </a:p>
                  </a:txBody>
                  <a:tcPr marT="91425" marB="91425" marR="91425" marL="91425">
                    <a:solidFill>
                      <a:srgbClr val="CFE2F3"/>
                    </a:solidFill>
                  </a:tcPr>
                </a:tc>
                <a:tc>
                  <a:txBody>
                    <a:bodyPr/>
                    <a:lstStyle/>
                    <a:p>
                      <a:pPr indent="0" lvl="0" marL="0" rtl="0" algn="l">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Perubahan di atmosfer menyebabkan perubahan iklim</a:t>
                      </a:r>
                      <a:endParaRPr/>
                    </a:p>
                  </a:txBody>
                  <a:tcPr marT="91425" marB="91425" marR="91425" marL="91425">
                    <a:solidFill>
                      <a:srgbClr val="CFE2F3"/>
                    </a:solidFill>
                  </a:tcPr>
                </a:tc>
              </a:tr>
              <a:tr h="324800">
                <a:tc>
                  <a:txBody>
                    <a:bodyPr/>
                    <a:lstStyle/>
                    <a:p>
                      <a:pPr indent="0" lvl="0" marL="0" rtl="0" algn="l">
                        <a:spcBef>
                          <a:spcPts val="0"/>
                        </a:spcBef>
                        <a:spcAft>
                          <a:spcPts val="0"/>
                        </a:spcAft>
                        <a:buNone/>
                      </a:pPr>
                      <a:r>
                        <a:t/>
                      </a:r>
                      <a:endParaRPr/>
                    </a:p>
                  </a:txBody>
                  <a:tcPr marT="91425" marB="91425" marR="91425" marL="91425">
                    <a:solidFill>
                      <a:srgbClr val="CFE2F3"/>
                    </a:solidFill>
                  </a:tcPr>
                </a:tc>
                <a:tc>
                  <a:txBody>
                    <a:bodyPr/>
                    <a:lstStyle/>
                    <a:p>
                      <a:pPr indent="0" lvl="0" marL="0" rtl="0" algn="l">
                        <a:spcBef>
                          <a:spcPts val="0"/>
                        </a:spcBef>
                        <a:spcAft>
                          <a:spcPts val="0"/>
                        </a:spcAft>
                        <a:buNone/>
                      </a:pPr>
                      <a:r>
                        <a:rPr lang="en" sz="1200">
                          <a:solidFill>
                            <a:schemeClr val="dk1"/>
                          </a:solidFill>
                          <a:latin typeface="Calibri"/>
                          <a:ea typeface="Calibri"/>
                          <a:cs typeface="Calibri"/>
                          <a:sym typeface="Calibri"/>
                        </a:rPr>
                        <a:t>Semakin banyak gas rumah kaca masuk ke atmosfer</a:t>
                      </a:r>
                      <a:endParaRPr/>
                    </a:p>
                  </a:txBody>
                  <a:tcPr marT="91425" marB="91425" marR="91425" marL="91425">
                    <a:solidFill>
                      <a:srgbClr val="CFE2F3"/>
                    </a:solidFill>
                  </a:tcPr>
                </a:tc>
              </a:tr>
              <a:tr h="312800">
                <a:tc>
                  <a:txBody>
                    <a:bodyPr/>
                    <a:lstStyle/>
                    <a:p>
                      <a:pPr indent="0" lvl="0" marL="0" rtl="0" algn="l">
                        <a:spcBef>
                          <a:spcPts val="0"/>
                        </a:spcBef>
                        <a:spcAft>
                          <a:spcPts val="0"/>
                        </a:spcAft>
                        <a:buNone/>
                      </a:pPr>
                      <a:r>
                        <a:t/>
                      </a:r>
                      <a:endParaRPr/>
                    </a:p>
                  </a:txBody>
                  <a:tcPr marT="91425" marB="91425" marR="91425" marL="91425">
                    <a:solidFill>
                      <a:srgbClr val="CFE2F3"/>
                    </a:solidFill>
                  </a:tcPr>
                </a:tc>
                <a:tc>
                  <a:txBody>
                    <a:bodyPr/>
                    <a:lstStyle/>
                    <a:p>
                      <a:pPr indent="0" lvl="0" marL="0" rtl="0" algn="l">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Manusia menebang hutan untuk pertanian dan peternakan</a:t>
                      </a:r>
                      <a:endParaRPr/>
                    </a:p>
                  </a:txBody>
                  <a:tcPr marT="91425" marB="91425" marR="91425" marL="91425">
                    <a:solidFill>
                      <a:srgbClr val="CFE2F3"/>
                    </a:solidFill>
                  </a:tcPr>
                </a:tc>
              </a:tr>
              <a:tr h="453100">
                <a:tc>
                  <a:txBody>
                    <a:bodyPr/>
                    <a:lstStyle/>
                    <a:p>
                      <a:pPr indent="0" lvl="0" marL="0" rtl="0" algn="l">
                        <a:spcBef>
                          <a:spcPts val="0"/>
                        </a:spcBef>
                        <a:spcAft>
                          <a:spcPts val="0"/>
                        </a:spcAft>
                        <a:buNone/>
                      </a:pPr>
                      <a:r>
                        <a:t/>
                      </a:r>
                      <a:endParaRPr/>
                    </a:p>
                  </a:txBody>
                  <a:tcPr marT="91425" marB="91425" marR="91425" marL="91425">
                    <a:solidFill>
                      <a:srgbClr val="CFE2F3"/>
                    </a:solidFill>
                  </a:tcPr>
                </a:tc>
                <a:tc>
                  <a:txBody>
                    <a:bodyPr/>
                    <a:lstStyle/>
                    <a:p>
                      <a:pPr indent="0" lvl="0" marL="0" rtl="0" algn="l">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Pembangunan menghasilkan polusi dari sampah dan kendaraan bermotor</a:t>
                      </a:r>
                      <a:endParaRPr/>
                    </a:p>
                  </a:txBody>
                  <a:tcPr marT="91425" marB="91425" marR="91425" marL="91425">
                    <a:solidFill>
                      <a:srgbClr val="CFE2F3"/>
                    </a:solidFill>
                  </a:tcPr>
                </a:tc>
              </a:tr>
              <a:tr h="341625">
                <a:tc>
                  <a:txBody>
                    <a:bodyPr/>
                    <a:lstStyle/>
                    <a:p>
                      <a:pPr indent="0" lvl="0" marL="0" rtl="0" algn="l">
                        <a:spcBef>
                          <a:spcPts val="0"/>
                        </a:spcBef>
                        <a:spcAft>
                          <a:spcPts val="0"/>
                        </a:spcAft>
                        <a:buNone/>
                      </a:pPr>
                      <a:r>
                        <a:t/>
                      </a:r>
                      <a:endParaRPr/>
                    </a:p>
                  </a:txBody>
                  <a:tcPr marT="91425" marB="91425" marR="91425" marL="91425">
                    <a:solidFill>
                      <a:srgbClr val="CFE2F3"/>
                    </a:solidFill>
                  </a:tcPr>
                </a:tc>
                <a:tc>
                  <a:txBody>
                    <a:bodyPr/>
                    <a:lstStyle/>
                    <a:p>
                      <a:pPr indent="0" lvl="0" marL="0" rtl="0" algn="l">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Kehidupan manusia dan makhluk lain menjadi lebih sulit</a:t>
                      </a:r>
                      <a:endParaRPr/>
                    </a:p>
                  </a:txBody>
                  <a:tcPr marT="91425" marB="91425" marR="91425" marL="91425">
                    <a:solidFill>
                      <a:srgbClr val="CFE2F3"/>
                    </a:solidFill>
                  </a:tcPr>
                </a:tc>
              </a:tr>
              <a:tr h="287050">
                <a:tc>
                  <a:txBody>
                    <a:bodyPr/>
                    <a:lstStyle/>
                    <a:p>
                      <a:pPr indent="0" lvl="0" marL="0" rtl="0" algn="ctr">
                        <a:spcBef>
                          <a:spcPts val="0"/>
                        </a:spcBef>
                        <a:spcAft>
                          <a:spcPts val="0"/>
                        </a:spcAft>
                        <a:buNone/>
                      </a:pPr>
                      <a:r>
                        <a:rPr lang="en" sz="1100">
                          <a:latin typeface="Calibri"/>
                          <a:ea typeface="Calibri"/>
                          <a:cs typeface="Calibri"/>
                          <a:sym typeface="Calibri"/>
                        </a:rPr>
                        <a:t>1</a:t>
                      </a:r>
                      <a:endParaRPr sz="1100">
                        <a:latin typeface="Calibri"/>
                        <a:ea typeface="Calibri"/>
                        <a:cs typeface="Calibri"/>
                        <a:sym typeface="Calibri"/>
                      </a:endParaRPr>
                    </a:p>
                  </a:txBody>
                  <a:tcPr marT="91425" marB="91425" marR="91425" marL="91425">
                    <a:solidFill>
                      <a:srgbClr val="CFE2F3"/>
                    </a:solidFill>
                  </a:tcPr>
                </a:tc>
                <a:tc>
                  <a:txBody>
                    <a:bodyPr/>
                    <a:lstStyle/>
                    <a:p>
                      <a:pPr indent="0" lvl="0" marL="0" rtl="0" algn="l">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Dahulu, i</a:t>
                      </a:r>
                      <a:r>
                        <a:rPr lang="en" sz="1200">
                          <a:solidFill>
                            <a:schemeClr val="dk1"/>
                          </a:solidFill>
                          <a:latin typeface="Calibri"/>
                          <a:ea typeface="Calibri"/>
                          <a:cs typeface="Calibri"/>
                          <a:sym typeface="Calibri"/>
                        </a:rPr>
                        <a:t>klim Bumi sejuk, banyak hutan dan lautnya sehat</a:t>
                      </a:r>
                      <a:endParaRPr/>
                    </a:p>
                  </a:txBody>
                  <a:tcPr marT="91425" marB="91425" marR="91425" marL="91425">
                    <a:solidFill>
                      <a:srgbClr val="CFE2F3"/>
                    </a:solidFill>
                  </a:tcPr>
                </a:tc>
              </a:tr>
              <a:tr h="314350">
                <a:tc>
                  <a:txBody>
                    <a:bodyPr/>
                    <a:lstStyle/>
                    <a:p>
                      <a:pPr indent="0" lvl="0" marL="0" rtl="0" algn="l">
                        <a:spcBef>
                          <a:spcPts val="0"/>
                        </a:spcBef>
                        <a:spcAft>
                          <a:spcPts val="0"/>
                        </a:spcAft>
                        <a:buNone/>
                      </a:pPr>
                      <a:r>
                        <a:t/>
                      </a:r>
                      <a:endParaRPr/>
                    </a:p>
                  </a:txBody>
                  <a:tcPr marT="91425" marB="91425" marR="91425" marL="91425">
                    <a:solidFill>
                      <a:srgbClr val="CFE2F3"/>
                    </a:solidFill>
                  </a:tcPr>
                </a:tc>
                <a:tc>
                  <a:txBody>
                    <a:bodyPr/>
                    <a:lstStyle/>
                    <a:p>
                      <a:pPr indent="0" lvl="0" marL="0" rtl="0" algn="l">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Terjadi</a:t>
                      </a:r>
                      <a:r>
                        <a:rPr lang="en" sz="1200">
                          <a:solidFill>
                            <a:schemeClr val="dk1"/>
                          </a:solidFill>
                          <a:latin typeface="Calibri"/>
                          <a:ea typeface="Calibri"/>
                          <a:cs typeface="Calibri"/>
                          <a:sym typeface="Calibri"/>
                        </a:rPr>
                        <a:t> perubahan musim dan cuaca ekstrem</a:t>
                      </a:r>
                      <a:endParaRPr/>
                    </a:p>
                  </a:txBody>
                  <a:tcPr marT="91425" marB="91425" marR="91425" marL="91425">
                    <a:solidFill>
                      <a:srgbClr val="CFE2F3"/>
                    </a:solidFill>
                  </a:tcPr>
                </a:tc>
              </a:tr>
              <a:tr h="412150">
                <a:tc>
                  <a:txBody>
                    <a:bodyPr/>
                    <a:lstStyle/>
                    <a:p>
                      <a:pPr indent="0" lvl="0" marL="0" rtl="0" algn="l">
                        <a:spcBef>
                          <a:spcPts val="0"/>
                        </a:spcBef>
                        <a:spcAft>
                          <a:spcPts val="0"/>
                        </a:spcAft>
                        <a:buNone/>
                      </a:pPr>
                      <a:r>
                        <a:t/>
                      </a:r>
                      <a:endParaRPr/>
                    </a:p>
                  </a:txBody>
                  <a:tcPr marT="91425" marB="91425" marR="91425" marL="91425">
                    <a:solidFill>
                      <a:srgbClr val="CFE2F3"/>
                    </a:solidFill>
                  </a:tcPr>
                </a:tc>
                <a:tc>
                  <a:txBody>
                    <a:bodyPr/>
                    <a:lstStyle/>
                    <a:p>
                      <a:pPr indent="0" lvl="0" marL="0" rtl="0" algn="l">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 </a:t>
                      </a:r>
                      <a:r>
                        <a:rPr lang="en" sz="1200">
                          <a:solidFill>
                            <a:schemeClr val="dk1"/>
                          </a:solidFill>
                          <a:latin typeface="Calibri"/>
                          <a:ea typeface="Calibri"/>
                          <a:cs typeface="Calibri"/>
                          <a:sym typeface="Calibri"/>
                        </a:rPr>
                        <a:t>Gas rumah kaca dari penebangan hutan masuk ke atmosfer</a:t>
                      </a:r>
                      <a:endParaRPr/>
                    </a:p>
                  </a:txBody>
                  <a:tcPr marT="91425" marB="91425" marR="91425" marL="91425">
                    <a:solidFill>
                      <a:srgbClr val="CFE2F3"/>
                    </a:solidFill>
                  </a:tcPr>
                </a:tc>
              </a:tr>
              <a:tr h="328000">
                <a:tc>
                  <a:txBody>
                    <a:bodyPr/>
                    <a:lstStyle/>
                    <a:p>
                      <a:pPr indent="0" lvl="0" marL="0" rtl="0" algn="l">
                        <a:spcBef>
                          <a:spcPts val="0"/>
                        </a:spcBef>
                        <a:spcAft>
                          <a:spcPts val="0"/>
                        </a:spcAft>
                        <a:buNone/>
                      </a:pPr>
                      <a:r>
                        <a:t/>
                      </a:r>
                      <a:endParaRPr/>
                    </a:p>
                  </a:txBody>
                  <a:tcPr marT="91425" marB="91425" marR="91425" marL="91425">
                    <a:solidFill>
                      <a:srgbClr val="CFE2F3"/>
                    </a:solidFill>
                  </a:tcPr>
                </a:tc>
                <a:tc>
                  <a:txBody>
                    <a:bodyPr/>
                    <a:lstStyle/>
                    <a:p>
                      <a:pPr indent="0" lvl="0" marL="0" rtl="0" algn="l">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Suhu atmosfer menjadi lebih panas</a:t>
                      </a:r>
                      <a:endParaRPr/>
                    </a:p>
                  </a:txBody>
                  <a:tcPr marT="91425" marB="91425" marR="91425" marL="91425">
                    <a:solidFill>
                      <a:srgbClr val="CFE2F3"/>
                    </a:solidFill>
                  </a:tcPr>
                </a:tc>
              </a:tr>
            </a:tbl>
          </a:graphicData>
        </a:graphic>
      </p:graphicFrame>
      <p:sp>
        <p:nvSpPr>
          <p:cNvPr id="369" name="Google Shape;369;p37"/>
          <p:cNvSpPr txBox="1"/>
          <p:nvPr/>
        </p:nvSpPr>
        <p:spPr>
          <a:xfrm>
            <a:off x="4884275" y="312725"/>
            <a:ext cx="3948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370" name="Google Shape;370;p37"/>
          <p:cNvSpPr txBox="1"/>
          <p:nvPr/>
        </p:nvSpPr>
        <p:spPr>
          <a:xfrm>
            <a:off x="4786025" y="1829825"/>
            <a:ext cx="3894000" cy="1539300"/>
          </a:xfrm>
          <a:prstGeom prst="rect">
            <a:avLst/>
          </a:prstGeom>
          <a:solidFill>
            <a:srgbClr val="FFFCCC"/>
          </a:solidFill>
          <a:ln cap="flat" cmpd="sng" w="9525">
            <a:solidFill>
              <a:srgbClr val="999999"/>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en" sz="1100">
                <a:latin typeface="Calibri"/>
                <a:ea typeface="Calibri"/>
                <a:cs typeface="Calibri"/>
                <a:sym typeface="Calibri"/>
              </a:rPr>
              <a:t>Di lingkungan sekitarmu, apa saja kegiatan manusia yang menghasilkan banyak gas rumah kaca? Adakah kegiatanmu sehari-hari yang menghasilkan banyak gas rumah kaca?</a:t>
            </a:r>
            <a:endParaRPr sz="1100">
              <a:latin typeface="Calibri"/>
              <a:ea typeface="Calibri"/>
              <a:cs typeface="Calibri"/>
              <a:sym typeface="Calibri"/>
            </a:endParaRPr>
          </a:p>
          <a:p>
            <a:pPr indent="0" lvl="0" marL="0" rtl="0" algn="l">
              <a:spcBef>
                <a:spcPts val="0"/>
              </a:spcBef>
              <a:spcAft>
                <a:spcPts val="0"/>
              </a:spcAft>
              <a:buNone/>
            </a:pPr>
            <a:r>
              <a:t/>
            </a:r>
            <a:endParaRPr sz="1100">
              <a:latin typeface="Calibri"/>
              <a:ea typeface="Calibri"/>
              <a:cs typeface="Calibri"/>
              <a:sym typeface="Calibri"/>
            </a:endParaRPr>
          </a:p>
          <a:p>
            <a:pPr indent="0" lvl="0" marL="0" rtl="0" algn="l">
              <a:spcBef>
                <a:spcPts val="0"/>
              </a:spcBef>
              <a:spcAft>
                <a:spcPts val="0"/>
              </a:spcAft>
              <a:buNone/>
            </a:pPr>
            <a:r>
              <a:t/>
            </a:r>
            <a:endParaRPr sz="1100">
              <a:latin typeface="Calibri"/>
              <a:ea typeface="Calibri"/>
              <a:cs typeface="Calibri"/>
              <a:sym typeface="Calibri"/>
            </a:endParaRPr>
          </a:p>
          <a:p>
            <a:pPr indent="0" lvl="0" marL="0" rtl="0" algn="l">
              <a:spcBef>
                <a:spcPts val="0"/>
              </a:spcBef>
              <a:spcAft>
                <a:spcPts val="0"/>
              </a:spcAft>
              <a:buNone/>
            </a:pPr>
            <a:r>
              <a:t/>
            </a:r>
            <a:endParaRPr sz="1100">
              <a:latin typeface="Calibri"/>
              <a:ea typeface="Calibri"/>
              <a:cs typeface="Calibri"/>
              <a:sym typeface="Calibri"/>
            </a:endParaRPr>
          </a:p>
          <a:p>
            <a:pPr indent="0" lvl="0" marL="0" rtl="0" algn="l">
              <a:spcBef>
                <a:spcPts val="0"/>
              </a:spcBef>
              <a:spcAft>
                <a:spcPts val="0"/>
              </a:spcAft>
              <a:buNone/>
            </a:pPr>
            <a:r>
              <a:t/>
            </a:r>
            <a:endParaRPr sz="1100">
              <a:latin typeface="Calibri"/>
              <a:ea typeface="Calibri"/>
              <a:cs typeface="Calibri"/>
              <a:sym typeface="Calibri"/>
            </a:endParaRPr>
          </a:p>
          <a:p>
            <a:pPr indent="0" lvl="0" marL="0" rtl="0" algn="l">
              <a:spcBef>
                <a:spcPts val="0"/>
              </a:spcBef>
              <a:spcAft>
                <a:spcPts val="0"/>
              </a:spcAft>
              <a:buNone/>
            </a:pPr>
            <a:r>
              <a:t/>
            </a:r>
            <a:endParaRPr sz="1100">
              <a:latin typeface="Calibri"/>
              <a:ea typeface="Calibri"/>
              <a:cs typeface="Calibri"/>
              <a:sym typeface="Calibri"/>
            </a:endParaRPr>
          </a:p>
        </p:txBody>
      </p:sp>
      <p:sp>
        <p:nvSpPr>
          <p:cNvPr id="371" name="Google Shape;371;p37"/>
          <p:cNvSpPr txBox="1"/>
          <p:nvPr/>
        </p:nvSpPr>
        <p:spPr>
          <a:xfrm>
            <a:off x="4786025" y="3435700"/>
            <a:ext cx="3894000" cy="1539300"/>
          </a:xfrm>
          <a:prstGeom prst="rect">
            <a:avLst/>
          </a:prstGeom>
          <a:solidFill>
            <a:srgbClr val="D9EAD3"/>
          </a:solidFill>
          <a:ln cap="flat" cmpd="sng" w="9525">
            <a:solidFill>
              <a:srgbClr val="999999"/>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en" sz="1100">
                <a:latin typeface="Calibri"/>
                <a:ea typeface="Calibri"/>
                <a:cs typeface="Calibri"/>
                <a:sym typeface="Calibri"/>
              </a:rPr>
              <a:t>Ceritakan</a:t>
            </a:r>
            <a:r>
              <a:rPr lang="en" sz="1100">
                <a:latin typeface="Calibri"/>
                <a:ea typeface="Calibri"/>
                <a:cs typeface="Calibri"/>
                <a:sym typeface="Calibri"/>
              </a:rPr>
              <a:t> tentang bencana yang terjadi di kota/kabupaten sekitarmu dalam setahun terakhir. Seperti apa kejadiannya? Siapa saja yang terkena dampaknya? </a:t>
            </a:r>
            <a:endParaRPr sz="1100">
              <a:latin typeface="Calibri"/>
              <a:ea typeface="Calibri"/>
              <a:cs typeface="Calibri"/>
              <a:sym typeface="Calibri"/>
            </a:endParaRPr>
          </a:p>
          <a:p>
            <a:pPr indent="0" lvl="0" marL="0" rtl="0" algn="l">
              <a:spcBef>
                <a:spcPts val="0"/>
              </a:spcBef>
              <a:spcAft>
                <a:spcPts val="0"/>
              </a:spcAft>
              <a:buNone/>
            </a:pPr>
            <a:r>
              <a:t/>
            </a:r>
            <a:endParaRPr sz="1100">
              <a:latin typeface="Calibri"/>
              <a:ea typeface="Calibri"/>
              <a:cs typeface="Calibri"/>
              <a:sym typeface="Calibri"/>
            </a:endParaRPr>
          </a:p>
          <a:p>
            <a:pPr indent="0" lvl="0" marL="0" rtl="0" algn="l">
              <a:spcBef>
                <a:spcPts val="0"/>
              </a:spcBef>
              <a:spcAft>
                <a:spcPts val="0"/>
              </a:spcAft>
              <a:buNone/>
            </a:pPr>
            <a:r>
              <a:t/>
            </a:r>
            <a:endParaRPr sz="1100">
              <a:latin typeface="Calibri"/>
              <a:ea typeface="Calibri"/>
              <a:cs typeface="Calibri"/>
              <a:sym typeface="Calibri"/>
            </a:endParaRPr>
          </a:p>
          <a:p>
            <a:pPr indent="0" lvl="0" marL="0" rtl="0" algn="l">
              <a:spcBef>
                <a:spcPts val="0"/>
              </a:spcBef>
              <a:spcAft>
                <a:spcPts val="0"/>
              </a:spcAft>
              <a:buNone/>
            </a:pPr>
            <a:r>
              <a:t/>
            </a:r>
            <a:endParaRPr sz="1100">
              <a:latin typeface="Calibri"/>
              <a:ea typeface="Calibri"/>
              <a:cs typeface="Calibri"/>
              <a:sym typeface="Calibri"/>
            </a:endParaRPr>
          </a:p>
          <a:p>
            <a:pPr indent="0" lvl="0" marL="0" rtl="0" algn="l">
              <a:spcBef>
                <a:spcPts val="0"/>
              </a:spcBef>
              <a:spcAft>
                <a:spcPts val="0"/>
              </a:spcAft>
              <a:buNone/>
            </a:pPr>
            <a:r>
              <a:t/>
            </a:r>
            <a:endParaRPr sz="1100">
              <a:latin typeface="Calibri"/>
              <a:ea typeface="Calibri"/>
              <a:cs typeface="Calibri"/>
              <a:sym typeface="Calibri"/>
            </a:endParaRPr>
          </a:p>
          <a:p>
            <a:pPr indent="0" lvl="0" marL="0" rtl="0" algn="l">
              <a:spcBef>
                <a:spcPts val="0"/>
              </a:spcBef>
              <a:spcAft>
                <a:spcPts val="0"/>
              </a:spcAft>
              <a:buNone/>
            </a:pPr>
            <a:r>
              <a:t/>
            </a:r>
            <a:endParaRPr sz="1100">
              <a:latin typeface="Calibri"/>
              <a:ea typeface="Calibri"/>
              <a:cs typeface="Calibri"/>
              <a:sym typeface="Calibri"/>
            </a:endParaRPr>
          </a:p>
        </p:txBody>
      </p:sp>
      <p:sp>
        <p:nvSpPr>
          <p:cNvPr id="372" name="Google Shape;372;p37"/>
          <p:cNvSpPr txBox="1"/>
          <p:nvPr/>
        </p:nvSpPr>
        <p:spPr>
          <a:xfrm>
            <a:off x="4786025" y="229625"/>
            <a:ext cx="3894000" cy="1539300"/>
          </a:xfrm>
          <a:prstGeom prst="rect">
            <a:avLst/>
          </a:prstGeom>
          <a:solidFill>
            <a:srgbClr val="FCE5CD"/>
          </a:solidFill>
          <a:ln cap="flat" cmpd="sng" w="9525">
            <a:solidFill>
              <a:srgbClr val="999999"/>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en" sz="1100">
                <a:latin typeface="Calibri"/>
                <a:ea typeface="Calibri"/>
                <a:cs typeface="Calibri"/>
                <a:sym typeface="Calibri"/>
              </a:rPr>
              <a:t>Dari hasil penyelidikanmu, apakah perubahan iklim memang terjadi? Perubahan apa saja yang terjadi pada iklim (cuaca dan musim) di daerahmu?</a:t>
            </a:r>
            <a:endParaRPr sz="1100">
              <a:latin typeface="Calibri"/>
              <a:ea typeface="Calibri"/>
              <a:cs typeface="Calibri"/>
              <a:sym typeface="Calibri"/>
            </a:endParaRPr>
          </a:p>
          <a:p>
            <a:pPr indent="0" lvl="0" marL="0" rtl="0" algn="l">
              <a:spcBef>
                <a:spcPts val="0"/>
              </a:spcBef>
              <a:spcAft>
                <a:spcPts val="0"/>
              </a:spcAft>
              <a:buNone/>
            </a:pPr>
            <a:r>
              <a:t/>
            </a:r>
            <a:endParaRPr sz="1100">
              <a:latin typeface="Calibri"/>
              <a:ea typeface="Calibri"/>
              <a:cs typeface="Calibri"/>
              <a:sym typeface="Calibri"/>
            </a:endParaRPr>
          </a:p>
          <a:p>
            <a:pPr indent="0" lvl="0" marL="0" rtl="0" algn="l">
              <a:spcBef>
                <a:spcPts val="0"/>
              </a:spcBef>
              <a:spcAft>
                <a:spcPts val="0"/>
              </a:spcAft>
              <a:buNone/>
            </a:pPr>
            <a:r>
              <a:t/>
            </a:r>
            <a:endParaRPr sz="1100">
              <a:latin typeface="Calibri"/>
              <a:ea typeface="Calibri"/>
              <a:cs typeface="Calibri"/>
              <a:sym typeface="Calibri"/>
            </a:endParaRPr>
          </a:p>
          <a:p>
            <a:pPr indent="0" lvl="0" marL="0" rtl="0" algn="l">
              <a:spcBef>
                <a:spcPts val="0"/>
              </a:spcBef>
              <a:spcAft>
                <a:spcPts val="0"/>
              </a:spcAft>
              <a:buNone/>
            </a:pPr>
            <a:r>
              <a:t/>
            </a:r>
            <a:endParaRPr sz="1100">
              <a:latin typeface="Calibri"/>
              <a:ea typeface="Calibri"/>
              <a:cs typeface="Calibri"/>
              <a:sym typeface="Calibri"/>
            </a:endParaRPr>
          </a:p>
          <a:p>
            <a:pPr indent="0" lvl="0" marL="0" rtl="0" algn="l">
              <a:spcBef>
                <a:spcPts val="0"/>
              </a:spcBef>
              <a:spcAft>
                <a:spcPts val="0"/>
              </a:spcAft>
              <a:buNone/>
            </a:pPr>
            <a:r>
              <a:t/>
            </a:r>
            <a:endParaRPr sz="1100">
              <a:latin typeface="Calibri"/>
              <a:ea typeface="Calibri"/>
              <a:cs typeface="Calibri"/>
              <a:sym typeface="Calibri"/>
            </a:endParaRPr>
          </a:p>
          <a:p>
            <a:pPr indent="0" lvl="0" marL="0" rtl="0" algn="l">
              <a:spcBef>
                <a:spcPts val="0"/>
              </a:spcBef>
              <a:spcAft>
                <a:spcPts val="0"/>
              </a:spcAft>
              <a:buNone/>
            </a:pPr>
            <a:r>
              <a:t/>
            </a:r>
            <a:endParaRPr sz="1100">
              <a:latin typeface="Calibri"/>
              <a:ea typeface="Calibri"/>
              <a:cs typeface="Calibri"/>
              <a:sym typeface="Calibri"/>
            </a:endParaRPr>
          </a:p>
        </p:txBody>
      </p:sp>
      <p:sp>
        <p:nvSpPr>
          <p:cNvPr id="373" name="Google Shape;373;p37"/>
          <p:cNvSpPr txBox="1"/>
          <p:nvPr>
            <p:ph idx="12" type="sldNum"/>
          </p:nvPr>
        </p:nvSpPr>
        <p:spPr>
          <a:xfrm>
            <a:off x="8548658" y="47394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7" name="Shape 377"/>
        <p:cNvGrpSpPr/>
        <p:nvPr/>
      </p:nvGrpSpPr>
      <p:grpSpPr>
        <a:xfrm>
          <a:off x="0" y="0"/>
          <a:ext cx="0" cy="0"/>
          <a:chOff x="0" y="0"/>
          <a:chExt cx="0" cy="0"/>
        </a:xfrm>
      </p:grpSpPr>
      <p:sp>
        <p:nvSpPr>
          <p:cNvPr id="378" name="Google Shape;378;p38"/>
          <p:cNvSpPr txBox="1"/>
          <p:nvPr/>
        </p:nvSpPr>
        <p:spPr>
          <a:xfrm>
            <a:off x="2179775" y="286500"/>
            <a:ext cx="4665900" cy="4494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latin typeface="Calibri"/>
                <a:ea typeface="Calibri"/>
                <a:cs typeface="Calibri"/>
                <a:sym typeface="Calibri"/>
              </a:rPr>
              <a:t>Persiapan</a:t>
            </a:r>
            <a:endParaRPr b="1">
              <a:latin typeface="Calibri"/>
              <a:ea typeface="Calibri"/>
              <a:cs typeface="Calibri"/>
              <a:sym typeface="Calibri"/>
            </a:endParaRPr>
          </a:p>
          <a:p>
            <a:pPr indent="0" lvl="0" marL="0" rtl="0" algn="l">
              <a:spcBef>
                <a:spcPts val="0"/>
              </a:spcBef>
              <a:spcAft>
                <a:spcPts val="0"/>
              </a:spcAft>
              <a:buNone/>
            </a:pPr>
            <a:r>
              <a:rPr lang="en" sz="1200">
                <a:latin typeface="Calibri"/>
                <a:ea typeface="Calibri"/>
                <a:cs typeface="Calibri"/>
                <a:sym typeface="Calibri"/>
              </a:rPr>
              <a:t>Guru mencari cerita anak yang berkaitan dengan perbedaan perspektif (lihat sumber belajar). Jika akses terhadap buku sangat terbatas, guru dapat menggunakan sumber belajar di halaman 26.</a:t>
            </a:r>
            <a:endParaRPr sz="1200">
              <a:latin typeface="Calibri"/>
              <a:ea typeface="Calibri"/>
              <a:cs typeface="Calibri"/>
              <a:sym typeface="Calibri"/>
            </a:endParaRPr>
          </a:p>
          <a:p>
            <a:pPr indent="0" lvl="0" marL="0" rtl="0" algn="l">
              <a:spcBef>
                <a:spcPts val="0"/>
              </a:spcBef>
              <a:spcAft>
                <a:spcPts val="0"/>
              </a:spcAft>
              <a:buNone/>
            </a:pPr>
            <a:r>
              <a:t/>
            </a:r>
            <a:endParaRPr sz="1200">
              <a:latin typeface="Calibri"/>
              <a:ea typeface="Calibri"/>
              <a:cs typeface="Calibri"/>
              <a:sym typeface="Calibri"/>
            </a:endParaRPr>
          </a:p>
          <a:p>
            <a:pPr indent="0" lvl="0" marL="0" rtl="0" algn="l">
              <a:spcBef>
                <a:spcPts val="0"/>
              </a:spcBef>
              <a:spcAft>
                <a:spcPts val="0"/>
              </a:spcAft>
              <a:buNone/>
            </a:pPr>
            <a:r>
              <a:rPr b="1" lang="en">
                <a:latin typeface="Calibri"/>
                <a:ea typeface="Calibri"/>
                <a:cs typeface="Calibri"/>
                <a:sym typeface="Calibri"/>
              </a:rPr>
              <a:t>Pelaksanaan</a:t>
            </a:r>
            <a:endParaRPr b="1">
              <a:latin typeface="Calibri"/>
              <a:ea typeface="Calibri"/>
              <a:cs typeface="Calibri"/>
              <a:sym typeface="Calibri"/>
            </a:endParaRPr>
          </a:p>
          <a:p>
            <a:pPr indent="0" lvl="0" marL="0" rtl="0" algn="l">
              <a:spcBef>
                <a:spcPts val="0"/>
              </a:spcBef>
              <a:spcAft>
                <a:spcPts val="0"/>
              </a:spcAft>
              <a:buNone/>
            </a:pPr>
            <a:r>
              <a:rPr lang="en" sz="1200">
                <a:latin typeface="Calibri"/>
                <a:ea typeface="Calibri"/>
                <a:cs typeface="Calibri"/>
                <a:sym typeface="Calibri"/>
              </a:rPr>
              <a:t>1. Guru membacakan cerita dan memandu diskusi tentang perbedaan perspektif (apa yang dipikirkan tokoh A? Apa yang dipikirkan tokoh B?)</a:t>
            </a:r>
            <a:endParaRPr sz="1200">
              <a:latin typeface="Calibri"/>
              <a:ea typeface="Calibri"/>
              <a:cs typeface="Calibri"/>
              <a:sym typeface="Calibri"/>
            </a:endParaRPr>
          </a:p>
          <a:p>
            <a:pPr indent="0" lvl="0" marL="0" rtl="0" algn="l">
              <a:spcBef>
                <a:spcPts val="0"/>
              </a:spcBef>
              <a:spcAft>
                <a:spcPts val="0"/>
              </a:spcAft>
              <a:buNone/>
            </a:pPr>
            <a:r>
              <a:rPr lang="en" sz="1200">
                <a:latin typeface="Calibri"/>
                <a:ea typeface="Calibri"/>
                <a:cs typeface="Calibri"/>
                <a:sym typeface="Calibri"/>
              </a:rPr>
              <a:t>2. </a:t>
            </a:r>
            <a:r>
              <a:rPr b="1" lang="en" sz="1200">
                <a:latin typeface="Calibri"/>
                <a:ea typeface="Calibri"/>
                <a:cs typeface="Calibri"/>
                <a:sym typeface="Calibri"/>
              </a:rPr>
              <a:t>Kait:</a:t>
            </a:r>
            <a:r>
              <a:rPr lang="en" sz="1200">
                <a:latin typeface="Calibri"/>
                <a:ea typeface="Calibri"/>
                <a:cs typeface="Calibri"/>
                <a:sym typeface="Calibri"/>
              </a:rPr>
              <a:t> </a:t>
            </a:r>
            <a:r>
              <a:rPr lang="en" sz="1200">
                <a:latin typeface="Calibri"/>
                <a:ea typeface="Calibri"/>
                <a:cs typeface="Calibri"/>
                <a:sym typeface="Calibri"/>
              </a:rPr>
              <a:t>peserta didik</a:t>
            </a:r>
            <a:r>
              <a:rPr lang="en" sz="1200">
                <a:latin typeface="Calibri"/>
                <a:ea typeface="Calibri"/>
                <a:cs typeface="Calibri"/>
                <a:sym typeface="Calibri"/>
              </a:rPr>
              <a:t> menceritakan hasil tugasnya, yaitu kegiatan manusia di sekitar yang menghasilkan banyak gas rumah kaca. Guru menuliskan beberapa poin temuan di papan tulis.</a:t>
            </a:r>
            <a:endParaRPr sz="1200">
              <a:latin typeface="Calibri"/>
              <a:ea typeface="Calibri"/>
              <a:cs typeface="Calibri"/>
              <a:sym typeface="Calibri"/>
            </a:endParaRPr>
          </a:p>
          <a:p>
            <a:pPr indent="0" lvl="0" marL="0" rtl="0" algn="l">
              <a:spcBef>
                <a:spcPts val="0"/>
              </a:spcBef>
              <a:spcAft>
                <a:spcPts val="0"/>
              </a:spcAft>
              <a:buNone/>
            </a:pPr>
            <a:r>
              <a:rPr lang="en" sz="1200">
                <a:latin typeface="Calibri"/>
                <a:ea typeface="Calibri"/>
                <a:cs typeface="Calibri"/>
                <a:sym typeface="Calibri"/>
              </a:rPr>
              <a:t>3. Guru memberikan pertanyaan pancingan: “kira-kira, mengapa orang melakukan hal-hal tersebut? Apa yang ada dalam pikiran mereka?” </a:t>
            </a:r>
            <a:endParaRPr sz="1200">
              <a:latin typeface="Calibri"/>
              <a:ea typeface="Calibri"/>
              <a:cs typeface="Calibri"/>
              <a:sym typeface="Calibri"/>
            </a:endParaRPr>
          </a:p>
          <a:p>
            <a:pPr indent="0" lvl="0" marL="0" rtl="0" algn="l">
              <a:spcBef>
                <a:spcPts val="0"/>
              </a:spcBef>
              <a:spcAft>
                <a:spcPts val="0"/>
              </a:spcAft>
              <a:buNone/>
            </a:pPr>
            <a:r>
              <a:rPr lang="en" sz="1200">
                <a:latin typeface="Calibri"/>
                <a:ea typeface="Calibri"/>
                <a:cs typeface="Calibri"/>
                <a:sym typeface="Calibri"/>
              </a:rPr>
              <a:t>4. Dalam kelompok 2-3 orang, </a:t>
            </a:r>
            <a:r>
              <a:rPr lang="en" sz="1200">
                <a:latin typeface="Calibri"/>
                <a:ea typeface="Calibri"/>
                <a:cs typeface="Calibri"/>
                <a:sym typeface="Calibri"/>
              </a:rPr>
              <a:t>peserta didik</a:t>
            </a:r>
            <a:r>
              <a:rPr lang="en" sz="1200">
                <a:latin typeface="Calibri"/>
                <a:ea typeface="Calibri"/>
                <a:cs typeface="Calibri"/>
                <a:sym typeface="Calibri"/>
              </a:rPr>
              <a:t> menggambarkan kegiatan manusia yang ditemukan, lalu menuliskan isi pikiran orang yang melakukan kegiatan tersebut (lihat contoh pada gambar).</a:t>
            </a:r>
            <a:endParaRPr sz="1200">
              <a:latin typeface="Calibri"/>
              <a:ea typeface="Calibri"/>
              <a:cs typeface="Calibri"/>
              <a:sym typeface="Calibri"/>
            </a:endParaRPr>
          </a:p>
          <a:p>
            <a:pPr indent="0" lvl="0" marL="0" rtl="0" algn="l">
              <a:spcBef>
                <a:spcPts val="0"/>
              </a:spcBef>
              <a:spcAft>
                <a:spcPts val="0"/>
              </a:spcAft>
              <a:buNone/>
            </a:pPr>
            <a:r>
              <a:rPr lang="en" sz="1200">
                <a:latin typeface="Calibri"/>
                <a:ea typeface="Calibri"/>
                <a:cs typeface="Calibri"/>
                <a:sym typeface="Calibri"/>
              </a:rPr>
              <a:t>5. P</a:t>
            </a:r>
            <a:r>
              <a:rPr lang="en" sz="1200">
                <a:latin typeface="Calibri"/>
                <a:ea typeface="Calibri"/>
                <a:cs typeface="Calibri"/>
                <a:sym typeface="Calibri"/>
              </a:rPr>
              <a:t>eserta didik</a:t>
            </a:r>
            <a:r>
              <a:rPr lang="en" sz="1200">
                <a:latin typeface="Calibri"/>
                <a:ea typeface="Calibri"/>
                <a:cs typeface="Calibri"/>
                <a:sym typeface="Calibri"/>
              </a:rPr>
              <a:t> mengelompokkan gambar berdasarkan jenis kegiatan, lalu membandingkan jawaban kelompoknya dengan kelompok lain.</a:t>
            </a:r>
            <a:endParaRPr sz="1200">
              <a:latin typeface="Calibri"/>
              <a:ea typeface="Calibri"/>
              <a:cs typeface="Calibri"/>
              <a:sym typeface="Calibri"/>
            </a:endParaRPr>
          </a:p>
          <a:p>
            <a:pPr indent="0" lvl="0" marL="0" rtl="0" algn="l">
              <a:spcBef>
                <a:spcPts val="0"/>
              </a:spcBef>
              <a:spcAft>
                <a:spcPts val="0"/>
              </a:spcAft>
              <a:buNone/>
            </a:pPr>
            <a:r>
              <a:rPr lang="en" sz="1200">
                <a:latin typeface="Calibri"/>
                <a:ea typeface="Calibri"/>
                <a:cs typeface="Calibri"/>
                <a:sym typeface="Calibri"/>
              </a:rPr>
              <a:t>6. Guru memandu diskusi tentang perspektif: menurutmu, apakah ada jawaban yang benar/salah? Mungkinkah semua jawaban itu bisa benar? Bagaimana kita bisa membujuk/membantu orang tersebut agar mau memilih cara-cara yang lebih ramah lingkungan?</a:t>
            </a:r>
            <a:endParaRPr sz="1200">
              <a:latin typeface="Calibri"/>
              <a:ea typeface="Calibri"/>
              <a:cs typeface="Calibri"/>
              <a:sym typeface="Calibri"/>
            </a:endParaRPr>
          </a:p>
          <a:p>
            <a:pPr indent="0" lvl="0" marL="0" rtl="0" algn="l">
              <a:spcBef>
                <a:spcPts val="0"/>
              </a:spcBef>
              <a:spcAft>
                <a:spcPts val="0"/>
              </a:spcAft>
              <a:buNone/>
            </a:pPr>
            <a:r>
              <a:rPr lang="en" sz="1200">
                <a:latin typeface="Calibri"/>
                <a:ea typeface="Calibri"/>
                <a:cs typeface="Calibri"/>
                <a:sym typeface="Calibri"/>
              </a:rPr>
              <a:t>7. P</a:t>
            </a:r>
            <a:r>
              <a:rPr lang="en" sz="1200">
                <a:latin typeface="Calibri"/>
                <a:ea typeface="Calibri"/>
                <a:cs typeface="Calibri"/>
                <a:sym typeface="Calibri"/>
              </a:rPr>
              <a:t>eserta didik</a:t>
            </a:r>
            <a:r>
              <a:rPr lang="en" sz="1200">
                <a:latin typeface="Calibri"/>
                <a:ea typeface="Calibri"/>
                <a:cs typeface="Calibri"/>
                <a:sym typeface="Calibri"/>
              </a:rPr>
              <a:t> menuliskan refleksi kegiatan dalam jurnal projek.</a:t>
            </a:r>
            <a:endParaRPr sz="1200">
              <a:latin typeface="Calibri"/>
              <a:ea typeface="Calibri"/>
              <a:cs typeface="Calibri"/>
              <a:sym typeface="Calibri"/>
            </a:endParaRPr>
          </a:p>
        </p:txBody>
      </p:sp>
      <p:sp>
        <p:nvSpPr>
          <p:cNvPr id="379" name="Google Shape;379;p38"/>
          <p:cNvSpPr txBox="1"/>
          <p:nvPr/>
        </p:nvSpPr>
        <p:spPr>
          <a:xfrm>
            <a:off x="264875" y="286500"/>
            <a:ext cx="1838700" cy="4648500"/>
          </a:xfrm>
          <a:prstGeom prst="rect">
            <a:avLst/>
          </a:prstGeom>
          <a:solidFill>
            <a:srgbClr val="FFFCCC"/>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300">
                <a:latin typeface="Calibri"/>
                <a:ea typeface="Calibri"/>
                <a:cs typeface="Calibri"/>
                <a:sym typeface="Calibri"/>
              </a:rPr>
              <a:t>Topik</a:t>
            </a:r>
            <a:r>
              <a:rPr b="1" lang="en" sz="1300">
                <a:latin typeface="Calibri"/>
                <a:ea typeface="Calibri"/>
                <a:cs typeface="Calibri"/>
                <a:sym typeface="Calibri"/>
              </a:rPr>
              <a:t> 4</a:t>
            </a:r>
            <a:endParaRPr b="1" sz="1300">
              <a:latin typeface="Calibri"/>
              <a:ea typeface="Calibri"/>
              <a:cs typeface="Calibri"/>
              <a:sym typeface="Calibri"/>
            </a:endParaRPr>
          </a:p>
          <a:p>
            <a:pPr indent="0" lvl="0" marL="0" rtl="0" algn="l">
              <a:spcBef>
                <a:spcPts val="0"/>
              </a:spcBef>
              <a:spcAft>
                <a:spcPts val="0"/>
              </a:spcAft>
              <a:buNone/>
            </a:pPr>
            <a:r>
              <a:rPr b="1" lang="en" sz="1300">
                <a:latin typeface="Calibri"/>
                <a:ea typeface="Calibri"/>
                <a:cs typeface="Calibri"/>
                <a:sym typeface="Calibri"/>
              </a:rPr>
              <a:t>Mari Atasi Bersama</a:t>
            </a:r>
            <a:endParaRPr b="1" sz="1300">
              <a:latin typeface="Calibri"/>
              <a:ea typeface="Calibri"/>
              <a:cs typeface="Calibri"/>
              <a:sym typeface="Calibri"/>
            </a:endParaRPr>
          </a:p>
          <a:p>
            <a:pPr indent="0" lvl="0" marL="0" rtl="0" algn="l">
              <a:spcBef>
                <a:spcPts val="0"/>
              </a:spcBef>
              <a:spcAft>
                <a:spcPts val="0"/>
              </a:spcAft>
              <a:buNone/>
            </a:pPr>
            <a:r>
              <a:rPr lang="en" sz="1200">
                <a:latin typeface="Calibri"/>
                <a:ea typeface="Calibri"/>
                <a:cs typeface="Calibri"/>
                <a:sym typeface="Calibri"/>
              </a:rPr>
              <a:t>Aktivitas</a:t>
            </a:r>
            <a:r>
              <a:rPr lang="en" sz="1200">
                <a:latin typeface="Calibri"/>
                <a:ea typeface="Calibri"/>
                <a:cs typeface="Calibri"/>
                <a:sym typeface="Calibri"/>
              </a:rPr>
              <a:t> 9</a:t>
            </a:r>
            <a:endParaRPr sz="1200">
              <a:latin typeface="Calibri"/>
              <a:ea typeface="Calibri"/>
              <a:cs typeface="Calibri"/>
              <a:sym typeface="Calibri"/>
            </a:endParaRPr>
          </a:p>
          <a:p>
            <a:pPr indent="0" lvl="0" marL="0" rtl="0" algn="l">
              <a:spcBef>
                <a:spcPts val="0"/>
              </a:spcBef>
              <a:spcAft>
                <a:spcPts val="0"/>
              </a:spcAft>
              <a:buNone/>
            </a:pPr>
            <a:r>
              <a:t/>
            </a:r>
            <a:endParaRPr sz="1200">
              <a:latin typeface="Calibri"/>
              <a:ea typeface="Calibri"/>
              <a:cs typeface="Calibri"/>
              <a:sym typeface="Calibri"/>
            </a:endParaRPr>
          </a:p>
          <a:p>
            <a:pPr indent="0" lvl="0" marL="0" rtl="0" algn="l">
              <a:spcBef>
                <a:spcPts val="0"/>
              </a:spcBef>
              <a:spcAft>
                <a:spcPts val="0"/>
              </a:spcAft>
              <a:buNone/>
            </a:pPr>
            <a:r>
              <a:t/>
            </a:r>
            <a:endParaRPr sz="1200">
              <a:latin typeface="Calibri"/>
              <a:ea typeface="Calibri"/>
              <a:cs typeface="Calibri"/>
              <a:sym typeface="Calibri"/>
            </a:endParaRPr>
          </a:p>
          <a:p>
            <a:pPr indent="0" lvl="0" marL="0" rtl="0" algn="l">
              <a:spcBef>
                <a:spcPts val="0"/>
              </a:spcBef>
              <a:spcAft>
                <a:spcPts val="0"/>
              </a:spcAft>
              <a:buNone/>
            </a:pPr>
            <a:r>
              <a:t/>
            </a:r>
            <a:endParaRPr sz="1200">
              <a:latin typeface="Calibri"/>
              <a:ea typeface="Calibri"/>
              <a:cs typeface="Calibri"/>
              <a:sym typeface="Calibri"/>
            </a:endParaRPr>
          </a:p>
          <a:p>
            <a:pPr indent="0" lvl="0" marL="0" rtl="0" algn="l">
              <a:spcBef>
                <a:spcPts val="0"/>
              </a:spcBef>
              <a:spcAft>
                <a:spcPts val="0"/>
              </a:spcAft>
              <a:buNone/>
            </a:pPr>
            <a:r>
              <a:rPr b="1" lang="en" sz="1200">
                <a:latin typeface="Calibri"/>
                <a:ea typeface="Calibri"/>
                <a:cs typeface="Calibri"/>
                <a:sym typeface="Calibri"/>
              </a:rPr>
              <a:t>Tujuan</a:t>
            </a:r>
            <a:endParaRPr b="1" sz="1200">
              <a:latin typeface="Calibri"/>
              <a:ea typeface="Calibri"/>
              <a:cs typeface="Calibri"/>
              <a:sym typeface="Calibri"/>
            </a:endParaRPr>
          </a:p>
          <a:p>
            <a:pPr indent="0" lvl="0" marL="0" rtl="0" algn="l">
              <a:spcBef>
                <a:spcPts val="0"/>
              </a:spcBef>
              <a:spcAft>
                <a:spcPts val="0"/>
              </a:spcAft>
              <a:buNone/>
            </a:pPr>
            <a:r>
              <a:rPr lang="en" sz="1200">
                <a:latin typeface="Calibri"/>
                <a:ea typeface="Calibri"/>
                <a:cs typeface="Calibri"/>
                <a:sym typeface="Calibri"/>
              </a:rPr>
              <a:t>- Memberikan gambaran tentang tantangan ketika mengatasi masalah iklim</a:t>
            </a:r>
            <a:endParaRPr sz="1200">
              <a:latin typeface="Calibri"/>
              <a:ea typeface="Calibri"/>
              <a:cs typeface="Calibri"/>
              <a:sym typeface="Calibri"/>
            </a:endParaRPr>
          </a:p>
          <a:p>
            <a:pPr indent="0" lvl="0" marL="0" rtl="0" algn="l">
              <a:spcBef>
                <a:spcPts val="0"/>
              </a:spcBef>
              <a:spcAft>
                <a:spcPts val="0"/>
              </a:spcAft>
              <a:buNone/>
            </a:pPr>
            <a:r>
              <a:rPr lang="en" sz="1200">
                <a:latin typeface="Calibri"/>
                <a:ea typeface="Calibri"/>
                <a:cs typeface="Calibri"/>
                <a:sym typeface="Calibri"/>
              </a:rPr>
              <a:t>- Latihan memahami berbagai perspektif dan komunikasi untuk tujuan bersama </a:t>
            </a:r>
            <a:endParaRPr sz="1200">
              <a:latin typeface="Calibri"/>
              <a:ea typeface="Calibri"/>
              <a:cs typeface="Calibri"/>
              <a:sym typeface="Calibri"/>
            </a:endParaRPr>
          </a:p>
          <a:p>
            <a:pPr indent="0" lvl="0" marL="0" rtl="0" algn="l">
              <a:spcBef>
                <a:spcPts val="0"/>
              </a:spcBef>
              <a:spcAft>
                <a:spcPts val="0"/>
              </a:spcAft>
              <a:buNone/>
            </a:pPr>
            <a:r>
              <a:t/>
            </a:r>
            <a:endParaRPr sz="1200">
              <a:latin typeface="Calibri"/>
              <a:ea typeface="Calibri"/>
              <a:cs typeface="Calibri"/>
              <a:sym typeface="Calibri"/>
            </a:endParaRPr>
          </a:p>
          <a:p>
            <a:pPr indent="0" lvl="0" marL="0" rtl="0" algn="l">
              <a:spcBef>
                <a:spcPts val="0"/>
              </a:spcBef>
              <a:spcAft>
                <a:spcPts val="0"/>
              </a:spcAft>
              <a:buNone/>
            </a:pPr>
            <a:r>
              <a:t/>
            </a:r>
            <a:endParaRPr sz="1200">
              <a:latin typeface="Calibri"/>
              <a:ea typeface="Calibri"/>
              <a:cs typeface="Calibri"/>
              <a:sym typeface="Calibri"/>
            </a:endParaRPr>
          </a:p>
          <a:p>
            <a:pPr indent="0" lvl="0" marL="0" rtl="0" algn="l">
              <a:spcBef>
                <a:spcPts val="0"/>
              </a:spcBef>
              <a:spcAft>
                <a:spcPts val="0"/>
              </a:spcAft>
              <a:buNone/>
            </a:pPr>
            <a:r>
              <a:rPr b="1" lang="en" sz="1200">
                <a:latin typeface="Calibri"/>
                <a:ea typeface="Calibri"/>
                <a:cs typeface="Calibri"/>
                <a:sym typeface="Calibri"/>
              </a:rPr>
              <a:t>Waktu:</a:t>
            </a:r>
            <a:endParaRPr sz="1200">
              <a:latin typeface="Calibri"/>
              <a:ea typeface="Calibri"/>
              <a:cs typeface="Calibri"/>
              <a:sym typeface="Calibri"/>
            </a:endParaRPr>
          </a:p>
          <a:p>
            <a:pPr indent="0" lvl="0" marL="0" rtl="0" algn="l">
              <a:spcBef>
                <a:spcPts val="0"/>
              </a:spcBef>
              <a:spcAft>
                <a:spcPts val="0"/>
              </a:spcAft>
              <a:buNone/>
            </a:pPr>
            <a:r>
              <a:rPr lang="en" sz="1200">
                <a:latin typeface="Calibri"/>
                <a:ea typeface="Calibri"/>
                <a:cs typeface="Calibri"/>
                <a:sym typeface="Calibri"/>
              </a:rPr>
              <a:t> 4 JP (140 menit)</a:t>
            </a:r>
            <a:endParaRPr sz="1200">
              <a:latin typeface="Calibri"/>
              <a:ea typeface="Calibri"/>
              <a:cs typeface="Calibri"/>
              <a:sym typeface="Calibri"/>
            </a:endParaRPr>
          </a:p>
          <a:p>
            <a:pPr indent="0" lvl="0" marL="0" rtl="0" algn="l">
              <a:spcBef>
                <a:spcPts val="0"/>
              </a:spcBef>
              <a:spcAft>
                <a:spcPts val="0"/>
              </a:spcAft>
              <a:buNone/>
            </a:pPr>
            <a:r>
              <a:rPr b="1" lang="en" sz="1200">
                <a:latin typeface="Calibri"/>
                <a:ea typeface="Calibri"/>
                <a:cs typeface="Calibri"/>
                <a:sym typeface="Calibri"/>
              </a:rPr>
              <a:t>Bahan: </a:t>
            </a:r>
            <a:r>
              <a:rPr lang="en" sz="1200">
                <a:latin typeface="Calibri"/>
                <a:ea typeface="Calibri"/>
                <a:cs typeface="Calibri"/>
                <a:sym typeface="Calibri"/>
              </a:rPr>
              <a:t>cerita tentang perbedaan perspektif,</a:t>
            </a:r>
            <a:r>
              <a:rPr b="1" lang="en" sz="1200">
                <a:latin typeface="Calibri"/>
                <a:ea typeface="Calibri"/>
                <a:cs typeface="Calibri"/>
                <a:sym typeface="Calibri"/>
              </a:rPr>
              <a:t> </a:t>
            </a:r>
            <a:r>
              <a:rPr lang="en" sz="1200">
                <a:latin typeface="Calibri"/>
                <a:ea typeface="Calibri"/>
                <a:cs typeface="Calibri"/>
                <a:sym typeface="Calibri"/>
              </a:rPr>
              <a:t>kertas guna ulang untuk menggambar</a:t>
            </a:r>
            <a:endParaRPr sz="1200">
              <a:latin typeface="Calibri"/>
              <a:ea typeface="Calibri"/>
              <a:cs typeface="Calibri"/>
              <a:sym typeface="Calibri"/>
            </a:endParaRPr>
          </a:p>
          <a:p>
            <a:pPr indent="0" lvl="0" marL="0" rtl="0" algn="l">
              <a:spcBef>
                <a:spcPts val="0"/>
              </a:spcBef>
              <a:spcAft>
                <a:spcPts val="0"/>
              </a:spcAft>
              <a:buNone/>
            </a:pPr>
            <a:r>
              <a:rPr b="1" lang="en" sz="1200">
                <a:latin typeface="Calibri"/>
                <a:ea typeface="Calibri"/>
                <a:cs typeface="Calibri"/>
                <a:sym typeface="Calibri"/>
              </a:rPr>
              <a:t>Peran guru:</a:t>
            </a:r>
            <a:endParaRPr sz="1200">
              <a:latin typeface="Calibri"/>
              <a:ea typeface="Calibri"/>
              <a:cs typeface="Calibri"/>
              <a:sym typeface="Calibri"/>
            </a:endParaRPr>
          </a:p>
          <a:p>
            <a:pPr indent="0" lvl="0" marL="0" rtl="0" algn="l">
              <a:spcBef>
                <a:spcPts val="0"/>
              </a:spcBef>
              <a:spcAft>
                <a:spcPts val="0"/>
              </a:spcAft>
              <a:buNone/>
            </a:pPr>
            <a:r>
              <a:rPr lang="en" sz="1200">
                <a:latin typeface="Calibri"/>
                <a:ea typeface="Calibri"/>
                <a:cs typeface="Calibri"/>
                <a:sym typeface="Calibri"/>
              </a:rPr>
              <a:t>Fasilitator, narasumber</a:t>
            </a:r>
            <a:endParaRPr sz="1200">
              <a:latin typeface="Calibri"/>
              <a:ea typeface="Calibri"/>
              <a:cs typeface="Calibri"/>
              <a:sym typeface="Calibri"/>
            </a:endParaRPr>
          </a:p>
        </p:txBody>
      </p:sp>
      <p:sp>
        <p:nvSpPr>
          <p:cNvPr id="380" name="Google Shape;380;p38"/>
          <p:cNvSpPr txBox="1"/>
          <p:nvPr/>
        </p:nvSpPr>
        <p:spPr>
          <a:xfrm>
            <a:off x="6845750" y="281750"/>
            <a:ext cx="2030700" cy="2047200"/>
          </a:xfrm>
          <a:prstGeom prst="rect">
            <a:avLst/>
          </a:prstGeom>
          <a:solidFill>
            <a:srgbClr val="D9D9D9"/>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100">
                <a:latin typeface="Calibri"/>
                <a:ea typeface="Calibri"/>
                <a:cs typeface="Calibri"/>
                <a:sym typeface="Calibri"/>
              </a:rPr>
              <a:t>Sumber belajar  </a:t>
            </a:r>
            <a:endParaRPr b="1" sz="1100">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 sz="1000">
                <a:latin typeface="Calibri"/>
                <a:ea typeface="Calibri"/>
                <a:cs typeface="Calibri"/>
                <a:sym typeface="Calibri"/>
              </a:rPr>
              <a:t>1. Mesin Cuaca Smurf. Peyo, 1986</a:t>
            </a:r>
            <a:endParaRPr sz="1000">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 sz="1000">
                <a:latin typeface="Calibri"/>
                <a:ea typeface="Calibri"/>
                <a:cs typeface="Calibri"/>
                <a:sym typeface="Calibri"/>
              </a:rPr>
              <a:t>2. The Tale of Two Beasts. Fiona Robertson, 2015 (video: </a:t>
            </a:r>
            <a:r>
              <a:rPr lang="en" sz="1000" u="sng">
                <a:solidFill>
                  <a:schemeClr val="hlink"/>
                </a:solidFill>
                <a:latin typeface="Calibri"/>
                <a:ea typeface="Calibri"/>
                <a:cs typeface="Calibri"/>
                <a:sym typeface="Calibri"/>
                <a:hlinkClick r:id="rId3"/>
              </a:rPr>
              <a:t>https://www.youtube.com/watch?v=zCkOocQGtDU</a:t>
            </a:r>
            <a:r>
              <a:rPr lang="en" sz="1000">
                <a:latin typeface="Calibri"/>
                <a:ea typeface="Calibri"/>
                <a:cs typeface="Calibri"/>
                <a:sym typeface="Calibri"/>
              </a:rPr>
              <a:t>)</a:t>
            </a:r>
            <a:endParaRPr sz="1000">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 sz="1000">
                <a:latin typeface="Calibri"/>
                <a:ea typeface="Calibri"/>
                <a:cs typeface="Calibri"/>
                <a:sym typeface="Calibri"/>
              </a:rPr>
              <a:t>3. Aku Suka Caramu. Audelia Agustin, 2015</a:t>
            </a:r>
            <a:endParaRPr sz="1000">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 sz="1000">
                <a:latin typeface="Calibri"/>
                <a:ea typeface="Calibri"/>
                <a:cs typeface="Calibri"/>
                <a:sym typeface="Calibri"/>
              </a:rPr>
              <a:t>4. Duck!Rabbit! Amy Krouse Rosenthal, 2009 (video: </a:t>
            </a:r>
            <a:r>
              <a:rPr lang="en" sz="1000" u="sng">
                <a:solidFill>
                  <a:schemeClr val="hlink"/>
                </a:solidFill>
                <a:latin typeface="Calibri"/>
                <a:ea typeface="Calibri"/>
                <a:cs typeface="Calibri"/>
                <a:sym typeface="Calibri"/>
                <a:hlinkClick r:id="rId4"/>
              </a:rPr>
              <a:t>https://www.youtube.com/watch?v=36AqMX5uua4</a:t>
            </a:r>
            <a:r>
              <a:rPr lang="en" sz="1000">
                <a:latin typeface="Calibri"/>
                <a:ea typeface="Calibri"/>
                <a:cs typeface="Calibri"/>
                <a:sym typeface="Calibri"/>
              </a:rPr>
              <a:t>)</a:t>
            </a:r>
            <a:endParaRPr sz="1000">
              <a:latin typeface="Calibri"/>
              <a:ea typeface="Calibri"/>
              <a:cs typeface="Calibri"/>
              <a:sym typeface="Calibri"/>
            </a:endParaRPr>
          </a:p>
        </p:txBody>
      </p:sp>
      <p:grpSp>
        <p:nvGrpSpPr>
          <p:cNvPr id="381" name="Google Shape;381;p38"/>
          <p:cNvGrpSpPr/>
          <p:nvPr/>
        </p:nvGrpSpPr>
        <p:grpSpPr>
          <a:xfrm>
            <a:off x="6845750" y="2366125"/>
            <a:ext cx="2030700" cy="2508900"/>
            <a:chOff x="6845750" y="2442325"/>
            <a:chExt cx="2030700" cy="2508900"/>
          </a:xfrm>
        </p:grpSpPr>
        <p:sp>
          <p:nvSpPr>
            <p:cNvPr id="382" name="Google Shape;382;p38"/>
            <p:cNvSpPr txBox="1"/>
            <p:nvPr/>
          </p:nvSpPr>
          <p:spPr>
            <a:xfrm>
              <a:off x="6845750" y="2442325"/>
              <a:ext cx="2030700" cy="2508900"/>
            </a:xfrm>
            <a:prstGeom prst="rect">
              <a:avLst/>
            </a:prstGeom>
            <a:solidFill>
              <a:schemeClr val="lt1"/>
            </a:solidFill>
            <a:ln cap="flat" cmpd="sng" w="9525">
              <a:solidFill>
                <a:srgbClr val="666666"/>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t/>
              </a:r>
              <a:endParaRPr b="1" sz="1100">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t/>
              </a:r>
              <a:endParaRPr sz="1000">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t/>
              </a:r>
              <a:endParaRPr sz="1000">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t/>
              </a:r>
              <a:endParaRPr sz="1000">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t/>
              </a:r>
              <a:endParaRPr sz="1000">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t/>
              </a:r>
              <a:endParaRPr sz="1000">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t/>
              </a:r>
              <a:endParaRPr sz="1000">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t/>
              </a:r>
              <a:endParaRPr sz="1000">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t/>
              </a:r>
              <a:endParaRPr sz="1000">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t/>
              </a:r>
              <a:endParaRPr sz="1000">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t/>
              </a:r>
              <a:endParaRPr sz="1000">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t/>
              </a:r>
              <a:endParaRPr sz="1000">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t/>
              </a:r>
              <a:endParaRPr sz="1000">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t/>
              </a:r>
              <a:endParaRPr sz="1000">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t/>
              </a:r>
              <a:endParaRPr sz="1000">
                <a:latin typeface="Calibri"/>
                <a:ea typeface="Calibri"/>
                <a:cs typeface="Calibri"/>
                <a:sym typeface="Calibri"/>
              </a:endParaRPr>
            </a:p>
          </p:txBody>
        </p:sp>
        <p:pic>
          <p:nvPicPr>
            <p:cNvPr id="383" name="Google Shape;383;p38"/>
            <p:cNvPicPr preferRelativeResize="0"/>
            <p:nvPr/>
          </p:nvPicPr>
          <p:blipFill>
            <a:blip r:embed="rId5">
              <a:alphaModFix/>
            </a:blip>
            <a:stretch>
              <a:fillRect/>
            </a:stretch>
          </p:blipFill>
          <p:spPr>
            <a:xfrm>
              <a:off x="7123750" y="3663225"/>
              <a:ext cx="1563050" cy="1132625"/>
            </a:xfrm>
            <a:prstGeom prst="rect">
              <a:avLst/>
            </a:prstGeom>
            <a:noFill/>
            <a:ln>
              <a:noFill/>
            </a:ln>
          </p:spPr>
        </p:pic>
        <p:pic>
          <p:nvPicPr>
            <p:cNvPr id="384" name="Google Shape;384;p38"/>
            <p:cNvPicPr preferRelativeResize="0"/>
            <p:nvPr/>
          </p:nvPicPr>
          <p:blipFill>
            <a:blip r:embed="rId6">
              <a:alphaModFix/>
            </a:blip>
            <a:stretch>
              <a:fillRect/>
            </a:stretch>
          </p:blipFill>
          <p:spPr>
            <a:xfrm>
              <a:off x="7323900" y="2442325"/>
              <a:ext cx="1497201" cy="1415301"/>
            </a:xfrm>
            <a:prstGeom prst="rect">
              <a:avLst/>
            </a:prstGeom>
            <a:noFill/>
            <a:ln>
              <a:noFill/>
            </a:ln>
          </p:spPr>
        </p:pic>
        <p:sp>
          <p:nvSpPr>
            <p:cNvPr id="385" name="Google Shape;385;p38"/>
            <p:cNvSpPr txBox="1"/>
            <p:nvPr/>
          </p:nvSpPr>
          <p:spPr>
            <a:xfrm>
              <a:off x="7400100" y="2720150"/>
              <a:ext cx="1340100" cy="646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Clr>
                  <a:schemeClr val="dk1"/>
                </a:buClr>
                <a:buSzPts val="1100"/>
                <a:buFont typeface="Arial"/>
                <a:buNone/>
              </a:pPr>
              <a:r>
                <a:rPr lang="en" sz="1000">
                  <a:latin typeface="Calibri"/>
                  <a:ea typeface="Calibri"/>
                  <a:cs typeface="Calibri"/>
                  <a:sym typeface="Calibri"/>
                </a:rPr>
                <a:t>Dengan kayu ini, saya bisa membangun rumah untuk keluarga</a:t>
              </a:r>
              <a:endParaRPr sz="1000">
                <a:latin typeface="Calibri"/>
                <a:ea typeface="Calibri"/>
                <a:cs typeface="Calibri"/>
                <a:sym typeface="Calibri"/>
              </a:endParaRPr>
            </a:p>
          </p:txBody>
        </p:sp>
      </p:grpSp>
      <p:sp>
        <p:nvSpPr>
          <p:cNvPr id="386" name="Google Shape;386;p38"/>
          <p:cNvSpPr txBox="1"/>
          <p:nvPr>
            <p:ph idx="12" type="sldNum"/>
          </p:nvPr>
        </p:nvSpPr>
        <p:spPr>
          <a:xfrm>
            <a:off x="8624858" y="47394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0" name="Shape 390"/>
        <p:cNvGrpSpPr/>
        <p:nvPr/>
      </p:nvGrpSpPr>
      <p:grpSpPr>
        <a:xfrm>
          <a:off x="0" y="0"/>
          <a:ext cx="0" cy="0"/>
          <a:chOff x="0" y="0"/>
          <a:chExt cx="0" cy="0"/>
        </a:xfrm>
      </p:grpSpPr>
      <p:sp>
        <p:nvSpPr>
          <p:cNvPr id="391" name="Google Shape;391;p39"/>
          <p:cNvSpPr txBox="1"/>
          <p:nvPr>
            <p:ph type="title"/>
          </p:nvPr>
        </p:nvSpPr>
        <p:spPr>
          <a:xfrm>
            <a:off x="235500" y="64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Mesin Cuaca Smurf</a:t>
            </a:r>
            <a:endParaRPr/>
          </a:p>
        </p:txBody>
      </p:sp>
      <p:sp>
        <p:nvSpPr>
          <p:cNvPr id="392" name="Google Shape;392;p39"/>
          <p:cNvSpPr txBox="1"/>
          <p:nvPr/>
        </p:nvSpPr>
        <p:spPr>
          <a:xfrm>
            <a:off x="250200" y="373075"/>
            <a:ext cx="6482700" cy="35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en" sz="1000">
                <a:latin typeface="Calibri"/>
                <a:ea typeface="Calibri"/>
                <a:cs typeface="Calibri"/>
                <a:sym typeface="Calibri"/>
              </a:rPr>
              <a:t>Disadur dari buku “Petualangan Astrosmurf” oleh Peyo (terjemahan 1986)</a:t>
            </a:r>
            <a:r>
              <a:rPr lang="en" sz="1100">
                <a:latin typeface="Calibri"/>
                <a:ea typeface="Calibri"/>
                <a:cs typeface="Calibri"/>
                <a:sym typeface="Calibri"/>
              </a:rPr>
              <a:t> </a:t>
            </a:r>
            <a:endParaRPr sz="1100">
              <a:latin typeface="Calibri"/>
              <a:ea typeface="Calibri"/>
              <a:cs typeface="Calibri"/>
              <a:sym typeface="Calibri"/>
            </a:endParaRPr>
          </a:p>
        </p:txBody>
      </p:sp>
      <p:sp>
        <p:nvSpPr>
          <p:cNvPr id="393" name="Google Shape;393;p39"/>
          <p:cNvSpPr txBox="1"/>
          <p:nvPr/>
        </p:nvSpPr>
        <p:spPr>
          <a:xfrm>
            <a:off x="250200" y="677875"/>
            <a:ext cx="8505900" cy="4417500"/>
          </a:xfrm>
          <a:prstGeom prst="rect">
            <a:avLst/>
          </a:prstGeom>
          <a:noFill/>
          <a:ln>
            <a:noFill/>
          </a:ln>
        </p:spPr>
        <p:txBody>
          <a:bodyPr anchorCtr="0" anchor="t" bIns="91425" lIns="91425" spcFirstLastPara="1" rIns="91425" wrap="square" tIns="91425">
            <a:spAutoFit/>
          </a:bodyPr>
          <a:lstStyle/>
          <a:p>
            <a:pPr indent="114300" lvl="0" marL="0" rtl="0" algn="just">
              <a:spcBef>
                <a:spcPts val="0"/>
              </a:spcBef>
              <a:spcAft>
                <a:spcPts val="0"/>
              </a:spcAft>
              <a:buNone/>
            </a:pPr>
            <a:r>
              <a:rPr lang="en" sz="1100">
                <a:latin typeface="Calibri"/>
                <a:ea typeface="Calibri"/>
                <a:cs typeface="Calibri"/>
                <a:sym typeface="Calibri"/>
              </a:rPr>
              <a:t>Alkisah di negeri yang jauh, hiduplah sekumpulan makhluk kecil berwarna biru yang dikenal sebagai Smurf. Mereka hidup damai di sebuah desa terpencil, dengan pemimpin mereka Papa Smurf.</a:t>
            </a:r>
            <a:endParaRPr sz="1100">
              <a:latin typeface="Calibri"/>
              <a:ea typeface="Calibri"/>
              <a:cs typeface="Calibri"/>
              <a:sym typeface="Calibri"/>
            </a:endParaRPr>
          </a:p>
          <a:p>
            <a:pPr indent="114300" lvl="0" marL="0" rtl="0" algn="just">
              <a:spcBef>
                <a:spcPts val="0"/>
              </a:spcBef>
              <a:spcAft>
                <a:spcPts val="0"/>
              </a:spcAft>
              <a:buNone/>
            </a:pPr>
            <a:r>
              <a:rPr lang="en" sz="1100">
                <a:latin typeface="Calibri"/>
                <a:ea typeface="Calibri"/>
                <a:cs typeface="Calibri"/>
                <a:sym typeface="Calibri"/>
              </a:rPr>
              <a:t>Sudah seminggu penuh hujan terus turun di Desa Smurf. Para Smurf sangat bosan diam di rumah. Melihat hal itu, Smurf Terampil tak bisa tinggal diam. Ia berpikir keras agar mereka bisa menikmati hari yang cerah. Selama berhari-hari ia berpikir, mencorat-coret dan menghitung, hingga akhirnya… “Aha! Aku tahu!” Smurf Terampil pun sibuk membangun sesuatu.</a:t>
            </a:r>
            <a:endParaRPr sz="1100">
              <a:latin typeface="Calibri"/>
              <a:ea typeface="Calibri"/>
              <a:cs typeface="Calibri"/>
              <a:sym typeface="Calibri"/>
            </a:endParaRPr>
          </a:p>
          <a:p>
            <a:pPr indent="114300" lvl="0" marL="0" rtl="0" algn="just">
              <a:spcBef>
                <a:spcPts val="0"/>
              </a:spcBef>
              <a:spcAft>
                <a:spcPts val="0"/>
              </a:spcAft>
              <a:buNone/>
            </a:pPr>
            <a:r>
              <a:rPr lang="en" sz="1100">
                <a:latin typeface="Calibri"/>
                <a:ea typeface="Calibri"/>
                <a:cs typeface="Calibri"/>
                <a:sym typeface="Calibri"/>
              </a:rPr>
              <a:t>Hari masih hujan ketika Smurf Terampil berlari-lari memanggil para Smurf. “Hai Smurf, lihat! Ini penemuanku! Lihat apa yang bisa kulakukan!” Smurf Terampil menarik satu tuas, cuaca mendadak berubah cerah. Smurf Terampil mendorong tuas tersebut, dan hujan kembali turun. “Aku menemukan mesin pengatur cuaca. Sekarang kita bisa mengatur cuaca semau kita!”</a:t>
            </a:r>
            <a:endParaRPr sz="1100">
              <a:latin typeface="Calibri"/>
              <a:ea typeface="Calibri"/>
              <a:cs typeface="Calibri"/>
              <a:sym typeface="Calibri"/>
            </a:endParaRPr>
          </a:p>
          <a:p>
            <a:pPr indent="114300" lvl="0" marL="0" rtl="0" algn="just">
              <a:spcBef>
                <a:spcPts val="0"/>
              </a:spcBef>
              <a:spcAft>
                <a:spcPts val="0"/>
              </a:spcAft>
              <a:buNone/>
            </a:pPr>
            <a:r>
              <a:rPr lang="en" sz="1100">
                <a:latin typeface="Calibri"/>
                <a:ea typeface="Calibri"/>
                <a:cs typeface="Calibri"/>
                <a:sym typeface="Calibri"/>
              </a:rPr>
              <a:t>“Wah, mesinmu sangat hebat,” puji Papa Smurf, “kalau begitu, buatlah cuaca kembali cerah. Kita akan pergi piknik!” Smurf Terampil kembali menggerakkan tuas. Hujan berhenti dan matahari bersinar terang. Dengan gembira ria, para Smurf pergi ke hutan untuk berpiknik.</a:t>
            </a:r>
            <a:endParaRPr sz="1100">
              <a:latin typeface="Calibri"/>
              <a:ea typeface="Calibri"/>
              <a:cs typeface="Calibri"/>
              <a:sym typeface="Calibri"/>
            </a:endParaRPr>
          </a:p>
          <a:p>
            <a:pPr indent="114300" lvl="0" marL="0" rtl="0" algn="just">
              <a:spcBef>
                <a:spcPts val="0"/>
              </a:spcBef>
              <a:spcAft>
                <a:spcPts val="0"/>
              </a:spcAft>
              <a:buNone/>
            </a:pPr>
            <a:r>
              <a:rPr lang="en" sz="1100">
                <a:latin typeface="Calibri"/>
                <a:ea typeface="Calibri"/>
                <a:cs typeface="Calibri"/>
                <a:sym typeface="Calibri"/>
              </a:rPr>
              <a:t>Tetapi, ternyata tidak semua Smurf senang. Smurf Petani merasa cemas, karena tanaman seladanya layu kepanasan. “Kalau panas begini, panenku bisa gagal!” pikirnya, “kecuali… hmm.. mungkin aku bisa mengembalikan hujan.” Smurf Petani berjalan menuju mesin cuaca.</a:t>
            </a:r>
            <a:endParaRPr sz="1100">
              <a:latin typeface="Calibri"/>
              <a:ea typeface="Calibri"/>
              <a:cs typeface="Calibri"/>
              <a:sym typeface="Calibri"/>
            </a:endParaRPr>
          </a:p>
          <a:p>
            <a:pPr indent="114300" lvl="0" marL="0" rtl="0" algn="just">
              <a:spcBef>
                <a:spcPts val="0"/>
              </a:spcBef>
              <a:spcAft>
                <a:spcPts val="0"/>
              </a:spcAft>
              <a:buNone/>
            </a:pPr>
            <a:r>
              <a:rPr lang="en" sz="1100">
                <a:latin typeface="Calibri"/>
                <a:ea typeface="Calibri"/>
                <a:cs typeface="Calibri"/>
                <a:sym typeface="Calibri"/>
              </a:rPr>
              <a:t>Sementara itu di hutan, Smurf Penyair sangat bahagia karena cuaca begitu cerah. “Ah, hari yang indah ini membuatku ingin menulis puisi!” ujarnya. Ia berdiri dan mulai merangkai kata, ketika tiba-tiba… bresss! Hujan turun dengan derasnya. “Argh! Puisiku yang indah jadi buyar!” geramnya kesal. “Mesin cuacanya kenapa, sih?” Smurf Penyair bergegas menuju mesin cuaca.</a:t>
            </a:r>
            <a:endParaRPr sz="1100">
              <a:latin typeface="Calibri"/>
              <a:ea typeface="Calibri"/>
              <a:cs typeface="Calibri"/>
              <a:sym typeface="Calibri"/>
            </a:endParaRPr>
          </a:p>
          <a:p>
            <a:pPr indent="114300" lvl="0" marL="0" rtl="0" algn="just">
              <a:spcBef>
                <a:spcPts val="0"/>
              </a:spcBef>
              <a:spcAft>
                <a:spcPts val="0"/>
              </a:spcAft>
              <a:buNone/>
            </a:pPr>
            <a:r>
              <a:rPr lang="en" sz="1100">
                <a:latin typeface="Calibri"/>
                <a:ea typeface="Calibri"/>
                <a:cs typeface="Calibri"/>
                <a:sym typeface="Calibri"/>
              </a:rPr>
              <a:t>Tak disangka, sesampai di sana, dilihatnya Smurf Petani sedang membuat hujan dengan mesin cuaca. “Hei, Smurf Petani! Apa yang kau lakukan?” sergah Smurf Penyair. “Aku tak suka panas, aku perlu hujan!” jawab Smurf Petani. “Tapi aku perlu cerah! Gara-gara kamu, puisiku jadi buyar!” Smurf Penyair menarik tuas hingga hujan berhenti. “Hei, apa-apaan?” seru Smurf Petani sambil mendorong tuas. Hujan kembali turun. “Yang benar saja!” Smurf Penyair dan Smurf Petani bergulat berebutan tuas, hingga… KRAK! Tuas itu patah dan mesin menjadi lepas kendali. Cuaca mendadak menjadi kacau. Matahari bersinar, namun turun salju. Awan tebal datang berarak bersama angin kencang, hujan badai turun dengan kilat menyambar-nyambar. Semua Smurf sangat ketakutan. Untung Papa Smurf bertindak cepat. Diambilnya layang-layang milik salah satu Smurf. Ia menerbangkan layang-layang, lalu benangnya diikatkan pada mesin cuaca. Tepat setelah benang terikat, kilat besar menyambar layangan. Listrik dari kilat mengalir melalui benang dan menyambar mesin cuaca. ZAP! Dalam sekejap mesin cuaca meledak berkeping-keping.</a:t>
            </a:r>
            <a:endParaRPr sz="1100">
              <a:latin typeface="Calibri"/>
              <a:ea typeface="Calibri"/>
              <a:cs typeface="Calibri"/>
              <a:sym typeface="Calibri"/>
            </a:endParaRPr>
          </a:p>
          <a:p>
            <a:pPr indent="114300" lvl="0" marL="0" rtl="0" algn="just">
              <a:spcBef>
                <a:spcPts val="0"/>
              </a:spcBef>
              <a:spcAft>
                <a:spcPts val="0"/>
              </a:spcAft>
              <a:buNone/>
            </a:pPr>
            <a:r>
              <a:rPr lang="en" sz="1100">
                <a:latin typeface="Calibri"/>
                <a:ea typeface="Calibri"/>
                <a:cs typeface="Calibri"/>
                <a:sym typeface="Calibri"/>
              </a:rPr>
              <a:t>Di hutan, cuaca kembali tenang. Para Smurf menarik nafas lega dan kembali pulang ke desa. “Mungkin lebih baik kalau cuaca dibiarkan apa adanya saja,” ucap Smurf Terampil akhirnya.</a:t>
            </a:r>
            <a:endParaRPr sz="1100">
              <a:latin typeface="Calibri"/>
              <a:ea typeface="Calibri"/>
              <a:cs typeface="Calibri"/>
              <a:sym typeface="Calibri"/>
            </a:endParaRPr>
          </a:p>
        </p:txBody>
      </p:sp>
      <p:sp>
        <p:nvSpPr>
          <p:cNvPr id="394" name="Google Shape;394;p39"/>
          <p:cNvSpPr txBox="1"/>
          <p:nvPr>
            <p:ph idx="12" type="sldNum"/>
          </p:nvPr>
        </p:nvSpPr>
        <p:spPr>
          <a:xfrm>
            <a:off x="8548658" y="47394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8" name="Shape 398"/>
        <p:cNvGrpSpPr/>
        <p:nvPr/>
      </p:nvGrpSpPr>
      <p:grpSpPr>
        <a:xfrm>
          <a:off x="0" y="0"/>
          <a:ext cx="0" cy="0"/>
          <a:chOff x="0" y="0"/>
          <a:chExt cx="0" cy="0"/>
        </a:xfrm>
      </p:grpSpPr>
      <p:sp>
        <p:nvSpPr>
          <p:cNvPr id="399" name="Google Shape;399;p40"/>
          <p:cNvSpPr txBox="1"/>
          <p:nvPr/>
        </p:nvSpPr>
        <p:spPr>
          <a:xfrm>
            <a:off x="2179775" y="210300"/>
            <a:ext cx="4597500" cy="4894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latin typeface="Calibri"/>
                <a:ea typeface="Calibri"/>
                <a:cs typeface="Calibri"/>
                <a:sym typeface="Calibri"/>
              </a:rPr>
              <a:t>Persiapan</a:t>
            </a:r>
            <a:endParaRPr b="1">
              <a:latin typeface="Calibri"/>
              <a:ea typeface="Calibri"/>
              <a:cs typeface="Calibri"/>
              <a:sym typeface="Calibri"/>
            </a:endParaRPr>
          </a:p>
          <a:p>
            <a:pPr indent="0" lvl="0" marL="0" rtl="0" algn="l">
              <a:spcBef>
                <a:spcPts val="0"/>
              </a:spcBef>
              <a:spcAft>
                <a:spcPts val="0"/>
              </a:spcAft>
              <a:buNone/>
            </a:pPr>
            <a:r>
              <a:rPr lang="en" sz="1200">
                <a:latin typeface="Calibri"/>
                <a:ea typeface="Calibri"/>
                <a:cs typeface="Calibri"/>
                <a:sym typeface="Calibri"/>
              </a:rPr>
              <a:t>1. Guru mempelajari aktivis anak yang bergerak di bidang lingkungan, memilih beberapa sebagai contoh dan mengunduh/mencetak fotonya.</a:t>
            </a:r>
            <a:endParaRPr sz="1200">
              <a:latin typeface="Calibri"/>
              <a:ea typeface="Calibri"/>
              <a:cs typeface="Calibri"/>
              <a:sym typeface="Calibri"/>
            </a:endParaRPr>
          </a:p>
          <a:p>
            <a:pPr indent="0" lvl="0" marL="0" rtl="0" algn="l">
              <a:spcBef>
                <a:spcPts val="0"/>
              </a:spcBef>
              <a:spcAft>
                <a:spcPts val="0"/>
              </a:spcAft>
              <a:buNone/>
            </a:pPr>
            <a:r>
              <a:rPr lang="en" sz="1200">
                <a:latin typeface="Calibri"/>
                <a:ea typeface="Calibri"/>
                <a:cs typeface="Calibri"/>
                <a:sym typeface="Calibri"/>
              </a:rPr>
              <a:t>2. Guru menyiapkan perlengkapan aktivitas “kutub mencair” (lihat halaman berikutnya).</a:t>
            </a:r>
            <a:endParaRPr sz="1200">
              <a:latin typeface="Calibri"/>
              <a:ea typeface="Calibri"/>
              <a:cs typeface="Calibri"/>
              <a:sym typeface="Calibri"/>
            </a:endParaRPr>
          </a:p>
          <a:p>
            <a:pPr indent="0" lvl="0" marL="0" rtl="0" algn="l">
              <a:spcBef>
                <a:spcPts val="0"/>
              </a:spcBef>
              <a:spcAft>
                <a:spcPts val="0"/>
              </a:spcAft>
              <a:buNone/>
            </a:pPr>
            <a:r>
              <a:t/>
            </a:r>
            <a:endParaRPr sz="1200">
              <a:latin typeface="Calibri"/>
              <a:ea typeface="Calibri"/>
              <a:cs typeface="Calibri"/>
              <a:sym typeface="Calibri"/>
            </a:endParaRPr>
          </a:p>
          <a:p>
            <a:pPr indent="0" lvl="0" marL="0" rtl="0" algn="l">
              <a:spcBef>
                <a:spcPts val="0"/>
              </a:spcBef>
              <a:spcAft>
                <a:spcPts val="0"/>
              </a:spcAft>
              <a:buNone/>
            </a:pPr>
            <a:r>
              <a:rPr b="1" lang="en">
                <a:latin typeface="Calibri"/>
                <a:ea typeface="Calibri"/>
                <a:cs typeface="Calibri"/>
                <a:sym typeface="Calibri"/>
              </a:rPr>
              <a:t>Pelaksanaan</a:t>
            </a:r>
            <a:endParaRPr b="1">
              <a:latin typeface="Calibri"/>
              <a:ea typeface="Calibri"/>
              <a:cs typeface="Calibri"/>
              <a:sym typeface="Calibri"/>
            </a:endParaRPr>
          </a:p>
          <a:p>
            <a:pPr indent="0" lvl="0" marL="0" rtl="0" algn="l">
              <a:spcBef>
                <a:spcPts val="0"/>
              </a:spcBef>
              <a:spcAft>
                <a:spcPts val="0"/>
              </a:spcAft>
              <a:buNone/>
            </a:pPr>
            <a:r>
              <a:rPr lang="en" sz="1200">
                <a:latin typeface="Calibri"/>
                <a:ea typeface="Calibri"/>
                <a:cs typeface="Calibri"/>
                <a:sym typeface="Calibri"/>
              </a:rPr>
              <a:t>1. </a:t>
            </a:r>
            <a:r>
              <a:rPr b="1" lang="en" sz="1200">
                <a:latin typeface="Calibri"/>
                <a:ea typeface="Calibri"/>
                <a:cs typeface="Calibri"/>
                <a:sym typeface="Calibri"/>
              </a:rPr>
              <a:t>Kait:</a:t>
            </a:r>
            <a:r>
              <a:rPr lang="en" sz="1200">
                <a:latin typeface="Calibri"/>
                <a:ea typeface="Calibri"/>
                <a:cs typeface="Calibri"/>
                <a:sym typeface="Calibri"/>
              </a:rPr>
              <a:t> guru menunjukkan foto-foto aktivis anak dan meminta </a:t>
            </a:r>
            <a:r>
              <a:rPr lang="en" sz="1200">
                <a:latin typeface="Calibri"/>
                <a:ea typeface="Calibri"/>
                <a:cs typeface="Calibri"/>
                <a:sym typeface="Calibri"/>
              </a:rPr>
              <a:t>peserta didik</a:t>
            </a:r>
            <a:r>
              <a:rPr lang="en" sz="1200">
                <a:latin typeface="Calibri"/>
                <a:ea typeface="Calibri"/>
                <a:cs typeface="Calibri"/>
                <a:sym typeface="Calibri"/>
              </a:rPr>
              <a:t> menebak siapa mereka. Guru lalu menjelaskan: sama seperti </a:t>
            </a:r>
            <a:r>
              <a:rPr lang="en" sz="1200">
                <a:latin typeface="Calibri"/>
                <a:ea typeface="Calibri"/>
                <a:cs typeface="Calibri"/>
                <a:sym typeface="Calibri"/>
              </a:rPr>
              <a:t>peserta didik</a:t>
            </a:r>
            <a:r>
              <a:rPr lang="en" sz="1200">
                <a:latin typeface="Calibri"/>
                <a:ea typeface="Calibri"/>
                <a:cs typeface="Calibri"/>
                <a:sym typeface="Calibri"/>
              </a:rPr>
              <a:t>, anak-anak ini juga belajar tentang masalah lingkungan dan perubahan iklim. Mereka lalu membuat aksi nyata dan menjadi solusi dari permasalahan. Bahkan salah satunya (Greta Thunberg) berhasil membuat berbagai negara, termasuk Indonesia, memasukkan perubahan iklim ke dalam kurikulum sekolah. Jadi, kita bisa belajar perubahan iklim saat ini karena inisiatif seorang anak.</a:t>
            </a:r>
            <a:endParaRPr sz="1200">
              <a:latin typeface="Calibri"/>
              <a:ea typeface="Calibri"/>
              <a:cs typeface="Calibri"/>
              <a:sym typeface="Calibri"/>
            </a:endParaRPr>
          </a:p>
          <a:p>
            <a:pPr indent="0" lvl="0" marL="0" rtl="0" algn="l">
              <a:spcBef>
                <a:spcPts val="0"/>
              </a:spcBef>
              <a:spcAft>
                <a:spcPts val="0"/>
              </a:spcAft>
              <a:buNone/>
            </a:pPr>
            <a:r>
              <a:rPr lang="en" sz="1200">
                <a:latin typeface="Calibri"/>
                <a:ea typeface="Calibri"/>
                <a:cs typeface="Calibri"/>
                <a:sym typeface="Calibri"/>
              </a:rPr>
              <a:t>2. Guru lalu mengajak </a:t>
            </a:r>
            <a:r>
              <a:rPr lang="en" sz="1200">
                <a:latin typeface="Calibri"/>
                <a:ea typeface="Calibri"/>
                <a:cs typeface="Calibri"/>
                <a:sym typeface="Calibri"/>
              </a:rPr>
              <a:t>peserta didik</a:t>
            </a:r>
            <a:r>
              <a:rPr lang="en" sz="1200">
                <a:latin typeface="Calibri"/>
                <a:ea typeface="Calibri"/>
                <a:cs typeface="Calibri"/>
                <a:sym typeface="Calibri"/>
              </a:rPr>
              <a:t> untuk aktif berperan menanggulangi perubahan iklim, dimulai dari belajar bekerja sama mencapai tujuan.</a:t>
            </a:r>
            <a:endParaRPr sz="1200">
              <a:latin typeface="Calibri"/>
              <a:ea typeface="Calibri"/>
              <a:cs typeface="Calibri"/>
              <a:sym typeface="Calibri"/>
            </a:endParaRPr>
          </a:p>
          <a:p>
            <a:pPr indent="0" lvl="0" marL="0" rtl="0" algn="l">
              <a:spcBef>
                <a:spcPts val="0"/>
              </a:spcBef>
              <a:spcAft>
                <a:spcPts val="0"/>
              </a:spcAft>
              <a:buNone/>
            </a:pPr>
            <a:r>
              <a:rPr lang="en" sz="1200">
                <a:latin typeface="Calibri"/>
                <a:ea typeface="Calibri"/>
                <a:cs typeface="Calibri"/>
                <a:sym typeface="Calibri"/>
              </a:rPr>
              <a:t>3. Guru memandu permainan “kutub mencair” dan refleksi permainan (lihat halaman berikutnya)</a:t>
            </a:r>
            <a:endParaRPr sz="1200">
              <a:latin typeface="Calibri"/>
              <a:ea typeface="Calibri"/>
              <a:cs typeface="Calibri"/>
              <a:sym typeface="Calibri"/>
            </a:endParaRPr>
          </a:p>
          <a:p>
            <a:pPr indent="0" lvl="0" marL="0" rtl="0" algn="l">
              <a:spcBef>
                <a:spcPts val="0"/>
              </a:spcBef>
              <a:spcAft>
                <a:spcPts val="0"/>
              </a:spcAft>
              <a:buNone/>
            </a:pPr>
            <a:r>
              <a:rPr lang="en" sz="1200">
                <a:latin typeface="Calibri"/>
                <a:ea typeface="Calibri"/>
                <a:cs typeface="Calibri"/>
                <a:sym typeface="Calibri"/>
              </a:rPr>
              <a:t>4. P</a:t>
            </a:r>
            <a:r>
              <a:rPr lang="en" sz="1200">
                <a:latin typeface="Calibri"/>
                <a:ea typeface="Calibri"/>
                <a:cs typeface="Calibri"/>
                <a:sym typeface="Calibri"/>
              </a:rPr>
              <a:t>eserta didik</a:t>
            </a:r>
            <a:r>
              <a:rPr lang="en" sz="1200">
                <a:latin typeface="Calibri"/>
                <a:ea typeface="Calibri"/>
                <a:cs typeface="Calibri"/>
                <a:sym typeface="Calibri"/>
              </a:rPr>
              <a:t> menuliskan refleksi kegiatan pada jurnal projek</a:t>
            </a:r>
            <a:endParaRPr sz="1200">
              <a:latin typeface="Calibri"/>
              <a:ea typeface="Calibri"/>
              <a:cs typeface="Calibri"/>
              <a:sym typeface="Calibri"/>
            </a:endParaRPr>
          </a:p>
          <a:p>
            <a:pPr indent="0" lvl="0" marL="0" rtl="0" algn="l">
              <a:spcBef>
                <a:spcPts val="0"/>
              </a:spcBef>
              <a:spcAft>
                <a:spcPts val="0"/>
              </a:spcAft>
              <a:buNone/>
            </a:pPr>
            <a:r>
              <a:t/>
            </a:r>
            <a:endParaRPr sz="1200">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b="1" lang="en">
                <a:solidFill>
                  <a:schemeClr val="dk1"/>
                </a:solidFill>
                <a:latin typeface="Calibri"/>
                <a:ea typeface="Calibri"/>
                <a:cs typeface="Calibri"/>
                <a:sym typeface="Calibri"/>
              </a:rPr>
              <a:t>Tugas</a:t>
            </a:r>
            <a:endParaRPr sz="1200">
              <a:latin typeface="Calibri"/>
              <a:ea typeface="Calibri"/>
              <a:cs typeface="Calibri"/>
              <a:sym typeface="Calibri"/>
            </a:endParaRPr>
          </a:p>
          <a:p>
            <a:pPr indent="0" lvl="0" marL="0" rtl="0" algn="l">
              <a:spcBef>
                <a:spcPts val="0"/>
              </a:spcBef>
              <a:spcAft>
                <a:spcPts val="0"/>
              </a:spcAft>
              <a:buNone/>
            </a:pPr>
            <a:r>
              <a:rPr lang="en" sz="1200">
                <a:latin typeface="Calibri"/>
                <a:ea typeface="Calibri"/>
                <a:cs typeface="Calibri"/>
                <a:sym typeface="Calibri"/>
              </a:rPr>
              <a:t>P</a:t>
            </a:r>
            <a:r>
              <a:rPr lang="en" sz="1200">
                <a:latin typeface="Calibri"/>
                <a:ea typeface="Calibri"/>
                <a:cs typeface="Calibri"/>
                <a:sym typeface="Calibri"/>
              </a:rPr>
              <a:t>eserta didik membuat artikel tentang salah satu aktivis anak yang menjadi inspirasi baginya.</a:t>
            </a:r>
            <a:endParaRPr sz="1200">
              <a:latin typeface="Calibri"/>
              <a:ea typeface="Calibri"/>
              <a:cs typeface="Calibri"/>
              <a:sym typeface="Calibri"/>
            </a:endParaRPr>
          </a:p>
        </p:txBody>
      </p:sp>
      <p:sp>
        <p:nvSpPr>
          <p:cNvPr id="400" name="Google Shape;400;p40"/>
          <p:cNvSpPr txBox="1"/>
          <p:nvPr/>
        </p:nvSpPr>
        <p:spPr>
          <a:xfrm>
            <a:off x="264875" y="286500"/>
            <a:ext cx="1838700" cy="4833300"/>
          </a:xfrm>
          <a:prstGeom prst="rect">
            <a:avLst/>
          </a:prstGeom>
          <a:solidFill>
            <a:srgbClr val="FFFCCC"/>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300">
                <a:latin typeface="Calibri"/>
                <a:ea typeface="Calibri"/>
                <a:cs typeface="Calibri"/>
                <a:sym typeface="Calibri"/>
              </a:rPr>
              <a:t>Topik</a:t>
            </a:r>
            <a:r>
              <a:rPr b="1" lang="en" sz="1300">
                <a:latin typeface="Calibri"/>
                <a:ea typeface="Calibri"/>
                <a:cs typeface="Calibri"/>
                <a:sym typeface="Calibri"/>
              </a:rPr>
              <a:t> 4</a:t>
            </a:r>
            <a:endParaRPr b="1" sz="1300">
              <a:latin typeface="Calibri"/>
              <a:ea typeface="Calibri"/>
              <a:cs typeface="Calibri"/>
              <a:sym typeface="Calibri"/>
            </a:endParaRPr>
          </a:p>
          <a:p>
            <a:pPr indent="0" lvl="0" marL="0" rtl="0" algn="l">
              <a:spcBef>
                <a:spcPts val="0"/>
              </a:spcBef>
              <a:spcAft>
                <a:spcPts val="0"/>
              </a:spcAft>
              <a:buNone/>
            </a:pPr>
            <a:r>
              <a:rPr b="1" lang="en" sz="1300">
                <a:latin typeface="Calibri"/>
                <a:ea typeface="Calibri"/>
                <a:cs typeface="Calibri"/>
                <a:sym typeface="Calibri"/>
              </a:rPr>
              <a:t>Mari Atasi Bersama</a:t>
            </a:r>
            <a:endParaRPr b="1" sz="1300">
              <a:latin typeface="Calibri"/>
              <a:ea typeface="Calibri"/>
              <a:cs typeface="Calibri"/>
              <a:sym typeface="Calibri"/>
            </a:endParaRPr>
          </a:p>
          <a:p>
            <a:pPr indent="0" lvl="0" marL="0" rtl="0" algn="l">
              <a:spcBef>
                <a:spcPts val="0"/>
              </a:spcBef>
              <a:spcAft>
                <a:spcPts val="0"/>
              </a:spcAft>
              <a:buNone/>
            </a:pPr>
            <a:r>
              <a:rPr lang="en" sz="1200">
                <a:latin typeface="Calibri"/>
                <a:ea typeface="Calibri"/>
                <a:cs typeface="Calibri"/>
                <a:sym typeface="Calibri"/>
              </a:rPr>
              <a:t>Aktivitas</a:t>
            </a:r>
            <a:r>
              <a:rPr lang="en" sz="1200">
                <a:latin typeface="Calibri"/>
                <a:ea typeface="Calibri"/>
                <a:cs typeface="Calibri"/>
                <a:sym typeface="Calibri"/>
              </a:rPr>
              <a:t> 10</a:t>
            </a:r>
            <a:endParaRPr sz="1200">
              <a:latin typeface="Calibri"/>
              <a:ea typeface="Calibri"/>
              <a:cs typeface="Calibri"/>
              <a:sym typeface="Calibri"/>
            </a:endParaRPr>
          </a:p>
          <a:p>
            <a:pPr indent="0" lvl="0" marL="0" rtl="0" algn="l">
              <a:spcBef>
                <a:spcPts val="0"/>
              </a:spcBef>
              <a:spcAft>
                <a:spcPts val="0"/>
              </a:spcAft>
              <a:buNone/>
            </a:pPr>
            <a:r>
              <a:t/>
            </a:r>
            <a:endParaRPr sz="1200">
              <a:latin typeface="Calibri"/>
              <a:ea typeface="Calibri"/>
              <a:cs typeface="Calibri"/>
              <a:sym typeface="Calibri"/>
            </a:endParaRPr>
          </a:p>
          <a:p>
            <a:pPr indent="0" lvl="0" marL="0" rtl="0" algn="l">
              <a:spcBef>
                <a:spcPts val="0"/>
              </a:spcBef>
              <a:spcAft>
                <a:spcPts val="0"/>
              </a:spcAft>
              <a:buNone/>
            </a:pPr>
            <a:r>
              <a:t/>
            </a:r>
            <a:endParaRPr sz="1200">
              <a:latin typeface="Calibri"/>
              <a:ea typeface="Calibri"/>
              <a:cs typeface="Calibri"/>
              <a:sym typeface="Calibri"/>
            </a:endParaRPr>
          </a:p>
          <a:p>
            <a:pPr indent="0" lvl="0" marL="0" rtl="0" algn="l">
              <a:spcBef>
                <a:spcPts val="0"/>
              </a:spcBef>
              <a:spcAft>
                <a:spcPts val="0"/>
              </a:spcAft>
              <a:buNone/>
            </a:pPr>
            <a:r>
              <a:t/>
            </a:r>
            <a:endParaRPr sz="1200">
              <a:latin typeface="Calibri"/>
              <a:ea typeface="Calibri"/>
              <a:cs typeface="Calibri"/>
              <a:sym typeface="Calibri"/>
            </a:endParaRPr>
          </a:p>
          <a:p>
            <a:pPr indent="0" lvl="0" marL="0" rtl="0" algn="l">
              <a:spcBef>
                <a:spcPts val="0"/>
              </a:spcBef>
              <a:spcAft>
                <a:spcPts val="0"/>
              </a:spcAft>
              <a:buNone/>
            </a:pPr>
            <a:r>
              <a:rPr b="1" lang="en" sz="1200">
                <a:latin typeface="Calibri"/>
                <a:ea typeface="Calibri"/>
                <a:cs typeface="Calibri"/>
                <a:sym typeface="Calibri"/>
              </a:rPr>
              <a:t>Tujuan</a:t>
            </a:r>
            <a:endParaRPr b="1" sz="1200">
              <a:latin typeface="Calibri"/>
              <a:ea typeface="Calibri"/>
              <a:cs typeface="Calibri"/>
              <a:sym typeface="Calibri"/>
            </a:endParaRPr>
          </a:p>
          <a:p>
            <a:pPr indent="0" lvl="0" marL="0" rtl="0" algn="l">
              <a:spcBef>
                <a:spcPts val="0"/>
              </a:spcBef>
              <a:spcAft>
                <a:spcPts val="0"/>
              </a:spcAft>
              <a:buNone/>
            </a:pPr>
            <a:r>
              <a:rPr lang="en" sz="1200">
                <a:latin typeface="Calibri"/>
                <a:ea typeface="Calibri"/>
                <a:cs typeface="Calibri"/>
                <a:sym typeface="Calibri"/>
              </a:rPr>
              <a:t>- Menginspirasi peserta didik bahwa anak-anak pun bisa membuat perubahan</a:t>
            </a:r>
            <a:endParaRPr sz="1200">
              <a:latin typeface="Calibri"/>
              <a:ea typeface="Calibri"/>
              <a:cs typeface="Calibri"/>
              <a:sym typeface="Calibri"/>
            </a:endParaRPr>
          </a:p>
          <a:p>
            <a:pPr indent="0" lvl="0" marL="0" rtl="0" algn="l">
              <a:spcBef>
                <a:spcPts val="0"/>
              </a:spcBef>
              <a:spcAft>
                <a:spcPts val="0"/>
              </a:spcAft>
              <a:buNone/>
            </a:pPr>
            <a:r>
              <a:rPr lang="en" sz="1200">
                <a:latin typeface="Calibri"/>
                <a:ea typeface="Calibri"/>
                <a:cs typeface="Calibri"/>
                <a:sym typeface="Calibri"/>
              </a:rPr>
              <a:t>- Melatih kepedulian dan kemampuan kerjasama</a:t>
            </a:r>
            <a:endParaRPr sz="1200">
              <a:latin typeface="Calibri"/>
              <a:ea typeface="Calibri"/>
              <a:cs typeface="Calibri"/>
              <a:sym typeface="Calibri"/>
            </a:endParaRPr>
          </a:p>
          <a:p>
            <a:pPr indent="0" lvl="0" marL="0" rtl="0" algn="l">
              <a:spcBef>
                <a:spcPts val="0"/>
              </a:spcBef>
              <a:spcAft>
                <a:spcPts val="0"/>
              </a:spcAft>
              <a:buNone/>
            </a:pPr>
            <a:r>
              <a:t/>
            </a:r>
            <a:endParaRPr sz="1200">
              <a:latin typeface="Calibri"/>
              <a:ea typeface="Calibri"/>
              <a:cs typeface="Calibri"/>
              <a:sym typeface="Calibri"/>
            </a:endParaRPr>
          </a:p>
          <a:p>
            <a:pPr indent="0" lvl="0" marL="0" rtl="0" algn="l">
              <a:spcBef>
                <a:spcPts val="0"/>
              </a:spcBef>
              <a:spcAft>
                <a:spcPts val="0"/>
              </a:spcAft>
              <a:buNone/>
            </a:pPr>
            <a:r>
              <a:t/>
            </a:r>
            <a:endParaRPr sz="1200">
              <a:latin typeface="Calibri"/>
              <a:ea typeface="Calibri"/>
              <a:cs typeface="Calibri"/>
              <a:sym typeface="Calibri"/>
            </a:endParaRPr>
          </a:p>
          <a:p>
            <a:pPr indent="0" lvl="0" marL="0" rtl="0" algn="l">
              <a:spcBef>
                <a:spcPts val="0"/>
              </a:spcBef>
              <a:spcAft>
                <a:spcPts val="0"/>
              </a:spcAft>
              <a:buNone/>
            </a:pPr>
            <a:r>
              <a:t/>
            </a:r>
            <a:endParaRPr sz="1200">
              <a:latin typeface="Calibri"/>
              <a:ea typeface="Calibri"/>
              <a:cs typeface="Calibri"/>
              <a:sym typeface="Calibri"/>
            </a:endParaRPr>
          </a:p>
          <a:p>
            <a:pPr indent="0" lvl="0" marL="0" rtl="0" algn="l">
              <a:spcBef>
                <a:spcPts val="0"/>
              </a:spcBef>
              <a:spcAft>
                <a:spcPts val="0"/>
              </a:spcAft>
              <a:buNone/>
            </a:pPr>
            <a:r>
              <a:t/>
            </a:r>
            <a:endParaRPr sz="1200">
              <a:latin typeface="Calibri"/>
              <a:ea typeface="Calibri"/>
              <a:cs typeface="Calibri"/>
              <a:sym typeface="Calibri"/>
            </a:endParaRPr>
          </a:p>
          <a:p>
            <a:pPr indent="0" lvl="0" marL="0" rtl="0" algn="l">
              <a:spcBef>
                <a:spcPts val="0"/>
              </a:spcBef>
              <a:spcAft>
                <a:spcPts val="0"/>
              </a:spcAft>
              <a:buNone/>
            </a:pPr>
            <a:r>
              <a:rPr b="1" lang="en" sz="1200">
                <a:latin typeface="Calibri"/>
                <a:ea typeface="Calibri"/>
                <a:cs typeface="Calibri"/>
                <a:sym typeface="Calibri"/>
              </a:rPr>
              <a:t>Waktu:</a:t>
            </a:r>
            <a:endParaRPr sz="1200">
              <a:latin typeface="Calibri"/>
              <a:ea typeface="Calibri"/>
              <a:cs typeface="Calibri"/>
              <a:sym typeface="Calibri"/>
            </a:endParaRPr>
          </a:p>
          <a:p>
            <a:pPr indent="0" lvl="0" marL="0" rtl="0" algn="l">
              <a:spcBef>
                <a:spcPts val="0"/>
              </a:spcBef>
              <a:spcAft>
                <a:spcPts val="0"/>
              </a:spcAft>
              <a:buNone/>
            </a:pPr>
            <a:r>
              <a:rPr lang="en" sz="1200">
                <a:latin typeface="Calibri"/>
                <a:ea typeface="Calibri"/>
                <a:cs typeface="Calibri"/>
                <a:sym typeface="Calibri"/>
              </a:rPr>
              <a:t> 5 JP (175 menit)</a:t>
            </a:r>
            <a:endParaRPr sz="1200">
              <a:latin typeface="Calibri"/>
              <a:ea typeface="Calibri"/>
              <a:cs typeface="Calibri"/>
              <a:sym typeface="Calibri"/>
            </a:endParaRPr>
          </a:p>
          <a:p>
            <a:pPr indent="0" lvl="0" marL="0" rtl="0" algn="l">
              <a:spcBef>
                <a:spcPts val="0"/>
              </a:spcBef>
              <a:spcAft>
                <a:spcPts val="0"/>
              </a:spcAft>
              <a:buNone/>
            </a:pPr>
            <a:r>
              <a:rPr lang="en" sz="1200">
                <a:latin typeface="Calibri"/>
                <a:ea typeface="Calibri"/>
                <a:cs typeface="Calibri"/>
                <a:sym typeface="Calibri"/>
              </a:rPr>
              <a:t>Termasuk tugas</a:t>
            </a:r>
            <a:endParaRPr sz="1200">
              <a:latin typeface="Calibri"/>
              <a:ea typeface="Calibri"/>
              <a:cs typeface="Calibri"/>
              <a:sym typeface="Calibri"/>
            </a:endParaRPr>
          </a:p>
          <a:p>
            <a:pPr indent="0" lvl="0" marL="0" rtl="0" algn="l">
              <a:spcBef>
                <a:spcPts val="0"/>
              </a:spcBef>
              <a:spcAft>
                <a:spcPts val="0"/>
              </a:spcAft>
              <a:buNone/>
            </a:pPr>
            <a:r>
              <a:rPr b="1" lang="en" sz="1200">
                <a:latin typeface="Calibri"/>
                <a:ea typeface="Calibri"/>
                <a:cs typeface="Calibri"/>
                <a:sym typeface="Calibri"/>
              </a:rPr>
              <a:t>Bahan: </a:t>
            </a:r>
            <a:r>
              <a:rPr lang="en" sz="1200">
                <a:latin typeface="Calibri"/>
                <a:ea typeface="Calibri"/>
                <a:cs typeface="Calibri"/>
                <a:sym typeface="Calibri"/>
              </a:rPr>
              <a:t>foto aktivis anak,</a:t>
            </a:r>
            <a:r>
              <a:rPr b="1" lang="en" sz="1200">
                <a:latin typeface="Calibri"/>
                <a:ea typeface="Calibri"/>
                <a:cs typeface="Calibri"/>
                <a:sym typeface="Calibri"/>
              </a:rPr>
              <a:t> </a:t>
            </a:r>
            <a:r>
              <a:rPr lang="en" sz="1200">
                <a:latin typeface="Calibri"/>
                <a:ea typeface="Calibri"/>
                <a:cs typeface="Calibri"/>
                <a:sym typeface="Calibri"/>
              </a:rPr>
              <a:t>es batu, baki besar, kardus, gunting</a:t>
            </a:r>
            <a:endParaRPr sz="1200">
              <a:latin typeface="Calibri"/>
              <a:ea typeface="Calibri"/>
              <a:cs typeface="Calibri"/>
              <a:sym typeface="Calibri"/>
            </a:endParaRPr>
          </a:p>
          <a:p>
            <a:pPr indent="0" lvl="0" marL="0" rtl="0" algn="l">
              <a:spcBef>
                <a:spcPts val="0"/>
              </a:spcBef>
              <a:spcAft>
                <a:spcPts val="0"/>
              </a:spcAft>
              <a:buNone/>
            </a:pPr>
            <a:r>
              <a:rPr b="1" lang="en" sz="1200">
                <a:latin typeface="Calibri"/>
                <a:ea typeface="Calibri"/>
                <a:cs typeface="Calibri"/>
                <a:sym typeface="Calibri"/>
              </a:rPr>
              <a:t>Peran guru:</a:t>
            </a:r>
            <a:endParaRPr sz="1200">
              <a:latin typeface="Calibri"/>
              <a:ea typeface="Calibri"/>
              <a:cs typeface="Calibri"/>
              <a:sym typeface="Calibri"/>
            </a:endParaRPr>
          </a:p>
          <a:p>
            <a:pPr indent="0" lvl="0" marL="0" rtl="0" algn="l">
              <a:spcBef>
                <a:spcPts val="0"/>
              </a:spcBef>
              <a:spcAft>
                <a:spcPts val="0"/>
              </a:spcAft>
              <a:buNone/>
            </a:pPr>
            <a:r>
              <a:rPr lang="en" sz="1200">
                <a:latin typeface="Calibri"/>
                <a:ea typeface="Calibri"/>
                <a:cs typeface="Calibri"/>
                <a:sym typeface="Calibri"/>
              </a:rPr>
              <a:t>Narasumber, fasilitator</a:t>
            </a:r>
            <a:endParaRPr sz="1200">
              <a:latin typeface="Calibri"/>
              <a:ea typeface="Calibri"/>
              <a:cs typeface="Calibri"/>
              <a:sym typeface="Calibri"/>
            </a:endParaRPr>
          </a:p>
        </p:txBody>
      </p:sp>
      <p:sp>
        <p:nvSpPr>
          <p:cNvPr id="401" name="Google Shape;401;p40"/>
          <p:cNvSpPr txBox="1"/>
          <p:nvPr/>
        </p:nvSpPr>
        <p:spPr>
          <a:xfrm>
            <a:off x="6701075" y="286500"/>
            <a:ext cx="2030700" cy="3570900"/>
          </a:xfrm>
          <a:prstGeom prst="rect">
            <a:avLst/>
          </a:prstGeom>
          <a:solidFill>
            <a:srgbClr val="D9D9D9"/>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100">
                <a:latin typeface="Calibri"/>
                <a:ea typeface="Calibri"/>
                <a:cs typeface="Calibri"/>
                <a:sym typeface="Calibri"/>
              </a:rPr>
              <a:t>Sumber Belajar</a:t>
            </a:r>
            <a:endParaRPr b="1" sz="1100">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 sz="1100">
                <a:latin typeface="Calibri"/>
                <a:ea typeface="Calibri"/>
                <a:cs typeface="Calibri"/>
                <a:sym typeface="Calibri"/>
              </a:rPr>
              <a:t>Aktivis lingkungan anak dari seluruh dunia (termasuk Indonesia):</a:t>
            </a:r>
            <a:endParaRPr sz="1100">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t/>
            </a:r>
            <a:endParaRPr sz="1100">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 sz="1100" u="sng">
                <a:solidFill>
                  <a:schemeClr val="hlink"/>
                </a:solidFill>
                <a:latin typeface="Calibri"/>
                <a:ea typeface="Calibri"/>
                <a:cs typeface="Calibri"/>
                <a:sym typeface="Calibri"/>
                <a:hlinkClick r:id="rId3"/>
              </a:rPr>
              <a:t>https://nationalgeographic.grid.id/read/132273750/saya-pilih-bumi-mengenal-5-aktivis-lingkungan-muda-yang-menginspirasi?page=all</a:t>
            </a:r>
            <a:endParaRPr sz="1100">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t/>
            </a:r>
            <a:endParaRPr sz="1100">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 sz="1100" u="sng">
                <a:solidFill>
                  <a:schemeClr val="hlink"/>
                </a:solidFill>
                <a:latin typeface="Calibri"/>
                <a:ea typeface="Calibri"/>
                <a:cs typeface="Calibri"/>
                <a:sym typeface="Calibri"/>
                <a:hlinkClick r:id="rId4"/>
              </a:rPr>
              <a:t>https://mediaindonesia.com/weekend/231587/deretan-aktivis-muda-lingkungan-dari-indonesia-pun-ada</a:t>
            </a:r>
            <a:r>
              <a:rPr lang="en" sz="1100">
                <a:latin typeface="Calibri"/>
                <a:ea typeface="Calibri"/>
                <a:cs typeface="Calibri"/>
                <a:sym typeface="Calibri"/>
              </a:rPr>
              <a:t> </a:t>
            </a:r>
            <a:endParaRPr sz="1100">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t/>
            </a:r>
            <a:endParaRPr sz="1100">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 sz="1100" u="sng">
                <a:solidFill>
                  <a:schemeClr val="hlink"/>
                </a:solidFill>
                <a:latin typeface="Calibri"/>
                <a:ea typeface="Calibri"/>
                <a:cs typeface="Calibri"/>
                <a:sym typeface="Calibri"/>
                <a:hlinkClick r:id="rId5"/>
              </a:rPr>
              <a:t>https://www.euronews.com/living/2020/08/18/move-over-greta-7-young-activists-you-didn-t-know-about</a:t>
            </a:r>
            <a:r>
              <a:rPr lang="en" sz="1100">
                <a:latin typeface="Calibri"/>
                <a:ea typeface="Calibri"/>
                <a:cs typeface="Calibri"/>
                <a:sym typeface="Calibri"/>
              </a:rPr>
              <a:t> </a:t>
            </a:r>
            <a:endParaRPr sz="1100">
              <a:latin typeface="Calibri"/>
              <a:ea typeface="Calibri"/>
              <a:cs typeface="Calibri"/>
              <a:sym typeface="Calibri"/>
            </a:endParaRPr>
          </a:p>
        </p:txBody>
      </p:sp>
      <p:sp>
        <p:nvSpPr>
          <p:cNvPr id="402" name="Google Shape;402;p40"/>
          <p:cNvSpPr txBox="1"/>
          <p:nvPr/>
        </p:nvSpPr>
        <p:spPr>
          <a:xfrm>
            <a:off x="6693350" y="3939350"/>
            <a:ext cx="2030700" cy="1031400"/>
          </a:xfrm>
          <a:prstGeom prst="rect">
            <a:avLst/>
          </a:prstGeom>
          <a:solidFill>
            <a:srgbClr val="D9D9D9"/>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100">
                <a:latin typeface="Calibri"/>
                <a:ea typeface="Calibri"/>
                <a:cs typeface="Calibri"/>
                <a:sym typeface="Calibri"/>
              </a:rPr>
              <a:t>Tips: </a:t>
            </a:r>
            <a:r>
              <a:rPr lang="en" sz="1100">
                <a:latin typeface="Calibri"/>
                <a:ea typeface="Calibri"/>
                <a:cs typeface="Calibri"/>
                <a:sym typeface="Calibri"/>
              </a:rPr>
              <a:t>“Kutub Mencair” adalah permainan untuk membangun kerjasama tim, karena itu harus dimainkan sampai tujuan bersama tercapai.</a:t>
            </a:r>
            <a:endParaRPr sz="1100">
              <a:latin typeface="Calibri"/>
              <a:ea typeface="Calibri"/>
              <a:cs typeface="Calibri"/>
              <a:sym typeface="Calibri"/>
            </a:endParaRPr>
          </a:p>
        </p:txBody>
      </p:sp>
      <p:sp>
        <p:nvSpPr>
          <p:cNvPr id="403" name="Google Shape;403;p40"/>
          <p:cNvSpPr txBox="1"/>
          <p:nvPr>
            <p:ph idx="12" type="sldNum"/>
          </p:nvPr>
        </p:nvSpPr>
        <p:spPr>
          <a:xfrm>
            <a:off x="8548658" y="47394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7" name="Shape 407"/>
        <p:cNvGrpSpPr/>
        <p:nvPr/>
      </p:nvGrpSpPr>
      <p:grpSpPr>
        <a:xfrm>
          <a:off x="0" y="0"/>
          <a:ext cx="0" cy="0"/>
          <a:chOff x="0" y="0"/>
          <a:chExt cx="0" cy="0"/>
        </a:xfrm>
      </p:grpSpPr>
      <p:sp>
        <p:nvSpPr>
          <p:cNvPr id="408" name="Google Shape;408;p41"/>
          <p:cNvSpPr/>
          <p:nvPr/>
        </p:nvSpPr>
        <p:spPr>
          <a:xfrm>
            <a:off x="6269000" y="2870000"/>
            <a:ext cx="1879200" cy="2124600"/>
          </a:xfrm>
          <a:prstGeom prst="rect">
            <a:avLst/>
          </a:prstGeom>
          <a:solidFill>
            <a:srgbClr val="D9EAD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9" name="Google Shape;409;p41"/>
          <p:cNvSpPr txBox="1"/>
          <p:nvPr>
            <p:ph type="title"/>
          </p:nvPr>
        </p:nvSpPr>
        <p:spPr>
          <a:xfrm>
            <a:off x="311700" y="64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Permainan: Astaga, Kutub Mencair!</a:t>
            </a:r>
            <a:endParaRPr/>
          </a:p>
        </p:txBody>
      </p:sp>
      <p:sp>
        <p:nvSpPr>
          <p:cNvPr id="410" name="Google Shape;410;p41"/>
          <p:cNvSpPr txBox="1"/>
          <p:nvPr/>
        </p:nvSpPr>
        <p:spPr>
          <a:xfrm>
            <a:off x="319450" y="607675"/>
            <a:ext cx="5116800" cy="4225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050">
                <a:solidFill>
                  <a:schemeClr val="dk1"/>
                </a:solidFill>
                <a:latin typeface="Calibri"/>
                <a:ea typeface="Calibri"/>
                <a:cs typeface="Calibri"/>
                <a:sym typeface="Calibri"/>
              </a:rPr>
              <a:t>Persiapan</a:t>
            </a:r>
            <a:endParaRPr b="1" sz="1050">
              <a:solidFill>
                <a:schemeClr val="dk1"/>
              </a:solidFill>
              <a:latin typeface="Calibri"/>
              <a:ea typeface="Calibri"/>
              <a:cs typeface="Calibri"/>
              <a:sym typeface="Calibri"/>
            </a:endParaRPr>
          </a:p>
          <a:p>
            <a:pPr indent="0" lvl="0" marL="0" rtl="0" algn="l">
              <a:spcBef>
                <a:spcPts val="0"/>
              </a:spcBef>
              <a:spcAft>
                <a:spcPts val="0"/>
              </a:spcAft>
              <a:buNone/>
            </a:pPr>
            <a:r>
              <a:rPr lang="en" sz="1050">
                <a:solidFill>
                  <a:schemeClr val="dk1"/>
                </a:solidFill>
                <a:latin typeface="Calibri"/>
                <a:ea typeface="Calibri"/>
                <a:cs typeface="Calibri"/>
                <a:sym typeface="Calibri"/>
              </a:rPr>
              <a:t>1. Siapkan es batu berbentuk kotak sekitar 25 buah.</a:t>
            </a:r>
            <a:endParaRPr sz="1050">
              <a:solidFill>
                <a:schemeClr val="dk1"/>
              </a:solidFill>
              <a:latin typeface="Calibri"/>
              <a:ea typeface="Calibri"/>
              <a:cs typeface="Calibri"/>
              <a:sym typeface="Calibri"/>
            </a:endParaRPr>
          </a:p>
          <a:p>
            <a:pPr indent="0" lvl="0" marL="0" rtl="0" algn="l">
              <a:spcBef>
                <a:spcPts val="0"/>
              </a:spcBef>
              <a:spcAft>
                <a:spcPts val="0"/>
              </a:spcAft>
              <a:buNone/>
            </a:pPr>
            <a:r>
              <a:rPr lang="en" sz="1050">
                <a:solidFill>
                  <a:schemeClr val="dk1"/>
                </a:solidFill>
                <a:latin typeface="Calibri"/>
                <a:ea typeface="Calibri"/>
                <a:cs typeface="Calibri"/>
                <a:sym typeface="Calibri"/>
              </a:rPr>
              <a:t>2. Gunting kardus menjadi 3 pion beruang kutub dan 4 lingkaran berdiameter 20 cm.</a:t>
            </a:r>
            <a:endParaRPr sz="1050">
              <a:solidFill>
                <a:schemeClr val="dk1"/>
              </a:solidFill>
              <a:latin typeface="Calibri"/>
              <a:ea typeface="Calibri"/>
              <a:cs typeface="Calibri"/>
              <a:sym typeface="Calibri"/>
            </a:endParaRPr>
          </a:p>
          <a:p>
            <a:pPr indent="0" lvl="0" marL="0" rtl="0" algn="l">
              <a:spcBef>
                <a:spcPts val="0"/>
              </a:spcBef>
              <a:spcAft>
                <a:spcPts val="0"/>
              </a:spcAft>
              <a:buNone/>
            </a:pPr>
            <a:r>
              <a:t/>
            </a:r>
            <a:endParaRPr sz="1050">
              <a:solidFill>
                <a:schemeClr val="dk1"/>
              </a:solidFill>
              <a:latin typeface="Calibri"/>
              <a:ea typeface="Calibri"/>
              <a:cs typeface="Calibri"/>
              <a:sym typeface="Calibri"/>
            </a:endParaRPr>
          </a:p>
          <a:p>
            <a:pPr indent="0" lvl="0" marL="0" rtl="0" algn="l">
              <a:spcBef>
                <a:spcPts val="0"/>
              </a:spcBef>
              <a:spcAft>
                <a:spcPts val="0"/>
              </a:spcAft>
              <a:buNone/>
            </a:pPr>
            <a:r>
              <a:rPr b="1" lang="en" sz="1050">
                <a:solidFill>
                  <a:schemeClr val="dk1"/>
                </a:solidFill>
                <a:latin typeface="Calibri"/>
                <a:ea typeface="Calibri"/>
                <a:cs typeface="Calibri"/>
                <a:sym typeface="Calibri"/>
              </a:rPr>
              <a:t>Cara Bermain</a:t>
            </a:r>
            <a:endParaRPr b="1" sz="1050">
              <a:solidFill>
                <a:schemeClr val="dk1"/>
              </a:solidFill>
              <a:latin typeface="Calibri"/>
              <a:ea typeface="Calibri"/>
              <a:cs typeface="Calibri"/>
              <a:sym typeface="Calibri"/>
            </a:endParaRPr>
          </a:p>
          <a:p>
            <a:pPr indent="0" lvl="0" marL="0" rtl="0" algn="l">
              <a:spcBef>
                <a:spcPts val="0"/>
              </a:spcBef>
              <a:spcAft>
                <a:spcPts val="0"/>
              </a:spcAft>
              <a:buNone/>
            </a:pPr>
            <a:r>
              <a:rPr lang="en" sz="1050">
                <a:solidFill>
                  <a:schemeClr val="dk1"/>
                </a:solidFill>
                <a:latin typeface="Calibri"/>
                <a:ea typeface="Calibri"/>
                <a:cs typeface="Calibri"/>
                <a:sym typeface="Calibri"/>
              </a:rPr>
              <a:t>1. Di aula atau lapangan, susun bahan permainan seperti gambar di samping. </a:t>
            </a:r>
            <a:endParaRPr sz="1050">
              <a:solidFill>
                <a:schemeClr val="dk1"/>
              </a:solidFill>
              <a:latin typeface="Calibri"/>
              <a:ea typeface="Calibri"/>
              <a:cs typeface="Calibri"/>
              <a:sym typeface="Calibri"/>
            </a:endParaRPr>
          </a:p>
          <a:p>
            <a:pPr indent="0" lvl="0" marL="0" rtl="0" algn="l">
              <a:spcBef>
                <a:spcPts val="0"/>
              </a:spcBef>
              <a:spcAft>
                <a:spcPts val="0"/>
              </a:spcAft>
              <a:buNone/>
            </a:pPr>
            <a:r>
              <a:rPr lang="en" sz="1050">
                <a:solidFill>
                  <a:schemeClr val="dk1"/>
                </a:solidFill>
                <a:latin typeface="Calibri"/>
                <a:ea typeface="Calibri"/>
                <a:cs typeface="Calibri"/>
                <a:sym typeface="Calibri"/>
              </a:rPr>
              <a:t>2. Bagi </a:t>
            </a:r>
            <a:r>
              <a:rPr lang="en" sz="1050">
                <a:solidFill>
                  <a:schemeClr val="dk1"/>
                </a:solidFill>
                <a:latin typeface="Calibri"/>
                <a:ea typeface="Calibri"/>
                <a:cs typeface="Calibri"/>
                <a:sym typeface="Calibri"/>
              </a:rPr>
              <a:t>peserta didik</a:t>
            </a:r>
            <a:r>
              <a:rPr lang="en" sz="1050">
                <a:solidFill>
                  <a:schemeClr val="dk1"/>
                </a:solidFill>
                <a:latin typeface="Calibri"/>
                <a:ea typeface="Calibri"/>
                <a:cs typeface="Calibri"/>
                <a:sym typeface="Calibri"/>
              </a:rPr>
              <a:t> menjadi 3 kelompok, lalu mintalah setiap kelompok memposisikan diri di dekat salah satu pion beruang.</a:t>
            </a:r>
            <a:endParaRPr sz="1050">
              <a:solidFill>
                <a:schemeClr val="dk1"/>
              </a:solidFill>
              <a:latin typeface="Calibri"/>
              <a:ea typeface="Calibri"/>
              <a:cs typeface="Calibri"/>
              <a:sym typeface="Calibri"/>
            </a:endParaRPr>
          </a:p>
          <a:p>
            <a:pPr indent="0" lvl="0" marL="0" rtl="0" algn="l">
              <a:spcBef>
                <a:spcPts val="0"/>
              </a:spcBef>
              <a:spcAft>
                <a:spcPts val="0"/>
              </a:spcAft>
              <a:buNone/>
            </a:pPr>
            <a:r>
              <a:rPr lang="en" sz="1050">
                <a:solidFill>
                  <a:schemeClr val="dk1"/>
                </a:solidFill>
                <a:latin typeface="Calibri"/>
                <a:ea typeface="Calibri"/>
                <a:cs typeface="Calibri"/>
                <a:sym typeface="Calibri"/>
              </a:rPr>
              <a:t>3. Jelaskan aturan main: keluarga beruang kutub terpisah di 3 pulau. Mereka ingin berkumpul kembali di pulau tengah, tetapi mereka harus cepat sebelum es mencair!</a:t>
            </a:r>
            <a:endParaRPr sz="1050">
              <a:solidFill>
                <a:schemeClr val="dk1"/>
              </a:solidFill>
              <a:latin typeface="Calibri"/>
              <a:ea typeface="Calibri"/>
              <a:cs typeface="Calibri"/>
              <a:sym typeface="Calibri"/>
            </a:endParaRPr>
          </a:p>
          <a:p>
            <a:pPr indent="0" lvl="0" marL="0" rtl="0" algn="l">
              <a:spcBef>
                <a:spcPts val="0"/>
              </a:spcBef>
              <a:spcAft>
                <a:spcPts val="0"/>
              </a:spcAft>
              <a:buNone/>
            </a:pPr>
            <a:r>
              <a:rPr lang="en" sz="1050">
                <a:solidFill>
                  <a:schemeClr val="dk1"/>
                </a:solidFill>
                <a:latin typeface="Calibri"/>
                <a:ea typeface="Calibri"/>
                <a:cs typeface="Calibri"/>
                <a:sym typeface="Calibri"/>
              </a:rPr>
              <a:t>Tugas setiap kelompok adalah mengantarkan beruangnya ke pulau tengah, tetapi mereka harus menuntaskan misi terlebih dahulu. Setiap anggota kelompok hanya bisa menjalankan misi maksimal 2 kali, jadi mereka harus berbagi tugas. Setiap satu misi selesai, beruang mereka boleh maju satu langkah.</a:t>
            </a:r>
            <a:endParaRPr sz="1050">
              <a:solidFill>
                <a:schemeClr val="dk1"/>
              </a:solidFill>
              <a:latin typeface="Calibri"/>
              <a:ea typeface="Calibri"/>
              <a:cs typeface="Calibri"/>
              <a:sym typeface="Calibri"/>
            </a:endParaRPr>
          </a:p>
          <a:p>
            <a:pPr indent="0" lvl="0" marL="0" rtl="0" algn="l">
              <a:spcBef>
                <a:spcPts val="0"/>
              </a:spcBef>
              <a:spcAft>
                <a:spcPts val="0"/>
              </a:spcAft>
              <a:buNone/>
            </a:pPr>
            <a:r>
              <a:rPr lang="en" sz="1050">
                <a:solidFill>
                  <a:schemeClr val="dk1"/>
                </a:solidFill>
                <a:latin typeface="Calibri"/>
                <a:ea typeface="Calibri"/>
                <a:cs typeface="Calibri"/>
                <a:sym typeface="Calibri"/>
              </a:rPr>
              <a:t>4. Setelah semua </a:t>
            </a:r>
            <a:r>
              <a:rPr lang="en" sz="1050">
                <a:solidFill>
                  <a:schemeClr val="dk1"/>
                </a:solidFill>
                <a:latin typeface="Calibri"/>
                <a:ea typeface="Calibri"/>
                <a:cs typeface="Calibri"/>
                <a:sym typeface="Calibri"/>
              </a:rPr>
              <a:t>peserta didik</a:t>
            </a:r>
            <a:r>
              <a:rPr lang="en" sz="1050">
                <a:solidFill>
                  <a:schemeClr val="dk1"/>
                </a:solidFill>
                <a:latin typeface="Calibri"/>
                <a:ea typeface="Calibri"/>
                <a:cs typeface="Calibri"/>
                <a:sym typeface="Calibri"/>
              </a:rPr>
              <a:t> paham aturan main, mulailah permainan dengan membacakan misi pertama, dan biarkan tiap kelompok menjalankan misi.</a:t>
            </a:r>
            <a:endParaRPr sz="1050">
              <a:solidFill>
                <a:schemeClr val="dk1"/>
              </a:solidFill>
              <a:latin typeface="Calibri"/>
              <a:ea typeface="Calibri"/>
              <a:cs typeface="Calibri"/>
              <a:sym typeface="Calibri"/>
            </a:endParaRPr>
          </a:p>
          <a:p>
            <a:pPr indent="0" lvl="0" marL="0" rtl="0" algn="l">
              <a:spcBef>
                <a:spcPts val="0"/>
              </a:spcBef>
              <a:spcAft>
                <a:spcPts val="0"/>
              </a:spcAft>
              <a:buNone/>
            </a:pPr>
            <a:r>
              <a:rPr lang="en" sz="1050">
                <a:solidFill>
                  <a:schemeClr val="dk1"/>
                </a:solidFill>
                <a:latin typeface="Calibri"/>
                <a:ea typeface="Calibri"/>
                <a:cs typeface="Calibri"/>
                <a:sym typeface="Calibri"/>
              </a:rPr>
              <a:t>5. Lanjutkan dengan misi kedua hingga kelima. Sesuaikan pilihan misi dengan kecepatan es mencair. Guru juga dapat membuat misi baru dengan kreativitas sendiri.</a:t>
            </a:r>
            <a:endParaRPr sz="1050">
              <a:solidFill>
                <a:schemeClr val="dk1"/>
              </a:solidFill>
              <a:latin typeface="Calibri"/>
              <a:ea typeface="Calibri"/>
              <a:cs typeface="Calibri"/>
              <a:sym typeface="Calibri"/>
            </a:endParaRPr>
          </a:p>
          <a:p>
            <a:pPr indent="0" lvl="0" marL="0" rtl="0" algn="l">
              <a:spcBef>
                <a:spcPts val="0"/>
              </a:spcBef>
              <a:spcAft>
                <a:spcPts val="0"/>
              </a:spcAft>
              <a:buNone/>
            </a:pPr>
            <a:r>
              <a:rPr lang="en" sz="1050">
                <a:solidFill>
                  <a:schemeClr val="dk1"/>
                </a:solidFill>
                <a:latin typeface="Calibri"/>
                <a:ea typeface="Calibri"/>
                <a:cs typeface="Calibri"/>
                <a:sym typeface="Calibri"/>
              </a:rPr>
              <a:t>6. Permainan selesai jika semua beruang sudah berhasil berkumpul di pulau tengah.</a:t>
            </a:r>
            <a:endParaRPr sz="1050">
              <a:solidFill>
                <a:schemeClr val="dk1"/>
              </a:solidFill>
              <a:latin typeface="Calibri"/>
              <a:ea typeface="Calibri"/>
              <a:cs typeface="Calibri"/>
              <a:sym typeface="Calibri"/>
            </a:endParaRPr>
          </a:p>
          <a:p>
            <a:pPr indent="0" lvl="0" marL="0" rtl="0" algn="l">
              <a:spcBef>
                <a:spcPts val="0"/>
              </a:spcBef>
              <a:spcAft>
                <a:spcPts val="0"/>
              </a:spcAft>
              <a:buNone/>
            </a:pPr>
            <a:r>
              <a:rPr lang="en" sz="1050">
                <a:solidFill>
                  <a:schemeClr val="dk1"/>
                </a:solidFill>
                <a:latin typeface="Calibri"/>
                <a:ea typeface="Calibri"/>
                <a:cs typeface="Calibri"/>
                <a:sym typeface="Calibri"/>
              </a:rPr>
              <a:t>7. Rayakan keberhasilan </a:t>
            </a:r>
            <a:r>
              <a:rPr lang="en" sz="1050">
                <a:solidFill>
                  <a:schemeClr val="dk1"/>
                </a:solidFill>
                <a:latin typeface="Calibri"/>
                <a:ea typeface="Calibri"/>
                <a:cs typeface="Calibri"/>
                <a:sym typeface="Calibri"/>
              </a:rPr>
              <a:t>peserta didik</a:t>
            </a:r>
            <a:r>
              <a:rPr lang="en" sz="1050">
                <a:solidFill>
                  <a:schemeClr val="dk1"/>
                </a:solidFill>
                <a:latin typeface="Calibri"/>
                <a:ea typeface="Calibri"/>
                <a:cs typeface="Calibri"/>
                <a:sym typeface="Calibri"/>
              </a:rPr>
              <a:t> membantu keluarga beruang.</a:t>
            </a:r>
            <a:endParaRPr sz="1050">
              <a:solidFill>
                <a:schemeClr val="dk1"/>
              </a:solidFill>
              <a:latin typeface="Calibri"/>
              <a:ea typeface="Calibri"/>
              <a:cs typeface="Calibri"/>
              <a:sym typeface="Calibri"/>
            </a:endParaRPr>
          </a:p>
          <a:p>
            <a:pPr indent="0" lvl="0" marL="0" rtl="0" algn="l">
              <a:spcBef>
                <a:spcPts val="0"/>
              </a:spcBef>
              <a:spcAft>
                <a:spcPts val="0"/>
              </a:spcAft>
              <a:buNone/>
            </a:pPr>
            <a:r>
              <a:t/>
            </a:r>
            <a:endParaRPr sz="1050">
              <a:solidFill>
                <a:schemeClr val="dk1"/>
              </a:solidFill>
              <a:latin typeface="Calibri"/>
              <a:ea typeface="Calibri"/>
              <a:cs typeface="Calibri"/>
              <a:sym typeface="Calibri"/>
            </a:endParaRPr>
          </a:p>
          <a:p>
            <a:pPr indent="0" lvl="0" marL="0" rtl="0" algn="l">
              <a:spcBef>
                <a:spcPts val="0"/>
              </a:spcBef>
              <a:spcAft>
                <a:spcPts val="0"/>
              </a:spcAft>
              <a:buNone/>
            </a:pPr>
            <a:r>
              <a:rPr b="1" lang="en" sz="1050">
                <a:solidFill>
                  <a:schemeClr val="dk1"/>
                </a:solidFill>
                <a:latin typeface="Calibri"/>
                <a:ea typeface="Calibri"/>
                <a:cs typeface="Calibri"/>
                <a:sym typeface="Calibri"/>
              </a:rPr>
              <a:t>Refleksi:</a:t>
            </a:r>
            <a:r>
              <a:rPr lang="en" sz="1050">
                <a:solidFill>
                  <a:schemeClr val="dk1"/>
                </a:solidFill>
                <a:latin typeface="Calibri"/>
                <a:ea typeface="Calibri"/>
                <a:cs typeface="Calibri"/>
                <a:sym typeface="Calibri"/>
              </a:rPr>
              <a:t> bagaimana cara setiap kelompok berbagi tugas? Apa saja kendala selama berbagi tugas atau menjalankan misi, dan bagaimana solusinya? Hal baik apa yang dilakukan </a:t>
            </a:r>
            <a:r>
              <a:rPr lang="en" sz="1050">
                <a:solidFill>
                  <a:schemeClr val="dk1"/>
                </a:solidFill>
                <a:latin typeface="Calibri"/>
                <a:ea typeface="Calibri"/>
                <a:cs typeface="Calibri"/>
                <a:sym typeface="Calibri"/>
              </a:rPr>
              <a:t>peserta didik</a:t>
            </a:r>
            <a:r>
              <a:rPr lang="en" sz="1050">
                <a:solidFill>
                  <a:schemeClr val="dk1"/>
                </a:solidFill>
                <a:latin typeface="Calibri"/>
                <a:ea typeface="Calibri"/>
                <a:cs typeface="Calibri"/>
                <a:sym typeface="Calibri"/>
              </a:rPr>
              <a:t> ketika menjalankan misi (</a:t>
            </a:r>
            <a:r>
              <a:rPr lang="en" sz="1050">
                <a:solidFill>
                  <a:schemeClr val="dk1"/>
                </a:solidFill>
                <a:latin typeface="Calibri"/>
                <a:ea typeface="Calibri"/>
                <a:cs typeface="Calibri"/>
                <a:sym typeface="Calibri"/>
              </a:rPr>
              <a:t>misal </a:t>
            </a:r>
            <a:r>
              <a:rPr lang="en" sz="1050">
                <a:solidFill>
                  <a:schemeClr val="dk1"/>
                </a:solidFill>
                <a:latin typeface="Calibri"/>
                <a:ea typeface="Calibri"/>
                <a:cs typeface="Calibri"/>
                <a:sym typeface="Calibri"/>
              </a:rPr>
              <a:t>menolong kelompok lain, membantu teman), mengapa ia melakukannya? Bagaimana cara bekerja sama yang baik agar tujuan tercapai?</a:t>
            </a:r>
            <a:endParaRPr sz="1050">
              <a:solidFill>
                <a:schemeClr val="dk1"/>
              </a:solidFill>
              <a:latin typeface="Calibri"/>
              <a:ea typeface="Calibri"/>
              <a:cs typeface="Calibri"/>
              <a:sym typeface="Calibri"/>
            </a:endParaRPr>
          </a:p>
        </p:txBody>
      </p:sp>
      <p:sp>
        <p:nvSpPr>
          <p:cNvPr id="411" name="Google Shape;411;p41"/>
          <p:cNvSpPr/>
          <p:nvPr/>
        </p:nvSpPr>
        <p:spPr>
          <a:xfrm>
            <a:off x="6826600" y="1709050"/>
            <a:ext cx="517800" cy="495300"/>
          </a:xfrm>
          <a:prstGeom prst="ellipse">
            <a:avLst/>
          </a:prstGeom>
          <a:noFill/>
          <a:ln cap="flat" cmpd="sng" w="38100">
            <a:solidFill>
              <a:srgbClr val="BF9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2" name="Google Shape;412;p41"/>
          <p:cNvSpPr/>
          <p:nvPr/>
        </p:nvSpPr>
        <p:spPr>
          <a:xfrm>
            <a:off x="8288225" y="2526775"/>
            <a:ext cx="517800" cy="495300"/>
          </a:xfrm>
          <a:prstGeom prst="ellipse">
            <a:avLst/>
          </a:prstGeom>
          <a:noFill/>
          <a:ln cap="flat" cmpd="sng" w="38100">
            <a:solidFill>
              <a:srgbClr val="BF9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3" name="Google Shape;413;p41"/>
          <p:cNvSpPr/>
          <p:nvPr/>
        </p:nvSpPr>
        <p:spPr>
          <a:xfrm rot="-3224441">
            <a:off x="8059531" y="2437178"/>
            <a:ext cx="168910" cy="177732"/>
          </a:xfrm>
          <a:prstGeom prst="rect">
            <a:avLst/>
          </a:prstGeom>
          <a:solidFill>
            <a:srgbClr val="C9DA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4" name="Google Shape;414;p41"/>
          <p:cNvSpPr/>
          <p:nvPr/>
        </p:nvSpPr>
        <p:spPr>
          <a:xfrm>
            <a:off x="5577300" y="2755375"/>
            <a:ext cx="517800" cy="495300"/>
          </a:xfrm>
          <a:prstGeom prst="ellipse">
            <a:avLst/>
          </a:prstGeom>
          <a:noFill/>
          <a:ln cap="flat" cmpd="sng" w="38100">
            <a:solidFill>
              <a:srgbClr val="BF9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5" name="Google Shape;415;p41"/>
          <p:cNvSpPr/>
          <p:nvPr/>
        </p:nvSpPr>
        <p:spPr>
          <a:xfrm>
            <a:off x="6845600" y="141425"/>
            <a:ext cx="517800" cy="495300"/>
          </a:xfrm>
          <a:prstGeom prst="ellipse">
            <a:avLst/>
          </a:prstGeom>
          <a:noFill/>
          <a:ln cap="flat" cmpd="sng" w="38100">
            <a:solidFill>
              <a:srgbClr val="BF9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6" name="Google Shape;416;p41"/>
          <p:cNvSpPr/>
          <p:nvPr/>
        </p:nvSpPr>
        <p:spPr>
          <a:xfrm rot="-3224441">
            <a:off x="7602331" y="2132378"/>
            <a:ext cx="168910" cy="177732"/>
          </a:xfrm>
          <a:prstGeom prst="rect">
            <a:avLst/>
          </a:prstGeom>
          <a:solidFill>
            <a:srgbClr val="C9DA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7" name="Google Shape;417;p41"/>
          <p:cNvSpPr/>
          <p:nvPr/>
        </p:nvSpPr>
        <p:spPr>
          <a:xfrm rot="-3224441">
            <a:off x="7373731" y="1979978"/>
            <a:ext cx="168910" cy="177732"/>
          </a:xfrm>
          <a:prstGeom prst="rect">
            <a:avLst/>
          </a:prstGeom>
          <a:solidFill>
            <a:srgbClr val="C9DA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8" name="Google Shape;418;p41"/>
          <p:cNvSpPr/>
          <p:nvPr/>
        </p:nvSpPr>
        <p:spPr>
          <a:xfrm rot="-3224441">
            <a:off x="6687931" y="2132378"/>
            <a:ext cx="168910" cy="177732"/>
          </a:xfrm>
          <a:prstGeom prst="rect">
            <a:avLst/>
          </a:prstGeom>
          <a:solidFill>
            <a:srgbClr val="C9DA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9" name="Google Shape;419;p41"/>
          <p:cNvSpPr/>
          <p:nvPr/>
        </p:nvSpPr>
        <p:spPr>
          <a:xfrm rot="-3224441">
            <a:off x="6459331" y="2284778"/>
            <a:ext cx="168910" cy="177732"/>
          </a:xfrm>
          <a:prstGeom prst="rect">
            <a:avLst/>
          </a:prstGeom>
          <a:solidFill>
            <a:srgbClr val="C9DA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0" name="Google Shape;420;p41"/>
          <p:cNvSpPr/>
          <p:nvPr/>
        </p:nvSpPr>
        <p:spPr>
          <a:xfrm rot="-3224441">
            <a:off x="6230731" y="2437178"/>
            <a:ext cx="168910" cy="177732"/>
          </a:xfrm>
          <a:prstGeom prst="rect">
            <a:avLst/>
          </a:prstGeom>
          <a:solidFill>
            <a:srgbClr val="C9DA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1" name="Google Shape;421;p41"/>
          <p:cNvSpPr/>
          <p:nvPr/>
        </p:nvSpPr>
        <p:spPr>
          <a:xfrm>
            <a:off x="7016206" y="1444259"/>
            <a:ext cx="168900" cy="177600"/>
          </a:xfrm>
          <a:prstGeom prst="rect">
            <a:avLst/>
          </a:prstGeom>
          <a:solidFill>
            <a:srgbClr val="C9DA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2" name="Google Shape;422;p41"/>
          <p:cNvSpPr/>
          <p:nvPr/>
        </p:nvSpPr>
        <p:spPr>
          <a:xfrm>
            <a:off x="6992731" y="1217909"/>
            <a:ext cx="168900" cy="177600"/>
          </a:xfrm>
          <a:prstGeom prst="rect">
            <a:avLst/>
          </a:prstGeom>
          <a:solidFill>
            <a:srgbClr val="C9DA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3" name="Google Shape;423;p41"/>
          <p:cNvSpPr/>
          <p:nvPr/>
        </p:nvSpPr>
        <p:spPr>
          <a:xfrm>
            <a:off x="6992731" y="724221"/>
            <a:ext cx="168900" cy="177600"/>
          </a:xfrm>
          <a:prstGeom prst="rect">
            <a:avLst/>
          </a:prstGeom>
          <a:solidFill>
            <a:srgbClr val="C9DA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24" name="Google Shape;424;p41"/>
          <p:cNvPicPr preferRelativeResize="0"/>
          <p:nvPr/>
        </p:nvPicPr>
        <p:blipFill>
          <a:blip r:embed="rId3">
            <a:alphaModFix/>
          </a:blip>
          <a:stretch>
            <a:fillRect/>
          </a:stretch>
        </p:blipFill>
        <p:spPr>
          <a:xfrm>
            <a:off x="8408250" y="2609013"/>
            <a:ext cx="397774" cy="330826"/>
          </a:xfrm>
          <a:prstGeom prst="rect">
            <a:avLst/>
          </a:prstGeom>
          <a:noFill/>
          <a:ln>
            <a:noFill/>
          </a:ln>
        </p:spPr>
      </p:pic>
      <p:pic>
        <p:nvPicPr>
          <p:cNvPr id="425" name="Google Shape;425;p41"/>
          <p:cNvPicPr preferRelativeResize="0"/>
          <p:nvPr/>
        </p:nvPicPr>
        <p:blipFill>
          <a:blip r:embed="rId3">
            <a:alphaModFix/>
          </a:blip>
          <a:stretch>
            <a:fillRect/>
          </a:stretch>
        </p:blipFill>
        <p:spPr>
          <a:xfrm>
            <a:off x="5660125" y="2810176"/>
            <a:ext cx="397775" cy="330826"/>
          </a:xfrm>
          <a:prstGeom prst="rect">
            <a:avLst/>
          </a:prstGeom>
          <a:noFill/>
          <a:ln>
            <a:noFill/>
          </a:ln>
        </p:spPr>
      </p:pic>
      <p:pic>
        <p:nvPicPr>
          <p:cNvPr id="426" name="Google Shape;426;p41"/>
          <p:cNvPicPr preferRelativeResize="0"/>
          <p:nvPr/>
        </p:nvPicPr>
        <p:blipFill>
          <a:blip r:embed="rId3">
            <a:alphaModFix/>
          </a:blip>
          <a:stretch>
            <a:fillRect/>
          </a:stretch>
        </p:blipFill>
        <p:spPr>
          <a:xfrm>
            <a:off x="6955525" y="219376"/>
            <a:ext cx="397774" cy="330826"/>
          </a:xfrm>
          <a:prstGeom prst="rect">
            <a:avLst/>
          </a:prstGeom>
          <a:noFill/>
          <a:ln>
            <a:noFill/>
          </a:ln>
        </p:spPr>
      </p:pic>
      <p:sp>
        <p:nvSpPr>
          <p:cNvPr id="427" name="Google Shape;427;p41"/>
          <p:cNvSpPr txBox="1"/>
          <p:nvPr/>
        </p:nvSpPr>
        <p:spPr>
          <a:xfrm>
            <a:off x="7793725" y="295575"/>
            <a:ext cx="1071600" cy="669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050">
                <a:latin typeface="Calibri"/>
                <a:ea typeface="Calibri"/>
                <a:cs typeface="Calibri"/>
                <a:sym typeface="Calibri"/>
              </a:rPr>
              <a:t>Pion b</a:t>
            </a:r>
            <a:r>
              <a:rPr lang="en" sz="1050">
                <a:latin typeface="Calibri"/>
                <a:ea typeface="Calibri"/>
                <a:cs typeface="Calibri"/>
                <a:sym typeface="Calibri"/>
              </a:rPr>
              <a:t>eruang ditempatkan di lingkaran kardus</a:t>
            </a:r>
            <a:endParaRPr sz="1050">
              <a:latin typeface="Calibri"/>
              <a:ea typeface="Calibri"/>
              <a:cs typeface="Calibri"/>
              <a:sym typeface="Calibri"/>
            </a:endParaRPr>
          </a:p>
        </p:txBody>
      </p:sp>
      <p:cxnSp>
        <p:nvCxnSpPr>
          <p:cNvPr id="428" name="Google Shape;428;p41"/>
          <p:cNvCxnSpPr>
            <a:stCxn id="426" idx="3"/>
            <a:endCxn id="427" idx="1"/>
          </p:cNvCxnSpPr>
          <p:nvPr/>
        </p:nvCxnSpPr>
        <p:spPr>
          <a:xfrm>
            <a:off x="7353299" y="384788"/>
            <a:ext cx="440400" cy="245700"/>
          </a:xfrm>
          <a:prstGeom prst="straightConnector1">
            <a:avLst/>
          </a:prstGeom>
          <a:noFill/>
          <a:ln cap="flat" cmpd="sng" w="9525">
            <a:solidFill>
              <a:schemeClr val="dk2"/>
            </a:solidFill>
            <a:prstDash val="solid"/>
            <a:round/>
            <a:headEnd len="med" w="med" type="none"/>
            <a:tailEnd len="med" w="med" type="none"/>
          </a:ln>
        </p:spPr>
      </p:cxnSp>
      <p:sp>
        <p:nvSpPr>
          <p:cNvPr id="429" name="Google Shape;429;p41"/>
          <p:cNvSpPr txBox="1"/>
          <p:nvPr/>
        </p:nvSpPr>
        <p:spPr>
          <a:xfrm>
            <a:off x="5551825" y="1052750"/>
            <a:ext cx="1193400" cy="346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050">
                <a:latin typeface="Calibri"/>
                <a:ea typeface="Calibri"/>
                <a:cs typeface="Calibri"/>
                <a:sym typeface="Calibri"/>
              </a:rPr>
              <a:t>Lingkaran kardus</a:t>
            </a:r>
            <a:endParaRPr sz="1050">
              <a:latin typeface="Calibri"/>
              <a:ea typeface="Calibri"/>
              <a:cs typeface="Calibri"/>
              <a:sym typeface="Calibri"/>
            </a:endParaRPr>
          </a:p>
        </p:txBody>
      </p:sp>
      <p:sp>
        <p:nvSpPr>
          <p:cNvPr id="430" name="Google Shape;430;p41"/>
          <p:cNvSpPr txBox="1"/>
          <p:nvPr/>
        </p:nvSpPr>
        <p:spPr>
          <a:xfrm>
            <a:off x="7565125" y="1286175"/>
            <a:ext cx="1114800" cy="507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050">
                <a:latin typeface="Calibri"/>
                <a:ea typeface="Calibri"/>
                <a:cs typeface="Calibri"/>
                <a:sym typeface="Calibri"/>
              </a:rPr>
              <a:t>Es batu (4 di setiap lingkaran)</a:t>
            </a:r>
            <a:endParaRPr sz="1050">
              <a:latin typeface="Calibri"/>
              <a:ea typeface="Calibri"/>
              <a:cs typeface="Calibri"/>
              <a:sym typeface="Calibri"/>
            </a:endParaRPr>
          </a:p>
        </p:txBody>
      </p:sp>
      <p:cxnSp>
        <p:nvCxnSpPr>
          <p:cNvPr id="431" name="Google Shape;431;p41"/>
          <p:cNvCxnSpPr>
            <a:endCxn id="411" idx="1"/>
          </p:cNvCxnSpPr>
          <p:nvPr/>
        </p:nvCxnSpPr>
        <p:spPr>
          <a:xfrm>
            <a:off x="6370230" y="1415585"/>
            <a:ext cx="532200" cy="366000"/>
          </a:xfrm>
          <a:prstGeom prst="straightConnector1">
            <a:avLst/>
          </a:prstGeom>
          <a:noFill/>
          <a:ln cap="flat" cmpd="sng" w="9525">
            <a:solidFill>
              <a:schemeClr val="dk2"/>
            </a:solidFill>
            <a:prstDash val="solid"/>
            <a:round/>
            <a:headEnd len="med" w="med" type="none"/>
            <a:tailEnd len="med" w="med" type="none"/>
          </a:ln>
        </p:spPr>
      </p:cxnSp>
      <p:cxnSp>
        <p:nvCxnSpPr>
          <p:cNvPr id="432" name="Google Shape;432;p41"/>
          <p:cNvCxnSpPr>
            <a:stCxn id="430" idx="2"/>
            <a:endCxn id="416" idx="3"/>
          </p:cNvCxnSpPr>
          <p:nvPr/>
        </p:nvCxnSpPr>
        <p:spPr>
          <a:xfrm flipH="1">
            <a:off x="7736725" y="1794075"/>
            <a:ext cx="385800" cy="359100"/>
          </a:xfrm>
          <a:prstGeom prst="straightConnector1">
            <a:avLst/>
          </a:prstGeom>
          <a:noFill/>
          <a:ln cap="flat" cmpd="sng" w="9525">
            <a:solidFill>
              <a:schemeClr val="dk2"/>
            </a:solidFill>
            <a:prstDash val="solid"/>
            <a:round/>
            <a:headEnd len="med" w="med" type="none"/>
            <a:tailEnd len="med" w="med" type="none"/>
          </a:ln>
        </p:spPr>
      </p:cxnSp>
      <p:sp>
        <p:nvSpPr>
          <p:cNvPr id="433" name="Google Shape;433;p41"/>
          <p:cNvSpPr txBox="1"/>
          <p:nvPr/>
        </p:nvSpPr>
        <p:spPr>
          <a:xfrm>
            <a:off x="6211075" y="2806725"/>
            <a:ext cx="2044800" cy="2216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100">
                <a:latin typeface="Calibri"/>
                <a:ea typeface="Calibri"/>
                <a:cs typeface="Calibri"/>
                <a:sym typeface="Calibri"/>
              </a:rPr>
              <a:t>Contoh Misi Panjang</a:t>
            </a:r>
            <a:endParaRPr b="1" sz="1100">
              <a:latin typeface="Calibri"/>
              <a:ea typeface="Calibri"/>
              <a:cs typeface="Calibri"/>
              <a:sym typeface="Calibri"/>
            </a:endParaRPr>
          </a:p>
          <a:p>
            <a:pPr indent="0" lvl="0" marL="0" rtl="0" algn="l">
              <a:spcBef>
                <a:spcPts val="0"/>
              </a:spcBef>
              <a:spcAft>
                <a:spcPts val="0"/>
              </a:spcAft>
              <a:buNone/>
            </a:pPr>
            <a:r>
              <a:rPr lang="en" sz="1100">
                <a:latin typeface="Calibri"/>
                <a:ea typeface="Calibri"/>
                <a:cs typeface="Calibri"/>
                <a:sym typeface="Calibri"/>
              </a:rPr>
              <a:t>1. Memungut sampah 1 tas</a:t>
            </a:r>
            <a:endParaRPr sz="1100">
              <a:latin typeface="Calibri"/>
              <a:ea typeface="Calibri"/>
              <a:cs typeface="Calibri"/>
              <a:sym typeface="Calibri"/>
            </a:endParaRPr>
          </a:p>
          <a:p>
            <a:pPr indent="0" lvl="0" marL="0" rtl="0" algn="l">
              <a:spcBef>
                <a:spcPts val="0"/>
              </a:spcBef>
              <a:spcAft>
                <a:spcPts val="0"/>
              </a:spcAft>
              <a:buNone/>
            </a:pPr>
            <a:r>
              <a:rPr lang="en" sz="1100">
                <a:latin typeface="Calibri"/>
                <a:ea typeface="Calibri"/>
                <a:cs typeface="Calibri"/>
                <a:sym typeface="Calibri"/>
              </a:rPr>
              <a:t>2. Menyiram tanaman 10 pot</a:t>
            </a:r>
            <a:endParaRPr sz="1100">
              <a:latin typeface="Calibri"/>
              <a:ea typeface="Calibri"/>
              <a:cs typeface="Calibri"/>
              <a:sym typeface="Calibri"/>
            </a:endParaRPr>
          </a:p>
          <a:p>
            <a:pPr indent="0" lvl="0" marL="0" rtl="0" algn="l">
              <a:spcBef>
                <a:spcPts val="0"/>
              </a:spcBef>
              <a:spcAft>
                <a:spcPts val="0"/>
              </a:spcAft>
              <a:buNone/>
            </a:pPr>
            <a:r>
              <a:rPr lang="en" sz="1100">
                <a:latin typeface="Calibri"/>
                <a:ea typeface="Calibri"/>
                <a:cs typeface="Calibri"/>
                <a:sym typeface="Calibri"/>
              </a:rPr>
              <a:t>3. Membuat yel kelompok</a:t>
            </a:r>
            <a:endParaRPr sz="1100">
              <a:latin typeface="Calibri"/>
              <a:ea typeface="Calibri"/>
              <a:cs typeface="Calibri"/>
              <a:sym typeface="Calibri"/>
            </a:endParaRPr>
          </a:p>
          <a:p>
            <a:pPr indent="0" lvl="0" marL="0" rtl="0" algn="l">
              <a:spcBef>
                <a:spcPts val="0"/>
              </a:spcBef>
              <a:spcAft>
                <a:spcPts val="0"/>
              </a:spcAft>
              <a:buNone/>
            </a:pPr>
            <a:r>
              <a:rPr lang="en" sz="1100">
                <a:latin typeface="Calibri"/>
                <a:ea typeface="Calibri"/>
                <a:cs typeface="Calibri"/>
                <a:sym typeface="Calibri"/>
              </a:rPr>
              <a:t>4. Menyusun puzzle cerita iklim</a:t>
            </a:r>
            <a:endParaRPr sz="1100">
              <a:latin typeface="Calibri"/>
              <a:ea typeface="Calibri"/>
              <a:cs typeface="Calibri"/>
              <a:sym typeface="Calibri"/>
            </a:endParaRPr>
          </a:p>
          <a:p>
            <a:pPr indent="0" lvl="0" marL="0" rtl="0" algn="l">
              <a:spcBef>
                <a:spcPts val="0"/>
              </a:spcBef>
              <a:spcAft>
                <a:spcPts val="0"/>
              </a:spcAft>
              <a:buNone/>
            </a:pPr>
            <a:r>
              <a:t/>
            </a:r>
            <a:endParaRPr sz="1100">
              <a:latin typeface="Calibri"/>
              <a:ea typeface="Calibri"/>
              <a:cs typeface="Calibri"/>
              <a:sym typeface="Calibri"/>
            </a:endParaRPr>
          </a:p>
          <a:p>
            <a:pPr indent="0" lvl="0" marL="0" rtl="0" algn="l">
              <a:spcBef>
                <a:spcPts val="0"/>
              </a:spcBef>
              <a:spcAft>
                <a:spcPts val="0"/>
              </a:spcAft>
              <a:buNone/>
            </a:pPr>
            <a:r>
              <a:rPr b="1" lang="en" sz="1100">
                <a:latin typeface="Calibri"/>
                <a:ea typeface="Calibri"/>
                <a:cs typeface="Calibri"/>
                <a:sym typeface="Calibri"/>
              </a:rPr>
              <a:t>Contoh Misi Pendek</a:t>
            </a:r>
            <a:endParaRPr b="1" sz="1100">
              <a:latin typeface="Calibri"/>
              <a:ea typeface="Calibri"/>
              <a:cs typeface="Calibri"/>
              <a:sym typeface="Calibri"/>
            </a:endParaRPr>
          </a:p>
          <a:p>
            <a:pPr indent="0" lvl="0" marL="0" rtl="0" algn="l">
              <a:spcBef>
                <a:spcPts val="0"/>
              </a:spcBef>
              <a:spcAft>
                <a:spcPts val="0"/>
              </a:spcAft>
              <a:buNone/>
            </a:pPr>
            <a:r>
              <a:rPr lang="en" sz="1100">
                <a:latin typeface="Calibri"/>
                <a:ea typeface="Calibri"/>
                <a:cs typeface="Calibri"/>
                <a:sym typeface="Calibri"/>
              </a:rPr>
              <a:t>1. Menyanyikan lagu</a:t>
            </a:r>
            <a:endParaRPr sz="1100">
              <a:latin typeface="Calibri"/>
              <a:ea typeface="Calibri"/>
              <a:cs typeface="Calibri"/>
              <a:sym typeface="Calibri"/>
            </a:endParaRPr>
          </a:p>
          <a:p>
            <a:pPr indent="0" lvl="0" marL="0" rtl="0" algn="l">
              <a:spcBef>
                <a:spcPts val="0"/>
              </a:spcBef>
              <a:spcAft>
                <a:spcPts val="0"/>
              </a:spcAft>
              <a:buNone/>
            </a:pPr>
            <a:r>
              <a:rPr lang="en" sz="1100">
                <a:latin typeface="Calibri"/>
                <a:ea typeface="Calibri"/>
                <a:cs typeface="Calibri"/>
                <a:sym typeface="Calibri"/>
              </a:rPr>
              <a:t>2. Memeluk pohon terdekat</a:t>
            </a:r>
            <a:endParaRPr sz="1100">
              <a:latin typeface="Calibri"/>
              <a:ea typeface="Calibri"/>
              <a:cs typeface="Calibri"/>
              <a:sym typeface="Calibri"/>
            </a:endParaRPr>
          </a:p>
          <a:p>
            <a:pPr indent="0" lvl="0" marL="0" rtl="0" algn="l">
              <a:spcBef>
                <a:spcPts val="0"/>
              </a:spcBef>
              <a:spcAft>
                <a:spcPts val="0"/>
              </a:spcAft>
              <a:buNone/>
            </a:pPr>
            <a:r>
              <a:rPr lang="en" sz="1100">
                <a:latin typeface="Calibri"/>
                <a:ea typeface="Calibri"/>
                <a:cs typeface="Calibri"/>
                <a:sym typeface="Calibri"/>
              </a:rPr>
              <a:t>3. Melompat 10 kali</a:t>
            </a:r>
            <a:endParaRPr sz="1100">
              <a:latin typeface="Calibri"/>
              <a:ea typeface="Calibri"/>
              <a:cs typeface="Calibri"/>
              <a:sym typeface="Calibri"/>
            </a:endParaRPr>
          </a:p>
          <a:p>
            <a:pPr indent="0" lvl="0" marL="0" rtl="0" algn="l">
              <a:spcBef>
                <a:spcPts val="0"/>
              </a:spcBef>
              <a:spcAft>
                <a:spcPts val="0"/>
              </a:spcAft>
              <a:buNone/>
            </a:pPr>
            <a:r>
              <a:rPr lang="en" sz="1100">
                <a:latin typeface="Calibri"/>
                <a:ea typeface="Calibri"/>
                <a:cs typeface="Calibri"/>
                <a:sym typeface="Calibri"/>
              </a:rPr>
              <a:t>4. Menjawab pertanyaan (misal: sebutkan 3 gas rumah kaca!)</a:t>
            </a:r>
            <a:endParaRPr sz="1100">
              <a:latin typeface="Calibri"/>
              <a:ea typeface="Calibri"/>
              <a:cs typeface="Calibri"/>
              <a:sym typeface="Calibri"/>
            </a:endParaRPr>
          </a:p>
        </p:txBody>
      </p:sp>
      <p:sp>
        <p:nvSpPr>
          <p:cNvPr id="434" name="Google Shape;434;p41"/>
          <p:cNvSpPr/>
          <p:nvPr/>
        </p:nvSpPr>
        <p:spPr>
          <a:xfrm rot="-3224441">
            <a:off x="7830931" y="2284778"/>
            <a:ext cx="168910" cy="177732"/>
          </a:xfrm>
          <a:prstGeom prst="rect">
            <a:avLst/>
          </a:prstGeom>
          <a:solidFill>
            <a:srgbClr val="C9DA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5" name="Google Shape;435;p41"/>
          <p:cNvSpPr/>
          <p:nvPr/>
        </p:nvSpPr>
        <p:spPr>
          <a:xfrm rot="-3224441">
            <a:off x="6002131" y="2589578"/>
            <a:ext cx="168910" cy="177732"/>
          </a:xfrm>
          <a:prstGeom prst="rect">
            <a:avLst/>
          </a:prstGeom>
          <a:solidFill>
            <a:srgbClr val="C9DA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6" name="Google Shape;436;p41"/>
          <p:cNvSpPr/>
          <p:nvPr/>
        </p:nvSpPr>
        <p:spPr>
          <a:xfrm>
            <a:off x="6992731" y="952821"/>
            <a:ext cx="168900" cy="177600"/>
          </a:xfrm>
          <a:prstGeom prst="rect">
            <a:avLst/>
          </a:prstGeom>
          <a:solidFill>
            <a:srgbClr val="C9DA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7" name="Google Shape;437;p41"/>
          <p:cNvSpPr txBox="1"/>
          <p:nvPr>
            <p:ph idx="12" type="sldNum"/>
          </p:nvPr>
        </p:nvSpPr>
        <p:spPr>
          <a:xfrm>
            <a:off x="8548658" y="47394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
        <p:nvSpPr>
          <p:cNvPr id="438" name="Google Shape;438;p41"/>
          <p:cNvSpPr txBox="1"/>
          <p:nvPr/>
        </p:nvSpPr>
        <p:spPr>
          <a:xfrm>
            <a:off x="120125" y="4786550"/>
            <a:ext cx="4929900" cy="346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i="1" lang="en" sz="1050">
                <a:latin typeface="Calibri"/>
                <a:ea typeface="Calibri"/>
                <a:cs typeface="Calibri"/>
                <a:sym typeface="Calibri"/>
              </a:rPr>
              <a:t>Terinspirasi dari boardgame Meltdown: Save the Polar Bears Before the Ice Melts</a:t>
            </a:r>
            <a:endParaRPr i="1" sz="1050">
              <a:latin typeface="Calibri"/>
              <a:ea typeface="Calibri"/>
              <a:cs typeface="Calibri"/>
              <a:sym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 name="Shape 86"/>
        <p:cNvGrpSpPr/>
        <p:nvPr/>
      </p:nvGrpSpPr>
      <p:grpSpPr>
        <a:xfrm>
          <a:off x="0" y="0"/>
          <a:ext cx="0" cy="0"/>
          <a:chOff x="0" y="0"/>
          <a:chExt cx="0" cy="0"/>
        </a:xfrm>
      </p:grpSpPr>
      <p:sp>
        <p:nvSpPr>
          <p:cNvPr id="87" name="Google Shape;87;p15"/>
          <p:cNvSpPr/>
          <p:nvPr/>
        </p:nvSpPr>
        <p:spPr>
          <a:xfrm>
            <a:off x="146325" y="216425"/>
            <a:ext cx="8700000" cy="4713300"/>
          </a:xfrm>
          <a:prstGeom prst="roundRect">
            <a:avLst>
              <a:gd fmla="val 6348" name="adj"/>
            </a:avLst>
          </a:prstGeom>
          <a:noFill/>
          <a:ln cap="flat" cmpd="sng" w="76200">
            <a:solidFill>
              <a:srgbClr val="F4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 name="Google Shape;88;p15"/>
          <p:cNvSpPr txBox="1"/>
          <p:nvPr>
            <p:ph type="title"/>
          </p:nvPr>
        </p:nvSpPr>
        <p:spPr>
          <a:xfrm>
            <a:off x="235500" y="216425"/>
            <a:ext cx="37938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Tujuan, alur, target</a:t>
            </a:r>
            <a:endParaRPr/>
          </a:p>
        </p:txBody>
      </p:sp>
      <p:sp>
        <p:nvSpPr>
          <p:cNvPr id="89" name="Google Shape;89;p15"/>
          <p:cNvSpPr txBox="1"/>
          <p:nvPr/>
        </p:nvSpPr>
        <p:spPr>
          <a:xfrm>
            <a:off x="274775" y="743700"/>
            <a:ext cx="8520600" cy="4125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150">
                <a:latin typeface="Calibri"/>
                <a:ea typeface="Calibri"/>
                <a:cs typeface="Calibri"/>
                <a:sym typeface="Calibri"/>
              </a:rPr>
              <a:t>Dengan mengangkat tema “Gaya Hidup Berkelanjutan” dan mengacu kepada dimensi profil Pelajar Pancasila, projek “Kami Pejuang Iklim” bertujuan </a:t>
            </a:r>
            <a:r>
              <a:rPr b="1" lang="en" sz="1150">
                <a:latin typeface="Calibri"/>
                <a:ea typeface="Calibri"/>
                <a:cs typeface="Calibri"/>
                <a:sym typeface="Calibri"/>
              </a:rPr>
              <a:t>mewujudkan </a:t>
            </a:r>
            <a:r>
              <a:rPr b="1" lang="en" sz="1150">
                <a:latin typeface="Calibri"/>
                <a:ea typeface="Calibri"/>
                <a:cs typeface="Calibri"/>
                <a:sym typeface="Calibri"/>
              </a:rPr>
              <a:t>peserta didik</a:t>
            </a:r>
            <a:r>
              <a:rPr b="1" lang="en" sz="1150">
                <a:latin typeface="Calibri"/>
                <a:ea typeface="Calibri"/>
                <a:cs typeface="Calibri"/>
                <a:sym typeface="Calibri"/>
              </a:rPr>
              <a:t> berkesadaran lingkungan yang mampu berperan aktif dalam menjaga dan mengatasi permasalahan lingkungan, khususnya terkait perubahan iklim.</a:t>
            </a:r>
            <a:endParaRPr b="1" sz="1150">
              <a:latin typeface="Calibri"/>
              <a:ea typeface="Calibri"/>
              <a:cs typeface="Calibri"/>
              <a:sym typeface="Calibri"/>
            </a:endParaRPr>
          </a:p>
          <a:p>
            <a:pPr indent="0" lvl="0" marL="0" rtl="0" algn="l">
              <a:spcBef>
                <a:spcPts val="0"/>
              </a:spcBef>
              <a:spcAft>
                <a:spcPts val="0"/>
              </a:spcAft>
              <a:buNone/>
            </a:pPr>
            <a:r>
              <a:t/>
            </a:r>
            <a:endParaRPr sz="750">
              <a:latin typeface="Calibri"/>
              <a:ea typeface="Calibri"/>
              <a:cs typeface="Calibri"/>
              <a:sym typeface="Calibri"/>
            </a:endParaRPr>
          </a:p>
          <a:p>
            <a:pPr indent="0" lvl="0" marL="0" rtl="0" algn="l">
              <a:spcBef>
                <a:spcPts val="0"/>
              </a:spcBef>
              <a:spcAft>
                <a:spcPts val="0"/>
              </a:spcAft>
              <a:buNone/>
            </a:pPr>
            <a:r>
              <a:rPr lang="en" sz="1150">
                <a:latin typeface="Calibri"/>
                <a:ea typeface="Calibri"/>
                <a:cs typeface="Calibri"/>
                <a:sym typeface="Calibri"/>
              </a:rPr>
              <a:t>Projek ini dimulai dengan tahap pengenalan; </a:t>
            </a:r>
            <a:r>
              <a:rPr lang="en" sz="1150">
                <a:latin typeface="Calibri"/>
                <a:ea typeface="Calibri"/>
                <a:cs typeface="Calibri"/>
                <a:sym typeface="Calibri"/>
              </a:rPr>
              <a:t>peserta didik</a:t>
            </a:r>
            <a:r>
              <a:rPr lang="en" sz="1150">
                <a:latin typeface="Calibri"/>
                <a:ea typeface="Calibri"/>
                <a:cs typeface="Calibri"/>
                <a:sym typeface="Calibri"/>
              </a:rPr>
              <a:t> mengeksplorasi isu perubahan iklim dan faktor-faktor yang mempengaruhi kondisi iklim global. Selanjutnya pada tahap kontekstualisasi, </a:t>
            </a:r>
            <a:r>
              <a:rPr lang="en" sz="1150">
                <a:latin typeface="Calibri"/>
                <a:ea typeface="Calibri"/>
                <a:cs typeface="Calibri"/>
                <a:sym typeface="Calibri"/>
              </a:rPr>
              <a:t>peserta didik</a:t>
            </a:r>
            <a:r>
              <a:rPr lang="en" sz="1150">
                <a:latin typeface="Calibri"/>
                <a:ea typeface="Calibri"/>
                <a:cs typeface="Calibri"/>
                <a:sym typeface="Calibri"/>
              </a:rPr>
              <a:t> mempelajari bagaimana perubahan iklim mempengaruhi kehidupan manusia termasuk dirinya sendiri, juga kehidupan makhluk lain. Kedua tahap ini bertujuan menumbuhkan kesadaran </a:t>
            </a:r>
            <a:r>
              <a:rPr lang="en" sz="1150">
                <a:latin typeface="Calibri"/>
                <a:ea typeface="Calibri"/>
                <a:cs typeface="Calibri"/>
                <a:sym typeface="Calibri"/>
              </a:rPr>
              <a:t>peserta didik</a:t>
            </a:r>
            <a:r>
              <a:rPr lang="en" sz="1150">
                <a:latin typeface="Calibri"/>
                <a:ea typeface="Calibri"/>
                <a:cs typeface="Calibri"/>
                <a:sym typeface="Calibri"/>
              </a:rPr>
              <a:t> tentang keterhubungan antara berbagai elemen alam, juga empati terhadap makhluk hidup lain.</a:t>
            </a:r>
            <a:endParaRPr sz="1150">
              <a:latin typeface="Calibri"/>
              <a:ea typeface="Calibri"/>
              <a:cs typeface="Calibri"/>
              <a:sym typeface="Calibri"/>
            </a:endParaRPr>
          </a:p>
          <a:p>
            <a:pPr indent="0" lvl="0" marL="0" rtl="0" algn="l">
              <a:spcBef>
                <a:spcPts val="0"/>
              </a:spcBef>
              <a:spcAft>
                <a:spcPts val="0"/>
              </a:spcAft>
              <a:buNone/>
            </a:pPr>
            <a:r>
              <a:t/>
            </a:r>
            <a:endParaRPr sz="750">
              <a:latin typeface="Calibri"/>
              <a:ea typeface="Calibri"/>
              <a:cs typeface="Calibri"/>
              <a:sym typeface="Calibri"/>
            </a:endParaRPr>
          </a:p>
          <a:p>
            <a:pPr indent="0" lvl="0" marL="0" rtl="0" algn="l">
              <a:spcBef>
                <a:spcPts val="0"/>
              </a:spcBef>
              <a:spcAft>
                <a:spcPts val="0"/>
              </a:spcAft>
              <a:buNone/>
            </a:pPr>
            <a:r>
              <a:rPr lang="en" sz="1150">
                <a:latin typeface="Calibri"/>
                <a:ea typeface="Calibri"/>
                <a:cs typeface="Calibri"/>
                <a:sym typeface="Calibri"/>
              </a:rPr>
              <a:t>Dalam tahap pengantar aksi, </a:t>
            </a:r>
            <a:r>
              <a:rPr lang="en" sz="1150">
                <a:latin typeface="Calibri"/>
                <a:ea typeface="Calibri"/>
                <a:cs typeface="Calibri"/>
                <a:sym typeface="Calibri"/>
              </a:rPr>
              <a:t>peserta didik</a:t>
            </a:r>
            <a:r>
              <a:rPr lang="en" sz="1150">
                <a:latin typeface="Calibri"/>
                <a:ea typeface="Calibri"/>
                <a:cs typeface="Calibri"/>
                <a:sym typeface="Calibri"/>
              </a:rPr>
              <a:t> mengembangkan penguasaan kemampuan gotong royong melalui latihan-latihan kerjasama, komunikasi, dan merumuskan tujuan bersama. Tahap aksi membekali </a:t>
            </a:r>
            <a:r>
              <a:rPr lang="en" sz="1150">
                <a:latin typeface="Calibri"/>
                <a:ea typeface="Calibri"/>
                <a:cs typeface="Calibri"/>
                <a:sym typeface="Calibri"/>
              </a:rPr>
              <a:t>peserta didik</a:t>
            </a:r>
            <a:r>
              <a:rPr lang="en" sz="1150">
                <a:latin typeface="Calibri"/>
                <a:ea typeface="Calibri"/>
                <a:cs typeface="Calibri"/>
                <a:sym typeface="Calibri"/>
              </a:rPr>
              <a:t> dengan kemampuan melakukan adaptasi dan mitigasi perubahan iklim, sembari terus mengasah kemampuan gotong royong dengan berbagai pihak. Kedua tahap ini juga dirancang agar memberikan dampak nyata berupa pengurangan risiko bencana dan pemulihan iklim mikro.</a:t>
            </a:r>
            <a:endParaRPr sz="1150">
              <a:latin typeface="Calibri"/>
              <a:ea typeface="Calibri"/>
              <a:cs typeface="Calibri"/>
              <a:sym typeface="Calibri"/>
            </a:endParaRPr>
          </a:p>
          <a:p>
            <a:pPr indent="0" lvl="0" marL="0" rtl="0" algn="l">
              <a:spcBef>
                <a:spcPts val="0"/>
              </a:spcBef>
              <a:spcAft>
                <a:spcPts val="0"/>
              </a:spcAft>
              <a:buNone/>
            </a:pPr>
            <a:r>
              <a:t/>
            </a:r>
            <a:endParaRPr sz="750">
              <a:latin typeface="Calibri"/>
              <a:ea typeface="Calibri"/>
              <a:cs typeface="Calibri"/>
              <a:sym typeface="Calibri"/>
            </a:endParaRPr>
          </a:p>
          <a:p>
            <a:pPr indent="0" lvl="0" marL="0" rtl="0" algn="l">
              <a:spcBef>
                <a:spcPts val="0"/>
              </a:spcBef>
              <a:spcAft>
                <a:spcPts val="0"/>
              </a:spcAft>
              <a:buNone/>
            </a:pPr>
            <a:r>
              <a:rPr lang="en" sz="1150">
                <a:latin typeface="Calibri"/>
                <a:ea typeface="Calibri"/>
                <a:cs typeface="Calibri"/>
                <a:sym typeface="Calibri"/>
              </a:rPr>
              <a:t>Tahap berbagi dan tindak lanjut merupakan penutup alur pembelajaran. </a:t>
            </a:r>
            <a:r>
              <a:rPr lang="en" sz="1150">
                <a:latin typeface="Calibri"/>
                <a:ea typeface="Calibri"/>
                <a:cs typeface="Calibri"/>
                <a:sym typeface="Calibri"/>
              </a:rPr>
              <a:t>peserta didik</a:t>
            </a:r>
            <a:r>
              <a:rPr lang="en" sz="1150">
                <a:latin typeface="Calibri"/>
                <a:ea typeface="Calibri"/>
                <a:cs typeface="Calibri"/>
                <a:sym typeface="Calibri"/>
              </a:rPr>
              <a:t> menyebarluaskan ilmu yang diperoleh dari projek dan mendapatkan apresiasi, diakhiri dengan refleksi serta penguatan motivasi untuk menerapkan hasil belajar dalam praktik sehari-hari.</a:t>
            </a:r>
            <a:endParaRPr sz="1150">
              <a:latin typeface="Calibri"/>
              <a:ea typeface="Calibri"/>
              <a:cs typeface="Calibri"/>
              <a:sym typeface="Calibri"/>
            </a:endParaRPr>
          </a:p>
          <a:p>
            <a:pPr indent="0" lvl="0" marL="0" rtl="0" algn="l">
              <a:spcBef>
                <a:spcPts val="0"/>
              </a:spcBef>
              <a:spcAft>
                <a:spcPts val="0"/>
              </a:spcAft>
              <a:buNone/>
            </a:pPr>
            <a:r>
              <a:t/>
            </a:r>
            <a:endParaRPr sz="750">
              <a:latin typeface="Calibri"/>
              <a:ea typeface="Calibri"/>
              <a:cs typeface="Calibri"/>
              <a:sym typeface="Calibri"/>
            </a:endParaRPr>
          </a:p>
          <a:p>
            <a:pPr indent="0" lvl="0" marL="0" rtl="0" algn="l">
              <a:spcBef>
                <a:spcPts val="0"/>
              </a:spcBef>
              <a:spcAft>
                <a:spcPts val="0"/>
              </a:spcAft>
              <a:buNone/>
            </a:pPr>
            <a:r>
              <a:rPr lang="en" sz="1150">
                <a:latin typeface="Calibri"/>
                <a:ea typeface="Calibri"/>
                <a:cs typeface="Calibri"/>
                <a:sym typeface="Calibri"/>
              </a:rPr>
              <a:t>Untuk menciptakan perubahan nyata, pendidikan lingkungan tidak bisa berhenti pada penyadartahuan, tetapi harus pula mendorong munculnya gaya hidup berkelanjutan. Karena itu, projek “Kami Pejuang Iklim” menggunakan strategi pembiasaan untuk menumbuhkan perilaku ramah lingkungan pada </a:t>
            </a:r>
            <a:r>
              <a:rPr lang="en" sz="1150">
                <a:latin typeface="Calibri"/>
                <a:ea typeface="Calibri"/>
                <a:cs typeface="Calibri"/>
                <a:sym typeface="Calibri"/>
              </a:rPr>
              <a:t>peserta didik</a:t>
            </a:r>
            <a:r>
              <a:rPr lang="en" sz="1150">
                <a:latin typeface="Calibri"/>
                <a:ea typeface="Calibri"/>
                <a:cs typeface="Calibri"/>
                <a:sym typeface="Calibri"/>
              </a:rPr>
              <a:t>.</a:t>
            </a:r>
            <a:endParaRPr sz="1150">
              <a:latin typeface="Calibri"/>
              <a:ea typeface="Calibri"/>
              <a:cs typeface="Calibri"/>
              <a:sym typeface="Calibri"/>
            </a:endParaRPr>
          </a:p>
          <a:p>
            <a:pPr indent="0" lvl="0" marL="0" rtl="0" algn="l">
              <a:spcBef>
                <a:spcPts val="0"/>
              </a:spcBef>
              <a:spcAft>
                <a:spcPts val="0"/>
              </a:spcAft>
              <a:buNone/>
            </a:pPr>
            <a:r>
              <a:t/>
            </a:r>
            <a:endParaRPr sz="750">
              <a:latin typeface="Calibri"/>
              <a:ea typeface="Calibri"/>
              <a:cs typeface="Calibri"/>
              <a:sym typeface="Calibri"/>
            </a:endParaRPr>
          </a:p>
          <a:p>
            <a:pPr indent="0" lvl="0" marL="0" rtl="0" algn="l">
              <a:spcBef>
                <a:spcPts val="0"/>
              </a:spcBef>
              <a:spcAft>
                <a:spcPts val="0"/>
              </a:spcAft>
              <a:buNone/>
            </a:pPr>
            <a:r>
              <a:rPr lang="en" sz="1150">
                <a:latin typeface="Calibri"/>
                <a:ea typeface="Calibri"/>
                <a:cs typeface="Calibri"/>
                <a:sym typeface="Calibri"/>
              </a:rPr>
              <a:t>Melalui projek ini, </a:t>
            </a:r>
            <a:r>
              <a:rPr lang="en" sz="1150">
                <a:latin typeface="Calibri"/>
                <a:ea typeface="Calibri"/>
                <a:cs typeface="Calibri"/>
                <a:sym typeface="Calibri"/>
              </a:rPr>
              <a:t>peserta didik</a:t>
            </a:r>
            <a:r>
              <a:rPr lang="en" sz="1150">
                <a:latin typeface="Calibri"/>
                <a:ea typeface="Calibri"/>
                <a:cs typeface="Calibri"/>
                <a:sym typeface="Calibri"/>
              </a:rPr>
              <a:t> diharapkan dapat mengembangkan dua dimensi Profil Pelajar Pancasila yaitu: (1) Beriman Bertakwa pada Tuhan YME dan Berakhlak Mulia, khususnya elemen </a:t>
            </a:r>
            <a:r>
              <a:rPr b="1" lang="en" sz="1150">
                <a:latin typeface="Calibri"/>
                <a:ea typeface="Calibri"/>
                <a:cs typeface="Calibri"/>
                <a:sym typeface="Calibri"/>
              </a:rPr>
              <a:t>akhlak terhadap alam</a:t>
            </a:r>
            <a:r>
              <a:rPr lang="en" sz="1150">
                <a:latin typeface="Calibri"/>
                <a:ea typeface="Calibri"/>
                <a:cs typeface="Calibri"/>
                <a:sym typeface="Calibri"/>
              </a:rPr>
              <a:t>, dan (2) Bergotong Royong, khususnya elemen </a:t>
            </a:r>
            <a:r>
              <a:rPr b="1" lang="en" sz="1150">
                <a:latin typeface="Calibri"/>
                <a:ea typeface="Calibri"/>
                <a:cs typeface="Calibri"/>
                <a:sym typeface="Calibri"/>
              </a:rPr>
              <a:t>kerja sama dan kepedulian</a:t>
            </a:r>
            <a:r>
              <a:rPr lang="en" sz="1150">
                <a:latin typeface="Calibri"/>
                <a:ea typeface="Calibri"/>
                <a:cs typeface="Calibri"/>
                <a:sym typeface="Calibri"/>
              </a:rPr>
              <a:t>.</a:t>
            </a:r>
            <a:endParaRPr sz="1150">
              <a:latin typeface="Calibri"/>
              <a:ea typeface="Calibri"/>
              <a:cs typeface="Calibri"/>
              <a:sym typeface="Calibri"/>
            </a:endParaRPr>
          </a:p>
        </p:txBody>
      </p:sp>
      <p:sp>
        <p:nvSpPr>
          <p:cNvPr id="90" name="Google Shape;90;p15"/>
          <p:cNvSpPr txBox="1"/>
          <p:nvPr>
            <p:ph idx="12" type="sldNum"/>
          </p:nvPr>
        </p:nvSpPr>
        <p:spPr>
          <a:xfrm>
            <a:off x="8548658" y="47394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2" name="Shape 442"/>
        <p:cNvGrpSpPr/>
        <p:nvPr/>
      </p:nvGrpSpPr>
      <p:grpSpPr>
        <a:xfrm>
          <a:off x="0" y="0"/>
          <a:ext cx="0" cy="0"/>
          <a:chOff x="0" y="0"/>
          <a:chExt cx="0" cy="0"/>
        </a:xfrm>
      </p:grpSpPr>
      <p:sp>
        <p:nvSpPr>
          <p:cNvPr id="443" name="Google Shape;443;p42"/>
          <p:cNvSpPr txBox="1"/>
          <p:nvPr/>
        </p:nvSpPr>
        <p:spPr>
          <a:xfrm>
            <a:off x="2103575" y="134100"/>
            <a:ext cx="4665900" cy="4863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b="1" lang="en">
                <a:solidFill>
                  <a:schemeClr val="dk1"/>
                </a:solidFill>
                <a:latin typeface="Calibri"/>
                <a:ea typeface="Calibri"/>
                <a:cs typeface="Calibri"/>
                <a:sym typeface="Calibri"/>
              </a:rPr>
              <a:t>Persiapan</a:t>
            </a:r>
            <a:endParaRPr b="1">
              <a:latin typeface="Calibri"/>
              <a:ea typeface="Calibri"/>
              <a:cs typeface="Calibri"/>
              <a:sym typeface="Calibri"/>
            </a:endParaRPr>
          </a:p>
          <a:p>
            <a:pPr indent="0" lvl="0" marL="0" rtl="0" algn="l">
              <a:spcBef>
                <a:spcPts val="0"/>
              </a:spcBef>
              <a:spcAft>
                <a:spcPts val="0"/>
              </a:spcAft>
              <a:buNone/>
            </a:pPr>
            <a:r>
              <a:rPr lang="en" sz="1200">
                <a:latin typeface="Calibri"/>
                <a:ea typeface="Calibri"/>
                <a:cs typeface="Calibri"/>
                <a:sym typeface="Calibri"/>
              </a:rPr>
              <a:t>Guru dan siswa memilih serta menyiapkan media untuk membuat papan mimpi.</a:t>
            </a:r>
            <a:endParaRPr sz="1200">
              <a:latin typeface="Calibri"/>
              <a:ea typeface="Calibri"/>
              <a:cs typeface="Calibri"/>
              <a:sym typeface="Calibri"/>
            </a:endParaRPr>
          </a:p>
          <a:p>
            <a:pPr indent="0" lvl="0" marL="0" rtl="0" algn="l">
              <a:spcBef>
                <a:spcPts val="0"/>
              </a:spcBef>
              <a:spcAft>
                <a:spcPts val="0"/>
              </a:spcAft>
              <a:buNone/>
            </a:pPr>
            <a:r>
              <a:t/>
            </a:r>
            <a:endParaRPr sz="1200">
              <a:latin typeface="Calibri"/>
              <a:ea typeface="Calibri"/>
              <a:cs typeface="Calibri"/>
              <a:sym typeface="Calibri"/>
            </a:endParaRPr>
          </a:p>
          <a:p>
            <a:pPr indent="0" lvl="0" marL="0" rtl="0" algn="l">
              <a:spcBef>
                <a:spcPts val="0"/>
              </a:spcBef>
              <a:spcAft>
                <a:spcPts val="0"/>
              </a:spcAft>
              <a:buNone/>
            </a:pPr>
            <a:r>
              <a:rPr b="1" lang="en">
                <a:latin typeface="Calibri"/>
                <a:ea typeface="Calibri"/>
                <a:cs typeface="Calibri"/>
                <a:sym typeface="Calibri"/>
              </a:rPr>
              <a:t>Pelaksanaan</a:t>
            </a:r>
            <a:endParaRPr b="1">
              <a:latin typeface="Calibri"/>
              <a:ea typeface="Calibri"/>
              <a:cs typeface="Calibri"/>
              <a:sym typeface="Calibri"/>
            </a:endParaRPr>
          </a:p>
          <a:p>
            <a:pPr indent="0" lvl="0" marL="0" rtl="0" algn="l">
              <a:spcBef>
                <a:spcPts val="0"/>
              </a:spcBef>
              <a:spcAft>
                <a:spcPts val="0"/>
              </a:spcAft>
              <a:buNone/>
            </a:pPr>
            <a:r>
              <a:rPr lang="en" sz="1200">
                <a:latin typeface="Calibri"/>
                <a:ea typeface="Calibri"/>
                <a:cs typeface="Calibri"/>
                <a:sym typeface="Calibri"/>
              </a:rPr>
              <a:t>1. Guru dan </a:t>
            </a:r>
            <a:r>
              <a:rPr lang="en" sz="1200">
                <a:latin typeface="Calibri"/>
                <a:ea typeface="Calibri"/>
                <a:cs typeface="Calibri"/>
                <a:sym typeface="Calibri"/>
              </a:rPr>
              <a:t>peserta didik</a:t>
            </a:r>
            <a:r>
              <a:rPr lang="en" sz="1200">
                <a:latin typeface="Calibri"/>
                <a:ea typeface="Calibri"/>
                <a:cs typeface="Calibri"/>
                <a:sym typeface="Calibri"/>
              </a:rPr>
              <a:t> duduk bersama dalam lingkaran besar.</a:t>
            </a:r>
            <a:endParaRPr sz="1200">
              <a:latin typeface="Calibri"/>
              <a:ea typeface="Calibri"/>
              <a:cs typeface="Calibri"/>
              <a:sym typeface="Calibri"/>
            </a:endParaRPr>
          </a:p>
          <a:p>
            <a:pPr indent="0" lvl="0" marL="0" rtl="0" algn="l">
              <a:spcBef>
                <a:spcPts val="0"/>
              </a:spcBef>
              <a:spcAft>
                <a:spcPts val="0"/>
              </a:spcAft>
              <a:buNone/>
            </a:pPr>
            <a:r>
              <a:rPr lang="en" sz="1200">
                <a:latin typeface="Calibri"/>
                <a:ea typeface="Calibri"/>
                <a:cs typeface="Calibri"/>
                <a:sym typeface="Calibri"/>
              </a:rPr>
              <a:t>2. </a:t>
            </a:r>
            <a:r>
              <a:rPr b="1" lang="en" sz="1200">
                <a:latin typeface="Calibri"/>
                <a:ea typeface="Calibri"/>
                <a:cs typeface="Calibri"/>
                <a:sym typeface="Calibri"/>
              </a:rPr>
              <a:t>Kait:</a:t>
            </a:r>
            <a:r>
              <a:rPr lang="en" sz="1200">
                <a:latin typeface="Calibri"/>
                <a:ea typeface="Calibri"/>
                <a:cs typeface="Calibri"/>
                <a:sym typeface="Calibri"/>
              </a:rPr>
              <a:t> p</a:t>
            </a:r>
            <a:r>
              <a:rPr lang="en" sz="1200">
                <a:latin typeface="Calibri"/>
                <a:ea typeface="Calibri"/>
                <a:cs typeface="Calibri"/>
                <a:sym typeface="Calibri"/>
              </a:rPr>
              <a:t>eserta didik</a:t>
            </a:r>
            <a:r>
              <a:rPr lang="en" sz="1200">
                <a:latin typeface="Calibri"/>
                <a:ea typeface="Calibri"/>
                <a:cs typeface="Calibri"/>
                <a:sym typeface="Calibri"/>
              </a:rPr>
              <a:t> mengingat kembali kerja sama mereka saat membantu keluarga beruang. Guru menyampaikan, perubahan iklim adalah tanggung jawab semua orang dan harus diatasi bersama. Untuk dapat bekerja bersama, orang membutuhkan “tujuan bersama”.</a:t>
            </a:r>
            <a:endParaRPr sz="1200">
              <a:latin typeface="Calibri"/>
              <a:ea typeface="Calibri"/>
              <a:cs typeface="Calibri"/>
              <a:sym typeface="Calibri"/>
            </a:endParaRPr>
          </a:p>
          <a:p>
            <a:pPr indent="0" lvl="0" marL="0" rtl="0" algn="l">
              <a:spcBef>
                <a:spcPts val="0"/>
              </a:spcBef>
              <a:spcAft>
                <a:spcPts val="0"/>
              </a:spcAft>
              <a:buNone/>
            </a:pPr>
            <a:r>
              <a:rPr lang="en" sz="1200">
                <a:latin typeface="Calibri"/>
                <a:ea typeface="Calibri"/>
                <a:cs typeface="Calibri"/>
                <a:sym typeface="Calibri"/>
              </a:rPr>
              <a:t>3. Curah gagasan: guru memberikan pertanyaan pancingan, “Bayangkan semua orang di Bumi mau ambil bagian mengatasi perubahan iklim. Kira-kira, apa saja yang bisa mereka lakukan?” Untuk memantik kreativitas </a:t>
            </a:r>
            <a:r>
              <a:rPr lang="en" sz="1200">
                <a:latin typeface="Calibri"/>
                <a:ea typeface="Calibri"/>
                <a:cs typeface="Calibri"/>
                <a:sym typeface="Calibri"/>
              </a:rPr>
              <a:t>peserta didik</a:t>
            </a:r>
            <a:r>
              <a:rPr lang="en" sz="1200">
                <a:latin typeface="Calibri"/>
                <a:ea typeface="Calibri"/>
                <a:cs typeface="Calibri"/>
                <a:sym typeface="Calibri"/>
              </a:rPr>
              <a:t>, guru dapat menyebutkan berbagai peran orang di lingkungan sekitar, misalnya “apa yang bisa dilakukan petani? Nelayan? Pedagang?”</a:t>
            </a:r>
            <a:endParaRPr sz="1200">
              <a:latin typeface="Calibri"/>
              <a:ea typeface="Calibri"/>
              <a:cs typeface="Calibri"/>
              <a:sym typeface="Calibri"/>
            </a:endParaRPr>
          </a:p>
          <a:p>
            <a:pPr indent="0" lvl="0" marL="0" rtl="0" algn="l">
              <a:spcBef>
                <a:spcPts val="0"/>
              </a:spcBef>
              <a:spcAft>
                <a:spcPts val="0"/>
              </a:spcAft>
              <a:buNone/>
            </a:pPr>
            <a:r>
              <a:rPr lang="en" sz="1200">
                <a:latin typeface="Calibri"/>
                <a:ea typeface="Calibri"/>
                <a:cs typeface="Calibri"/>
                <a:sym typeface="Calibri"/>
              </a:rPr>
              <a:t>4. P</a:t>
            </a:r>
            <a:r>
              <a:rPr lang="en" sz="1200">
                <a:latin typeface="Calibri"/>
                <a:ea typeface="Calibri"/>
                <a:cs typeface="Calibri"/>
                <a:sym typeface="Calibri"/>
              </a:rPr>
              <a:t>eserta didik</a:t>
            </a:r>
            <a:r>
              <a:rPr lang="en" sz="1200">
                <a:latin typeface="Calibri"/>
                <a:ea typeface="Calibri"/>
                <a:cs typeface="Calibri"/>
                <a:sym typeface="Calibri"/>
              </a:rPr>
              <a:t> menyampaikan berbagai gagasan, guru mencatat gagasan di papan tulis.</a:t>
            </a:r>
            <a:endParaRPr sz="1200">
              <a:latin typeface="Calibri"/>
              <a:ea typeface="Calibri"/>
              <a:cs typeface="Calibri"/>
              <a:sym typeface="Calibri"/>
            </a:endParaRPr>
          </a:p>
          <a:p>
            <a:pPr indent="0" lvl="0" marL="0" rtl="0" algn="l">
              <a:spcBef>
                <a:spcPts val="0"/>
              </a:spcBef>
              <a:spcAft>
                <a:spcPts val="0"/>
              </a:spcAft>
              <a:buNone/>
            </a:pPr>
            <a:r>
              <a:rPr lang="en" sz="1200">
                <a:latin typeface="Calibri"/>
                <a:ea typeface="Calibri"/>
                <a:cs typeface="Calibri"/>
                <a:sym typeface="Calibri"/>
              </a:rPr>
              <a:t>5. P</a:t>
            </a:r>
            <a:r>
              <a:rPr lang="en" sz="1200">
                <a:latin typeface="Calibri"/>
                <a:ea typeface="Calibri"/>
                <a:cs typeface="Calibri"/>
                <a:sym typeface="Calibri"/>
              </a:rPr>
              <a:t>eserta didik</a:t>
            </a:r>
            <a:r>
              <a:rPr lang="en" sz="1200">
                <a:latin typeface="Calibri"/>
                <a:ea typeface="Calibri"/>
                <a:cs typeface="Calibri"/>
                <a:sym typeface="Calibri"/>
              </a:rPr>
              <a:t> menuangkan gagasan mereka dalam bentuk gambar bertema “warga dunia bersama-sama mengatasi perubahan iklim”.</a:t>
            </a:r>
            <a:endParaRPr sz="1200">
              <a:latin typeface="Calibri"/>
              <a:ea typeface="Calibri"/>
              <a:cs typeface="Calibri"/>
              <a:sym typeface="Calibri"/>
            </a:endParaRPr>
          </a:p>
          <a:p>
            <a:pPr indent="0" lvl="0" marL="0" rtl="0" algn="l">
              <a:spcBef>
                <a:spcPts val="0"/>
              </a:spcBef>
              <a:spcAft>
                <a:spcPts val="0"/>
              </a:spcAft>
              <a:buNone/>
            </a:pPr>
            <a:r>
              <a:rPr lang="en" sz="1200">
                <a:latin typeface="Calibri"/>
                <a:ea typeface="Calibri"/>
                <a:cs typeface="Calibri"/>
                <a:sym typeface="Calibri"/>
              </a:rPr>
              <a:t>6. Seluruh </a:t>
            </a:r>
            <a:r>
              <a:rPr lang="en" sz="1200">
                <a:latin typeface="Calibri"/>
                <a:ea typeface="Calibri"/>
                <a:cs typeface="Calibri"/>
                <a:sym typeface="Calibri"/>
              </a:rPr>
              <a:t>peserta didik</a:t>
            </a:r>
            <a:r>
              <a:rPr lang="en" sz="1200">
                <a:latin typeface="Calibri"/>
                <a:ea typeface="Calibri"/>
                <a:cs typeface="Calibri"/>
                <a:sym typeface="Calibri"/>
              </a:rPr>
              <a:t> menggambar bersama dalam satu bidang gambar. Guru memantau dan memfasilitasi proses. Setelah selesai, guru memberikan apresiasi dan mengajak </a:t>
            </a:r>
            <a:r>
              <a:rPr lang="en" sz="1200">
                <a:latin typeface="Calibri"/>
                <a:ea typeface="Calibri"/>
                <a:cs typeface="Calibri"/>
                <a:sym typeface="Calibri"/>
              </a:rPr>
              <a:t>peserta didik</a:t>
            </a:r>
            <a:r>
              <a:rPr lang="en" sz="1200">
                <a:latin typeface="Calibri"/>
                <a:ea typeface="Calibri"/>
                <a:cs typeface="Calibri"/>
                <a:sym typeface="Calibri"/>
              </a:rPr>
              <a:t> merayakan hasil kerja mereka.</a:t>
            </a:r>
            <a:endParaRPr sz="1200">
              <a:latin typeface="Calibri"/>
              <a:ea typeface="Calibri"/>
              <a:cs typeface="Calibri"/>
              <a:sym typeface="Calibri"/>
            </a:endParaRPr>
          </a:p>
          <a:p>
            <a:pPr indent="0" lvl="0" marL="0" rtl="0" algn="l">
              <a:spcBef>
                <a:spcPts val="0"/>
              </a:spcBef>
              <a:spcAft>
                <a:spcPts val="0"/>
              </a:spcAft>
              <a:buNone/>
            </a:pPr>
            <a:r>
              <a:rPr lang="en" sz="1200">
                <a:latin typeface="Calibri"/>
                <a:ea typeface="Calibri"/>
                <a:cs typeface="Calibri"/>
                <a:sym typeface="Calibri"/>
              </a:rPr>
              <a:t>7.  P</a:t>
            </a:r>
            <a:r>
              <a:rPr lang="en" sz="1200">
                <a:latin typeface="Calibri"/>
                <a:ea typeface="Calibri"/>
                <a:cs typeface="Calibri"/>
                <a:sym typeface="Calibri"/>
              </a:rPr>
              <a:t>eserta didik</a:t>
            </a:r>
            <a:r>
              <a:rPr lang="en" sz="1200">
                <a:latin typeface="Calibri"/>
                <a:ea typeface="Calibri"/>
                <a:cs typeface="Calibri"/>
                <a:sym typeface="Calibri"/>
              </a:rPr>
              <a:t> menuliskan refleksi kegiatan dalam jurnal projek.</a:t>
            </a:r>
            <a:endParaRPr sz="1200">
              <a:latin typeface="Calibri"/>
              <a:ea typeface="Calibri"/>
              <a:cs typeface="Calibri"/>
              <a:sym typeface="Calibri"/>
            </a:endParaRPr>
          </a:p>
        </p:txBody>
      </p:sp>
      <p:sp>
        <p:nvSpPr>
          <p:cNvPr id="444" name="Google Shape;444;p42"/>
          <p:cNvSpPr txBox="1"/>
          <p:nvPr/>
        </p:nvSpPr>
        <p:spPr>
          <a:xfrm>
            <a:off x="264875" y="286500"/>
            <a:ext cx="1838700" cy="4648500"/>
          </a:xfrm>
          <a:prstGeom prst="rect">
            <a:avLst/>
          </a:prstGeom>
          <a:solidFill>
            <a:srgbClr val="FFFCCC"/>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300">
                <a:latin typeface="Calibri"/>
                <a:ea typeface="Calibri"/>
                <a:cs typeface="Calibri"/>
                <a:sym typeface="Calibri"/>
              </a:rPr>
              <a:t>Topik</a:t>
            </a:r>
            <a:r>
              <a:rPr b="1" lang="en" sz="1300">
                <a:latin typeface="Calibri"/>
                <a:ea typeface="Calibri"/>
                <a:cs typeface="Calibri"/>
                <a:sym typeface="Calibri"/>
              </a:rPr>
              <a:t> 4</a:t>
            </a:r>
            <a:endParaRPr b="1" sz="1300">
              <a:latin typeface="Calibri"/>
              <a:ea typeface="Calibri"/>
              <a:cs typeface="Calibri"/>
              <a:sym typeface="Calibri"/>
            </a:endParaRPr>
          </a:p>
          <a:p>
            <a:pPr indent="0" lvl="0" marL="0" rtl="0" algn="l">
              <a:spcBef>
                <a:spcPts val="0"/>
              </a:spcBef>
              <a:spcAft>
                <a:spcPts val="0"/>
              </a:spcAft>
              <a:buNone/>
            </a:pPr>
            <a:r>
              <a:rPr b="1" lang="en" sz="1300">
                <a:latin typeface="Calibri"/>
                <a:ea typeface="Calibri"/>
                <a:cs typeface="Calibri"/>
                <a:sym typeface="Calibri"/>
              </a:rPr>
              <a:t>Mari Atasi Bersama</a:t>
            </a:r>
            <a:endParaRPr b="1" sz="1300">
              <a:latin typeface="Calibri"/>
              <a:ea typeface="Calibri"/>
              <a:cs typeface="Calibri"/>
              <a:sym typeface="Calibri"/>
            </a:endParaRPr>
          </a:p>
          <a:p>
            <a:pPr indent="0" lvl="0" marL="0" rtl="0" algn="l">
              <a:spcBef>
                <a:spcPts val="0"/>
              </a:spcBef>
              <a:spcAft>
                <a:spcPts val="0"/>
              </a:spcAft>
              <a:buNone/>
            </a:pPr>
            <a:r>
              <a:rPr lang="en" sz="1200">
                <a:latin typeface="Calibri"/>
                <a:ea typeface="Calibri"/>
                <a:cs typeface="Calibri"/>
                <a:sym typeface="Calibri"/>
              </a:rPr>
              <a:t>Aktivitas</a:t>
            </a:r>
            <a:r>
              <a:rPr lang="en" sz="1200">
                <a:latin typeface="Calibri"/>
                <a:ea typeface="Calibri"/>
                <a:cs typeface="Calibri"/>
                <a:sym typeface="Calibri"/>
              </a:rPr>
              <a:t> 11</a:t>
            </a:r>
            <a:endParaRPr sz="1200">
              <a:latin typeface="Calibri"/>
              <a:ea typeface="Calibri"/>
              <a:cs typeface="Calibri"/>
              <a:sym typeface="Calibri"/>
            </a:endParaRPr>
          </a:p>
          <a:p>
            <a:pPr indent="0" lvl="0" marL="0" rtl="0" algn="l">
              <a:spcBef>
                <a:spcPts val="0"/>
              </a:spcBef>
              <a:spcAft>
                <a:spcPts val="0"/>
              </a:spcAft>
              <a:buNone/>
            </a:pPr>
            <a:r>
              <a:t/>
            </a:r>
            <a:endParaRPr sz="1200">
              <a:latin typeface="Calibri"/>
              <a:ea typeface="Calibri"/>
              <a:cs typeface="Calibri"/>
              <a:sym typeface="Calibri"/>
            </a:endParaRPr>
          </a:p>
          <a:p>
            <a:pPr indent="0" lvl="0" marL="0" rtl="0" algn="l">
              <a:spcBef>
                <a:spcPts val="0"/>
              </a:spcBef>
              <a:spcAft>
                <a:spcPts val="0"/>
              </a:spcAft>
              <a:buNone/>
            </a:pPr>
            <a:r>
              <a:t/>
            </a:r>
            <a:endParaRPr sz="1200">
              <a:latin typeface="Calibri"/>
              <a:ea typeface="Calibri"/>
              <a:cs typeface="Calibri"/>
              <a:sym typeface="Calibri"/>
            </a:endParaRPr>
          </a:p>
          <a:p>
            <a:pPr indent="0" lvl="0" marL="0" rtl="0" algn="l">
              <a:spcBef>
                <a:spcPts val="0"/>
              </a:spcBef>
              <a:spcAft>
                <a:spcPts val="0"/>
              </a:spcAft>
              <a:buNone/>
            </a:pPr>
            <a:r>
              <a:t/>
            </a:r>
            <a:endParaRPr sz="1200">
              <a:latin typeface="Calibri"/>
              <a:ea typeface="Calibri"/>
              <a:cs typeface="Calibri"/>
              <a:sym typeface="Calibri"/>
            </a:endParaRPr>
          </a:p>
          <a:p>
            <a:pPr indent="0" lvl="0" marL="0" rtl="0" algn="l">
              <a:spcBef>
                <a:spcPts val="0"/>
              </a:spcBef>
              <a:spcAft>
                <a:spcPts val="0"/>
              </a:spcAft>
              <a:buNone/>
            </a:pPr>
            <a:r>
              <a:rPr b="1" lang="en" sz="1200">
                <a:latin typeface="Calibri"/>
                <a:ea typeface="Calibri"/>
                <a:cs typeface="Calibri"/>
                <a:sym typeface="Calibri"/>
              </a:rPr>
              <a:t>Tujuan</a:t>
            </a:r>
            <a:endParaRPr b="1" sz="1200">
              <a:latin typeface="Calibri"/>
              <a:ea typeface="Calibri"/>
              <a:cs typeface="Calibri"/>
              <a:sym typeface="Calibri"/>
            </a:endParaRPr>
          </a:p>
          <a:p>
            <a:pPr indent="0" lvl="0" marL="0" rtl="0" algn="l">
              <a:spcBef>
                <a:spcPts val="0"/>
              </a:spcBef>
              <a:spcAft>
                <a:spcPts val="0"/>
              </a:spcAft>
              <a:buNone/>
            </a:pPr>
            <a:r>
              <a:rPr lang="en" sz="1200">
                <a:latin typeface="Calibri"/>
                <a:ea typeface="Calibri"/>
                <a:cs typeface="Calibri"/>
                <a:sym typeface="Calibri"/>
              </a:rPr>
              <a:t>- Melatih kemampuan bekerja sama</a:t>
            </a:r>
            <a:endParaRPr sz="1200">
              <a:latin typeface="Calibri"/>
              <a:ea typeface="Calibri"/>
              <a:cs typeface="Calibri"/>
              <a:sym typeface="Calibri"/>
            </a:endParaRPr>
          </a:p>
          <a:p>
            <a:pPr indent="0" lvl="0" marL="0" rtl="0" algn="l">
              <a:spcBef>
                <a:spcPts val="0"/>
              </a:spcBef>
              <a:spcAft>
                <a:spcPts val="0"/>
              </a:spcAft>
              <a:buNone/>
            </a:pPr>
            <a:r>
              <a:rPr lang="en" sz="1200">
                <a:latin typeface="Calibri"/>
                <a:ea typeface="Calibri"/>
                <a:cs typeface="Calibri"/>
                <a:sym typeface="Calibri"/>
              </a:rPr>
              <a:t>- Mengembangkan visi bersama </a:t>
            </a:r>
            <a:endParaRPr sz="1200">
              <a:latin typeface="Calibri"/>
              <a:ea typeface="Calibri"/>
              <a:cs typeface="Calibri"/>
              <a:sym typeface="Calibri"/>
            </a:endParaRPr>
          </a:p>
          <a:p>
            <a:pPr indent="0" lvl="0" marL="0" rtl="0" algn="l">
              <a:spcBef>
                <a:spcPts val="0"/>
              </a:spcBef>
              <a:spcAft>
                <a:spcPts val="0"/>
              </a:spcAft>
              <a:buNone/>
            </a:pPr>
            <a:r>
              <a:t/>
            </a:r>
            <a:endParaRPr sz="1200">
              <a:latin typeface="Calibri"/>
              <a:ea typeface="Calibri"/>
              <a:cs typeface="Calibri"/>
              <a:sym typeface="Calibri"/>
            </a:endParaRPr>
          </a:p>
          <a:p>
            <a:pPr indent="0" lvl="0" marL="0" rtl="0" algn="l">
              <a:spcBef>
                <a:spcPts val="0"/>
              </a:spcBef>
              <a:spcAft>
                <a:spcPts val="0"/>
              </a:spcAft>
              <a:buNone/>
            </a:pPr>
            <a:r>
              <a:t/>
            </a:r>
            <a:endParaRPr sz="1200">
              <a:latin typeface="Calibri"/>
              <a:ea typeface="Calibri"/>
              <a:cs typeface="Calibri"/>
              <a:sym typeface="Calibri"/>
            </a:endParaRPr>
          </a:p>
          <a:p>
            <a:pPr indent="0" lvl="0" marL="0" rtl="0" algn="l">
              <a:spcBef>
                <a:spcPts val="0"/>
              </a:spcBef>
              <a:spcAft>
                <a:spcPts val="0"/>
              </a:spcAft>
              <a:buNone/>
            </a:pPr>
            <a:r>
              <a:t/>
            </a:r>
            <a:endParaRPr sz="1200">
              <a:latin typeface="Calibri"/>
              <a:ea typeface="Calibri"/>
              <a:cs typeface="Calibri"/>
              <a:sym typeface="Calibri"/>
            </a:endParaRPr>
          </a:p>
          <a:p>
            <a:pPr indent="0" lvl="0" marL="0" rtl="0" algn="l">
              <a:spcBef>
                <a:spcPts val="0"/>
              </a:spcBef>
              <a:spcAft>
                <a:spcPts val="0"/>
              </a:spcAft>
              <a:buNone/>
            </a:pPr>
            <a:r>
              <a:rPr b="1" lang="en" sz="1200">
                <a:latin typeface="Calibri"/>
                <a:ea typeface="Calibri"/>
                <a:cs typeface="Calibri"/>
                <a:sym typeface="Calibri"/>
              </a:rPr>
              <a:t>Waktu:</a:t>
            </a:r>
            <a:endParaRPr sz="1200">
              <a:latin typeface="Calibri"/>
              <a:ea typeface="Calibri"/>
              <a:cs typeface="Calibri"/>
              <a:sym typeface="Calibri"/>
            </a:endParaRPr>
          </a:p>
          <a:p>
            <a:pPr indent="0" lvl="0" marL="0" rtl="0" algn="l">
              <a:spcBef>
                <a:spcPts val="0"/>
              </a:spcBef>
              <a:spcAft>
                <a:spcPts val="0"/>
              </a:spcAft>
              <a:buNone/>
            </a:pPr>
            <a:r>
              <a:rPr lang="en" sz="1200">
                <a:latin typeface="Calibri"/>
                <a:ea typeface="Calibri"/>
                <a:cs typeface="Calibri"/>
                <a:sym typeface="Calibri"/>
              </a:rPr>
              <a:t> 4 JP (140 menit)</a:t>
            </a:r>
            <a:endParaRPr sz="1200">
              <a:latin typeface="Calibri"/>
              <a:ea typeface="Calibri"/>
              <a:cs typeface="Calibri"/>
              <a:sym typeface="Calibri"/>
            </a:endParaRPr>
          </a:p>
          <a:p>
            <a:pPr indent="0" lvl="0" marL="0" rtl="0" algn="l">
              <a:spcBef>
                <a:spcPts val="0"/>
              </a:spcBef>
              <a:spcAft>
                <a:spcPts val="0"/>
              </a:spcAft>
              <a:buNone/>
            </a:pPr>
            <a:r>
              <a:rPr b="1" lang="en" sz="1200">
                <a:latin typeface="Calibri"/>
                <a:ea typeface="Calibri"/>
                <a:cs typeface="Calibri"/>
                <a:sym typeface="Calibri"/>
              </a:rPr>
              <a:t>Bahan: </a:t>
            </a:r>
            <a:r>
              <a:rPr lang="en" sz="1200">
                <a:latin typeface="Calibri"/>
                <a:ea typeface="Calibri"/>
                <a:cs typeface="Calibri"/>
                <a:sym typeface="Calibri"/>
              </a:rPr>
              <a:t>metaplan, ruang luas tanpa perabot, permukaan luas untuk menggambar (kertas besar, kain, dll), alat gambar</a:t>
            </a:r>
            <a:endParaRPr sz="1200">
              <a:latin typeface="Calibri"/>
              <a:ea typeface="Calibri"/>
              <a:cs typeface="Calibri"/>
              <a:sym typeface="Calibri"/>
            </a:endParaRPr>
          </a:p>
          <a:p>
            <a:pPr indent="0" lvl="0" marL="0" rtl="0" algn="l">
              <a:spcBef>
                <a:spcPts val="0"/>
              </a:spcBef>
              <a:spcAft>
                <a:spcPts val="0"/>
              </a:spcAft>
              <a:buNone/>
            </a:pPr>
            <a:r>
              <a:rPr b="1" lang="en" sz="1200">
                <a:latin typeface="Calibri"/>
                <a:ea typeface="Calibri"/>
                <a:cs typeface="Calibri"/>
                <a:sym typeface="Calibri"/>
              </a:rPr>
              <a:t>Peran guru:</a:t>
            </a:r>
            <a:endParaRPr sz="1200">
              <a:latin typeface="Calibri"/>
              <a:ea typeface="Calibri"/>
              <a:cs typeface="Calibri"/>
              <a:sym typeface="Calibri"/>
            </a:endParaRPr>
          </a:p>
          <a:p>
            <a:pPr indent="0" lvl="0" marL="0" rtl="0" algn="l">
              <a:spcBef>
                <a:spcPts val="0"/>
              </a:spcBef>
              <a:spcAft>
                <a:spcPts val="0"/>
              </a:spcAft>
              <a:buNone/>
            </a:pPr>
            <a:r>
              <a:rPr lang="en" sz="1200">
                <a:latin typeface="Calibri"/>
                <a:ea typeface="Calibri"/>
                <a:cs typeface="Calibri"/>
                <a:sym typeface="Calibri"/>
              </a:rPr>
              <a:t>Fasilitator</a:t>
            </a:r>
            <a:endParaRPr sz="1200">
              <a:latin typeface="Calibri"/>
              <a:ea typeface="Calibri"/>
              <a:cs typeface="Calibri"/>
              <a:sym typeface="Calibri"/>
            </a:endParaRPr>
          </a:p>
        </p:txBody>
      </p:sp>
      <p:sp>
        <p:nvSpPr>
          <p:cNvPr id="445" name="Google Shape;445;p42"/>
          <p:cNvSpPr txBox="1"/>
          <p:nvPr/>
        </p:nvSpPr>
        <p:spPr>
          <a:xfrm>
            <a:off x="6845750" y="510350"/>
            <a:ext cx="2030700" cy="3909600"/>
          </a:xfrm>
          <a:prstGeom prst="rect">
            <a:avLst/>
          </a:prstGeom>
          <a:solidFill>
            <a:srgbClr val="D9D9D9"/>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100">
                <a:latin typeface="Calibri"/>
                <a:ea typeface="Calibri"/>
                <a:cs typeface="Calibri"/>
                <a:sym typeface="Calibri"/>
              </a:rPr>
              <a:t>Pengayaan</a:t>
            </a:r>
            <a:endParaRPr sz="1100">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 sz="1100">
                <a:latin typeface="Calibri"/>
                <a:ea typeface="Calibri"/>
                <a:cs typeface="Calibri"/>
                <a:sym typeface="Calibri"/>
              </a:rPr>
              <a:t>Metode yang digunakan pada aktivitas ini adalah </a:t>
            </a:r>
            <a:r>
              <a:rPr i="1" lang="en" sz="1100">
                <a:latin typeface="Calibri"/>
                <a:ea typeface="Calibri"/>
                <a:cs typeface="Calibri"/>
                <a:sym typeface="Calibri"/>
              </a:rPr>
              <a:t>vision board</a:t>
            </a:r>
            <a:r>
              <a:rPr lang="en" sz="1100">
                <a:latin typeface="Calibri"/>
                <a:ea typeface="Calibri"/>
                <a:cs typeface="Calibri"/>
                <a:sym typeface="Calibri"/>
              </a:rPr>
              <a:t> atau papan mimpi, suatu metode visual untuk merumuskan tujuan bersama. Semakin besar, interaktif dan menyolok sebuah papan mimpi, akan semakin kuat pula visi serta rasa kebersamaan yang diciptakan. Karena itu, jika mungkin, kembangkan aktivitas ini dengan </a:t>
            </a:r>
            <a:r>
              <a:rPr b="1" lang="en" sz="1100">
                <a:latin typeface="Calibri"/>
                <a:ea typeface="Calibri"/>
                <a:cs typeface="Calibri"/>
                <a:sym typeface="Calibri"/>
              </a:rPr>
              <a:t>menggunakan media berukuran besar yang lebih tahan lama.</a:t>
            </a:r>
            <a:r>
              <a:rPr lang="en" sz="1100">
                <a:latin typeface="Calibri"/>
                <a:ea typeface="Calibri"/>
                <a:cs typeface="Calibri"/>
                <a:sym typeface="Calibri"/>
              </a:rPr>
              <a:t> Contohnya:</a:t>
            </a:r>
            <a:endParaRPr sz="1100">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 sz="1100">
                <a:latin typeface="Calibri"/>
                <a:ea typeface="Calibri"/>
                <a:cs typeface="Calibri"/>
                <a:sym typeface="Calibri"/>
              </a:rPr>
              <a:t>- dibuat menjadi lukisan mural pada salah satu dinding sekolah,</a:t>
            </a:r>
            <a:endParaRPr sz="1100">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 sz="1100">
                <a:latin typeface="Calibri"/>
                <a:ea typeface="Calibri"/>
                <a:cs typeface="Calibri"/>
                <a:sym typeface="Calibri"/>
              </a:rPr>
              <a:t>- dilukis di atas papan besar lalu dipasang pada dinding sekolah,</a:t>
            </a:r>
            <a:endParaRPr sz="1100">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 sz="1100">
                <a:latin typeface="Calibri"/>
                <a:ea typeface="Calibri"/>
                <a:cs typeface="Calibri"/>
                <a:sym typeface="Calibri"/>
              </a:rPr>
              <a:t>- dibuat maket 3 dimensi berukuran besar,</a:t>
            </a:r>
            <a:endParaRPr sz="1100">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 sz="1100">
                <a:latin typeface="Calibri"/>
                <a:ea typeface="Calibri"/>
                <a:cs typeface="Calibri"/>
                <a:sym typeface="Calibri"/>
              </a:rPr>
              <a:t>- dan lain sebagainya.</a:t>
            </a:r>
            <a:endParaRPr sz="1100">
              <a:latin typeface="Calibri"/>
              <a:ea typeface="Calibri"/>
              <a:cs typeface="Calibri"/>
              <a:sym typeface="Calibri"/>
            </a:endParaRPr>
          </a:p>
        </p:txBody>
      </p:sp>
      <p:sp>
        <p:nvSpPr>
          <p:cNvPr id="446" name="Google Shape;446;p42"/>
          <p:cNvSpPr txBox="1"/>
          <p:nvPr>
            <p:ph idx="12" type="sldNum"/>
          </p:nvPr>
        </p:nvSpPr>
        <p:spPr>
          <a:xfrm>
            <a:off x="8548658" y="47394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0" name="Shape 450"/>
        <p:cNvGrpSpPr/>
        <p:nvPr/>
      </p:nvGrpSpPr>
      <p:grpSpPr>
        <a:xfrm>
          <a:off x="0" y="0"/>
          <a:ext cx="0" cy="0"/>
          <a:chOff x="0" y="0"/>
          <a:chExt cx="0" cy="0"/>
        </a:xfrm>
      </p:grpSpPr>
      <p:sp>
        <p:nvSpPr>
          <p:cNvPr id="451" name="Google Shape;451;p43"/>
          <p:cNvSpPr txBox="1"/>
          <p:nvPr>
            <p:ph type="title"/>
          </p:nvPr>
        </p:nvSpPr>
        <p:spPr>
          <a:xfrm>
            <a:off x="311700" y="1402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Contoh papan mimpi dengan berbagai media</a:t>
            </a:r>
            <a:endParaRPr/>
          </a:p>
        </p:txBody>
      </p:sp>
      <p:pic>
        <p:nvPicPr>
          <p:cNvPr id="452" name="Google Shape;452;p43"/>
          <p:cNvPicPr preferRelativeResize="0"/>
          <p:nvPr/>
        </p:nvPicPr>
        <p:blipFill rotWithShape="1">
          <a:blip r:embed="rId3">
            <a:alphaModFix/>
          </a:blip>
          <a:srcRect b="0" l="4458" r="3239" t="0"/>
          <a:stretch/>
        </p:blipFill>
        <p:spPr>
          <a:xfrm>
            <a:off x="365325" y="789125"/>
            <a:ext cx="2608625" cy="1883604"/>
          </a:xfrm>
          <a:prstGeom prst="rect">
            <a:avLst/>
          </a:prstGeom>
          <a:noFill/>
          <a:ln>
            <a:noFill/>
          </a:ln>
        </p:spPr>
      </p:pic>
      <p:pic>
        <p:nvPicPr>
          <p:cNvPr id="453" name="Google Shape;453;p43"/>
          <p:cNvPicPr preferRelativeResize="0"/>
          <p:nvPr/>
        </p:nvPicPr>
        <p:blipFill>
          <a:blip r:embed="rId4">
            <a:alphaModFix/>
          </a:blip>
          <a:stretch>
            <a:fillRect/>
          </a:stretch>
        </p:blipFill>
        <p:spPr>
          <a:xfrm>
            <a:off x="5923425" y="1017725"/>
            <a:ext cx="2896200" cy="2443651"/>
          </a:xfrm>
          <a:prstGeom prst="rect">
            <a:avLst/>
          </a:prstGeom>
          <a:noFill/>
          <a:ln>
            <a:noFill/>
          </a:ln>
        </p:spPr>
      </p:pic>
      <p:sp>
        <p:nvSpPr>
          <p:cNvPr id="454" name="Google Shape;454;p43"/>
          <p:cNvSpPr txBox="1"/>
          <p:nvPr/>
        </p:nvSpPr>
        <p:spPr>
          <a:xfrm>
            <a:off x="6816150" y="3973000"/>
            <a:ext cx="1866600" cy="1031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100">
                <a:latin typeface="Calibri"/>
                <a:ea typeface="Calibri"/>
                <a:cs typeface="Calibri"/>
                <a:sym typeface="Calibri"/>
              </a:rPr>
              <a:t>Sumber gambar</a:t>
            </a:r>
            <a:r>
              <a:rPr lang="en" sz="1100">
                <a:latin typeface="Calibri"/>
                <a:ea typeface="Calibri"/>
                <a:cs typeface="Calibri"/>
                <a:sym typeface="Calibri"/>
              </a:rPr>
              <a:t> </a:t>
            </a:r>
            <a:endParaRPr sz="1100">
              <a:latin typeface="Calibri"/>
              <a:ea typeface="Calibri"/>
              <a:cs typeface="Calibri"/>
              <a:sym typeface="Calibri"/>
            </a:endParaRPr>
          </a:p>
          <a:p>
            <a:pPr indent="0" lvl="0" marL="0" rtl="0" algn="l">
              <a:spcBef>
                <a:spcPts val="0"/>
              </a:spcBef>
              <a:spcAft>
                <a:spcPts val="0"/>
              </a:spcAft>
              <a:buNone/>
            </a:pPr>
            <a:r>
              <a:rPr lang="en" sz="1100">
                <a:latin typeface="Calibri"/>
                <a:ea typeface="Calibri"/>
                <a:cs typeface="Calibri"/>
                <a:sym typeface="Calibri"/>
              </a:rPr>
              <a:t>- </a:t>
            </a:r>
            <a:r>
              <a:rPr lang="en" sz="1100">
                <a:latin typeface="Calibri"/>
                <a:ea typeface="Calibri"/>
                <a:cs typeface="Calibri"/>
                <a:sym typeface="Calibri"/>
              </a:rPr>
              <a:t>Dokumentasi pribadi</a:t>
            </a:r>
            <a:endParaRPr sz="1100">
              <a:latin typeface="Calibri"/>
              <a:ea typeface="Calibri"/>
              <a:cs typeface="Calibri"/>
              <a:sym typeface="Calibri"/>
            </a:endParaRPr>
          </a:p>
          <a:p>
            <a:pPr indent="0" lvl="0" marL="0" rtl="0" algn="l">
              <a:spcBef>
                <a:spcPts val="0"/>
              </a:spcBef>
              <a:spcAft>
                <a:spcPts val="0"/>
              </a:spcAft>
              <a:buNone/>
            </a:pPr>
            <a:r>
              <a:rPr lang="en" sz="1100">
                <a:latin typeface="Calibri"/>
                <a:ea typeface="Calibri"/>
                <a:cs typeface="Calibri"/>
                <a:sym typeface="Calibri"/>
              </a:rPr>
              <a:t>- Dokumentasi Sahabat Kota</a:t>
            </a:r>
            <a:endParaRPr sz="1100">
              <a:latin typeface="Calibri"/>
              <a:ea typeface="Calibri"/>
              <a:cs typeface="Calibri"/>
              <a:sym typeface="Calibri"/>
            </a:endParaRPr>
          </a:p>
          <a:p>
            <a:pPr indent="0" lvl="0" marL="0" rtl="0" algn="l">
              <a:spcBef>
                <a:spcPts val="0"/>
              </a:spcBef>
              <a:spcAft>
                <a:spcPts val="0"/>
              </a:spcAft>
              <a:buNone/>
            </a:pPr>
            <a:r>
              <a:rPr lang="en" sz="1100">
                <a:latin typeface="Calibri"/>
                <a:ea typeface="Calibri"/>
                <a:cs typeface="Calibri"/>
                <a:sym typeface="Calibri"/>
              </a:rPr>
              <a:t>- weareteachers.com</a:t>
            </a:r>
            <a:endParaRPr sz="1100">
              <a:latin typeface="Calibri"/>
              <a:ea typeface="Calibri"/>
              <a:cs typeface="Calibri"/>
              <a:sym typeface="Calibri"/>
            </a:endParaRPr>
          </a:p>
          <a:p>
            <a:pPr indent="0" lvl="0" marL="0" rtl="0" algn="l">
              <a:spcBef>
                <a:spcPts val="0"/>
              </a:spcBef>
              <a:spcAft>
                <a:spcPts val="0"/>
              </a:spcAft>
              <a:buNone/>
            </a:pPr>
            <a:r>
              <a:rPr lang="en" sz="1100">
                <a:latin typeface="Calibri"/>
                <a:ea typeface="Calibri"/>
                <a:cs typeface="Calibri"/>
                <a:sym typeface="Calibri"/>
              </a:rPr>
              <a:t>- rudysugengp.blogspot.com</a:t>
            </a:r>
            <a:endParaRPr sz="1100">
              <a:latin typeface="Calibri"/>
              <a:ea typeface="Calibri"/>
              <a:cs typeface="Calibri"/>
              <a:sym typeface="Calibri"/>
            </a:endParaRPr>
          </a:p>
        </p:txBody>
      </p:sp>
      <p:pic>
        <p:nvPicPr>
          <p:cNvPr id="455" name="Google Shape;455;p43"/>
          <p:cNvPicPr preferRelativeResize="0"/>
          <p:nvPr/>
        </p:nvPicPr>
        <p:blipFill rotWithShape="1">
          <a:blip r:embed="rId5">
            <a:alphaModFix/>
          </a:blip>
          <a:srcRect b="0" l="5100" r="4303" t="0"/>
          <a:stretch/>
        </p:blipFill>
        <p:spPr>
          <a:xfrm>
            <a:off x="365325" y="3054900"/>
            <a:ext cx="2608626" cy="1619723"/>
          </a:xfrm>
          <a:prstGeom prst="rect">
            <a:avLst/>
          </a:prstGeom>
          <a:noFill/>
          <a:ln>
            <a:noFill/>
          </a:ln>
        </p:spPr>
      </p:pic>
      <p:sp>
        <p:nvSpPr>
          <p:cNvPr id="456" name="Google Shape;456;p43"/>
          <p:cNvSpPr txBox="1"/>
          <p:nvPr/>
        </p:nvSpPr>
        <p:spPr>
          <a:xfrm>
            <a:off x="264800" y="2616325"/>
            <a:ext cx="1866600" cy="35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100">
                <a:latin typeface="Calibri"/>
                <a:ea typeface="Calibri"/>
                <a:cs typeface="Calibri"/>
                <a:sym typeface="Calibri"/>
              </a:rPr>
              <a:t>Gambar dan tulisan </a:t>
            </a:r>
            <a:r>
              <a:rPr lang="en" sz="1100">
                <a:latin typeface="Calibri"/>
                <a:ea typeface="Calibri"/>
                <a:cs typeface="Calibri"/>
                <a:sym typeface="Calibri"/>
              </a:rPr>
              <a:t>di kertas</a:t>
            </a:r>
            <a:endParaRPr sz="1100">
              <a:latin typeface="Calibri"/>
              <a:ea typeface="Calibri"/>
              <a:cs typeface="Calibri"/>
              <a:sym typeface="Calibri"/>
            </a:endParaRPr>
          </a:p>
        </p:txBody>
      </p:sp>
      <p:sp>
        <p:nvSpPr>
          <p:cNvPr id="457" name="Google Shape;457;p43"/>
          <p:cNvSpPr txBox="1"/>
          <p:nvPr/>
        </p:nvSpPr>
        <p:spPr>
          <a:xfrm>
            <a:off x="3313700" y="2647500"/>
            <a:ext cx="1789500" cy="35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100">
                <a:latin typeface="Calibri"/>
                <a:ea typeface="Calibri"/>
                <a:cs typeface="Calibri"/>
                <a:sym typeface="Calibri"/>
              </a:rPr>
              <a:t>Maket 3 dimensi</a:t>
            </a:r>
            <a:endParaRPr sz="1100">
              <a:latin typeface="Calibri"/>
              <a:ea typeface="Calibri"/>
              <a:cs typeface="Calibri"/>
              <a:sym typeface="Calibri"/>
            </a:endParaRPr>
          </a:p>
        </p:txBody>
      </p:sp>
      <p:sp>
        <p:nvSpPr>
          <p:cNvPr id="458" name="Google Shape;458;p43"/>
          <p:cNvSpPr txBox="1"/>
          <p:nvPr/>
        </p:nvSpPr>
        <p:spPr>
          <a:xfrm>
            <a:off x="5828300" y="3409500"/>
            <a:ext cx="1789500" cy="35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100">
                <a:latin typeface="Calibri"/>
                <a:ea typeface="Calibri"/>
                <a:cs typeface="Calibri"/>
                <a:sym typeface="Calibri"/>
              </a:rPr>
              <a:t>Lukisan mural</a:t>
            </a:r>
            <a:endParaRPr sz="1100">
              <a:latin typeface="Calibri"/>
              <a:ea typeface="Calibri"/>
              <a:cs typeface="Calibri"/>
              <a:sym typeface="Calibri"/>
            </a:endParaRPr>
          </a:p>
        </p:txBody>
      </p:sp>
      <p:pic>
        <p:nvPicPr>
          <p:cNvPr id="459" name="Google Shape;459;p43"/>
          <p:cNvPicPr preferRelativeResize="0"/>
          <p:nvPr/>
        </p:nvPicPr>
        <p:blipFill rotWithShape="1">
          <a:blip r:embed="rId6">
            <a:alphaModFix/>
          </a:blip>
          <a:srcRect b="0" l="0" r="3586" t="17722"/>
          <a:stretch/>
        </p:blipFill>
        <p:spPr>
          <a:xfrm>
            <a:off x="3144375" y="865325"/>
            <a:ext cx="2608625" cy="2968050"/>
          </a:xfrm>
          <a:prstGeom prst="rect">
            <a:avLst/>
          </a:prstGeom>
          <a:noFill/>
          <a:ln>
            <a:noFill/>
          </a:ln>
        </p:spPr>
      </p:pic>
      <p:sp>
        <p:nvSpPr>
          <p:cNvPr id="460" name="Google Shape;460;p43"/>
          <p:cNvSpPr txBox="1"/>
          <p:nvPr/>
        </p:nvSpPr>
        <p:spPr>
          <a:xfrm>
            <a:off x="265700" y="4628700"/>
            <a:ext cx="1789500" cy="35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100">
                <a:latin typeface="Calibri"/>
                <a:ea typeface="Calibri"/>
                <a:cs typeface="Calibri"/>
                <a:sym typeface="Calibri"/>
              </a:rPr>
              <a:t>Kolase</a:t>
            </a:r>
            <a:endParaRPr sz="1100">
              <a:latin typeface="Calibri"/>
              <a:ea typeface="Calibri"/>
              <a:cs typeface="Calibri"/>
              <a:sym typeface="Calibri"/>
            </a:endParaRPr>
          </a:p>
        </p:txBody>
      </p:sp>
      <p:sp>
        <p:nvSpPr>
          <p:cNvPr id="461" name="Google Shape;461;p43"/>
          <p:cNvSpPr txBox="1"/>
          <p:nvPr/>
        </p:nvSpPr>
        <p:spPr>
          <a:xfrm>
            <a:off x="3085100" y="3790500"/>
            <a:ext cx="1789500" cy="35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100">
                <a:latin typeface="Calibri"/>
                <a:ea typeface="Calibri"/>
                <a:cs typeface="Calibri"/>
                <a:sym typeface="Calibri"/>
              </a:rPr>
              <a:t>Maket 3 dimensi</a:t>
            </a:r>
            <a:endParaRPr sz="1100">
              <a:latin typeface="Calibri"/>
              <a:ea typeface="Calibri"/>
              <a:cs typeface="Calibri"/>
              <a:sym typeface="Calibri"/>
            </a:endParaRPr>
          </a:p>
        </p:txBody>
      </p:sp>
      <p:sp>
        <p:nvSpPr>
          <p:cNvPr id="462" name="Google Shape;462;p43"/>
          <p:cNvSpPr txBox="1"/>
          <p:nvPr>
            <p:ph idx="12" type="sldNum"/>
          </p:nvPr>
        </p:nvSpPr>
        <p:spPr>
          <a:xfrm>
            <a:off x="8548658" y="47394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6" name="Shape 466"/>
        <p:cNvGrpSpPr/>
        <p:nvPr/>
      </p:nvGrpSpPr>
      <p:grpSpPr>
        <a:xfrm>
          <a:off x="0" y="0"/>
          <a:ext cx="0" cy="0"/>
          <a:chOff x="0" y="0"/>
          <a:chExt cx="0" cy="0"/>
        </a:xfrm>
      </p:grpSpPr>
      <p:sp>
        <p:nvSpPr>
          <p:cNvPr id="467" name="Google Shape;467;p44"/>
          <p:cNvSpPr txBox="1"/>
          <p:nvPr/>
        </p:nvSpPr>
        <p:spPr>
          <a:xfrm>
            <a:off x="2179775" y="210300"/>
            <a:ext cx="4665900" cy="4863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latin typeface="Calibri"/>
                <a:ea typeface="Calibri"/>
                <a:cs typeface="Calibri"/>
                <a:sym typeface="Calibri"/>
              </a:rPr>
              <a:t>Persiapan</a:t>
            </a:r>
            <a:endParaRPr b="1">
              <a:latin typeface="Calibri"/>
              <a:ea typeface="Calibri"/>
              <a:cs typeface="Calibri"/>
              <a:sym typeface="Calibri"/>
            </a:endParaRPr>
          </a:p>
          <a:p>
            <a:pPr indent="0" lvl="0" marL="0" rtl="0" algn="l">
              <a:spcBef>
                <a:spcPts val="0"/>
              </a:spcBef>
              <a:spcAft>
                <a:spcPts val="0"/>
              </a:spcAft>
              <a:buNone/>
            </a:pPr>
            <a:r>
              <a:rPr lang="en" sz="1200">
                <a:latin typeface="Calibri"/>
                <a:ea typeface="Calibri"/>
                <a:cs typeface="Calibri"/>
                <a:sym typeface="Calibri"/>
              </a:rPr>
              <a:t>1. Guru mencari sumber-sumber berita (artikel, video, dll) tentang bencana akibat perubahan iklim yang terjadi di daerah setempat.</a:t>
            </a:r>
            <a:endParaRPr sz="1200">
              <a:latin typeface="Calibri"/>
              <a:ea typeface="Calibri"/>
              <a:cs typeface="Calibri"/>
              <a:sym typeface="Calibri"/>
            </a:endParaRPr>
          </a:p>
          <a:p>
            <a:pPr indent="0" lvl="0" marL="0" rtl="0" algn="l">
              <a:spcBef>
                <a:spcPts val="0"/>
              </a:spcBef>
              <a:spcAft>
                <a:spcPts val="0"/>
              </a:spcAft>
              <a:buNone/>
            </a:pPr>
            <a:r>
              <a:rPr lang="en" sz="1200">
                <a:latin typeface="Calibri"/>
                <a:ea typeface="Calibri"/>
                <a:cs typeface="Calibri"/>
                <a:sym typeface="Calibri"/>
              </a:rPr>
              <a:t>2. Guru menyiapkan sumber-sumber belajar tentang kesiagaan terhadap berbagai bencana (banjir, angin ribut, tanah longsor, kekeringan, dll).</a:t>
            </a:r>
            <a:endParaRPr sz="1200">
              <a:latin typeface="Calibri"/>
              <a:ea typeface="Calibri"/>
              <a:cs typeface="Calibri"/>
              <a:sym typeface="Calibri"/>
            </a:endParaRPr>
          </a:p>
          <a:p>
            <a:pPr indent="0" lvl="0" marL="0" rtl="0" algn="l">
              <a:spcBef>
                <a:spcPts val="0"/>
              </a:spcBef>
              <a:spcAft>
                <a:spcPts val="0"/>
              </a:spcAft>
              <a:buNone/>
            </a:pPr>
            <a:r>
              <a:t/>
            </a:r>
            <a:endParaRPr sz="1200">
              <a:latin typeface="Calibri"/>
              <a:ea typeface="Calibri"/>
              <a:cs typeface="Calibri"/>
              <a:sym typeface="Calibri"/>
            </a:endParaRPr>
          </a:p>
          <a:p>
            <a:pPr indent="0" lvl="0" marL="0" rtl="0" algn="l">
              <a:spcBef>
                <a:spcPts val="0"/>
              </a:spcBef>
              <a:spcAft>
                <a:spcPts val="0"/>
              </a:spcAft>
              <a:buNone/>
            </a:pPr>
            <a:r>
              <a:rPr b="1" lang="en">
                <a:latin typeface="Calibri"/>
                <a:ea typeface="Calibri"/>
                <a:cs typeface="Calibri"/>
                <a:sym typeface="Calibri"/>
              </a:rPr>
              <a:t>Pelaksanaan</a:t>
            </a:r>
            <a:endParaRPr b="1">
              <a:latin typeface="Calibri"/>
              <a:ea typeface="Calibri"/>
              <a:cs typeface="Calibri"/>
              <a:sym typeface="Calibri"/>
            </a:endParaRPr>
          </a:p>
          <a:p>
            <a:pPr indent="0" lvl="0" marL="0" rtl="0" algn="l">
              <a:spcBef>
                <a:spcPts val="0"/>
              </a:spcBef>
              <a:spcAft>
                <a:spcPts val="0"/>
              </a:spcAft>
              <a:buNone/>
            </a:pPr>
            <a:r>
              <a:rPr lang="en" sz="1200">
                <a:latin typeface="Calibri"/>
                <a:ea typeface="Calibri"/>
                <a:cs typeface="Calibri"/>
                <a:sym typeface="Calibri"/>
              </a:rPr>
              <a:t>1. </a:t>
            </a:r>
            <a:r>
              <a:rPr b="1" lang="en" sz="1200">
                <a:latin typeface="Calibri"/>
                <a:ea typeface="Calibri"/>
                <a:cs typeface="Calibri"/>
                <a:sym typeface="Calibri"/>
              </a:rPr>
              <a:t>Kait:</a:t>
            </a:r>
            <a:r>
              <a:rPr lang="en" sz="1200">
                <a:latin typeface="Calibri"/>
                <a:ea typeface="Calibri"/>
                <a:cs typeface="Calibri"/>
                <a:sym typeface="Calibri"/>
              </a:rPr>
              <a:t> p</a:t>
            </a:r>
            <a:r>
              <a:rPr lang="en" sz="1200">
                <a:latin typeface="Calibri"/>
                <a:ea typeface="Calibri"/>
                <a:cs typeface="Calibri"/>
                <a:sym typeface="Calibri"/>
              </a:rPr>
              <a:t>eserta didik diminta</a:t>
            </a:r>
            <a:r>
              <a:rPr lang="en" sz="1200">
                <a:latin typeface="Calibri"/>
                <a:ea typeface="Calibri"/>
                <a:cs typeface="Calibri"/>
                <a:sym typeface="Calibri"/>
              </a:rPr>
              <a:t> membaca kembali jurnal projek aktivitas 5-6 tentang cuaca ekstrem dan bencana. Guru lalu menyampaikan bahwa perubahan iklim sudah terjadi, sehingga kita perlu </a:t>
            </a:r>
            <a:r>
              <a:rPr b="1" lang="en" sz="1200">
                <a:latin typeface="Calibri"/>
                <a:ea typeface="Calibri"/>
                <a:cs typeface="Calibri"/>
                <a:sym typeface="Calibri"/>
              </a:rPr>
              <a:t>“beradaptasi”</a:t>
            </a:r>
            <a:r>
              <a:rPr lang="en" sz="1200">
                <a:latin typeface="Calibri"/>
                <a:ea typeface="Calibri"/>
                <a:cs typeface="Calibri"/>
                <a:sym typeface="Calibri"/>
              </a:rPr>
              <a:t> (bersiap diri untuk menghadapi dampak perubahan iklim).</a:t>
            </a:r>
            <a:endParaRPr sz="1200">
              <a:latin typeface="Calibri"/>
              <a:ea typeface="Calibri"/>
              <a:cs typeface="Calibri"/>
              <a:sym typeface="Calibri"/>
            </a:endParaRPr>
          </a:p>
          <a:p>
            <a:pPr indent="0" lvl="0" marL="0" rtl="0" algn="l">
              <a:spcBef>
                <a:spcPts val="0"/>
              </a:spcBef>
              <a:spcAft>
                <a:spcPts val="0"/>
              </a:spcAft>
              <a:buNone/>
            </a:pPr>
            <a:r>
              <a:rPr lang="en" sz="1200">
                <a:latin typeface="Calibri"/>
                <a:ea typeface="Calibri"/>
                <a:cs typeface="Calibri"/>
                <a:sym typeface="Calibri"/>
              </a:rPr>
              <a:t>2. P</a:t>
            </a:r>
            <a:r>
              <a:rPr lang="en" sz="1200">
                <a:latin typeface="Calibri"/>
                <a:ea typeface="Calibri"/>
                <a:cs typeface="Calibri"/>
                <a:sym typeface="Calibri"/>
              </a:rPr>
              <a:t>eserta didik</a:t>
            </a:r>
            <a:r>
              <a:rPr lang="en" sz="1200">
                <a:latin typeface="Calibri"/>
                <a:ea typeface="Calibri"/>
                <a:cs typeface="Calibri"/>
                <a:sym typeface="Calibri"/>
              </a:rPr>
              <a:t> saling bercerita, bencana apa saja yang sering terjadi di daerah tempat tinggal mereka (lingkup kota/kabupaten, dalam 3 tahun terakhir). Guru dapat memperkaya diskusi dengan memberikan sumber-sumber berita tentang bencana alam setempat.</a:t>
            </a:r>
            <a:endParaRPr sz="1200">
              <a:latin typeface="Calibri"/>
              <a:ea typeface="Calibri"/>
              <a:cs typeface="Calibri"/>
              <a:sym typeface="Calibri"/>
            </a:endParaRPr>
          </a:p>
          <a:p>
            <a:pPr indent="0" lvl="0" marL="0" rtl="0" algn="l">
              <a:spcBef>
                <a:spcPts val="0"/>
              </a:spcBef>
              <a:spcAft>
                <a:spcPts val="0"/>
              </a:spcAft>
              <a:buNone/>
            </a:pPr>
            <a:r>
              <a:rPr lang="en" sz="1200">
                <a:latin typeface="Calibri"/>
                <a:ea typeface="Calibri"/>
                <a:cs typeface="Calibri"/>
                <a:sym typeface="Calibri"/>
              </a:rPr>
              <a:t>3. P</a:t>
            </a:r>
            <a:r>
              <a:rPr lang="en" sz="1200">
                <a:latin typeface="Calibri"/>
                <a:ea typeface="Calibri"/>
                <a:cs typeface="Calibri"/>
                <a:sym typeface="Calibri"/>
              </a:rPr>
              <a:t>eserta didik</a:t>
            </a:r>
            <a:r>
              <a:rPr lang="en" sz="1200">
                <a:latin typeface="Calibri"/>
                <a:ea typeface="Calibri"/>
                <a:cs typeface="Calibri"/>
                <a:sym typeface="Calibri"/>
              </a:rPr>
              <a:t> menandai lokasi kejadian bencana pada peta, kemudian menarik kesimpulan tentang kerentanan bencana daerah (bencana apa saja yang kerap terjadi di daerah kita? Kapan biasanya bencana itu terjadi? Apa penyebabnya?)</a:t>
            </a:r>
            <a:endParaRPr sz="1200">
              <a:latin typeface="Calibri"/>
              <a:ea typeface="Calibri"/>
              <a:cs typeface="Calibri"/>
              <a:sym typeface="Calibri"/>
            </a:endParaRPr>
          </a:p>
          <a:p>
            <a:pPr indent="0" lvl="0" marL="0" rtl="0" algn="l">
              <a:spcBef>
                <a:spcPts val="0"/>
              </a:spcBef>
              <a:spcAft>
                <a:spcPts val="0"/>
              </a:spcAft>
              <a:buNone/>
            </a:pPr>
            <a:r>
              <a:rPr lang="en" sz="1200">
                <a:latin typeface="Calibri"/>
                <a:ea typeface="Calibri"/>
                <a:cs typeface="Calibri"/>
                <a:sym typeface="Calibri"/>
              </a:rPr>
              <a:t>4. Dalam kelompok 5-6 orang, </a:t>
            </a:r>
            <a:r>
              <a:rPr lang="en" sz="1200">
                <a:latin typeface="Calibri"/>
                <a:ea typeface="Calibri"/>
                <a:cs typeface="Calibri"/>
                <a:sym typeface="Calibri"/>
              </a:rPr>
              <a:t>peserta didik</a:t>
            </a:r>
            <a:r>
              <a:rPr lang="en" sz="1200">
                <a:latin typeface="Calibri"/>
                <a:ea typeface="Calibri"/>
                <a:cs typeface="Calibri"/>
                <a:sym typeface="Calibri"/>
              </a:rPr>
              <a:t> menyelidiki bentuk-bentuk kegiatan siaga bencana, khususnya bencana spesifik di daerah mereka. Setiap kelompok berbagi hasil temuannya pada teman sekelas.</a:t>
            </a:r>
            <a:endParaRPr sz="1200">
              <a:latin typeface="Calibri"/>
              <a:ea typeface="Calibri"/>
              <a:cs typeface="Calibri"/>
              <a:sym typeface="Calibri"/>
            </a:endParaRPr>
          </a:p>
          <a:p>
            <a:pPr indent="0" lvl="0" marL="0" rtl="0" algn="l">
              <a:spcBef>
                <a:spcPts val="0"/>
              </a:spcBef>
              <a:spcAft>
                <a:spcPts val="0"/>
              </a:spcAft>
              <a:buNone/>
            </a:pPr>
            <a:r>
              <a:rPr lang="en" sz="1200">
                <a:latin typeface="Calibri"/>
                <a:ea typeface="Calibri"/>
                <a:cs typeface="Calibri"/>
                <a:sym typeface="Calibri"/>
              </a:rPr>
              <a:t>5. Dengan konsultasi guru, kelas memilih 1-2 kegiatan siaga bencana dan mencoba mempraktikkannya (dapat juga dijadikan tugas).</a:t>
            </a:r>
            <a:endParaRPr sz="1200">
              <a:latin typeface="Calibri"/>
              <a:ea typeface="Calibri"/>
              <a:cs typeface="Calibri"/>
              <a:sym typeface="Calibri"/>
            </a:endParaRPr>
          </a:p>
          <a:p>
            <a:pPr indent="0" lvl="0" marL="0" rtl="0" algn="l">
              <a:spcBef>
                <a:spcPts val="0"/>
              </a:spcBef>
              <a:spcAft>
                <a:spcPts val="0"/>
              </a:spcAft>
              <a:buNone/>
            </a:pPr>
            <a:r>
              <a:rPr lang="en" sz="1200">
                <a:latin typeface="Calibri"/>
                <a:ea typeface="Calibri"/>
                <a:cs typeface="Calibri"/>
                <a:sym typeface="Calibri"/>
              </a:rPr>
              <a:t>6. P</a:t>
            </a:r>
            <a:r>
              <a:rPr lang="en" sz="1200">
                <a:latin typeface="Calibri"/>
                <a:ea typeface="Calibri"/>
                <a:cs typeface="Calibri"/>
                <a:sym typeface="Calibri"/>
              </a:rPr>
              <a:t>eserta didik</a:t>
            </a:r>
            <a:r>
              <a:rPr lang="en" sz="1200">
                <a:latin typeface="Calibri"/>
                <a:ea typeface="Calibri"/>
                <a:cs typeface="Calibri"/>
                <a:sym typeface="Calibri"/>
              </a:rPr>
              <a:t> menuliskan refleksi kegiatan di jurnal projek.</a:t>
            </a:r>
            <a:endParaRPr sz="1200">
              <a:latin typeface="Calibri"/>
              <a:ea typeface="Calibri"/>
              <a:cs typeface="Calibri"/>
              <a:sym typeface="Calibri"/>
            </a:endParaRPr>
          </a:p>
        </p:txBody>
      </p:sp>
      <p:sp>
        <p:nvSpPr>
          <p:cNvPr id="468" name="Google Shape;468;p44"/>
          <p:cNvSpPr txBox="1"/>
          <p:nvPr/>
        </p:nvSpPr>
        <p:spPr>
          <a:xfrm>
            <a:off x="264875" y="286500"/>
            <a:ext cx="1838700" cy="4663800"/>
          </a:xfrm>
          <a:prstGeom prst="rect">
            <a:avLst/>
          </a:prstGeom>
          <a:solidFill>
            <a:srgbClr val="D9EAD3"/>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300">
                <a:latin typeface="Calibri"/>
                <a:ea typeface="Calibri"/>
                <a:cs typeface="Calibri"/>
                <a:sym typeface="Calibri"/>
              </a:rPr>
              <a:t>Topik 5</a:t>
            </a:r>
            <a:endParaRPr b="1" sz="1300">
              <a:latin typeface="Calibri"/>
              <a:ea typeface="Calibri"/>
              <a:cs typeface="Calibri"/>
              <a:sym typeface="Calibri"/>
            </a:endParaRPr>
          </a:p>
          <a:p>
            <a:pPr indent="0" lvl="0" marL="0" rtl="0" algn="l">
              <a:spcBef>
                <a:spcPts val="0"/>
              </a:spcBef>
              <a:spcAft>
                <a:spcPts val="0"/>
              </a:spcAft>
              <a:buNone/>
            </a:pPr>
            <a:r>
              <a:rPr b="1" lang="en" sz="1300">
                <a:latin typeface="Calibri"/>
                <a:ea typeface="Calibri"/>
                <a:cs typeface="Calibri"/>
                <a:sym typeface="Calibri"/>
              </a:rPr>
              <a:t>Adaptasi: Aku Siaga Bencana</a:t>
            </a:r>
            <a:endParaRPr b="1" sz="1300">
              <a:latin typeface="Calibri"/>
              <a:ea typeface="Calibri"/>
              <a:cs typeface="Calibri"/>
              <a:sym typeface="Calibri"/>
            </a:endParaRPr>
          </a:p>
          <a:p>
            <a:pPr indent="0" lvl="0" marL="0" rtl="0" algn="l">
              <a:spcBef>
                <a:spcPts val="0"/>
              </a:spcBef>
              <a:spcAft>
                <a:spcPts val="0"/>
              </a:spcAft>
              <a:buNone/>
            </a:pPr>
            <a:r>
              <a:rPr lang="en" sz="1200">
                <a:latin typeface="Calibri"/>
                <a:ea typeface="Calibri"/>
                <a:cs typeface="Calibri"/>
                <a:sym typeface="Calibri"/>
              </a:rPr>
              <a:t>Aktivitas 12</a:t>
            </a:r>
            <a:endParaRPr sz="1200">
              <a:latin typeface="Calibri"/>
              <a:ea typeface="Calibri"/>
              <a:cs typeface="Calibri"/>
              <a:sym typeface="Calibri"/>
            </a:endParaRPr>
          </a:p>
          <a:p>
            <a:pPr indent="0" lvl="0" marL="0" rtl="0" algn="l">
              <a:spcBef>
                <a:spcPts val="0"/>
              </a:spcBef>
              <a:spcAft>
                <a:spcPts val="0"/>
              </a:spcAft>
              <a:buNone/>
            </a:pPr>
            <a:r>
              <a:t/>
            </a:r>
            <a:endParaRPr sz="1200">
              <a:latin typeface="Calibri"/>
              <a:ea typeface="Calibri"/>
              <a:cs typeface="Calibri"/>
              <a:sym typeface="Calibri"/>
            </a:endParaRPr>
          </a:p>
          <a:p>
            <a:pPr indent="0" lvl="0" marL="0" rtl="0" algn="l">
              <a:spcBef>
                <a:spcPts val="0"/>
              </a:spcBef>
              <a:spcAft>
                <a:spcPts val="0"/>
              </a:spcAft>
              <a:buNone/>
            </a:pPr>
            <a:r>
              <a:t/>
            </a:r>
            <a:endParaRPr sz="1200">
              <a:latin typeface="Calibri"/>
              <a:ea typeface="Calibri"/>
              <a:cs typeface="Calibri"/>
              <a:sym typeface="Calibri"/>
            </a:endParaRPr>
          </a:p>
          <a:p>
            <a:pPr indent="0" lvl="0" marL="0" rtl="0" algn="l">
              <a:spcBef>
                <a:spcPts val="0"/>
              </a:spcBef>
              <a:spcAft>
                <a:spcPts val="0"/>
              </a:spcAft>
              <a:buNone/>
            </a:pPr>
            <a:r>
              <a:t/>
            </a:r>
            <a:endParaRPr sz="1200">
              <a:latin typeface="Calibri"/>
              <a:ea typeface="Calibri"/>
              <a:cs typeface="Calibri"/>
              <a:sym typeface="Calibri"/>
            </a:endParaRPr>
          </a:p>
          <a:p>
            <a:pPr indent="0" lvl="0" marL="0" rtl="0" algn="l">
              <a:spcBef>
                <a:spcPts val="0"/>
              </a:spcBef>
              <a:spcAft>
                <a:spcPts val="0"/>
              </a:spcAft>
              <a:buNone/>
            </a:pPr>
            <a:r>
              <a:rPr b="1" lang="en" sz="1200">
                <a:latin typeface="Calibri"/>
                <a:ea typeface="Calibri"/>
                <a:cs typeface="Calibri"/>
                <a:sym typeface="Calibri"/>
              </a:rPr>
              <a:t>Tujuan</a:t>
            </a:r>
            <a:endParaRPr b="1" sz="1200">
              <a:latin typeface="Calibri"/>
              <a:ea typeface="Calibri"/>
              <a:cs typeface="Calibri"/>
              <a:sym typeface="Calibri"/>
            </a:endParaRPr>
          </a:p>
          <a:p>
            <a:pPr indent="0" lvl="0" marL="0" rtl="0" algn="l">
              <a:spcBef>
                <a:spcPts val="0"/>
              </a:spcBef>
              <a:spcAft>
                <a:spcPts val="0"/>
              </a:spcAft>
              <a:buNone/>
            </a:pPr>
            <a:r>
              <a:rPr lang="en" sz="1200">
                <a:latin typeface="Calibri"/>
                <a:ea typeface="Calibri"/>
                <a:cs typeface="Calibri"/>
                <a:sym typeface="Calibri"/>
              </a:rPr>
              <a:t>Melatih kemampuan adaptasi perubahan iklim, yaitu kesiagaan terhadap bencana</a:t>
            </a:r>
            <a:endParaRPr sz="1200">
              <a:latin typeface="Calibri"/>
              <a:ea typeface="Calibri"/>
              <a:cs typeface="Calibri"/>
              <a:sym typeface="Calibri"/>
            </a:endParaRPr>
          </a:p>
          <a:p>
            <a:pPr indent="0" lvl="0" marL="0" rtl="0" algn="l">
              <a:spcBef>
                <a:spcPts val="0"/>
              </a:spcBef>
              <a:spcAft>
                <a:spcPts val="0"/>
              </a:spcAft>
              <a:buNone/>
            </a:pPr>
            <a:r>
              <a:t/>
            </a:r>
            <a:endParaRPr sz="1200">
              <a:latin typeface="Calibri"/>
              <a:ea typeface="Calibri"/>
              <a:cs typeface="Calibri"/>
              <a:sym typeface="Calibri"/>
            </a:endParaRPr>
          </a:p>
          <a:p>
            <a:pPr indent="0" lvl="0" marL="0" rtl="0" algn="l">
              <a:spcBef>
                <a:spcPts val="0"/>
              </a:spcBef>
              <a:spcAft>
                <a:spcPts val="0"/>
              </a:spcAft>
              <a:buNone/>
            </a:pPr>
            <a:r>
              <a:t/>
            </a:r>
            <a:endParaRPr sz="1200">
              <a:latin typeface="Calibri"/>
              <a:ea typeface="Calibri"/>
              <a:cs typeface="Calibri"/>
              <a:sym typeface="Calibri"/>
            </a:endParaRPr>
          </a:p>
          <a:p>
            <a:pPr indent="0" lvl="0" marL="0" rtl="0" algn="l">
              <a:spcBef>
                <a:spcPts val="0"/>
              </a:spcBef>
              <a:spcAft>
                <a:spcPts val="0"/>
              </a:spcAft>
              <a:buNone/>
            </a:pPr>
            <a:r>
              <a:t/>
            </a:r>
            <a:endParaRPr sz="1200">
              <a:latin typeface="Calibri"/>
              <a:ea typeface="Calibri"/>
              <a:cs typeface="Calibri"/>
              <a:sym typeface="Calibri"/>
            </a:endParaRPr>
          </a:p>
          <a:p>
            <a:pPr indent="0" lvl="0" marL="0" rtl="0" algn="l">
              <a:spcBef>
                <a:spcPts val="0"/>
              </a:spcBef>
              <a:spcAft>
                <a:spcPts val="0"/>
              </a:spcAft>
              <a:buNone/>
            </a:pPr>
            <a:r>
              <a:rPr b="1" lang="en" sz="1200">
                <a:latin typeface="Calibri"/>
                <a:ea typeface="Calibri"/>
                <a:cs typeface="Calibri"/>
                <a:sym typeface="Calibri"/>
              </a:rPr>
              <a:t>Waktu:</a:t>
            </a:r>
            <a:endParaRPr sz="1200">
              <a:latin typeface="Calibri"/>
              <a:ea typeface="Calibri"/>
              <a:cs typeface="Calibri"/>
              <a:sym typeface="Calibri"/>
            </a:endParaRPr>
          </a:p>
          <a:p>
            <a:pPr indent="0" lvl="0" marL="0" rtl="0" algn="l">
              <a:spcBef>
                <a:spcPts val="0"/>
              </a:spcBef>
              <a:spcAft>
                <a:spcPts val="0"/>
              </a:spcAft>
              <a:buNone/>
            </a:pPr>
            <a:r>
              <a:rPr lang="en" sz="1200">
                <a:latin typeface="Calibri"/>
                <a:ea typeface="Calibri"/>
                <a:cs typeface="Calibri"/>
                <a:sym typeface="Calibri"/>
              </a:rPr>
              <a:t> 8 JP (280 menit)</a:t>
            </a:r>
            <a:endParaRPr sz="1200">
              <a:latin typeface="Calibri"/>
              <a:ea typeface="Calibri"/>
              <a:cs typeface="Calibri"/>
              <a:sym typeface="Calibri"/>
            </a:endParaRPr>
          </a:p>
          <a:p>
            <a:pPr indent="0" lvl="0" marL="0" rtl="0" algn="l">
              <a:spcBef>
                <a:spcPts val="0"/>
              </a:spcBef>
              <a:spcAft>
                <a:spcPts val="0"/>
              </a:spcAft>
              <a:buNone/>
            </a:pPr>
            <a:r>
              <a:rPr lang="en" sz="1200">
                <a:latin typeface="Calibri"/>
                <a:ea typeface="Calibri"/>
                <a:cs typeface="Calibri"/>
                <a:sym typeface="Calibri"/>
              </a:rPr>
              <a:t>Termasuk praktik</a:t>
            </a:r>
            <a:endParaRPr sz="1200">
              <a:latin typeface="Calibri"/>
              <a:ea typeface="Calibri"/>
              <a:cs typeface="Calibri"/>
              <a:sym typeface="Calibri"/>
            </a:endParaRPr>
          </a:p>
          <a:p>
            <a:pPr indent="0" lvl="0" marL="0" rtl="0" algn="l">
              <a:spcBef>
                <a:spcPts val="0"/>
              </a:spcBef>
              <a:spcAft>
                <a:spcPts val="0"/>
              </a:spcAft>
              <a:buNone/>
            </a:pPr>
            <a:r>
              <a:rPr b="1" lang="en" sz="1200">
                <a:latin typeface="Calibri"/>
                <a:ea typeface="Calibri"/>
                <a:cs typeface="Calibri"/>
                <a:sym typeface="Calibri"/>
              </a:rPr>
              <a:t>Bahan: </a:t>
            </a:r>
            <a:r>
              <a:rPr lang="en" sz="1200">
                <a:latin typeface="Calibri"/>
                <a:ea typeface="Calibri"/>
                <a:cs typeface="Calibri"/>
                <a:sym typeface="Calibri"/>
              </a:rPr>
              <a:t>sumber berita bencana, sumber belajar siaga bencana, peta daerah</a:t>
            </a:r>
            <a:endParaRPr sz="1200">
              <a:latin typeface="Calibri"/>
              <a:ea typeface="Calibri"/>
              <a:cs typeface="Calibri"/>
              <a:sym typeface="Calibri"/>
            </a:endParaRPr>
          </a:p>
          <a:p>
            <a:pPr indent="0" lvl="0" marL="0" rtl="0" algn="l">
              <a:spcBef>
                <a:spcPts val="0"/>
              </a:spcBef>
              <a:spcAft>
                <a:spcPts val="0"/>
              </a:spcAft>
              <a:buNone/>
            </a:pPr>
            <a:r>
              <a:rPr b="1" lang="en" sz="1200">
                <a:latin typeface="Calibri"/>
                <a:ea typeface="Calibri"/>
                <a:cs typeface="Calibri"/>
                <a:sym typeface="Calibri"/>
              </a:rPr>
              <a:t>Peran guru:</a:t>
            </a:r>
            <a:endParaRPr sz="1200">
              <a:latin typeface="Calibri"/>
              <a:ea typeface="Calibri"/>
              <a:cs typeface="Calibri"/>
              <a:sym typeface="Calibri"/>
            </a:endParaRPr>
          </a:p>
          <a:p>
            <a:pPr indent="0" lvl="0" marL="0" rtl="0" algn="l">
              <a:spcBef>
                <a:spcPts val="0"/>
              </a:spcBef>
              <a:spcAft>
                <a:spcPts val="0"/>
              </a:spcAft>
              <a:buNone/>
            </a:pPr>
            <a:r>
              <a:rPr lang="en" sz="1200">
                <a:latin typeface="Calibri"/>
                <a:ea typeface="Calibri"/>
                <a:cs typeface="Calibri"/>
                <a:sym typeface="Calibri"/>
              </a:rPr>
              <a:t>Fasilitator, konsultan</a:t>
            </a:r>
            <a:endParaRPr sz="1200">
              <a:latin typeface="Calibri"/>
              <a:ea typeface="Calibri"/>
              <a:cs typeface="Calibri"/>
              <a:sym typeface="Calibri"/>
            </a:endParaRPr>
          </a:p>
        </p:txBody>
      </p:sp>
      <p:sp>
        <p:nvSpPr>
          <p:cNvPr id="469" name="Google Shape;469;p44"/>
          <p:cNvSpPr txBox="1"/>
          <p:nvPr/>
        </p:nvSpPr>
        <p:spPr>
          <a:xfrm>
            <a:off x="6845750" y="281750"/>
            <a:ext cx="2030700" cy="1539300"/>
          </a:xfrm>
          <a:prstGeom prst="rect">
            <a:avLst/>
          </a:prstGeom>
          <a:solidFill>
            <a:srgbClr val="D9D9D9"/>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100">
                <a:latin typeface="Calibri"/>
                <a:ea typeface="Calibri"/>
                <a:cs typeface="Calibri"/>
                <a:sym typeface="Calibri"/>
              </a:rPr>
              <a:t>Pengayaan</a:t>
            </a:r>
            <a:endParaRPr b="1" sz="1100">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 sz="1100">
                <a:solidFill>
                  <a:schemeClr val="dk1"/>
                </a:solidFill>
                <a:latin typeface="Calibri"/>
                <a:ea typeface="Calibri"/>
                <a:cs typeface="Calibri"/>
                <a:sym typeface="Calibri"/>
              </a:rPr>
              <a:t>Guru dapat mengundang  perwakilan BPBD atau relawan bencana setempat untuk menjadi narasumber yang memberikan pelatihan kesiagaan bencana pada peserta didik. </a:t>
            </a:r>
            <a:endParaRPr sz="1100">
              <a:latin typeface="Calibri"/>
              <a:ea typeface="Calibri"/>
              <a:cs typeface="Calibri"/>
              <a:sym typeface="Calibri"/>
            </a:endParaRPr>
          </a:p>
        </p:txBody>
      </p:sp>
      <p:sp>
        <p:nvSpPr>
          <p:cNvPr id="470" name="Google Shape;470;p44"/>
          <p:cNvSpPr txBox="1"/>
          <p:nvPr/>
        </p:nvSpPr>
        <p:spPr>
          <a:xfrm>
            <a:off x="6845750" y="3253550"/>
            <a:ext cx="2030700" cy="1369800"/>
          </a:xfrm>
          <a:prstGeom prst="rect">
            <a:avLst/>
          </a:prstGeom>
          <a:solidFill>
            <a:srgbClr val="D9D9D9"/>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100">
                <a:latin typeface="Calibri"/>
                <a:ea typeface="Calibri"/>
                <a:cs typeface="Calibri"/>
                <a:sym typeface="Calibri"/>
              </a:rPr>
              <a:t>Sumber belajar untuk guru</a:t>
            </a:r>
            <a:endParaRPr b="1" sz="1100">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 sz="1100">
                <a:solidFill>
                  <a:schemeClr val="dk1"/>
                </a:solidFill>
                <a:latin typeface="Calibri"/>
                <a:ea typeface="Calibri"/>
                <a:cs typeface="Calibri"/>
                <a:sym typeface="Calibri"/>
              </a:rPr>
              <a:t>Buku saku kesiagaan bencana keluaran BNPB (2017) dapat diunduh pada tautan berikut:</a:t>
            </a:r>
            <a:endParaRPr sz="11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 sz="1100" u="sng">
                <a:solidFill>
                  <a:schemeClr val="hlink"/>
                </a:solidFill>
                <a:latin typeface="Calibri"/>
                <a:ea typeface="Calibri"/>
                <a:cs typeface="Calibri"/>
                <a:sym typeface="Calibri"/>
                <a:hlinkClick r:id="rId3"/>
              </a:rPr>
              <a:t>https://siaga.bnpb.go.id/hkb/po-content/uploads/documents/Buku_Saku-10Jan18_FA.pdf</a:t>
            </a:r>
            <a:r>
              <a:rPr lang="en" sz="1100">
                <a:solidFill>
                  <a:schemeClr val="dk1"/>
                </a:solidFill>
                <a:latin typeface="Calibri"/>
                <a:ea typeface="Calibri"/>
                <a:cs typeface="Calibri"/>
                <a:sym typeface="Calibri"/>
              </a:rPr>
              <a:t> </a:t>
            </a:r>
            <a:endParaRPr sz="1100">
              <a:solidFill>
                <a:schemeClr val="dk1"/>
              </a:solidFill>
              <a:latin typeface="Calibri"/>
              <a:ea typeface="Calibri"/>
              <a:cs typeface="Calibri"/>
              <a:sym typeface="Calibri"/>
            </a:endParaRPr>
          </a:p>
        </p:txBody>
      </p:sp>
      <p:sp>
        <p:nvSpPr>
          <p:cNvPr id="471" name="Google Shape;471;p44"/>
          <p:cNvSpPr txBox="1"/>
          <p:nvPr>
            <p:ph idx="12" type="sldNum"/>
          </p:nvPr>
        </p:nvSpPr>
        <p:spPr>
          <a:xfrm>
            <a:off x="8548658" y="47394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5" name="Shape 475"/>
        <p:cNvGrpSpPr/>
        <p:nvPr/>
      </p:nvGrpSpPr>
      <p:grpSpPr>
        <a:xfrm>
          <a:off x="0" y="0"/>
          <a:ext cx="0" cy="0"/>
          <a:chOff x="0" y="0"/>
          <a:chExt cx="0" cy="0"/>
        </a:xfrm>
      </p:grpSpPr>
      <p:sp>
        <p:nvSpPr>
          <p:cNvPr id="476" name="Google Shape;476;p45"/>
          <p:cNvSpPr txBox="1"/>
          <p:nvPr>
            <p:ph type="title"/>
          </p:nvPr>
        </p:nvSpPr>
        <p:spPr>
          <a:xfrm>
            <a:off x="235500" y="1402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Tas Siaga Bencana</a:t>
            </a:r>
            <a:endParaRPr/>
          </a:p>
        </p:txBody>
      </p:sp>
      <p:sp>
        <p:nvSpPr>
          <p:cNvPr id="477" name="Google Shape;477;p45"/>
          <p:cNvSpPr txBox="1"/>
          <p:nvPr/>
        </p:nvSpPr>
        <p:spPr>
          <a:xfrm>
            <a:off x="274375" y="674375"/>
            <a:ext cx="3653700" cy="4417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latin typeface="Calibri"/>
                <a:ea typeface="Calibri"/>
                <a:cs typeface="Calibri"/>
                <a:sym typeface="Calibri"/>
              </a:rPr>
              <a:t>Apapun jenis bencana alam yang biasa terjadi di suatu daerah, tas siaga bencana umumnya selalu dibutuhkan. Ketika bencana terjadi, kedatangan bantuan dari luar seringkali tertunda akibat saluran komunikasi yang terputus, kerusakan infrastruktur jalan, dan berbagai hambatan lain. Rata-rata penundaan tersebut memakan waktu tiga hari. Karena itu, keberadaan tas siaga bencana sangat penting untuk membantu penyintas bertahan hidup dalam tiga hari kritis sebelum bantuan datang. Tas siaga bencana juga mempermudah evakuasi, karena semua benda penting sudah tersimpan dalam satu tempat dan siap dibawa. </a:t>
            </a:r>
            <a:endParaRPr sz="1200">
              <a:latin typeface="Calibri"/>
              <a:ea typeface="Calibri"/>
              <a:cs typeface="Calibri"/>
              <a:sym typeface="Calibri"/>
            </a:endParaRPr>
          </a:p>
          <a:p>
            <a:pPr indent="0" lvl="0" marL="0" rtl="0" algn="l">
              <a:spcBef>
                <a:spcPts val="0"/>
              </a:spcBef>
              <a:spcAft>
                <a:spcPts val="0"/>
              </a:spcAft>
              <a:buNone/>
            </a:pPr>
            <a:r>
              <a:t/>
            </a:r>
            <a:endParaRPr sz="1200">
              <a:latin typeface="Calibri"/>
              <a:ea typeface="Calibri"/>
              <a:cs typeface="Calibri"/>
              <a:sym typeface="Calibri"/>
            </a:endParaRPr>
          </a:p>
          <a:p>
            <a:pPr indent="0" lvl="0" marL="0" rtl="0" algn="l">
              <a:spcBef>
                <a:spcPts val="0"/>
              </a:spcBef>
              <a:spcAft>
                <a:spcPts val="0"/>
              </a:spcAft>
              <a:buNone/>
            </a:pPr>
            <a:r>
              <a:rPr lang="en" sz="1200">
                <a:latin typeface="Calibri"/>
                <a:ea typeface="Calibri"/>
                <a:cs typeface="Calibri"/>
                <a:sym typeface="Calibri"/>
              </a:rPr>
              <a:t>P</a:t>
            </a:r>
            <a:r>
              <a:rPr lang="en" sz="1200">
                <a:latin typeface="Calibri"/>
                <a:ea typeface="Calibri"/>
                <a:cs typeface="Calibri"/>
                <a:sym typeface="Calibri"/>
              </a:rPr>
              <a:t>eserta didik</a:t>
            </a:r>
            <a:r>
              <a:rPr lang="en" sz="1200">
                <a:latin typeface="Calibri"/>
                <a:ea typeface="Calibri"/>
                <a:cs typeface="Calibri"/>
                <a:sym typeface="Calibri"/>
              </a:rPr>
              <a:t> dapat belajar menyiapkan tas siaga bencana di rumah, juga mengajak anggota keluarga lain untuk menyiapkan tas siaga masing-masing. Sebisa mungkin buatlah tas tersebut kedap air, baik dari pilihan bahan tas maupun cara pengemasan barang-barang (dibungkus rapat dalam plastik). Posisikan tas siaga bencana pada tempat yang mudah diraih dan dibawa keluar rumah, misalnya di dekat pintu keluar.</a:t>
            </a:r>
            <a:endParaRPr sz="1200">
              <a:latin typeface="Calibri"/>
              <a:ea typeface="Calibri"/>
              <a:cs typeface="Calibri"/>
              <a:sym typeface="Calibri"/>
            </a:endParaRPr>
          </a:p>
          <a:p>
            <a:pPr indent="0" lvl="0" marL="0" rtl="0" algn="l">
              <a:spcBef>
                <a:spcPts val="0"/>
              </a:spcBef>
              <a:spcAft>
                <a:spcPts val="0"/>
              </a:spcAft>
              <a:buNone/>
            </a:pPr>
            <a:r>
              <a:t/>
            </a:r>
            <a:endParaRPr sz="1200">
              <a:latin typeface="Calibri"/>
              <a:ea typeface="Calibri"/>
              <a:cs typeface="Calibri"/>
              <a:sym typeface="Calibri"/>
            </a:endParaRPr>
          </a:p>
          <a:p>
            <a:pPr indent="0" lvl="0" marL="0" rtl="0" algn="l">
              <a:spcBef>
                <a:spcPts val="0"/>
              </a:spcBef>
              <a:spcAft>
                <a:spcPts val="0"/>
              </a:spcAft>
              <a:buNone/>
            </a:pPr>
            <a:r>
              <a:rPr i="1" lang="en" sz="1100">
                <a:latin typeface="Calibri"/>
                <a:ea typeface="Calibri"/>
                <a:cs typeface="Calibri"/>
                <a:sym typeface="Calibri"/>
              </a:rPr>
              <a:t>Sumber gambar: BNPB</a:t>
            </a:r>
            <a:endParaRPr i="1" sz="1100">
              <a:latin typeface="Calibri"/>
              <a:ea typeface="Calibri"/>
              <a:cs typeface="Calibri"/>
              <a:sym typeface="Calibri"/>
            </a:endParaRPr>
          </a:p>
        </p:txBody>
      </p:sp>
      <p:pic>
        <p:nvPicPr>
          <p:cNvPr id="478" name="Google Shape;478;p45"/>
          <p:cNvPicPr preferRelativeResize="0"/>
          <p:nvPr/>
        </p:nvPicPr>
        <p:blipFill>
          <a:blip r:embed="rId3">
            <a:alphaModFix/>
          </a:blip>
          <a:stretch>
            <a:fillRect/>
          </a:stretch>
        </p:blipFill>
        <p:spPr>
          <a:xfrm>
            <a:off x="3853500" y="0"/>
            <a:ext cx="5143501" cy="5143501"/>
          </a:xfrm>
          <a:prstGeom prst="rect">
            <a:avLst/>
          </a:prstGeom>
          <a:noFill/>
          <a:ln>
            <a:noFill/>
          </a:ln>
        </p:spPr>
      </p:pic>
      <p:sp>
        <p:nvSpPr>
          <p:cNvPr id="479" name="Google Shape;479;p45"/>
          <p:cNvSpPr txBox="1"/>
          <p:nvPr>
            <p:ph idx="12" type="sldNum"/>
          </p:nvPr>
        </p:nvSpPr>
        <p:spPr>
          <a:xfrm>
            <a:off x="8548658" y="47394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3" name="Shape 483"/>
        <p:cNvGrpSpPr/>
        <p:nvPr/>
      </p:nvGrpSpPr>
      <p:grpSpPr>
        <a:xfrm>
          <a:off x="0" y="0"/>
          <a:ext cx="0" cy="0"/>
          <a:chOff x="0" y="0"/>
          <a:chExt cx="0" cy="0"/>
        </a:xfrm>
      </p:grpSpPr>
      <p:sp>
        <p:nvSpPr>
          <p:cNvPr id="484" name="Google Shape;484;p46"/>
          <p:cNvSpPr txBox="1"/>
          <p:nvPr/>
        </p:nvSpPr>
        <p:spPr>
          <a:xfrm>
            <a:off x="2179775" y="293850"/>
            <a:ext cx="4570200" cy="4679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latin typeface="Calibri"/>
                <a:ea typeface="Calibri"/>
                <a:cs typeface="Calibri"/>
                <a:sym typeface="Calibri"/>
              </a:rPr>
              <a:t>Persiapan</a:t>
            </a:r>
            <a:endParaRPr b="1">
              <a:latin typeface="Calibri"/>
              <a:ea typeface="Calibri"/>
              <a:cs typeface="Calibri"/>
              <a:sym typeface="Calibri"/>
            </a:endParaRPr>
          </a:p>
          <a:p>
            <a:pPr indent="0" lvl="0" marL="0" rtl="0" algn="l">
              <a:spcBef>
                <a:spcPts val="0"/>
              </a:spcBef>
              <a:spcAft>
                <a:spcPts val="0"/>
              </a:spcAft>
              <a:buNone/>
            </a:pPr>
            <a:r>
              <a:rPr lang="en" sz="1200">
                <a:latin typeface="Calibri"/>
                <a:ea typeface="Calibri"/>
                <a:cs typeface="Calibri"/>
                <a:sym typeface="Calibri"/>
              </a:rPr>
              <a:t>1. Guru dan sekolah menyepakati aksi sekolah siaga bencana</a:t>
            </a:r>
            <a:endParaRPr sz="1200">
              <a:latin typeface="Calibri"/>
              <a:ea typeface="Calibri"/>
              <a:cs typeface="Calibri"/>
              <a:sym typeface="Calibri"/>
            </a:endParaRPr>
          </a:p>
          <a:p>
            <a:pPr indent="0" lvl="0" marL="0" rtl="0" algn="l">
              <a:spcBef>
                <a:spcPts val="0"/>
              </a:spcBef>
              <a:spcAft>
                <a:spcPts val="0"/>
              </a:spcAft>
              <a:buNone/>
            </a:pPr>
            <a:r>
              <a:rPr lang="en" sz="1200">
                <a:latin typeface="Calibri"/>
                <a:ea typeface="Calibri"/>
                <a:cs typeface="Calibri"/>
                <a:sym typeface="Calibri"/>
              </a:rPr>
              <a:t>2. Bersama sekolah, guru mengatur pertemuan antara berbagai elemen sekolah (peserta didik, guru, kepala sekolah, komite orang tua, penjaga sekolah, satpam, dan lain sebagainya).</a:t>
            </a:r>
            <a:endParaRPr sz="1200">
              <a:latin typeface="Calibri"/>
              <a:ea typeface="Calibri"/>
              <a:cs typeface="Calibri"/>
              <a:sym typeface="Calibri"/>
            </a:endParaRPr>
          </a:p>
          <a:p>
            <a:pPr indent="0" lvl="0" marL="0" rtl="0" algn="l">
              <a:spcBef>
                <a:spcPts val="0"/>
              </a:spcBef>
              <a:spcAft>
                <a:spcPts val="0"/>
              </a:spcAft>
              <a:buNone/>
            </a:pPr>
            <a:r>
              <a:t/>
            </a:r>
            <a:endParaRPr sz="1200">
              <a:latin typeface="Calibri"/>
              <a:ea typeface="Calibri"/>
              <a:cs typeface="Calibri"/>
              <a:sym typeface="Calibri"/>
            </a:endParaRPr>
          </a:p>
          <a:p>
            <a:pPr indent="0" lvl="0" marL="0" rtl="0" algn="l">
              <a:spcBef>
                <a:spcPts val="0"/>
              </a:spcBef>
              <a:spcAft>
                <a:spcPts val="0"/>
              </a:spcAft>
              <a:buNone/>
            </a:pPr>
            <a:r>
              <a:rPr b="1" lang="en">
                <a:latin typeface="Calibri"/>
                <a:ea typeface="Calibri"/>
                <a:cs typeface="Calibri"/>
                <a:sym typeface="Calibri"/>
              </a:rPr>
              <a:t>Pelaksanaan</a:t>
            </a:r>
            <a:endParaRPr b="1">
              <a:latin typeface="Calibri"/>
              <a:ea typeface="Calibri"/>
              <a:cs typeface="Calibri"/>
              <a:sym typeface="Calibri"/>
            </a:endParaRPr>
          </a:p>
          <a:p>
            <a:pPr indent="0" lvl="0" marL="0" rtl="0" algn="l">
              <a:spcBef>
                <a:spcPts val="0"/>
              </a:spcBef>
              <a:spcAft>
                <a:spcPts val="0"/>
              </a:spcAft>
              <a:buNone/>
            </a:pPr>
            <a:r>
              <a:rPr lang="en" sz="1200">
                <a:latin typeface="Calibri"/>
                <a:ea typeface="Calibri"/>
                <a:cs typeface="Calibri"/>
                <a:sym typeface="Calibri"/>
              </a:rPr>
              <a:t>1. Dalam pertemuan antar elemen sekolah, guru memberikan pengantar bahwa </a:t>
            </a:r>
            <a:r>
              <a:rPr lang="en" sz="1200">
                <a:latin typeface="Calibri"/>
                <a:ea typeface="Calibri"/>
                <a:cs typeface="Calibri"/>
                <a:sym typeface="Calibri"/>
              </a:rPr>
              <a:t>peserta didik</a:t>
            </a:r>
            <a:r>
              <a:rPr lang="en" sz="1200">
                <a:latin typeface="Calibri"/>
                <a:ea typeface="Calibri"/>
                <a:cs typeface="Calibri"/>
                <a:sym typeface="Calibri"/>
              </a:rPr>
              <a:t> sedang belajar tentang dampak perubahan iklim, termasuk kerentanan bencana di daerah kita.</a:t>
            </a:r>
            <a:endParaRPr sz="1200">
              <a:latin typeface="Calibri"/>
              <a:ea typeface="Calibri"/>
              <a:cs typeface="Calibri"/>
              <a:sym typeface="Calibri"/>
            </a:endParaRPr>
          </a:p>
          <a:p>
            <a:pPr indent="0" lvl="0" marL="0" rtl="0" algn="l">
              <a:spcBef>
                <a:spcPts val="0"/>
              </a:spcBef>
              <a:spcAft>
                <a:spcPts val="0"/>
              </a:spcAft>
              <a:buNone/>
            </a:pPr>
            <a:r>
              <a:rPr lang="en" sz="1200">
                <a:latin typeface="Calibri"/>
                <a:ea typeface="Calibri"/>
                <a:cs typeface="Calibri"/>
                <a:sym typeface="Calibri"/>
              </a:rPr>
              <a:t>2. P</a:t>
            </a:r>
            <a:r>
              <a:rPr lang="en" sz="1200">
                <a:latin typeface="Calibri"/>
                <a:ea typeface="Calibri"/>
                <a:cs typeface="Calibri"/>
                <a:sym typeface="Calibri"/>
              </a:rPr>
              <a:t>eserta didik</a:t>
            </a:r>
            <a:r>
              <a:rPr lang="en" sz="1200">
                <a:latin typeface="Calibri"/>
                <a:ea typeface="Calibri"/>
                <a:cs typeface="Calibri"/>
                <a:sym typeface="Calibri"/>
              </a:rPr>
              <a:t> menyampaikan hasil temuan mereka tentang kerentanan bencana setempat, dan apa yang sudah mereka praktikkan untuk bersiap diri menghadapi bencana tersebut.</a:t>
            </a:r>
            <a:endParaRPr sz="1200">
              <a:latin typeface="Calibri"/>
              <a:ea typeface="Calibri"/>
              <a:cs typeface="Calibri"/>
              <a:sym typeface="Calibri"/>
            </a:endParaRPr>
          </a:p>
          <a:p>
            <a:pPr indent="0" lvl="0" marL="0" rtl="0" algn="l">
              <a:spcBef>
                <a:spcPts val="0"/>
              </a:spcBef>
              <a:spcAft>
                <a:spcPts val="0"/>
              </a:spcAft>
              <a:buNone/>
            </a:pPr>
            <a:r>
              <a:rPr lang="en" sz="1200">
                <a:latin typeface="Calibri"/>
                <a:ea typeface="Calibri"/>
                <a:cs typeface="Calibri"/>
                <a:sym typeface="Calibri"/>
              </a:rPr>
              <a:t>3. Pihak sekolah menyampaikan tentang aksi sekolah siaga bencana, kemudian guru memfasilitasi diskusi terkait perencanaan dan keikutsertaan berbagai elemen dalam aksi tersebut. Narasumber dari latar belakang kebencanaan dapat dilibatkan dalam diskusi.</a:t>
            </a:r>
            <a:endParaRPr sz="1200">
              <a:latin typeface="Calibri"/>
              <a:ea typeface="Calibri"/>
              <a:cs typeface="Calibri"/>
              <a:sym typeface="Calibri"/>
            </a:endParaRPr>
          </a:p>
          <a:p>
            <a:pPr indent="0" lvl="0" marL="0" rtl="0" algn="l">
              <a:spcBef>
                <a:spcPts val="0"/>
              </a:spcBef>
              <a:spcAft>
                <a:spcPts val="0"/>
              </a:spcAft>
              <a:buNone/>
            </a:pPr>
            <a:r>
              <a:rPr lang="en" sz="1200">
                <a:latin typeface="Calibri"/>
                <a:ea typeface="Calibri"/>
                <a:cs typeface="Calibri"/>
                <a:sym typeface="Calibri"/>
              </a:rPr>
              <a:t>4. Guru perlu memastikan bahwa </a:t>
            </a:r>
            <a:r>
              <a:rPr lang="en" sz="1200">
                <a:latin typeface="Calibri"/>
                <a:ea typeface="Calibri"/>
                <a:cs typeface="Calibri"/>
                <a:sym typeface="Calibri"/>
              </a:rPr>
              <a:t>peserta didik</a:t>
            </a:r>
            <a:r>
              <a:rPr lang="en" sz="1200">
                <a:latin typeface="Calibri"/>
                <a:ea typeface="Calibri"/>
                <a:cs typeface="Calibri"/>
                <a:sym typeface="Calibri"/>
              </a:rPr>
              <a:t> terlibat aktif, dan didengar pendapat serta aspirasinya selama diskusi.</a:t>
            </a:r>
            <a:endParaRPr sz="1200">
              <a:latin typeface="Calibri"/>
              <a:ea typeface="Calibri"/>
              <a:cs typeface="Calibri"/>
              <a:sym typeface="Calibri"/>
            </a:endParaRPr>
          </a:p>
          <a:p>
            <a:pPr indent="0" lvl="0" marL="0" rtl="0" algn="l">
              <a:spcBef>
                <a:spcPts val="0"/>
              </a:spcBef>
              <a:spcAft>
                <a:spcPts val="0"/>
              </a:spcAft>
              <a:buNone/>
            </a:pPr>
            <a:r>
              <a:rPr lang="en" sz="1200">
                <a:latin typeface="Calibri"/>
                <a:ea typeface="Calibri"/>
                <a:cs typeface="Calibri"/>
                <a:sym typeface="Calibri"/>
              </a:rPr>
              <a:t>5. Hasil akhir diskusi berupa kesepakatan aksi dan rencana aksi, dengan pembagian tugas antara sekolah, orang tua, dan </a:t>
            </a:r>
            <a:r>
              <a:rPr lang="en" sz="1200">
                <a:latin typeface="Calibri"/>
                <a:ea typeface="Calibri"/>
                <a:cs typeface="Calibri"/>
                <a:sym typeface="Calibri"/>
              </a:rPr>
              <a:t>peserta didik</a:t>
            </a:r>
            <a:r>
              <a:rPr lang="en" sz="1200">
                <a:latin typeface="Calibri"/>
                <a:ea typeface="Calibri"/>
                <a:cs typeface="Calibri"/>
                <a:sym typeface="Calibri"/>
              </a:rPr>
              <a:t>.</a:t>
            </a:r>
            <a:endParaRPr sz="1200">
              <a:latin typeface="Calibri"/>
              <a:ea typeface="Calibri"/>
              <a:cs typeface="Calibri"/>
              <a:sym typeface="Calibri"/>
            </a:endParaRPr>
          </a:p>
          <a:p>
            <a:pPr indent="0" lvl="0" marL="0" rtl="0" algn="l">
              <a:spcBef>
                <a:spcPts val="0"/>
              </a:spcBef>
              <a:spcAft>
                <a:spcPts val="0"/>
              </a:spcAft>
              <a:buNone/>
            </a:pPr>
            <a:r>
              <a:rPr lang="en" sz="1200">
                <a:latin typeface="Calibri"/>
                <a:ea typeface="Calibri"/>
                <a:cs typeface="Calibri"/>
                <a:sym typeface="Calibri"/>
              </a:rPr>
              <a:t>6. Dengan dampingan guru, </a:t>
            </a:r>
            <a:r>
              <a:rPr lang="en" sz="1200">
                <a:latin typeface="Calibri"/>
                <a:ea typeface="Calibri"/>
                <a:cs typeface="Calibri"/>
                <a:sym typeface="Calibri"/>
              </a:rPr>
              <a:t>peserta didik</a:t>
            </a:r>
            <a:r>
              <a:rPr lang="en" sz="1200">
                <a:latin typeface="Calibri"/>
                <a:ea typeface="Calibri"/>
                <a:cs typeface="Calibri"/>
                <a:sym typeface="Calibri"/>
              </a:rPr>
              <a:t> menindaklanjuti bagian tugas mereka. P</a:t>
            </a:r>
            <a:r>
              <a:rPr lang="en" sz="1200">
                <a:latin typeface="Calibri"/>
                <a:ea typeface="Calibri"/>
                <a:cs typeface="Calibri"/>
                <a:sym typeface="Calibri"/>
              </a:rPr>
              <a:t>eserta didik</a:t>
            </a:r>
            <a:r>
              <a:rPr lang="en" sz="1200">
                <a:latin typeface="Calibri"/>
                <a:ea typeface="Calibri"/>
                <a:cs typeface="Calibri"/>
                <a:sym typeface="Calibri"/>
              </a:rPr>
              <a:t> juga dapat berkoordinasi dan memantau kemajuan pihak-pihak lain dalam menjalankan bagian masing-masing.</a:t>
            </a:r>
            <a:endParaRPr sz="1200">
              <a:latin typeface="Calibri"/>
              <a:ea typeface="Calibri"/>
              <a:cs typeface="Calibri"/>
              <a:sym typeface="Calibri"/>
            </a:endParaRPr>
          </a:p>
        </p:txBody>
      </p:sp>
      <p:sp>
        <p:nvSpPr>
          <p:cNvPr id="485" name="Google Shape;485;p46"/>
          <p:cNvSpPr txBox="1"/>
          <p:nvPr/>
        </p:nvSpPr>
        <p:spPr>
          <a:xfrm>
            <a:off x="264875" y="286500"/>
            <a:ext cx="1838700" cy="4663800"/>
          </a:xfrm>
          <a:prstGeom prst="rect">
            <a:avLst/>
          </a:prstGeom>
          <a:solidFill>
            <a:srgbClr val="D9EAD3"/>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300">
                <a:latin typeface="Calibri"/>
                <a:ea typeface="Calibri"/>
                <a:cs typeface="Calibri"/>
                <a:sym typeface="Calibri"/>
              </a:rPr>
              <a:t>Topik 5</a:t>
            </a:r>
            <a:endParaRPr b="1" sz="1300">
              <a:latin typeface="Calibri"/>
              <a:ea typeface="Calibri"/>
              <a:cs typeface="Calibri"/>
              <a:sym typeface="Calibri"/>
            </a:endParaRPr>
          </a:p>
          <a:p>
            <a:pPr indent="0" lvl="0" marL="0" rtl="0" algn="l">
              <a:spcBef>
                <a:spcPts val="0"/>
              </a:spcBef>
              <a:spcAft>
                <a:spcPts val="0"/>
              </a:spcAft>
              <a:buNone/>
            </a:pPr>
            <a:r>
              <a:rPr b="1" lang="en" sz="1300">
                <a:latin typeface="Calibri"/>
                <a:ea typeface="Calibri"/>
                <a:cs typeface="Calibri"/>
                <a:sym typeface="Calibri"/>
              </a:rPr>
              <a:t>Adaptasi: Kami Siaga Bencana</a:t>
            </a:r>
            <a:endParaRPr b="1" sz="1300">
              <a:latin typeface="Calibri"/>
              <a:ea typeface="Calibri"/>
              <a:cs typeface="Calibri"/>
              <a:sym typeface="Calibri"/>
            </a:endParaRPr>
          </a:p>
          <a:p>
            <a:pPr indent="0" lvl="0" marL="0" rtl="0" algn="l">
              <a:spcBef>
                <a:spcPts val="0"/>
              </a:spcBef>
              <a:spcAft>
                <a:spcPts val="0"/>
              </a:spcAft>
              <a:buNone/>
            </a:pPr>
            <a:r>
              <a:rPr lang="en" sz="1200">
                <a:latin typeface="Calibri"/>
                <a:ea typeface="Calibri"/>
                <a:cs typeface="Calibri"/>
                <a:sym typeface="Calibri"/>
              </a:rPr>
              <a:t>Aktivitas 13</a:t>
            </a:r>
            <a:endParaRPr sz="1200">
              <a:latin typeface="Calibri"/>
              <a:ea typeface="Calibri"/>
              <a:cs typeface="Calibri"/>
              <a:sym typeface="Calibri"/>
            </a:endParaRPr>
          </a:p>
          <a:p>
            <a:pPr indent="0" lvl="0" marL="0" rtl="0" algn="l">
              <a:spcBef>
                <a:spcPts val="0"/>
              </a:spcBef>
              <a:spcAft>
                <a:spcPts val="0"/>
              </a:spcAft>
              <a:buNone/>
            </a:pPr>
            <a:r>
              <a:t/>
            </a:r>
            <a:endParaRPr sz="1200">
              <a:latin typeface="Calibri"/>
              <a:ea typeface="Calibri"/>
              <a:cs typeface="Calibri"/>
              <a:sym typeface="Calibri"/>
            </a:endParaRPr>
          </a:p>
          <a:p>
            <a:pPr indent="0" lvl="0" marL="0" rtl="0" algn="l">
              <a:spcBef>
                <a:spcPts val="0"/>
              </a:spcBef>
              <a:spcAft>
                <a:spcPts val="0"/>
              </a:spcAft>
              <a:buNone/>
            </a:pPr>
            <a:r>
              <a:t/>
            </a:r>
            <a:endParaRPr sz="1200">
              <a:latin typeface="Calibri"/>
              <a:ea typeface="Calibri"/>
              <a:cs typeface="Calibri"/>
              <a:sym typeface="Calibri"/>
            </a:endParaRPr>
          </a:p>
          <a:p>
            <a:pPr indent="0" lvl="0" marL="0" rtl="0" algn="l">
              <a:spcBef>
                <a:spcPts val="0"/>
              </a:spcBef>
              <a:spcAft>
                <a:spcPts val="0"/>
              </a:spcAft>
              <a:buNone/>
            </a:pPr>
            <a:r>
              <a:t/>
            </a:r>
            <a:endParaRPr sz="1200">
              <a:latin typeface="Calibri"/>
              <a:ea typeface="Calibri"/>
              <a:cs typeface="Calibri"/>
              <a:sym typeface="Calibri"/>
            </a:endParaRPr>
          </a:p>
          <a:p>
            <a:pPr indent="0" lvl="0" marL="0" rtl="0" algn="l">
              <a:spcBef>
                <a:spcPts val="0"/>
              </a:spcBef>
              <a:spcAft>
                <a:spcPts val="0"/>
              </a:spcAft>
              <a:buNone/>
            </a:pPr>
            <a:r>
              <a:t/>
            </a:r>
            <a:endParaRPr sz="1200">
              <a:latin typeface="Calibri"/>
              <a:ea typeface="Calibri"/>
              <a:cs typeface="Calibri"/>
              <a:sym typeface="Calibri"/>
            </a:endParaRPr>
          </a:p>
          <a:p>
            <a:pPr indent="0" lvl="0" marL="0" rtl="0" algn="l">
              <a:spcBef>
                <a:spcPts val="0"/>
              </a:spcBef>
              <a:spcAft>
                <a:spcPts val="0"/>
              </a:spcAft>
              <a:buNone/>
            </a:pPr>
            <a:r>
              <a:rPr b="1" lang="en" sz="1200">
                <a:latin typeface="Calibri"/>
                <a:ea typeface="Calibri"/>
                <a:cs typeface="Calibri"/>
                <a:sym typeface="Calibri"/>
              </a:rPr>
              <a:t>Tujuan</a:t>
            </a:r>
            <a:endParaRPr b="1" sz="1200">
              <a:latin typeface="Calibri"/>
              <a:ea typeface="Calibri"/>
              <a:cs typeface="Calibri"/>
              <a:sym typeface="Calibri"/>
            </a:endParaRPr>
          </a:p>
          <a:p>
            <a:pPr indent="0" lvl="0" marL="0" rtl="0" algn="l">
              <a:spcBef>
                <a:spcPts val="0"/>
              </a:spcBef>
              <a:spcAft>
                <a:spcPts val="0"/>
              </a:spcAft>
              <a:buNone/>
            </a:pPr>
            <a:r>
              <a:rPr lang="en" sz="1200">
                <a:latin typeface="Calibri"/>
                <a:ea typeface="Calibri"/>
                <a:cs typeface="Calibri"/>
                <a:sym typeface="Calibri"/>
              </a:rPr>
              <a:t>- Melatih kerjasama mencapai tujuan bersama</a:t>
            </a:r>
            <a:endParaRPr sz="1200">
              <a:latin typeface="Calibri"/>
              <a:ea typeface="Calibri"/>
              <a:cs typeface="Calibri"/>
              <a:sym typeface="Calibri"/>
            </a:endParaRPr>
          </a:p>
          <a:p>
            <a:pPr indent="0" lvl="0" marL="0" rtl="0" algn="l">
              <a:spcBef>
                <a:spcPts val="0"/>
              </a:spcBef>
              <a:spcAft>
                <a:spcPts val="0"/>
              </a:spcAft>
              <a:buNone/>
            </a:pPr>
            <a:r>
              <a:rPr lang="en" sz="1200">
                <a:latin typeface="Calibri"/>
                <a:ea typeface="Calibri"/>
                <a:cs typeface="Calibri"/>
                <a:sym typeface="Calibri"/>
              </a:rPr>
              <a:t>- Dampak nyata pembelajaran: sekolah yang siaga bencana</a:t>
            </a:r>
            <a:endParaRPr sz="1200">
              <a:latin typeface="Calibri"/>
              <a:ea typeface="Calibri"/>
              <a:cs typeface="Calibri"/>
              <a:sym typeface="Calibri"/>
            </a:endParaRPr>
          </a:p>
          <a:p>
            <a:pPr indent="0" lvl="0" marL="0" rtl="0" algn="l">
              <a:spcBef>
                <a:spcPts val="0"/>
              </a:spcBef>
              <a:spcAft>
                <a:spcPts val="0"/>
              </a:spcAft>
              <a:buNone/>
            </a:pPr>
            <a:r>
              <a:t/>
            </a:r>
            <a:endParaRPr sz="1200">
              <a:latin typeface="Calibri"/>
              <a:ea typeface="Calibri"/>
              <a:cs typeface="Calibri"/>
              <a:sym typeface="Calibri"/>
            </a:endParaRPr>
          </a:p>
          <a:p>
            <a:pPr indent="0" lvl="0" marL="0" rtl="0" algn="l">
              <a:spcBef>
                <a:spcPts val="0"/>
              </a:spcBef>
              <a:spcAft>
                <a:spcPts val="0"/>
              </a:spcAft>
              <a:buNone/>
            </a:pPr>
            <a:r>
              <a:t/>
            </a:r>
            <a:endParaRPr sz="1200">
              <a:latin typeface="Calibri"/>
              <a:ea typeface="Calibri"/>
              <a:cs typeface="Calibri"/>
              <a:sym typeface="Calibri"/>
            </a:endParaRPr>
          </a:p>
          <a:p>
            <a:pPr indent="0" lvl="0" marL="0" rtl="0" algn="l">
              <a:spcBef>
                <a:spcPts val="0"/>
              </a:spcBef>
              <a:spcAft>
                <a:spcPts val="0"/>
              </a:spcAft>
              <a:buNone/>
            </a:pPr>
            <a:r>
              <a:t/>
            </a:r>
            <a:endParaRPr sz="1200">
              <a:latin typeface="Calibri"/>
              <a:ea typeface="Calibri"/>
              <a:cs typeface="Calibri"/>
              <a:sym typeface="Calibri"/>
            </a:endParaRPr>
          </a:p>
          <a:p>
            <a:pPr indent="0" lvl="0" marL="0" rtl="0" algn="l">
              <a:spcBef>
                <a:spcPts val="0"/>
              </a:spcBef>
              <a:spcAft>
                <a:spcPts val="0"/>
              </a:spcAft>
              <a:buNone/>
            </a:pPr>
            <a:r>
              <a:t/>
            </a:r>
            <a:endParaRPr sz="1200">
              <a:latin typeface="Calibri"/>
              <a:ea typeface="Calibri"/>
              <a:cs typeface="Calibri"/>
              <a:sym typeface="Calibri"/>
            </a:endParaRPr>
          </a:p>
          <a:p>
            <a:pPr indent="0" lvl="0" marL="0" rtl="0" algn="l">
              <a:spcBef>
                <a:spcPts val="0"/>
              </a:spcBef>
              <a:spcAft>
                <a:spcPts val="0"/>
              </a:spcAft>
              <a:buNone/>
            </a:pPr>
            <a:r>
              <a:rPr b="1" lang="en" sz="1200">
                <a:latin typeface="Calibri"/>
                <a:ea typeface="Calibri"/>
                <a:cs typeface="Calibri"/>
                <a:sym typeface="Calibri"/>
              </a:rPr>
              <a:t>Waktu:</a:t>
            </a:r>
            <a:endParaRPr sz="1200">
              <a:latin typeface="Calibri"/>
              <a:ea typeface="Calibri"/>
              <a:cs typeface="Calibri"/>
              <a:sym typeface="Calibri"/>
            </a:endParaRPr>
          </a:p>
          <a:p>
            <a:pPr indent="0" lvl="0" marL="0" rtl="0" algn="l">
              <a:spcBef>
                <a:spcPts val="0"/>
              </a:spcBef>
              <a:spcAft>
                <a:spcPts val="0"/>
              </a:spcAft>
              <a:buNone/>
            </a:pPr>
            <a:r>
              <a:rPr lang="en" sz="1200">
                <a:latin typeface="Calibri"/>
                <a:ea typeface="Calibri"/>
                <a:cs typeface="Calibri"/>
                <a:sym typeface="Calibri"/>
              </a:rPr>
              <a:t> 8 JP (280 menit)</a:t>
            </a:r>
            <a:endParaRPr sz="1200">
              <a:latin typeface="Calibri"/>
              <a:ea typeface="Calibri"/>
              <a:cs typeface="Calibri"/>
              <a:sym typeface="Calibri"/>
            </a:endParaRPr>
          </a:p>
          <a:p>
            <a:pPr indent="0" lvl="0" marL="0" rtl="0" algn="l">
              <a:spcBef>
                <a:spcPts val="0"/>
              </a:spcBef>
              <a:spcAft>
                <a:spcPts val="0"/>
              </a:spcAft>
              <a:buNone/>
            </a:pPr>
            <a:r>
              <a:rPr lang="en" sz="1200">
                <a:latin typeface="Calibri"/>
                <a:ea typeface="Calibri"/>
                <a:cs typeface="Calibri"/>
                <a:sym typeface="Calibri"/>
              </a:rPr>
              <a:t>Termasuk tindak lanjut</a:t>
            </a:r>
            <a:endParaRPr sz="1200">
              <a:latin typeface="Calibri"/>
              <a:ea typeface="Calibri"/>
              <a:cs typeface="Calibri"/>
              <a:sym typeface="Calibri"/>
            </a:endParaRPr>
          </a:p>
          <a:p>
            <a:pPr indent="0" lvl="0" marL="0" rtl="0" algn="l">
              <a:spcBef>
                <a:spcPts val="0"/>
              </a:spcBef>
              <a:spcAft>
                <a:spcPts val="0"/>
              </a:spcAft>
              <a:buNone/>
            </a:pPr>
            <a:r>
              <a:rPr b="1" lang="en" sz="1200">
                <a:latin typeface="Calibri"/>
                <a:ea typeface="Calibri"/>
                <a:cs typeface="Calibri"/>
                <a:sym typeface="Calibri"/>
              </a:rPr>
              <a:t>Bahan: </a:t>
            </a:r>
            <a:r>
              <a:rPr lang="en" sz="1200">
                <a:latin typeface="Calibri"/>
                <a:ea typeface="Calibri"/>
                <a:cs typeface="Calibri"/>
                <a:sym typeface="Calibri"/>
              </a:rPr>
              <a:t>-</a:t>
            </a:r>
            <a:endParaRPr sz="1200">
              <a:latin typeface="Calibri"/>
              <a:ea typeface="Calibri"/>
              <a:cs typeface="Calibri"/>
              <a:sym typeface="Calibri"/>
            </a:endParaRPr>
          </a:p>
          <a:p>
            <a:pPr indent="0" lvl="0" marL="0" rtl="0" algn="l">
              <a:spcBef>
                <a:spcPts val="0"/>
              </a:spcBef>
              <a:spcAft>
                <a:spcPts val="0"/>
              </a:spcAft>
              <a:buNone/>
            </a:pPr>
            <a:r>
              <a:rPr b="1" lang="en" sz="1200">
                <a:latin typeface="Calibri"/>
                <a:ea typeface="Calibri"/>
                <a:cs typeface="Calibri"/>
                <a:sym typeface="Calibri"/>
              </a:rPr>
              <a:t>Peran guru:</a:t>
            </a:r>
            <a:endParaRPr sz="1200">
              <a:latin typeface="Calibri"/>
              <a:ea typeface="Calibri"/>
              <a:cs typeface="Calibri"/>
              <a:sym typeface="Calibri"/>
            </a:endParaRPr>
          </a:p>
          <a:p>
            <a:pPr indent="0" lvl="0" marL="0" rtl="0" algn="l">
              <a:spcBef>
                <a:spcPts val="0"/>
              </a:spcBef>
              <a:spcAft>
                <a:spcPts val="0"/>
              </a:spcAft>
              <a:buNone/>
            </a:pPr>
            <a:r>
              <a:rPr lang="en" sz="1200">
                <a:latin typeface="Calibri"/>
                <a:ea typeface="Calibri"/>
                <a:cs typeface="Calibri"/>
                <a:sym typeface="Calibri"/>
              </a:rPr>
              <a:t>Fasilitator</a:t>
            </a:r>
            <a:endParaRPr sz="1200">
              <a:latin typeface="Calibri"/>
              <a:ea typeface="Calibri"/>
              <a:cs typeface="Calibri"/>
              <a:sym typeface="Calibri"/>
            </a:endParaRPr>
          </a:p>
        </p:txBody>
      </p:sp>
      <p:sp>
        <p:nvSpPr>
          <p:cNvPr id="486" name="Google Shape;486;p46"/>
          <p:cNvSpPr txBox="1"/>
          <p:nvPr/>
        </p:nvSpPr>
        <p:spPr>
          <a:xfrm>
            <a:off x="6845750" y="281750"/>
            <a:ext cx="2030700" cy="2385900"/>
          </a:xfrm>
          <a:prstGeom prst="rect">
            <a:avLst/>
          </a:prstGeom>
          <a:solidFill>
            <a:srgbClr val="D9D9D9"/>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100">
                <a:latin typeface="Calibri"/>
                <a:ea typeface="Calibri"/>
                <a:cs typeface="Calibri"/>
                <a:sym typeface="Calibri"/>
              </a:rPr>
              <a:t>Pengayaan</a:t>
            </a:r>
            <a:endParaRPr b="1" sz="1100">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 sz="1100">
                <a:solidFill>
                  <a:schemeClr val="dk1"/>
                </a:solidFill>
                <a:latin typeface="Calibri"/>
                <a:ea typeface="Calibri"/>
                <a:cs typeface="Calibri"/>
                <a:sym typeface="Calibri"/>
              </a:rPr>
              <a:t>P</a:t>
            </a:r>
            <a:r>
              <a:rPr lang="en" sz="1100">
                <a:solidFill>
                  <a:schemeClr val="dk1"/>
                </a:solidFill>
                <a:latin typeface="Calibri"/>
                <a:ea typeface="Calibri"/>
                <a:cs typeface="Calibri"/>
                <a:sym typeface="Calibri"/>
              </a:rPr>
              <a:t>erwakilan dari BPBD atau relawan bencana setempat dapat diundang sebagai narasumber untuk memberikan konsultasi tentang kerentanan bencana dan mitigasi yang dapat dilakukan sekolah.</a:t>
            </a:r>
            <a:endParaRPr sz="11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 sz="1100">
                <a:solidFill>
                  <a:schemeClr val="dk1"/>
                </a:solidFill>
                <a:latin typeface="Calibri"/>
                <a:ea typeface="Calibri"/>
                <a:cs typeface="Calibri"/>
                <a:sym typeface="Calibri"/>
              </a:rPr>
              <a:t>BPBD atau relawan bencana juga dapat dijadikan sebagai mitra pendamping dalam mewujudkan rencana sekolah siaga bencana.</a:t>
            </a:r>
            <a:endParaRPr sz="1100">
              <a:solidFill>
                <a:schemeClr val="dk1"/>
              </a:solidFill>
              <a:latin typeface="Calibri"/>
              <a:ea typeface="Calibri"/>
              <a:cs typeface="Calibri"/>
              <a:sym typeface="Calibri"/>
            </a:endParaRPr>
          </a:p>
        </p:txBody>
      </p:sp>
      <p:sp>
        <p:nvSpPr>
          <p:cNvPr id="487" name="Google Shape;487;p46"/>
          <p:cNvSpPr txBox="1"/>
          <p:nvPr/>
        </p:nvSpPr>
        <p:spPr>
          <a:xfrm>
            <a:off x="6845750" y="3101150"/>
            <a:ext cx="2030700" cy="1539300"/>
          </a:xfrm>
          <a:prstGeom prst="rect">
            <a:avLst/>
          </a:prstGeom>
          <a:solidFill>
            <a:srgbClr val="D9D9D9"/>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100">
                <a:latin typeface="Calibri"/>
                <a:ea typeface="Calibri"/>
                <a:cs typeface="Calibri"/>
                <a:sym typeface="Calibri"/>
              </a:rPr>
              <a:t>Sumber Belajar Guru &amp; Sekolah</a:t>
            </a:r>
            <a:endParaRPr b="1" sz="1100">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 sz="1100">
                <a:solidFill>
                  <a:schemeClr val="dk1"/>
                </a:solidFill>
                <a:latin typeface="Calibri"/>
                <a:ea typeface="Calibri"/>
                <a:cs typeface="Calibri"/>
                <a:sym typeface="Calibri"/>
              </a:rPr>
              <a:t>Berbagai inspirasi kegiatan sekolah siaga bencana bisa diperoleh dari buku terbitan BNPB di tautan berikut:</a:t>
            </a:r>
            <a:endParaRPr sz="11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 sz="1100" u="sng">
                <a:solidFill>
                  <a:schemeClr val="hlink"/>
                </a:solidFill>
                <a:latin typeface="Calibri"/>
                <a:ea typeface="Calibri"/>
                <a:cs typeface="Calibri"/>
                <a:sym typeface="Calibri"/>
                <a:hlinkClick r:id="rId3"/>
              </a:rPr>
              <a:t>https://bnpb.go.id/uploads/24/siaga-bencana/buku-pembelajaran-spab-indo.pdf</a:t>
            </a:r>
            <a:r>
              <a:rPr lang="en" sz="1100">
                <a:solidFill>
                  <a:schemeClr val="dk1"/>
                </a:solidFill>
                <a:latin typeface="Calibri"/>
                <a:ea typeface="Calibri"/>
                <a:cs typeface="Calibri"/>
                <a:sym typeface="Calibri"/>
              </a:rPr>
              <a:t> </a:t>
            </a:r>
            <a:endParaRPr sz="1100">
              <a:solidFill>
                <a:schemeClr val="dk1"/>
              </a:solidFill>
              <a:latin typeface="Calibri"/>
              <a:ea typeface="Calibri"/>
              <a:cs typeface="Calibri"/>
              <a:sym typeface="Calibri"/>
            </a:endParaRPr>
          </a:p>
        </p:txBody>
      </p:sp>
      <p:sp>
        <p:nvSpPr>
          <p:cNvPr id="488" name="Google Shape;488;p4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2" name="Shape 492"/>
        <p:cNvGrpSpPr/>
        <p:nvPr/>
      </p:nvGrpSpPr>
      <p:grpSpPr>
        <a:xfrm>
          <a:off x="0" y="0"/>
          <a:ext cx="0" cy="0"/>
          <a:chOff x="0" y="0"/>
          <a:chExt cx="0" cy="0"/>
        </a:xfrm>
      </p:grpSpPr>
      <p:sp>
        <p:nvSpPr>
          <p:cNvPr id="493" name="Google Shape;493;p47"/>
          <p:cNvSpPr txBox="1"/>
          <p:nvPr/>
        </p:nvSpPr>
        <p:spPr>
          <a:xfrm>
            <a:off x="2179775" y="293850"/>
            <a:ext cx="6599100" cy="3540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latin typeface="Calibri"/>
                <a:ea typeface="Calibri"/>
                <a:cs typeface="Calibri"/>
                <a:sym typeface="Calibri"/>
              </a:rPr>
              <a:t>Pelaksanaan</a:t>
            </a:r>
            <a:endParaRPr b="1">
              <a:latin typeface="Calibri"/>
              <a:ea typeface="Calibri"/>
              <a:cs typeface="Calibri"/>
              <a:sym typeface="Calibri"/>
            </a:endParaRPr>
          </a:p>
          <a:p>
            <a:pPr indent="0" lvl="0" marL="0" rtl="0" algn="l">
              <a:spcBef>
                <a:spcPts val="0"/>
              </a:spcBef>
              <a:spcAft>
                <a:spcPts val="0"/>
              </a:spcAft>
              <a:buNone/>
            </a:pPr>
            <a:r>
              <a:rPr lang="en" sz="1200">
                <a:latin typeface="Calibri"/>
                <a:ea typeface="Calibri"/>
                <a:cs typeface="Calibri"/>
                <a:sym typeface="Calibri"/>
              </a:rPr>
              <a:t>1. Guru dan peserta didik duduk bersama membentuk lingkaran besar.</a:t>
            </a:r>
            <a:endParaRPr sz="1200">
              <a:latin typeface="Calibri"/>
              <a:ea typeface="Calibri"/>
              <a:cs typeface="Calibri"/>
              <a:sym typeface="Calibri"/>
            </a:endParaRPr>
          </a:p>
          <a:p>
            <a:pPr indent="0" lvl="0" marL="0" rtl="0" algn="l">
              <a:spcBef>
                <a:spcPts val="0"/>
              </a:spcBef>
              <a:spcAft>
                <a:spcPts val="0"/>
              </a:spcAft>
              <a:buNone/>
            </a:pPr>
            <a:r>
              <a:rPr lang="en" sz="1200">
                <a:latin typeface="Calibri"/>
                <a:ea typeface="Calibri"/>
                <a:cs typeface="Calibri"/>
                <a:sym typeface="Calibri"/>
              </a:rPr>
              <a:t>2. </a:t>
            </a:r>
            <a:r>
              <a:rPr b="1" lang="en" sz="1200">
                <a:latin typeface="Calibri"/>
                <a:ea typeface="Calibri"/>
                <a:cs typeface="Calibri"/>
                <a:sym typeface="Calibri"/>
              </a:rPr>
              <a:t>Kait:</a:t>
            </a:r>
            <a:r>
              <a:rPr lang="en" sz="1200">
                <a:latin typeface="Calibri"/>
                <a:ea typeface="Calibri"/>
                <a:cs typeface="Calibri"/>
                <a:sym typeface="Calibri"/>
              </a:rPr>
              <a:t> guru mengapresiasi kerja peserta didik dalam membuat sekolah yang lebih siaga bencana. Guru lalu menjelaskan bahwa selain beradaptasi, kita juga bisa melakukan </a:t>
            </a:r>
            <a:r>
              <a:rPr b="1" lang="en" sz="1200">
                <a:latin typeface="Calibri"/>
                <a:ea typeface="Calibri"/>
                <a:cs typeface="Calibri"/>
                <a:sym typeface="Calibri"/>
              </a:rPr>
              <a:t>“mitigasi”</a:t>
            </a:r>
            <a:r>
              <a:rPr lang="en" sz="1200">
                <a:latin typeface="Calibri"/>
                <a:ea typeface="Calibri"/>
                <a:cs typeface="Calibri"/>
                <a:sym typeface="Calibri"/>
              </a:rPr>
              <a:t> (mengurangi gas rumah kaca sehingga perubahan iklim bisa dikurangi), dan mengajak peserta didik mencoba aksi mitigasi.</a:t>
            </a:r>
            <a:endParaRPr sz="1200">
              <a:latin typeface="Calibri"/>
              <a:ea typeface="Calibri"/>
              <a:cs typeface="Calibri"/>
              <a:sym typeface="Calibri"/>
            </a:endParaRPr>
          </a:p>
          <a:p>
            <a:pPr indent="0" lvl="0" marL="0" rtl="0" algn="l">
              <a:spcBef>
                <a:spcPts val="0"/>
              </a:spcBef>
              <a:spcAft>
                <a:spcPts val="0"/>
              </a:spcAft>
              <a:buNone/>
            </a:pPr>
            <a:r>
              <a:rPr lang="en" sz="1200">
                <a:latin typeface="Calibri"/>
                <a:ea typeface="Calibri"/>
                <a:cs typeface="Calibri"/>
                <a:sym typeface="Calibri"/>
              </a:rPr>
              <a:t>3. Mengacu pada hasil aktivitas 3 dan 9, </a:t>
            </a:r>
            <a:r>
              <a:rPr lang="en" sz="1200">
                <a:latin typeface="Calibri"/>
                <a:ea typeface="Calibri"/>
                <a:cs typeface="Calibri"/>
                <a:sym typeface="Calibri"/>
              </a:rPr>
              <a:t>peserta didik</a:t>
            </a:r>
            <a:r>
              <a:rPr lang="en" sz="1200">
                <a:latin typeface="Calibri"/>
                <a:ea typeface="Calibri"/>
                <a:cs typeface="Calibri"/>
                <a:sym typeface="Calibri"/>
              </a:rPr>
              <a:t> mendaftar berbagai kegiatan manusia di lingkungan sekitar yang menghasilkan banyak gas rumah kaca. Guru memastikan bahwa kegiatan tersebut memang sungguh terjadi (kontekstual).</a:t>
            </a:r>
            <a:endParaRPr sz="1200">
              <a:latin typeface="Calibri"/>
              <a:ea typeface="Calibri"/>
              <a:cs typeface="Calibri"/>
              <a:sym typeface="Calibri"/>
            </a:endParaRPr>
          </a:p>
          <a:p>
            <a:pPr indent="0" lvl="0" marL="0" rtl="0" algn="l">
              <a:spcBef>
                <a:spcPts val="0"/>
              </a:spcBef>
              <a:spcAft>
                <a:spcPts val="0"/>
              </a:spcAft>
              <a:buNone/>
            </a:pPr>
            <a:r>
              <a:rPr lang="en" sz="1200">
                <a:latin typeface="Calibri"/>
                <a:ea typeface="Calibri"/>
                <a:cs typeface="Calibri"/>
                <a:sym typeface="Calibri"/>
              </a:rPr>
              <a:t>4. Berdasarkan daftar tersebut, </a:t>
            </a:r>
            <a:r>
              <a:rPr lang="en" sz="1200">
                <a:latin typeface="Calibri"/>
                <a:ea typeface="Calibri"/>
                <a:cs typeface="Calibri"/>
                <a:sym typeface="Calibri"/>
              </a:rPr>
              <a:t>peserta didik</a:t>
            </a:r>
            <a:r>
              <a:rPr lang="en" sz="1200">
                <a:latin typeface="Calibri"/>
                <a:ea typeface="Calibri"/>
                <a:cs typeface="Calibri"/>
                <a:sym typeface="Calibri"/>
              </a:rPr>
              <a:t> menentukan jenis aktivitas yang dirasa paling berdampak pada iklim, kehidupan dan kerentanan bencana. </a:t>
            </a:r>
            <a:endParaRPr sz="1200">
              <a:latin typeface="Calibri"/>
              <a:ea typeface="Calibri"/>
              <a:cs typeface="Calibri"/>
              <a:sym typeface="Calibri"/>
            </a:endParaRPr>
          </a:p>
          <a:p>
            <a:pPr indent="0" lvl="0" marL="0" rtl="0" algn="l">
              <a:spcBef>
                <a:spcPts val="0"/>
              </a:spcBef>
              <a:spcAft>
                <a:spcPts val="0"/>
              </a:spcAft>
              <a:buNone/>
            </a:pPr>
            <a:r>
              <a:rPr lang="en" sz="1200">
                <a:latin typeface="Calibri"/>
                <a:ea typeface="Calibri"/>
                <a:cs typeface="Calibri"/>
                <a:sym typeface="Calibri"/>
              </a:rPr>
              <a:t>5. </a:t>
            </a:r>
            <a:r>
              <a:rPr lang="en" sz="1200">
                <a:latin typeface="Calibri"/>
                <a:ea typeface="Calibri"/>
                <a:cs typeface="Calibri"/>
                <a:sym typeface="Calibri"/>
              </a:rPr>
              <a:t>Curah gagasan: g</a:t>
            </a:r>
            <a:r>
              <a:rPr lang="en" sz="1200">
                <a:latin typeface="Calibri"/>
                <a:ea typeface="Calibri"/>
                <a:cs typeface="Calibri"/>
                <a:sym typeface="Calibri"/>
              </a:rPr>
              <a:t>uru mengajukan pertanyaan “apa yang bisa kita lakukan untuk membalikkan dampak aktivitas tersebut?” Peserta didik menyampaikan berbagai gagasan yang terpikir oleh mereka, guru</a:t>
            </a:r>
            <a:r>
              <a:rPr lang="en" sz="1200">
                <a:latin typeface="Calibri"/>
                <a:ea typeface="Calibri"/>
                <a:cs typeface="Calibri"/>
                <a:sym typeface="Calibri"/>
              </a:rPr>
              <a:t> mencatat di papan tulis</a:t>
            </a:r>
            <a:r>
              <a:rPr lang="en" sz="1200">
                <a:latin typeface="Calibri"/>
                <a:ea typeface="Calibri"/>
                <a:cs typeface="Calibri"/>
                <a:sym typeface="Calibri"/>
              </a:rPr>
              <a:t>.</a:t>
            </a:r>
            <a:endParaRPr sz="1200">
              <a:latin typeface="Calibri"/>
              <a:ea typeface="Calibri"/>
              <a:cs typeface="Calibri"/>
              <a:sym typeface="Calibri"/>
            </a:endParaRPr>
          </a:p>
          <a:p>
            <a:pPr indent="0" lvl="0" marL="0" rtl="0" algn="l">
              <a:spcBef>
                <a:spcPts val="0"/>
              </a:spcBef>
              <a:spcAft>
                <a:spcPts val="0"/>
              </a:spcAft>
              <a:buNone/>
            </a:pPr>
            <a:r>
              <a:rPr lang="en" sz="1200">
                <a:latin typeface="Calibri"/>
                <a:ea typeface="Calibri"/>
                <a:cs typeface="Calibri"/>
                <a:sym typeface="Calibri"/>
              </a:rPr>
              <a:t>7. P</a:t>
            </a:r>
            <a:r>
              <a:rPr lang="en" sz="1200">
                <a:latin typeface="Calibri"/>
                <a:ea typeface="Calibri"/>
                <a:cs typeface="Calibri"/>
                <a:sym typeface="Calibri"/>
              </a:rPr>
              <a:t>eserta didik</a:t>
            </a:r>
            <a:r>
              <a:rPr lang="en" sz="1200">
                <a:latin typeface="Calibri"/>
                <a:ea typeface="Calibri"/>
                <a:cs typeface="Calibri"/>
                <a:sym typeface="Calibri"/>
              </a:rPr>
              <a:t> dibagi menjadi kelompok 8-10 orang. Dengan konsultasi dari guru, setiap kelompok memilih satu gagasan yang akan mereka lakukan.</a:t>
            </a:r>
            <a:endParaRPr sz="1200">
              <a:latin typeface="Calibri"/>
              <a:ea typeface="Calibri"/>
              <a:cs typeface="Calibri"/>
              <a:sym typeface="Calibri"/>
            </a:endParaRPr>
          </a:p>
          <a:p>
            <a:pPr indent="0" lvl="0" marL="0" rtl="0" algn="l">
              <a:spcBef>
                <a:spcPts val="0"/>
              </a:spcBef>
              <a:spcAft>
                <a:spcPts val="0"/>
              </a:spcAft>
              <a:buNone/>
            </a:pPr>
            <a:r>
              <a:rPr lang="en" sz="1200">
                <a:latin typeface="Calibri"/>
                <a:ea typeface="Calibri"/>
                <a:cs typeface="Calibri"/>
                <a:sym typeface="Calibri"/>
              </a:rPr>
              <a:t>8. Kelompok membuat rencana aksi dalam bentuk tabel (lihat contoh).</a:t>
            </a:r>
            <a:endParaRPr sz="1200">
              <a:latin typeface="Calibri"/>
              <a:ea typeface="Calibri"/>
              <a:cs typeface="Calibri"/>
              <a:sym typeface="Calibri"/>
            </a:endParaRPr>
          </a:p>
          <a:p>
            <a:pPr indent="0" lvl="0" marL="0" rtl="0" algn="l">
              <a:spcBef>
                <a:spcPts val="0"/>
              </a:spcBef>
              <a:spcAft>
                <a:spcPts val="0"/>
              </a:spcAft>
              <a:buNone/>
            </a:pPr>
            <a:r>
              <a:rPr lang="en" sz="1200">
                <a:latin typeface="Calibri"/>
                <a:ea typeface="Calibri"/>
                <a:cs typeface="Calibri"/>
                <a:sym typeface="Calibri"/>
              </a:rPr>
              <a:t>9. Kelompok saling berbagi rencana aksi dan mengeksplorasi peluang untuk bekerja sama.</a:t>
            </a:r>
            <a:endParaRPr sz="1200">
              <a:latin typeface="Calibri"/>
              <a:ea typeface="Calibri"/>
              <a:cs typeface="Calibri"/>
              <a:sym typeface="Calibri"/>
            </a:endParaRPr>
          </a:p>
          <a:p>
            <a:pPr indent="0" lvl="0" marL="0" rtl="0" algn="l">
              <a:spcBef>
                <a:spcPts val="0"/>
              </a:spcBef>
              <a:spcAft>
                <a:spcPts val="0"/>
              </a:spcAft>
              <a:buNone/>
            </a:pPr>
            <a:r>
              <a:rPr lang="en" sz="1200">
                <a:latin typeface="Calibri"/>
                <a:ea typeface="Calibri"/>
                <a:cs typeface="Calibri"/>
                <a:sym typeface="Calibri"/>
              </a:rPr>
              <a:t>10. P</a:t>
            </a:r>
            <a:r>
              <a:rPr lang="en" sz="1200">
                <a:latin typeface="Calibri"/>
                <a:ea typeface="Calibri"/>
                <a:cs typeface="Calibri"/>
                <a:sym typeface="Calibri"/>
              </a:rPr>
              <a:t>eserta didik</a:t>
            </a:r>
            <a:r>
              <a:rPr lang="en" sz="1200">
                <a:latin typeface="Calibri"/>
                <a:ea typeface="Calibri"/>
                <a:cs typeface="Calibri"/>
                <a:sym typeface="Calibri"/>
              </a:rPr>
              <a:t> menuliskan rencana aksi dan refleksi kegiatan dalam jurnal projek.</a:t>
            </a:r>
            <a:endParaRPr sz="1200">
              <a:latin typeface="Calibri"/>
              <a:ea typeface="Calibri"/>
              <a:cs typeface="Calibri"/>
              <a:sym typeface="Calibri"/>
            </a:endParaRPr>
          </a:p>
        </p:txBody>
      </p:sp>
      <p:sp>
        <p:nvSpPr>
          <p:cNvPr id="494" name="Google Shape;494;p47"/>
          <p:cNvSpPr txBox="1"/>
          <p:nvPr/>
        </p:nvSpPr>
        <p:spPr>
          <a:xfrm>
            <a:off x="264875" y="286500"/>
            <a:ext cx="1838700" cy="4479300"/>
          </a:xfrm>
          <a:prstGeom prst="rect">
            <a:avLst/>
          </a:prstGeom>
          <a:solidFill>
            <a:srgbClr val="D9EAD3"/>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300">
                <a:latin typeface="Calibri"/>
                <a:ea typeface="Calibri"/>
                <a:cs typeface="Calibri"/>
                <a:sym typeface="Calibri"/>
              </a:rPr>
              <a:t>Topik 6</a:t>
            </a:r>
            <a:endParaRPr b="1" sz="1300">
              <a:latin typeface="Calibri"/>
              <a:ea typeface="Calibri"/>
              <a:cs typeface="Calibri"/>
              <a:sym typeface="Calibri"/>
            </a:endParaRPr>
          </a:p>
          <a:p>
            <a:pPr indent="0" lvl="0" marL="0" rtl="0" algn="l">
              <a:spcBef>
                <a:spcPts val="0"/>
              </a:spcBef>
              <a:spcAft>
                <a:spcPts val="0"/>
              </a:spcAft>
              <a:buNone/>
            </a:pPr>
            <a:r>
              <a:rPr b="1" lang="en" sz="1300">
                <a:latin typeface="Calibri"/>
                <a:ea typeface="Calibri"/>
                <a:cs typeface="Calibri"/>
                <a:sym typeface="Calibri"/>
              </a:rPr>
              <a:t>Mitigasi: Aksiku untuk Iklim</a:t>
            </a:r>
            <a:endParaRPr b="1" sz="1300">
              <a:latin typeface="Calibri"/>
              <a:ea typeface="Calibri"/>
              <a:cs typeface="Calibri"/>
              <a:sym typeface="Calibri"/>
            </a:endParaRPr>
          </a:p>
          <a:p>
            <a:pPr indent="0" lvl="0" marL="0" rtl="0" algn="l">
              <a:spcBef>
                <a:spcPts val="0"/>
              </a:spcBef>
              <a:spcAft>
                <a:spcPts val="0"/>
              </a:spcAft>
              <a:buNone/>
            </a:pPr>
            <a:r>
              <a:rPr lang="en" sz="1200">
                <a:latin typeface="Calibri"/>
                <a:ea typeface="Calibri"/>
                <a:cs typeface="Calibri"/>
                <a:sym typeface="Calibri"/>
              </a:rPr>
              <a:t>Aktivitas 14</a:t>
            </a:r>
            <a:endParaRPr sz="1200">
              <a:latin typeface="Calibri"/>
              <a:ea typeface="Calibri"/>
              <a:cs typeface="Calibri"/>
              <a:sym typeface="Calibri"/>
            </a:endParaRPr>
          </a:p>
          <a:p>
            <a:pPr indent="0" lvl="0" marL="0" rtl="0" algn="l">
              <a:spcBef>
                <a:spcPts val="0"/>
              </a:spcBef>
              <a:spcAft>
                <a:spcPts val="0"/>
              </a:spcAft>
              <a:buNone/>
            </a:pPr>
            <a:r>
              <a:t/>
            </a:r>
            <a:endParaRPr sz="1200">
              <a:latin typeface="Calibri"/>
              <a:ea typeface="Calibri"/>
              <a:cs typeface="Calibri"/>
              <a:sym typeface="Calibri"/>
            </a:endParaRPr>
          </a:p>
          <a:p>
            <a:pPr indent="0" lvl="0" marL="0" rtl="0" algn="l">
              <a:spcBef>
                <a:spcPts val="0"/>
              </a:spcBef>
              <a:spcAft>
                <a:spcPts val="0"/>
              </a:spcAft>
              <a:buNone/>
            </a:pPr>
            <a:r>
              <a:t/>
            </a:r>
            <a:endParaRPr sz="1200">
              <a:latin typeface="Calibri"/>
              <a:ea typeface="Calibri"/>
              <a:cs typeface="Calibri"/>
              <a:sym typeface="Calibri"/>
            </a:endParaRPr>
          </a:p>
          <a:p>
            <a:pPr indent="0" lvl="0" marL="0" rtl="0" algn="l">
              <a:spcBef>
                <a:spcPts val="0"/>
              </a:spcBef>
              <a:spcAft>
                <a:spcPts val="0"/>
              </a:spcAft>
              <a:buNone/>
            </a:pPr>
            <a:r>
              <a:t/>
            </a:r>
            <a:endParaRPr sz="1200">
              <a:latin typeface="Calibri"/>
              <a:ea typeface="Calibri"/>
              <a:cs typeface="Calibri"/>
              <a:sym typeface="Calibri"/>
            </a:endParaRPr>
          </a:p>
          <a:p>
            <a:pPr indent="0" lvl="0" marL="0" rtl="0" algn="l">
              <a:spcBef>
                <a:spcPts val="0"/>
              </a:spcBef>
              <a:spcAft>
                <a:spcPts val="0"/>
              </a:spcAft>
              <a:buNone/>
            </a:pPr>
            <a:r>
              <a:rPr b="1" lang="en" sz="1200">
                <a:latin typeface="Calibri"/>
                <a:ea typeface="Calibri"/>
                <a:cs typeface="Calibri"/>
                <a:sym typeface="Calibri"/>
              </a:rPr>
              <a:t>Tujuan</a:t>
            </a:r>
            <a:endParaRPr b="1" sz="1200">
              <a:latin typeface="Calibri"/>
              <a:ea typeface="Calibri"/>
              <a:cs typeface="Calibri"/>
              <a:sym typeface="Calibri"/>
            </a:endParaRPr>
          </a:p>
          <a:p>
            <a:pPr indent="0" lvl="0" marL="0" rtl="0" algn="l">
              <a:spcBef>
                <a:spcPts val="0"/>
              </a:spcBef>
              <a:spcAft>
                <a:spcPts val="0"/>
              </a:spcAft>
              <a:buNone/>
            </a:pPr>
            <a:r>
              <a:rPr lang="en" sz="1200">
                <a:latin typeface="Calibri"/>
                <a:ea typeface="Calibri"/>
                <a:cs typeface="Calibri"/>
                <a:sym typeface="Calibri"/>
              </a:rPr>
              <a:t>Melatih kemampuan mitigasi perubahan iklim sesuai konteks daerah, khususnya pemetaan masalah dan pencarian solusi</a:t>
            </a:r>
            <a:endParaRPr sz="1200">
              <a:latin typeface="Calibri"/>
              <a:ea typeface="Calibri"/>
              <a:cs typeface="Calibri"/>
              <a:sym typeface="Calibri"/>
            </a:endParaRPr>
          </a:p>
          <a:p>
            <a:pPr indent="0" lvl="0" marL="0" rtl="0" algn="l">
              <a:spcBef>
                <a:spcPts val="0"/>
              </a:spcBef>
              <a:spcAft>
                <a:spcPts val="0"/>
              </a:spcAft>
              <a:buNone/>
            </a:pPr>
            <a:r>
              <a:t/>
            </a:r>
            <a:endParaRPr sz="1200">
              <a:latin typeface="Calibri"/>
              <a:ea typeface="Calibri"/>
              <a:cs typeface="Calibri"/>
              <a:sym typeface="Calibri"/>
            </a:endParaRPr>
          </a:p>
          <a:p>
            <a:pPr indent="0" lvl="0" marL="0" rtl="0" algn="l">
              <a:spcBef>
                <a:spcPts val="0"/>
              </a:spcBef>
              <a:spcAft>
                <a:spcPts val="0"/>
              </a:spcAft>
              <a:buNone/>
            </a:pPr>
            <a:r>
              <a:t/>
            </a:r>
            <a:endParaRPr sz="1200">
              <a:latin typeface="Calibri"/>
              <a:ea typeface="Calibri"/>
              <a:cs typeface="Calibri"/>
              <a:sym typeface="Calibri"/>
            </a:endParaRPr>
          </a:p>
          <a:p>
            <a:pPr indent="0" lvl="0" marL="0" rtl="0" algn="l">
              <a:spcBef>
                <a:spcPts val="0"/>
              </a:spcBef>
              <a:spcAft>
                <a:spcPts val="0"/>
              </a:spcAft>
              <a:buNone/>
            </a:pPr>
            <a:r>
              <a:t/>
            </a:r>
            <a:endParaRPr sz="1200">
              <a:latin typeface="Calibri"/>
              <a:ea typeface="Calibri"/>
              <a:cs typeface="Calibri"/>
              <a:sym typeface="Calibri"/>
            </a:endParaRPr>
          </a:p>
          <a:p>
            <a:pPr indent="0" lvl="0" marL="0" rtl="0" algn="l">
              <a:spcBef>
                <a:spcPts val="0"/>
              </a:spcBef>
              <a:spcAft>
                <a:spcPts val="0"/>
              </a:spcAft>
              <a:buNone/>
            </a:pPr>
            <a:r>
              <a:rPr b="1" lang="en" sz="1200">
                <a:latin typeface="Calibri"/>
                <a:ea typeface="Calibri"/>
                <a:cs typeface="Calibri"/>
                <a:sym typeface="Calibri"/>
              </a:rPr>
              <a:t>Waktu:</a:t>
            </a:r>
            <a:endParaRPr sz="1200">
              <a:latin typeface="Calibri"/>
              <a:ea typeface="Calibri"/>
              <a:cs typeface="Calibri"/>
              <a:sym typeface="Calibri"/>
            </a:endParaRPr>
          </a:p>
          <a:p>
            <a:pPr indent="0" lvl="0" marL="0" rtl="0" algn="l">
              <a:spcBef>
                <a:spcPts val="0"/>
              </a:spcBef>
              <a:spcAft>
                <a:spcPts val="0"/>
              </a:spcAft>
              <a:buNone/>
            </a:pPr>
            <a:r>
              <a:rPr lang="en" sz="1200">
                <a:latin typeface="Calibri"/>
                <a:ea typeface="Calibri"/>
                <a:cs typeface="Calibri"/>
                <a:sym typeface="Calibri"/>
              </a:rPr>
              <a:t>5 JP (175 menit)</a:t>
            </a:r>
            <a:endParaRPr sz="1200">
              <a:latin typeface="Calibri"/>
              <a:ea typeface="Calibri"/>
              <a:cs typeface="Calibri"/>
              <a:sym typeface="Calibri"/>
            </a:endParaRPr>
          </a:p>
          <a:p>
            <a:pPr indent="0" lvl="0" marL="0" rtl="0" algn="l">
              <a:spcBef>
                <a:spcPts val="0"/>
              </a:spcBef>
              <a:spcAft>
                <a:spcPts val="0"/>
              </a:spcAft>
              <a:buNone/>
            </a:pPr>
            <a:r>
              <a:rPr b="1" lang="en" sz="1200">
                <a:latin typeface="Calibri"/>
                <a:ea typeface="Calibri"/>
                <a:cs typeface="Calibri"/>
                <a:sym typeface="Calibri"/>
              </a:rPr>
              <a:t>Bahan: </a:t>
            </a:r>
            <a:r>
              <a:rPr lang="en" sz="1200">
                <a:latin typeface="Calibri"/>
                <a:ea typeface="Calibri"/>
                <a:cs typeface="Calibri"/>
                <a:sym typeface="Calibri"/>
              </a:rPr>
              <a:t>kertas guna ulang</a:t>
            </a:r>
            <a:endParaRPr sz="1200">
              <a:latin typeface="Calibri"/>
              <a:ea typeface="Calibri"/>
              <a:cs typeface="Calibri"/>
              <a:sym typeface="Calibri"/>
            </a:endParaRPr>
          </a:p>
          <a:p>
            <a:pPr indent="0" lvl="0" marL="0" rtl="0" algn="l">
              <a:spcBef>
                <a:spcPts val="0"/>
              </a:spcBef>
              <a:spcAft>
                <a:spcPts val="0"/>
              </a:spcAft>
              <a:buNone/>
            </a:pPr>
            <a:r>
              <a:rPr b="1" lang="en" sz="1200">
                <a:latin typeface="Calibri"/>
                <a:ea typeface="Calibri"/>
                <a:cs typeface="Calibri"/>
                <a:sym typeface="Calibri"/>
              </a:rPr>
              <a:t>Peran guru:</a:t>
            </a:r>
            <a:endParaRPr sz="1200">
              <a:latin typeface="Calibri"/>
              <a:ea typeface="Calibri"/>
              <a:cs typeface="Calibri"/>
              <a:sym typeface="Calibri"/>
            </a:endParaRPr>
          </a:p>
          <a:p>
            <a:pPr indent="0" lvl="0" marL="0" rtl="0" algn="l">
              <a:spcBef>
                <a:spcPts val="0"/>
              </a:spcBef>
              <a:spcAft>
                <a:spcPts val="0"/>
              </a:spcAft>
              <a:buNone/>
            </a:pPr>
            <a:r>
              <a:rPr lang="en" sz="1200">
                <a:latin typeface="Calibri"/>
                <a:ea typeface="Calibri"/>
                <a:cs typeface="Calibri"/>
                <a:sym typeface="Calibri"/>
              </a:rPr>
              <a:t>Fasilitator, narasumber, konsultan</a:t>
            </a:r>
            <a:endParaRPr sz="1200">
              <a:latin typeface="Calibri"/>
              <a:ea typeface="Calibri"/>
              <a:cs typeface="Calibri"/>
              <a:sym typeface="Calibri"/>
            </a:endParaRPr>
          </a:p>
        </p:txBody>
      </p:sp>
      <p:graphicFrame>
        <p:nvGraphicFramePr>
          <p:cNvPr id="495" name="Google Shape;495;p47"/>
          <p:cNvGraphicFramePr/>
          <p:nvPr/>
        </p:nvGraphicFramePr>
        <p:xfrm>
          <a:off x="2263750" y="3981450"/>
          <a:ext cx="3000000" cy="3000000"/>
        </p:xfrm>
        <a:graphic>
          <a:graphicData uri="http://schemas.openxmlformats.org/drawingml/2006/table">
            <a:tbl>
              <a:tblPr>
                <a:noFill/>
                <a:tableStyleId>{486B34A1-BCAB-435D-98B4-5EAAC1E2DC24}</a:tableStyleId>
              </a:tblPr>
              <a:tblGrid>
                <a:gridCol w="873175"/>
                <a:gridCol w="1480450"/>
                <a:gridCol w="884400"/>
                <a:gridCol w="951175"/>
                <a:gridCol w="2249700"/>
              </a:tblGrid>
              <a:tr h="371800">
                <a:tc>
                  <a:txBody>
                    <a:bodyPr/>
                    <a:lstStyle/>
                    <a:p>
                      <a:pPr indent="0" lvl="0" marL="0" rtl="0" algn="ctr">
                        <a:spcBef>
                          <a:spcPts val="0"/>
                        </a:spcBef>
                        <a:spcAft>
                          <a:spcPts val="0"/>
                        </a:spcAft>
                        <a:buNone/>
                      </a:pPr>
                      <a:r>
                        <a:rPr lang="en" sz="1100">
                          <a:latin typeface="Calibri"/>
                          <a:ea typeface="Calibri"/>
                          <a:cs typeface="Calibri"/>
                          <a:sym typeface="Calibri"/>
                        </a:rPr>
                        <a:t>Jenis aksi</a:t>
                      </a:r>
                      <a:endParaRPr sz="1100">
                        <a:latin typeface="Calibri"/>
                        <a:ea typeface="Calibri"/>
                        <a:cs typeface="Calibri"/>
                        <a:sym typeface="Calibri"/>
                      </a:endParaRPr>
                    </a:p>
                  </a:txBody>
                  <a:tcPr marT="91425" marB="91425" marR="91425" marL="91425" anchor="ctr">
                    <a:solidFill>
                      <a:srgbClr val="D9D9D9"/>
                    </a:solidFill>
                  </a:tcPr>
                </a:tc>
                <a:tc>
                  <a:txBody>
                    <a:bodyPr/>
                    <a:lstStyle/>
                    <a:p>
                      <a:pPr indent="0" lvl="0" marL="0" rtl="0" algn="ctr">
                        <a:spcBef>
                          <a:spcPts val="0"/>
                        </a:spcBef>
                        <a:spcAft>
                          <a:spcPts val="0"/>
                        </a:spcAft>
                        <a:buNone/>
                      </a:pPr>
                      <a:r>
                        <a:rPr lang="en" sz="1100">
                          <a:latin typeface="Calibri"/>
                          <a:ea typeface="Calibri"/>
                          <a:cs typeface="Calibri"/>
                          <a:sym typeface="Calibri"/>
                        </a:rPr>
                        <a:t>Langkah-langkah kerja</a:t>
                      </a:r>
                      <a:endParaRPr sz="1100">
                        <a:latin typeface="Calibri"/>
                        <a:ea typeface="Calibri"/>
                        <a:cs typeface="Calibri"/>
                        <a:sym typeface="Calibri"/>
                      </a:endParaRPr>
                    </a:p>
                  </a:txBody>
                  <a:tcPr marT="91425" marB="91425" marR="91425" marL="91425" anchor="ctr">
                    <a:solidFill>
                      <a:srgbClr val="D9D9D9"/>
                    </a:solidFill>
                  </a:tcPr>
                </a:tc>
                <a:tc>
                  <a:txBody>
                    <a:bodyPr/>
                    <a:lstStyle/>
                    <a:p>
                      <a:pPr indent="0" lvl="0" marL="0" rtl="0" algn="ctr">
                        <a:spcBef>
                          <a:spcPts val="0"/>
                        </a:spcBef>
                        <a:spcAft>
                          <a:spcPts val="0"/>
                        </a:spcAft>
                        <a:buNone/>
                      </a:pPr>
                      <a:r>
                        <a:rPr lang="en" sz="1100">
                          <a:latin typeface="Calibri"/>
                          <a:ea typeface="Calibri"/>
                          <a:cs typeface="Calibri"/>
                          <a:sym typeface="Calibri"/>
                        </a:rPr>
                        <a:t>Jadwal</a:t>
                      </a:r>
                      <a:endParaRPr sz="1100">
                        <a:latin typeface="Calibri"/>
                        <a:ea typeface="Calibri"/>
                        <a:cs typeface="Calibri"/>
                        <a:sym typeface="Calibri"/>
                      </a:endParaRPr>
                    </a:p>
                  </a:txBody>
                  <a:tcPr marT="91425" marB="91425" marR="91425" marL="91425" anchor="ctr">
                    <a:solidFill>
                      <a:srgbClr val="D9D9D9"/>
                    </a:solidFill>
                  </a:tcPr>
                </a:tc>
                <a:tc>
                  <a:txBody>
                    <a:bodyPr/>
                    <a:lstStyle/>
                    <a:p>
                      <a:pPr indent="0" lvl="0" marL="0" rtl="0" algn="ctr">
                        <a:spcBef>
                          <a:spcPts val="0"/>
                        </a:spcBef>
                        <a:spcAft>
                          <a:spcPts val="0"/>
                        </a:spcAft>
                        <a:buNone/>
                      </a:pPr>
                      <a:r>
                        <a:rPr lang="en" sz="1100">
                          <a:latin typeface="Calibri"/>
                          <a:ea typeface="Calibri"/>
                          <a:cs typeface="Calibri"/>
                          <a:sym typeface="Calibri"/>
                        </a:rPr>
                        <a:t>Alat-bahan</a:t>
                      </a:r>
                      <a:endParaRPr sz="1100">
                        <a:latin typeface="Calibri"/>
                        <a:ea typeface="Calibri"/>
                        <a:cs typeface="Calibri"/>
                        <a:sym typeface="Calibri"/>
                      </a:endParaRPr>
                    </a:p>
                  </a:txBody>
                  <a:tcPr marT="91425" marB="91425" marR="91425" marL="91425" anchor="ctr">
                    <a:solidFill>
                      <a:srgbClr val="D9D9D9"/>
                    </a:solidFill>
                  </a:tcPr>
                </a:tc>
                <a:tc>
                  <a:txBody>
                    <a:bodyPr/>
                    <a:lstStyle/>
                    <a:p>
                      <a:pPr indent="0" lvl="0" marL="0" rtl="0" algn="ctr">
                        <a:spcBef>
                          <a:spcPts val="0"/>
                        </a:spcBef>
                        <a:spcAft>
                          <a:spcPts val="0"/>
                        </a:spcAft>
                        <a:buNone/>
                      </a:pPr>
                      <a:r>
                        <a:rPr lang="en" sz="1100">
                          <a:latin typeface="Calibri"/>
                          <a:ea typeface="Calibri"/>
                          <a:cs typeface="Calibri"/>
                          <a:sym typeface="Calibri"/>
                        </a:rPr>
                        <a:t>Siapa yang bisa diajak kerjasama?</a:t>
                      </a:r>
                      <a:endParaRPr sz="1100">
                        <a:latin typeface="Calibri"/>
                        <a:ea typeface="Calibri"/>
                        <a:cs typeface="Calibri"/>
                        <a:sym typeface="Calibri"/>
                      </a:endParaRPr>
                    </a:p>
                  </a:txBody>
                  <a:tcPr marT="91425" marB="91425" marR="91425" marL="91425" anchor="ctr">
                    <a:solidFill>
                      <a:srgbClr val="D9D9D9"/>
                    </a:solidFill>
                  </a:tcPr>
                </a:tc>
              </a:tr>
              <a:tr h="350500">
                <a:tc>
                  <a:txBody>
                    <a:bodyPr/>
                    <a:lstStyle/>
                    <a:p>
                      <a:pPr indent="0" lvl="0" marL="0" rtl="0" algn="l">
                        <a:spcBef>
                          <a:spcPts val="0"/>
                        </a:spcBef>
                        <a:spcAft>
                          <a:spcPts val="0"/>
                        </a:spcAft>
                        <a:buNone/>
                      </a:pPr>
                      <a:r>
                        <a:t/>
                      </a:r>
                      <a:endParaRPr sz="1100">
                        <a:latin typeface="Calibri"/>
                        <a:ea typeface="Calibri"/>
                        <a:cs typeface="Calibri"/>
                        <a:sym typeface="Calibri"/>
                      </a:endParaRPr>
                    </a:p>
                  </a:txBody>
                  <a:tcPr marT="91425" marB="91425" marR="91425" marL="91425"/>
                </a:tc>
                <a:tc>
                  <a:txBody>
                    <a:bodyPr/>
                    <a:lstStyle/>
                    <a:p>
                      <a:pPr indent="0" lvl="0" marL="0" rtl="0" algn="l">
                        <a:spcBef>
                          <a:spcPts val="0"/>
                        </a:spcBef>
                        <a:spcAft>
                          <a:spcPts val="0"/>
                        </a:spcAft>
                        <a:buNone/>
                      </a:pPr>
                      <a:r>
                        <a:t/>
                      </a:r>
                      <a:endParaRPr sz="1100">
                        <a:latin typeface="Calibri"/>
                        <a:ea typeface="Calibri"/>
                        <a:cs typeface="Calibri"/>
                        <a:sym typeface="Calibri"/>
                      </a:endParaRPr>
                    </a:p>
                  </a:txBody>
                  <a:tcPr marT="91425" marB="91425" marR="91425" marL="91425"/>
                </a:tc>
                <a:tc>
                  <a:txBody>
                    <a:bodyPr/>
                    <a:lstStyle/>
                    <a:p>
                      <a:pPr indent="0" lvl="0" marL="0" rtl="0" algn="l">
                        <a:spcBef>
                          <a:spcPts val="0"/>
                        </a:spcBef>
                        <a:spcAft>
                          <a:spcPts val="0"/>
                        </a:spcAft>
                        <a:buNone/>
                      </a:pPr>
                      <a:r>
                        <a:t/>
                      </a:r>
                      <a:endParaRPr sz="1100">
                        <a:latin typeface="Calibri"/>
                        <a:ea typeface="Calibri"/>
                        <a:cs typeface="Calibri"/>
                        <a:sym typeface="Calibri"/>
                      </a:endParaRPr>
                    </a:p>
                  </a:txBody>
                  <a:tcPr marT="91425" marB="91425" marR="91425" marL="91425"/>
                </a:tc>
                <a:tc>
                  <a:txBody>
                    <a:bodyPr/>
                    <a:lstStyle/>
                    <a:p>
                      <a:pPr indent="0" lvl="0" marL="0" rtl="0" algn="l">
                        <a:spcBef>
                          <a:spcPts val="0"/>
                        </a:spcBef>
                        <a:spcAft>
                          <a:spcPts val="0"/>
                        </a:spcAft>
                        <a:buNone/>
                      </a:pPr>
                      <a:r>
                        <a:t/>
                      </a:r>
                      <a:endParaRPr sz="1100">
                        <a:latin typeface="Calibri"/>
                        <a:ea typeface="Calibri"/>
                        <a:cs typeface="Calibri"/>
                        <a:sym typeface="Calibri"/>
                      </a:endParaRPr>
                    </a:p>
                  </a:txBody>
                  <a:tcPr marT="91425" marB="91425" marR="91425" marL="91425"/>
                </a:tc>
                <a:tc>
                  <a:txBody>
                    <a:bodyPr/>
                    <a:lstStyle/>
                    <a:p>
                      <a:pPr indent="0" lvl="0" marL="0" rtl="0" algn="l">
                        <a:spcBef>
                          <a:spcPts val="0"/>
                        </a:spcBef>
                        <a:spcAft>
                          <a:spcPts val="0"/>
                        </a:spcAft>
                        <a:buNone/>
                      </a:pPr>
                      <a:r>
                        <a:t/>
                      </a:r>
                      <a:endParaRPr sz="1100">
                        <a:latin typeface="Calibri"/>
                        <a:ea typeface="Calibri"/>
                        <a:cs typeface="Calibri"/>
                        <a:sym typeface="Calibri"/>
                      </a:endParaRPr>
                    </a:p>
                  </a:txBody>
                  <a:tcPr marT="91425" marB="91425" marR="91425" marL="91425"/>
                </a:tc>
              </a:tr>
            </a:tbl>
          </a:graphicData>
        </a:graphic>
      </p:graphicFrame>
      <p:sp>
        <p:nvSpPr>
          <p:cNvPr id="496" name="Google Shape;496;p47"/>
          <p:cNvSpPr txBox="1"/>
          <p:nvPr>
            <p:ph idx="12" type="sldNum"/>
          </p:nvPr>
        </p:nvSpPr>
        <p:spPr>
          <a:xfrm>
            <a:off x="8548658" y="47394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0" name="Shape 500"/>
        <p:cNvGrpSpPr/>
        <p:nvPr/>
      </p:nvGrpSpPr>
      <p:grpSpPr>
        <a:xfrm>
          <a:off x="0" y="0"/>
          <a:ext cx="0" cy="0"/>
          <a:chOff x="0" y="0"/>
          <a:chExt cx="0" cy="0"/>
        </a:xfrm>
      </p:grpSpPr>
      <p:sp>
        <p:nvSpPr>
          <p:cNvPr id="501" name="Google Shape;501;p48"/>
          <p:cNvSpPr txBox="1"/>
          <p:nvPr>
            <p:ph type="title"/>
          </p:nvPr>
        </p:nvSpPr>
        <p:spPr>
          <a:xfrm>
            <a:off x="464100" y="140225"/>
            <a:ext cx="8520600" cy="572700"/>
          </a:xfrm>
          <a:prstGeom prst="rect">
            <a:avLst/>
          </a:prstGeom>
        </p:spPr>
        <p:txBody>
          <a:bodyPr anchorCtr="0" anchor="t" bIns="91425" lIns="91425" spcFirstLastPara="1" rIns="91425" wrap="square" tIns="91425">
            <a:normAutofit fontScale="90000"/>
          </a:bodyPr>
          <a:lstStyle/>
          <a:p>
            <a:pPr indent="0" lvl="0" marL="0" rtl="0" algn="r">
              <a:spcBef>
                <a:spcPts val="0"/>
              </a:spcBef>
              <a:spcAft>
                <a:spcPts val="0"/>
              </a:spcAft>
              <a:buNone/>
            </a:pPr>
            <a:r>
              <a:rPr lang="en"/>
              <a:t>Tips: memilih aksi mitigasi sesuai konteks daerah</a:t>
            </a:r>
            <a:endParaRPr/>
          </a:p>
        </p:txBody>
      </p:sp>
      <p:sp>
        <p:nvSpPr>
          <p:cNvPr id="502" name="Google Shape;502;p48"/>
          <p:cNvSpPr txBox="1"/>
          <p:nvPr/>
        </p:nvSpPr>
        <p:spPr>
          <a:xfrm>
            <a:off x="-9600" y="1521250"/>
            <a:ext cx="1778400" cy="3509400"/>
          </a:xfrm>
          <a:prstGeom prst="rect">
            <a:avLst/>
          </a:prstGeom>
          <a:solidFill>
            <a:srgbClr val="B6D7A8"/>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200">
                <a:latin typeface="Calibri"/>
                <a:ea typeface="Calibri"/>
                <a:cs typeface="Calibri"/>
                <a:sym typeface="Calibri"/>
              </a:rPr>
              <a:t>Aksi Menanam Pohon</a:t>
            </a:r>
            <a:endParaRPr b="1" sz="1200">
              <a:latin typeface="Calibri"/>
              <a:ea typeface="Calibri"/>
              <a:cs typeface="Calibri"/>
              <a:sym typeface="Calibri"/>
            </a:endParaRPr>
          </a:p>
          <a:p>
            <a:pPr indent="0" lvl="0" marL="0" rtl="0" algn="l">
              <a:spcBef>
                <a:spcPts val="0"/>
              </a:spcBef>
              <a:spcAft>
                <a:spcPts val="0"/>
              </a:spcAft>
              <a:buNone/>
            </a:pPr>
            <a:r>
              <a:t/>
            </a:r>
            <a:endParaRPr sz="1200">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b="1" lang="en" sz="1200">
                <a:solidFill>
                  <a:schemeClr val="dk1"/>
                </a:solidFill>
                <a:latin typeface="Calibri"/>
                <a:ea typeface="Calibri"/>
                <a:cs typeface="Calibri"/>
                <a:sym typeface="Calibri"/>
              </a:rPr>
              <a:t>Masalah lokal</a:t>
            </a:r>
            <a:r>
              <a:rPr b="1" lang="en" sz="1200">
                <a:solidFill>
                  <a:schemeClr val="dk1"/>
                </a:solidFill>
                <a:latin typeface="Calibri"/>
                <a:ea typeface="Calibri"/>
                <a:cs typeface="Calibri"/>
                <a:sym typeface="Calibri"/>
              </a:rPr>
              <a:t>:</a:t>
            </a:r>
            <a:r>
              <a:rPr lang="en" sz="1200">
                <a:solidFill>
                  <a:schemeClr val="dk1"/>
                </a:solidFill>
                <a:latin typeface="Calibri"/>
                <a:ea typeface="Calibri"/>
                <a:cs typeface="Calibri"/>
                <a:sym typeface="Calibri"/>
              </a:rPr>
              <a:t> penggundulan hutan, atau banyak kendaraan dan pabrik</a:t>
            </a:r>
            <a:endParaRPr sz="1200">
              <a:solidFill>
                <a:schemeClr val="dk1"/>
              </a:solidFill>
              <a:latin typeface="Calibri"/>
              <a:ea typeface="Calibri"/>
              <a:cs typeface="Calibri"/>
              <a:sym typeface="Calibri"/>
            </a:endParaRPr>
          </a:p>
          <a:p>
            <a:pPr indent="0" lvl="0" marL="0" rtl="0" algn="l">
              <a:spcBef>
                <a:spcPts val="0"/>
              </a:spcBef>
              <a:spcAft>
                <a:spcPts val="0"/>
              </a:spcAft>
              <a:buNone/>
            </a:pPr>
            <a:r>
              <a:t/>
            </a:r>
            <a:endParaRPr sz="1200">
              <a:latin typeface="Calibri"/>
              <a:ea typeface="Calibri"/>
              <a:cs typeface="Calibri"/>
              <a:sym typeface="Calibri"/>
            </a:endParaRPr>
          </a:p>
          <a:p>
            <a:pPr indent="0" lvl="0" marL="0" rtl="0" algn="l">
              <a:spcBef>
                <a:spcPts val="0"/>
              </a:spcBef>
              <a:spcAft>
                <a:spcPts val="0"/>
              </a:spcAft>
              <a:buNone/>
            </a:pPr>
            <a:r>
              <a:rPr b="1" lang="en" sz="1200">
                <a:latin typeface="Calibri"/>
                <a:ea typeface="Calibri"/>
                <a:cs typeface="Calibri"/>
                <a:sym typeface="Calibri"/>
              </a:rPr>
              <a:t>Contoh lokasi:</a:t>
            </a:r>
            <a:r>
              <a:rPr lang="en" sz="1200">
                <a:latin typeface="Calibri"/>
                <a:ea typeface="Calibri"/>
                <a:cs typeface="Calibri"/>
                <a:sym typeface="Calibri"/>
              </a:rPr>
              <a:t> daerah yang mengalami penggundulan hutan, daerah yang gersang / banyak pabrik / banyak kendaraan bermotor</a:t>
            </a:r>
            <a:endParaRPr sz="1200">
              <a:latin typeface="Calibri"/>
              <a:ea typeface="Calibri"/>
              <a:cs typeface="Calibri"/>
              <a:sym typeface="Calibri"/>
            </a:endParaRPr>
          </a:p>
          <a:p>
            <a:pPr indent="0" lvl="0" marL="0" rtl="0" algn="l">
              <a:spcBef>
                <a:spcPts val="0"/>
              </a:spcBef>
              <a:spcAft>
                <a:spcPts val="0"/>
              </a:spcAft>
              <a:buNone/>
            </a:pPr>
            <a:r>
              <a:t/>
            </a:r>
            <a:endParaRPr sz="1200">
              <a:latin typeface="Calibri"/>
              <a:ea typeface="Calibri"/>
              <a:cs typeface="Calibri"/>
              <a:sym typeface="Calibri"/>
            </a:endParaRPr>
          </a:p>
          <a:p>
            <a:pPr indent="0" lvl="0" marL="0" rtl="0" algn="l">
              <a:spcBef>
                <a:spcPts val="0"/>
              </a:spcBef>
              <a:spcAft>
                <a:spcPts val="0"/>
              </a:spcAft>
              <a:buNone/>
            </a:pPr>
            <a:r>
              <a:rPr b="1" lang="en" sz="1200">
                <a:latin typeface="Calibri"/>
                <a:ea typeface="Calibri"/>
                <a:cs typeface="Calibri"/>
                <a:sym typeface="Calibri"/>
              </a:rPr>
              <a:t>Kebutuhan:</a:t>
            </a:r>
            <a:r>
              <a:rPr lang="en" sz="1200">
                <a:latin typeface="Calibri"/>
                <a:ea typeface="Calibri"/>
                <a:cs typeface="Calibri"/>
                <a:sym typeface="Calibri"/>
              </a:rPr>
              <a:t> lahan yang luas, sumber air untuk menyiram bibit pohon, waktu untuk perawatan</a:t>
            </a:r>
            <a:endParaRPr sz="1200">
              <a:latin typeface="Calibri"/>
              <a:ea typeface="Calibri"/>
              <a:cs typeface="Calibri"/>
              <a:sym typeface="Calibri"/>
            </a:endParaRPr>
          </a:p>
        </p:txBody>
      </p:sp>
      <p:sp>
        <p:nvSpPr>
          <p:cNvPr id="503" name="Google Shape;503;p48"/>
          <p:cNvSpPr txBox="1"/>
          <p:nvPr/>
        </p:nvSpPr>
        <p:spPr>
          <a:xfrm>
            <a:off x="1819200" y="1521250"/>
            <a:ext cx="1778400" cy="3509400"/>
          </a:xfrm>
          <a:prstGeom prst="rect">
            <a:avLst/>
          </a:prstGeom>
          <a:solidFill>
            <a:srgbClr val="D9EAD3"/>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200">
                <a:latin typeface="Calibri"/>
                <a:ea typeface="Calibri"/>
                <a:cs typeface="Calibri"/>
                <a:sym typeface="Calibri"/>
              </a:rPr>
              <a:t>Kebun Rumah/Sekolah</a:t>
            </a:r>
            <a:endParaRPr b="1" sz="1200">
              <a:latin typeface="Calibri"/>
              <a:ea typeface="Calibri"/>
              <a:cs typeface="Calibri"/>
              <a:sym typeface="Calibri"/>
            </a:endParaRPr>
          </a:p>
          <a:p>
            <a:pPr indent="0" lvl="0" marL="0" rtl="0" algn="l">
              <a:spcBef>
                <a:spcPts val="0"/>
              </a:spcBef>
              <a:spcAft>
                <a:spcPts val="0"/>
              </a:spcAft>
              <a:buNone/>
            </a:pPr>
            <a:r>
              <a:t/>
            </a:r>
            <a:endParaRPr sz="1200">
              <a:latin typeface="Calibri"/>
              <a:ea typeface="Calibri"/>
              <a:cs typeface="Calibri"/>
              <a:sym typeface="Calibri"/>
            </a:endParaRPr>
          </a:p>
          <a:p>
            <a:pPr indent="0" lvl="0" marL="0" rtl="0" algn="l">
              <a:spcBef>
                <a:spcPts val="0"/>
              </a:spcBef>
              <a:spcAft>
                <a:spcPts val="0"/>
              </a:spcAft>
              <a:buNone/>
            </a:pPr>
            <a:r>
              <a:rPr b="1" lang="en" sz="1200">
                <a:solidFill>
                  <a:schemeClr val="dk1"/>
                </a:solidFill>
                <a:latin typeface="Calibri"/>
                <a:ea typeface="Calibri"/>
                <a:cs typeface="Calibri"/>
                <a:sym typeface="Calibri"/>
              </a:rPr>
              <a:t>Masalah lokal</a:t>
            </a:r>
            <a:r>
              <a:rPr b="1" lang="en" sz="1200">
                <a:solidFill>
                  <a:schemeClr val="dk1"/>
                </a:solidFill>
                <a:latin typeface="Calibri"/>
                <a:ea typeface="Calibri"/>
                <a:cs typeface="Calibri"/>
                <a:sym typeface="Calibri"/>
              </a:rPr>
              <a:t>:</a:t>
            </a:r>
            <a:r>
              <a:rPr lang="en" sz="1200">
                <a:solidFill>
                  <a:schemeClr val="dk1"/>
                </a:solidFill>
                <a:latin typeface="Calibri"/>
                <a:ea typeface="Calibri"/>
                <a:cs typeface="Calibri"/>
                <a:sym typeface="Calibri"/>
              </a:rPr>
              <a:t> bahan makanan berasal dari tempat jauh sehingga transportasinya menghasilkan banyak gas rumah kaca</a:t>
            </a:r>
            <a:endParaRPr sz="1200">
              <a:solidFill>
                <a:schemeClr val="dk1"/>
              </a:solidFill>
              <a:latin typeface="Calibri"/>
              <a:ea typeface="Calibri"/>
              <a:cs typeface="Calibri"/>
              <a:sym typeface="Calibri"/>
            </a:endParaRPr>
          </a:p>
          <a:p>
            <a:pPr indent="0" lvl="0" marL="0" rtl="0" algn="l">
              <a:spcBef>
                <a:spcPts val="0"/>
              </a:spcBef>
              <a:spcAft>
                <a:spcPts val="0"/>
              </a:spcAft>
              <a:buNone/>
            </a:pPr>
            <a:r>
              <a:t/>
            </a:r>
            <a:endParaRPr sz="1200">
              <a:latin typeface="Calibri"/>
              <a:ea typeface="Calibri"/>
              <a:cs typeface="Calibri"/>
              <a:sym typeface="Calibri"/>
            </a:endParaRPr>
          </a:p>
          <a:p>
            <a:pPr indent="0" lvl="0" marL="0" rtl="0" algn="l">
              <a:spcBef>
                <a:spcPts val="0"/>
              </a:spcBef>
              <a:spcAft>
                <a:spcPts val="0"/>
              </a:spcAft>
              <a:buNone/>
            </a:pPr>
            <a:r>
              <a:rPr b="1" lang="en" sz="1200">
                <a:latin typeface="Calibri"/>
                <a:ea typeface="Calibri"/>
                <a:cs typeface="Calibri"/>
                <a:sym typeface="Calibri"/>
              </a:rPr>
              <a:t>Contoh lokasi:</a:t>
            </a:r>
            <a:r>
              <a:rPr lang="en" sz="1200">
                <a:latin typeface="Calibri"/>
                <a:ea typeface="Calibri"/>
                <a:cs typeface="Calibri"/>
                <a:sym typeface="Calibri"/>
              </a:rPr>
              <a:t> daerah yang tidak memiliki sumber pangan sendiri seperti kota besar dan daerah terpencil</a:t>
            </a:r>
            <a:endParaRPr sz="1200">
              <a:latin typeface="Calibri"/>
              <a:ea typeface="Calibri"/>
              <a:cs typeface="Calibri"/>
              <a:sym typeface="Calibri"/>
            </a:endParaRPr>
          </a:p>
          <a:p>
            <a:pPr indent="0" lvl="0" marL="0" rtl="0" algn="l">
              <a:spcBef>
                <a:spcPts val="0"/>
              </a:spcBef>
              <a:spcAft>
                <a:spcPts val="0"/>
              </a:spcAft>
              <a:buNone/>
            </a:pPr>
            <a:r>
              <a:t/>
            </a:r>
            <a:endParaRPr sz="1200">
              <a:latin typeface="Calibri"/>
              <a:ea typeface="Calibri"/>
              <a:cs typeface="Calibri"/>
              <a:sym typeface="Calibri"/>
            </a:endParaRPr>
          </a:p>
          <a:p>
            <a:pPr indent="0" lvl="0" marL="0" rtl="0" algn="l">
              <a:spcBef>
                <a:spcPts val="0"/>
              </a:spcBef>
              <a:spcAft>
                <a:spcPts val="0"/>
              </a:spcAft>
              <a:buNone/>
            </a:pPr>
            <a:r>
              <a:rPr b="1" lang="en" sz="1200">
                <a:latin typeface="Calibri"/>
                <a:ea typeface="Calibri"/>
                <a:cs typeface="Calibri"/>
                <a:sym typeface="Calibri"/>
              </a:rPr>
              <a:t>Kebutuhan:</a:t>
            </a:r>
            <a:r>
              <a:rPr lang="en" sz="1200">
                <a:latin typeface="Calibri"/>
                <a:ea typeface="Calibri"/>
                <a:cs typeface="Calibri"/>
                <a:sym typeface="Calibri"/>
              </a:rPr>
              <a:t> membuat kompos sendiri sebelum mulai berkebun</a:t>
            </a:r>
            <a:endParaRPr sz="1200">
              <a:latin typeface="Calibri"/>
              <a:ea typeface="Calibri"/>
              <a:cs typeface="Calibri"/>
              <a:sym typeface="Calibri"/>
            </a:endParaRPr>
          </a:p>
        </p:txBody>
      </p:sp>
      <p:sp>
        <p:nvSpPr>
          <p:cNvPr id="504" name="Google Shape;504;p48"/>
          <p:cNvSpPr txBox="1"/>
          <p:nvPr/>
        </p:nvSpPr>
        <p:spPr>
          <a:xfrm>
            <a:off x="3648000" y="1521250"/>
            <a:ext cx="1778400" cy="3509400"/>
          </a:xfrm>
          <a:prstGeom prst="rect">
            <a:avLst/>
          </a:prstGeom>
          <a:solidFill>
            <a:srgbClr val="CFE2F3"/>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200">
                <a:latin typeface="Calibri"/>
                <a:ea typeface="Calibri"/>
                <a:cs typeface="Calibri"/>
                <a:sym typeface="Calibri"/>
              </a:rPr>
              <a:t>Pelestarian/Pemulihan Mangrove, Lamun, atau Karang</a:t>
            </a:r>
            <a:endParaRPr b="1" sz="1200">
              <a:latin typeface="Calibri"/>
              <a:ea typeface="Calibri"/>
              <a:cs typeface="Calibri"/>
              <a:sym typeface="Calibri"/>
            </a:endParaRPr>
          </a:p>
          <a:p>
            <a:pPr indent="0" lvl="0" marL="0" rtl="0" algn="l">
              <a:spcBef>
                <a:spcPts val="0"/>
              </a:spcBef>
              <a:spcAft>
                <a:spcPts val="0"/>
              </a:spcAft>
              <a:buNone/>
            </a:pPr>
            <a:r>
              <a:t/>
            </a:r>
            <a:endParaRPr sz="1200">
              <a:latin typeface="Calibri"/>
              <a:ea typeface="Calibri"/>
              <a:cs typeface="Calibri"/>
              <a:sym typeface="Calibri"/>
            </a:endParaRPr>
          </a:p>
          <a:p>
            <a:pPr indent="0" lvl="0" marL="0" rtl="0" algn="l">
              <a:spcBef>
                <a:spcPts val="0"/>
              </a:spcBef>
              <a:spcAft>
                <a:spcPts val="0"/>
              </a:spcAft>
              <a:buNone/>
            </a:pPr>
            <a:r>
              <a:rPr b="1" lang="en" sz="1200">
                <a:solidFill>
                  <a:schemeClr val="dk1"/>
                </a:solidFill>
                <a:latin typeface="Calibri"/>
                <a:ea typeface="Calibri"/>
                <a:cs typeface="Calibri"/>
                <a:sym typeface="Calibri"/>
              </a:rPr>
              <a:t>Masalah lokal</a:t>
            </a:r>
            <a:r>
              <a:rPr b="1" lang="en" sz="1200">
                <a:solidFill>
                  <a:schemeClr val="dk1"/>
                </a:solidFill>
                <a:latin typeface="Calibri"/>
                <a:ea typeface="Calibri"/>
                <a:cs typeface="Calibri"/>
                <a:sym typeface="Calibri"/>
              </a:rPr>
              <a:t>:</a:t>
            </a:r>
            <a:r>
              <a:rPr lang="en" sz="1200">
                <a:solidFill>
                  <a:schemeClr val="dk1"/>
                </a:solidFill>
                <a:latin typeface="Calibri"/>
                <a:ea typeface="Calibri"/>
                <a:cs typeface="Calibri"/>
                <a:sym typeface="Calibri"/>
              </a:rPr>
              <a:t> perusakan hutan mangrove, padang lamun, atau terumbu karang</a:t>
            </a:r>
            <a:endParaRPr sz="1200">
              <a:solidFill>
                <a:schemeClr val="dk1"/>
              </a:solidFill>
              <a:latin typeface="Calibri"/>
              <a:ea typeface="Calibri"/>
              <a:cs typeface="Calibri"/>
              <a:sym typeface="Calibri"/>
            </a:endParaRPr>
          </a:p>
          <a:p>
            <a:pPr indent="0" lvl="0" marL="0" rtl="0" algn="l">
              <a:spcBef>
                <a:spcPts val="0"/>
              </a:spcBef>
              <a:spcAft>
                <a:spcPts val="0"/>
              </a:spcAft>
              <a:buNone/>
            </a:pPr>
            <a:r>
              <a:t/>
            </a:r>
            <a:endParaRPr sz="1200">
              <a:solidFill>
                <a:schemeClr val="dk1"/>
              </a:solidFill>
              <a:latin typeface="Calibri"/>
              <a:ea typeface="Calibri"/>
              <a:cs typeface="Calibri"/>
              <a:sym typeface="Calibri"/>
            </a:endParaRPr>
          </a:p>
          <a:p>
            <a:pPr indent="0" lvl="0" marL="0" rtl="0" algn="l">
              <a:spcBef>
                <a:spcPts val="0"/>
              </a:spcBef>
              <a:spcAft>
                <a:spcPts val="0"/>
              </a:spcAft>
              <a:buNone/>
            </a:pPr>
            <a:r>
              <a:rPr b="1" lang="en" sz="1200">
                <a:latin typeface="Calibri"/>
                <a:ea typeface="Calibri"/>
                <a:cs typeface="Calibri"/>
                <a:sym typeface="Calibri"/>
              </a:rPr>
              <a:t>Contoh lokasi:</a:t>
            </a:r>
            <a:r>
              <a:rPr lang="en" sz="1200">
                <a:latin typeface="Calibri"/>
                <a:ea typeface="Calibri"/>
                <a:cs typeface="Calibri"/>
                <a:sym typeface="Calibri"/>
              </a:rPr>
              <a:t> daerah pesisir yang mengalami kerusakan pada tempat-tempat tersebut</a:t>
            </a:r>
            <a:endParaRPr sz="1200">
              <a:latin typeface="Calibri"/>
              <a:ea typeface="Calibri"/>
              <a:cs typeface="Calibri"/>
              <a:sym typeface="Calibri"/>
            </a:endParaRPr>
          </a:p>
          <a:p>
            <a:pPr indent="0" lvl="0" marL="0" rtl="0" algn="l">
              <a:spcBef>
                <a:spcPts val="0"/>
              </a:spcBef>
              <a:spcAft>
                <a:spcPts val="0"/>
              </a:spcAft>
              <a:buNone/>
            </a:pPr>
            <a:r>
              <a:t/>
            </a:r>
            <a:endParaRPr sz="1200">
              <a:latin typeface="Calibri"/>
              <a:ea typeface="Calibri"/>
              <a:cs typeface="Calibri"/>
              <a:sym typeface="Calibri"/>
            </a:endParaRPr>
          </a:p>
          <a:p>
            <a:pPr indent="0" lvl="0" marL="0" rtl="0" algn="l">
              <a:spcBef>
                <a:spcPts val="0"/>
              </a:spcBef>
              <a:spcAft>
                <a:spcPts val="0"/>
              </a:spcAft>
              <a:buNone/>
            </a:pPr>
            <a:r>
              <a:rPr b="1" lang="en" sz="1200">
                <a:latin typeface="Calibri"/>
                <a:ea typeface="Calibri"/>
                <a:cs typeface="Calibri"/>
                <a:sym typeface="Calibri"/>
              </a:rPr>
              <a:t>Kebutuhan:</a:t>
            </a:r>
            <a:r>
              <a:rPr lang="en" sz="1200">
                <a:latin typeface="Calibri"/>
                <a:ea typeface="Calibri"/>
                <a:cs typeface="Calibri"/>
                <a:sym typeface="Calibri"/>
              </a:rPr>
              <a:t> ijin dari pemerintah setempat, mitra untuk pelestarian atau pemulihan</a:t>
            </a:r>
            <a:endParaRPr sz="1200">
              <a:latin typeface="Calibri"/>
              <a:ea typeface="Calibri"/>
              <a:cs typeface="Calibri"/>
              <a:sym typeface="Calibri"/>
            </a:endParaRPr>
          </a:p>
        </p:txBody>
      </p:sp>
      <p:sp>
        <p:nvSpPr>
          <p:cNvPr id="505" name="Google Shape;505;p48"/>
          <p:cNvSpPr txBox="1"/>
          <p:nvPr/>
        </p:nvSpPr>
        <p:spPr>
          <a:xfrm>
            <a:off x="7365600" y="1585750"/>
            <a:ext cx="1778400" cy="3140100"/>
          </a:xfrm>
          <a:prstGeom prst="rect">
            <a:avLst/>
          </a:prstGeom>
          <a:solidFill>
            <a:srgbClr val="D9D2E9"/>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200">
                <a:latin typeface="Calibri"/>
                <a:ea typeface="Calibri"/>
                <a:cs typeface="Calibri"/>
                <a:sym typeface="Calibri"/>
              </a:rPr>
              <a:t>Pembiasaan</a:t>
            </a:r>
            <a:r>
              <a:rPr b="1" lang="en" sz="1200">
                <a:latin typeface="Calibri"/>
                <a:ea typeface="Calibri"/>
                <a:cs typeface="Calibri"/>
                <a:sym typeface="Calibri"/>
              </a:rPr>
              <a:t> </a:t>
            </a:r>
            <a:r>
              <a:rPr b="1" lang="en" sz="1200">
                <a:latin typeface="Calibri"/>
                <a:ea typeface="Calibri"/>
                <a:cs typeface="Calibri"/>
                <a:sym typeface="Calibri"/>
              </a:rPr>
              <a:t>Bersepeda/ Jalan Kaki/Naik Kendaraan Umum</a:t>
            </a:r>
            <a:endParaRPr b="1" sz="1200">
              <a:latin typeface="Calibri"/>
              <a:ea typeface="Calibri"/>
              <a:cs typeface="Calibri"/>
              <a:sym typeface="Calibri"/>
            </a:endParaRPr>
          </a:p>
          <a:p>
            <a:pPr indent="0" lvl="0" marL="0" rtl="0" algn="l">
              <a:spcBef>
                <a:spcPts val="0"/>
              </a:spcBef>
              <a:spcAft>
                <a:spcPts val="0"/>
              </a:spcAft>
              <a:buNone/>
            </a:pPr>
            <a:r>
              <a:t/>
            </a:r>
            <a:endParaRPr sz="1200">
              <a:latin typeface="Calibri"/>
              <a:ea typeface="Calibri"/>
              <a:cs typeface="Calibri"/>
              <a:sym typeface="Calibri"/>
            </a:endParaRPr>
          </a:p>
          <a:p>
            <a:pPr indent="0" lvl="0" marL="0" rtl="0" algn="l">
              <a:spcBef>
                <a:spcPts val="0"/>
              </a:spcBef>
              <a:spcAft>
                <a:spcPts val="0"/>
              </a:spcAft>
              <a:buNone/>
            </a:pPr>
            <a:r>
              <a:rPr b="1" lang="en" sz="1200">
                <a:solidFill>
                  <a:schemeClr val="dk1"/>
                </a:solidFill>
                <a:latin typeface="Calibri"/>
                <a:ea typeface="Calibri"/>
                <a:cs typeface="Calibri"/>
                <a:sym typeface="Calibri"/>
              </a:rPr>
              <a:t>Masalah lokal</a:t>
            </a:r>
            <a:r>
              <a:rPr b="1" lang="en" sz="1200">
                <a:solidFill>
                  <a:schemeClr val="dk1"/>
                </a:solidFill>
                <a:latin typeface="Calibri"/>
                <a:ea typeface="Calibri"/>
                <a:cs typeface="Calibri"/>
                <a:sym typeface="Calibri"/>
              </a:rPr>
              <a:t>:</a:t>
            </a:r>
            <a:r>
              <a:rPr lang="en" sz="1200">
                <a:solidFill>
                  <a:schemeClr val="dk1"/>
                </a:solidFill>
                <a:latin typeface="Calibri"/>
                <a:ea typeface="Calibri"/>
                <a:cs typeface="Calibri"/>
                <a:sym typeface="Calibri"/>
              </a:rPr>
              <a:t> penggunaan kendaraan pribadi berlebihan </a:t>
            </a:r>
            <a:endParaRPr sz="1200">
              <a:solidFill>
                <a:schemeClr val="dk1"/>
              </a:solidFill>
              <a:latin typeface="Calibri"/>
              <a:ea typeface="Calibri"/>
              <a:cs typeface="Calibri"/>
              <a:sym typeface="Calibri"/>
            </a:endParaRPr>
          </a:p>
          <a:p>
            <a:pPr indent="0" lvl="0" marL="0" rtl="0" algn="l">
              <a:spcBef>
                <a:spcPts val="0"/>
              </a:spcBef>
              <a:spcAft>
                <a:spcPts val="0"/>
              </a:spcAft>
              <a:buNone/>
            </a:pPr>
            <a:r>
              <a:t/>
            </a:r>
            <a:endParaRPr sz="1200">
              <a:solidFill>
                <a:schemeClr val="dk1"/>
              </a:solidFill>
              <a:latin typeface="Calibri"/>
              <a:ea typeface="Calibri"/>
              <a:cs typeface="Calibri"/>
              <a:sym typeface="Calibri"/>
            </a:endParaRPr>
          </a:p>
          <a:p>
            <a:pPr indent="0" lvl="0" marL="0" rtl="0" algn="l">
              <a:spcBef>
                <a:spcPts val="0"/>
              </a:spcBef>
              <a:spcAft>
                <a:spcPts val="0"/>
              </a:spcAft>
              <a:buNone/>
            </a:pPr>
            <a:r>
              <a:rPr b="1" lang="en" sz="1200">
                <a:latin typeface="Calibri"/>
                <a:ea typeface="Calibri"/>
                <a:cs typeface="Calibri"/>
                <a:sym typeface="Calibri"/>
              </a:rPr>
              <a:t>Contoh lokasi:</a:t>
            </a:r>
            <a:r>
              <a:rPr lang="en" sz="1200">
                <a:latin typeface="Calibri"/>
                <a:ea typeface="Calibri"/>
                <a:cs typeface="Calibri"/>
                <a:sym typeface="Calibri"/>
              </a:rPr>
              <a:t> kota besar</a:t>
            </a:r>
            <a:endParaRPr sz="1200">
              <a:latin typeface="Calibri"/>
              <a:ea typeface="Calibri"/>
              <a:cs typeface="Calibri"/>
              <a:sym typeface="Calibri"/>
            </a:endParaRPr>
          </a:p>
          <a:p>
            <a:pPr indent="0" lvl="0" marL="0" rtl="0" algn="l">
              <a:spcBef>
                <a:spcPts val="0"/>
              </a:spcBef>
              <a:spcAft>
                <a:spcPts val="0"/>
              </a:spcAft>
              <a:buNone/>
            </a:pPr>
            <a:r>
              <a:t/>
            </a:r>
            <a:endParaRPr sz="1200">
              <a:latin typeface="Calibri"/>
              <a:ea typeface="Calibri"/>
              <a:cs typeface="Calibri"/>
              <a:sym typeface="Calibri"/>
            </a:endParaRPr>
          </a:p>
          <a:p>
            <a:pPr indent="0" lvl="0" marL="0" rtl="0" algn="l">
              <a:spcBef>
                <a:spcPts val="0"/>
              </a:spcBef>
              <a:spcAft>
                <a:spcPts val="0"/>
              </a:spcAft>
              <a:buNone/>
            </a:pPr>
            <a:r>
              <a:rPr b="1" lang="en" sz="1200">
                <a:latin typeface="Calibri"/>
                <a:ea typeface="Calibri"/>
                <a:cs typeface="Calibri"/>
                <a:sym typeface="Calibri"/>
              </a:rPr>
              <a:t>Kebutuhan:</a:t>
            </a:r>
            <a:r>
              <a:rPr lang="en" sz="1200">
                <a:latin typeface="Calibri"/>
                <a:ea typeface="Calibri"/>
                <a:cs typeface="Calibri"/>
                <a:sym typeface="Calibri"/>
              </a:rPr>
              <a:t> memastikan keselamatan </a:t>
            </a:r>
            <a:r>
              <a:rPr lang="en" sz="1200">
                <a:latin typeface="Calibri"/>
                <a:ea typeface="Calibri"/>
                <a:cs typeface="Calibri"/>
                <a:sym typeface="Calibri"/>
              </a:rPr>
              <a:t>peserta didik</a:t>
            </a:r>
            <a:r>
              <a:rPr lang="en" sz="1200">
                <a:latin typeface="Calibri"/>
                <a:ea typeface="Calibri"/>
                <a:cs typeface="Calibri"/>
                <a:sym typeface="Calibri"/>
              </a:rPr>
              <a:t> saat menggunakan moda transportasi alternatif (sepeda, jalan kaki, kendaraan umum)</a:t>
            </a:r>
            <a:endParaRPr sz="1200">
              <a:latin typeface="Calibri"/>
              <a:ea typeface="Calibri"/>
              <a:cs typeface="Calibri"/>
              <a:sym typeface="Calibri"/>
            </a:endParaRPr>
          </a:p>
        </p:txBody>
      </p:sp>
      <p:sp>
        <p:nvSpPr>
          <p:cNvPr id="506" name="Google Shape;506;p48"/>
          <p:cNvSpPr txBox="1"/>
          <p:nvPr/>
        </p:nvSpPr>
        <p:spPr>
          <a:xfrm>
            <a:off x="5476800" y="1585750"/>
            <a:ext cx="1838400" cy="3140100"/>
          </a:xfrm>
          <a:prstGeom prst="rect">
            <a:avLst/>
          </a:prstGeom>
          <a:solidFill>
            <a:srgbClr val="9FC5E8"/>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200">
                <a:latin typeface="Calibri"/>
                <a:ea typeface="Calibri"/>
                <a:cs typeface="Calibri"/>
                <a:sym typeface="Calibri"/>
              </a:rPr>
              <a:t>Aksi Menabung Air</a:t>
            </a:r>
            <a:endParaRPr b="1" sz="1200">
              <a:latin typeface="Calibri"/>
              <a:ea typeface="Calibri"/>
              <a:cs typeface="Calibri"/>
              <a:sym typeface="Calibri"/>
            </a:endParaRPr>
          </a:p>
          <a:p>
            <a:pPr indent="0" lvl="0" marL="0" rtl="0" algn="l">
              <a:spcBef>
                <a:spcPts val="0"/>
              </a:spcBef>
              <a:spcAft>
                <a:spcPts val="0"/>
              </a:spcAft>
              <a:buNone/>
            </a:pPr>
            <a:r>
              <a:t/>
            </a:r>
            <a:endParaRPr sz="1200">
              <a:latin typeface="Calibri"/>
              <a:ea typeface="Calibri"/>
              <a:cs typeface="Calibri"/>
              <a:sym typeface="Calibri"/>
            </a:endParaRPr>
          </a:p>
          <a:p>
            <a:pPr indent="0" lvl="0" marL="0" rtl="0" algn="l">
              <a:spcBef>
                <a:spcPts val="0"/>
              </a:spcBef>
              <a:spcAft>
                <a:spcPts val="0"/>
              </a:spcAft>
              <a:buNone/>
            </a:pPr>
            <a:r>
              <a:rPr b="1" lang="en" sz="1200">
                <a:solidFill>
                  <a:schemeClr val="dk1"/>
                </a:solidFill>
                <a:latin typeface="Calibri"/>
                <a:ea typeface="Calibri"/>
                <a:cs typeface="Calibri"/>
                <a:sym typeface="Calibri"/>
              </a:rPr>
              <a:t>Masalah lokal</a:t>
            </a:r>
            <a:r>
              <a:rPr b="1" lang="en" sz="1200">
                <a:solidFill>
                  <a:schemeClr val="dk1"/>
                </a:solidFill>
                <a:latin typeface="Calibri"/>
                <a:ea typeface="Calibri"/>
                <a:cs typeface="Calibri"/>
                <a:sym typeface="Calibri"/>
              </a:rPr>
              <a:t>:</a:t>
            </a:r>
            <a:r>
              <a:rPr lang="en" sz="1200">
                <a:solidFill>
                  <a:schemeClr val="dk1"/>
                </a:solidFill>
                <a:latin typeface="Calibri"/>
                <a:ea typeface="Calibri"/>
                <a:cs typeface="Calibri"/>
                <a:sym typeface="Calibri"/>
              </a:rPr>
              <a:t> kesulitan air bersih</a:t>
            </a:r>
            <a:endParaRPr sz="1200">
              <a:solidFill>
                <a:schemeClr val="dk1"/>
              </a:solidFill>
              <a:latin typeface="Calibri"/>
              <a:ea typeface="Calibri"/>
              <a:cs typeface="Calibri"/>
              <a:sym typeface="Calibri"/>
            </a:endParaRPr>
          </a:p>
          <a:p>
            <a:pPr indent="0" lvl="0" marL="0" rtl="0" algn="l">
              <a:spcBef>
                <a:spcPts val="0"/>
              </a:spcBef>
              <a:spcAft>
                <a:spcPts val="0"/>
              </a:spcAft>
              <a:buNone/>
            </a:pPr>
            <a:r>
              <a:t/>
            </a:r>
            <a:endParaRPr sz="1200">
              <a:solidFill>
                <a:schemeClr val="dk1"/>
              </a:solidFill>
              <a:latin typeface="Calibri"/>
              <a:ea typeface="Calibri"/>
              <a:cs typeface="Calibri"/>
              <a:sym typeface="Calibri"/>
            </a:endParaRPr>
          </a:p>
          <a:p>
            <a:pPr indent="0" lvl="0" marL="0" rtl="0" algn="l">
              <a:spcBef>
                <a:spcPts val="0"/>
              </a:spcBef>
              <a:spcAft>
                <a:spcPts val="0"/>
              </a:spcAft>
              <a:buNone/>
            </a:pPr>
            <a:r>
              <a:rPr b="1" lang="en" sz="1200">
                <a:latin typeface="Calibri"/>
                <a:ea typeface="Calibri"/>
                <a:cs typeface="Calibri"/>
                <a:sym typeface="Calibri"/>
              </a:rPr>
              <a:t>Contoh lokasi:</a:t>
            </a:r>
            <a:r>
              <a:rPr lang="en" sz="1200">
                <a:latin typeface="Calibri"/>
                <a:ea typeface="Calibri"/>
                <a:cs typeface="Calibri"/>
                <a:sym typeface="Calibri"/>
              </a:rPr>
              <a:t> daerah yang sering mengalami kekeringan atau banjir</a:t>
            </a:r>
            <a:endParaRPr sz="1200">
              <a:latin typeface="Calibri"/>
              <a:ea typeface="Calibri"/>
              <a:cs typeface="Calibri"/>
              <a:sym typeface="Calibri"/>
            </a:endParaRPr>
          </a:p>
          <a:p>
            <a:pPr indent="0" lvl="0" marL="0" rtl="0" algn="l">
              <a:spcBef>
                <a:spcPts val="0"/>
              </a:spcBef>
              <a:spcAft>
                <a:spcPts val="0"/>
              </a:spcAft>
              <a:buNone/>
            </a:pPr>
            <a:r>
              <a:t/>
            </a:r>
            <a:endParaRPr sz="1200">
              <a:latin typeface="Calibri"/>
              <a:ea typeface="Calibri"/>
              <a:cs typeface="Calibri"/>
              <a:sym typeface="Calibri"/>
            </a:endParaRPr>
          </a:p>
          <a:p>
            <a:pPr indent="0" lvl="0" marL="0" rtl="0" algn="l">
              <a:spcBef>
                <a:spcPts val="0"/>
              </a:spcBef>
              <a:spcAft>
                <a:spcPts val="0"/>
              </a:spcAft>
              <a:buNone/>
            </a:pPr>
            <a:r>
              <a:rPr b="1" lang="en" sz="1200">
                <a:latin typeface="Calibri"/>
                <a:ea typeface="Calibri"/>
                <a:cs typeface="Calibri"/>
                <a:sym typeface="Calibri"/>
              </a:rPr>
              <a:t>Kebutuhan:</a:t>
            </a:r>
            <a:r>
              <a:rPr lang="en" sz="1200">
                <a:latin typeface="Calibri"/>
                <a:ea typeface="Calibri"/>
                <a:cs typeface="Calibri"/>
                <a:sym typeface="Calibri"/>
              </a:rPr>
              <a:t> pengetahuan teknis tentang berbagai cara menabung air (biopori, tangkapan embun, tadah hujan, pemurnian air kotor, dan lain sebagainya) </a:t>
            </a:r>
            <a:endParaRPr sz="1200">
              <a:latin typeface="Calibri"/>
              <a:ea typeface="Calibri"/>
              <a:cs typeface="Calibri"/>
              <a:sym typeface="Calibri"/>
            </a:endParaRPr>
          </a:p>
        </p:txBody>
      </p:sp>
      <p:sp>
        <p:nvSpPr>
          <p:cNvPr id="507" name="Google Shape;507;p48"/>
          <p:cNvSpPr txBox="1"/>
          <p:nvPr/>
        </p:nvSpPr>
        <p:spPr>
          <a:xfrm>
            <a:off x="76200" y="548000"/>
            <a:ext cx="8919900" cy="8619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 sz="1100">
                <a:latin typeface="Calibri"/>
                <a:ea typeface="Calibri"/>
                <a:cs typeface="Calibri"/>
                <a:sym typeface="Calibri"/>
              </a:rPr>
              <a:t>Tujuan projek ini adalah memampukan </a:t>
            </a:r>
            <a:r>
              <a:rPr lang="en" sz="1100">
                <a:latin typeface="Calibri"/>
                <a:ea typeface="Calibri"/>
                <a:cs typeface="Calibri"/>
                <a:sym typeface="Calibri"/>
              </a:rPr>
              <a:t>peserta didik</a:t>
            </a:r>
            <a:r>
              <a:rPr lang="en" sz="1100">
                <a:latin typeface="Calibri"/>
                <a:ea typeface="Calibri"/>
                <a:cs typeface="Calibri"/>
                <a:sym typeface="Calibri"/>
              </a:rPr>
              <a:t> menanggulangi perubahan iklim. Karena itu, sewaktu memilih aksi mitigasi, guru perlu memastikan bahwa aksi tersebut: (1) kontekstual/menyasar permasalahan nyata di daerah, dan (2) berdampak nyata. Aksi seperti kampanye atau membuat karya tidak diprioritaskan dalam aktivitas ini. Alih-alih, beberapa contoh berikut dapat menjadi inspirasi tentang bentuk aksi yang lebih sesuai. Guru dan </a:t>
            </a:r>
            <a:r>
              <a:rPr lang="en" sz="1100">
                <a:latin typeface="Calibri"/>
                <a:ea typeface="Calibri"/>
                <a:cs typeface="Calibri"/>
                <a:sym typeface="Calibri"/>
              </a:rPr>
              <a:t>peserta didik</a:t>
            </a:r>
            <a:r>
              <a:rPr lang="en" sz="1100">
                <a:latin typeface="Calibri"/>
                <a:ea typeface="Calibri"/>
                <a:cs typeface="Calibri"/>
                <a:sym typeface="Calibri"/>
              </a:rPr>
              <a:t> sangat bisa memodifikasi atau mengembangkan aksi lain, selama berdampak nyata untuk masalah kontekstual daerahnya.</a:t>
            </a:r>
            <a:endParaRPr sz="1100">
              <a:latin typeface="Calibri"/>
              <a:ea typeface="Calibri"/>
              <a:cs typeface="Calibri"/>
              <a:sym typeface="Calibri"/>
            </a:endParaRPr>
          </a:p>
        </p:txBody>
      </p:sp>
      <p:sp>
        <p:nvSpPr>
          <p:cNvPr id="508" name="Google Shape;508;p48"/>
          <p:cNvSpPr txBox="1"/>
          <p:nvPr>
            <p:ph idx="12" type="sldNum"/>
          </p:nvPr>
        </p:nvSpPr>
        <p:spPr>
          <a:xfrm>
            <a:off x="8548658" y="47394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2" name="Shape 512"/>
        <p:cNvGrpSpPr/>
        <p:nvPr/>
      </p:nvGrpSpPr>
      <p:grpSpPr>
        <a:xfrm>
          <a:off x="0" y="0"/>
          <a:ext cx="0" cy="0"/>
          <a:chOff x="0" y="0"/>
          <a:chExt cx="0" cy="0"/>
        </a:xfrm>
      </p:grpSpPr>
      <p:sp>
        <p:nvSpPr>
          <p:cNvPr id="513" name="Google Shape;513;p49"/>
          <p:cNvSpPr txBox="1"/>
          <p:nvPr/>
        </p:nvSpPr>
        <p:spPr>
          <a:xfrm>
            <a:off x="2179775" y="217650"/>
            <a:ext cx="4570200" cy="4863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latin typeface="Calibri"/>
                <a:ea typeface="Calibri"/>
                <a:cs typeface="Calibri"/>
                <a:sym typeface="Calibri"/>
              </a:rPr>
              <a:t>Persiapan</a:t>
            </a:r>
            <a:endParaRPr b="1">
              <a:latin typeface="Calibri"/>
              <a:ea typeface="Calibri"/>
              <a:cs typeface="Calibri"/>
              <a:sym typeface="Calibri"/>
            </a:endParaRPr>
          </a:p>
          <a:p>
            <a:pPr indent="0" lvl="0" marL="0" rtl="0" algn="l">
              <a:spcBef>
                <a:spcPts val="0"/>
              </a:spcBef>
              <a:spcAft>
                <a:spcPts val="0"/>
              </a:spcAft>
              <a:buNone/>
            </a:pPr>
            <a:r>
              <a:rPr lang="en" sz="1200">
                <a:latin typeface="Calibri"/>
                <a:ea typeface="Calibri"/>
                <a:cs typeface="Calibri"/>
                <a:sym typeface="Calibri"/>
              </a:rPr>
              <a:t>Sebelum kelompok memulai pelaksanaan aksi, guru membekali </a:t>
            </a:r>
            <a:r>
              <a:rPr lang="en" sz="1200">
                <a:latin typeface="Calibri"/>
                <a:ea typeface="Calibri"/>
                <a:cs typeface="Calibri"/>
                <a:sym typeface="Calibri"/>
              </a:rPr>
              <a:t>peserta didik</a:t>
            </a:r>
            <a:r>
              <a:rPr lang="en" sz="1200">
                <a:latin typeface="Calibri"/>
                <a:ea typeface="Calibri"/>
                <a:cs typeface="Calibri"/>
                <a:sym typeface="Calibri"/>
              </a:rPr>
              <a:t> dengan Etika Berkegiatan di Alam Terbuka (lihat tips di halaman 10).</a:t>
            </a:r>
            <a:endParaRPr sz="1200">
              <a:latin typeface="Calibri"/>
              <a:ea typeface="Calibri"/>
              <a:cs typeface="Calibri"/>
              <a:sym typeface="Calibri"/>
            </a:endParaRPr>
          </a:p>
          <a:p>
            <a:pPr indent="0" lvl="0" marL="0" rtl="0" algn="l">
              <a:spcBef>
                <a:spcPts val="0"/>
              </a:spcBef>
              <a:spcAft>
                <a:spcPts val="0"/>
              </a:spcAft>
              <a:buNone/>
            </a:pPr>
            <a:r>
              <a:t/>
            </a:r>
            <a:endParaRPr sz="1200">
              <a:latin typeface="Calibri"/>
              <a:ea typeface="Calibri"/>
              <a:cs typeface="Calibri"/>
              <a:sym typeface="Calibri"/>
            </a:endParaRPr>
          </a:p>
          <a:p>
            <a:pPr indent="0" lvl="0" marL="0" rtl="0" algn="l">
              <a:spcBef>
                <a:spcPts val="0"/>
              </a:spcBef>
              <a:spcAft>
                <a:spcPts val="0"/>
              </a:spcAft>
              <a:buNone/>
            </a:pPr>
            <a:r>
              <a:rPr b="1" lang="en">
                <a:latin typeface="Calibri"/>
                <a:ea typeface="Calibri"/>
                <a:cs typeface="Calibri"/>
                <a:sym typeface="Calibri"/>
              </a:rPr>
              <a:t>Pelaksanaan</a:t>
            </a:r>
            <a:endParaRPr b="1">
              <a:latin typeface="Calibri"/>
              <a:ea typeface="Calibri"/>
              <a:cs typeface="Calibri"/>
              <a:sym typeface="Calibri"/>
            </a:endParaRPr>
          </a:p>
          <a:p>
            <a:pPr indent="0" lvl="0" marL="0" rtl="0" algn="l">
              <a:spcBef>
                <a:spcPts val="0"/>
              </a:spcBef>
              <a:spcAft>
                <a:spcPts val="0"/>
              </a:spcAft>
              <a:buNone/>
            </a:pPr>
            <a:r>
              <a:rPr lang="en" sz="1200">
                <a:latin typeface="Calibri"/>
                <a:ea typeface="Calibri"/>
                <a:cs typeface="Calibri"/>
                <a:sym typeface="Calibri"/>
              </a:rPr>
              <a:t>1. Aktivitas ini dapat dipecah menjadi beberapa pertemuan sesuai kebutuhan aksi setiap kelompok.</a:t>
            </a:r>
            <a:endParaRPr sz="1200">
              <a:latin typeface="Calibri"/>
              <a:ea typeface="Calibri"/>
              <a:cs typeface="Calibri"/>
              <a:sym typeface="Calibri"/>
            </a:endParaRPr>
          </a:p>
          <a:p>
            <a:pPr indent="0" lvl="0" marL="0" rtl="0" algn="l">
              <a:spcBef>
                <a:spcPts val="0"/>
              </a:spcBef>
              <a:spcAft>
                <a:spcPts val="0"/>
              </a:spcAft>
              <a:buNone/>
            </a:pPr>
            <a:r>
              <a:rPr lang="en" sz="1200">
                <a:latin typeface="Calibri"/>
                <a:ea typeface="Calibri"/>
                <a:cs typeface="Calibri"/>
                <a:sym typeface="Calibri"/>
              </a:rPr>
              <a:t>2. Setiap kelompok menjalankan aksi masing-masing sesuai jadwal di rencana aksi. Karena jadwal setiap kelompok berbeda, guru perlu merencanakan jadwal pertemuan kelas untuk memantau kemajuan aksi setiap kelompok.</a:t>
            </a:r>
            <a:endParaRPr sz="1200">
              <a:latin typeface="Calibri"/>
              <a:ea typeface="Calibri"/>
              <a:cs typeface="Calibri"/>
              <a:sym typeface="Calibri"/>
            </a:endParaRPr>
          </a:p>
          <a:p>
            <a:pPr indent="0" lvl="0" marL="0" rtl="0" algn="l">
              <a:spcBef>
                <a:spcPts val="0"/>
              </a:spcBef>
              <a:spcAft>
                <a:spcPts val="0"/>
              </a:spcAft>
              <a:buNone/>
            </a:pPr>
            <a:r>
              <a:rPr lang="en" sz="1200">
                <a:latin typeface="Calibri"/>
                <a:ea typeface="Calibri"/>
                <a:cs typeface="Calibri"/>
                <a:sym typeface="Calibri"/>
              </a:rPr>
              <a:t>3. Guru memantau, memberikan konsultasi dan mendampingi </a:t>
            </a:r>
            <a:r>
              <a:rPr lang="en" sz="1200">
                <a:latin typeface="Calibri"/>
                <a:ea typeface="Calibri"/>
                <a:cs typeface="Calibri"/>
                <a:sym typeface="Calibri"/>
              </a:rPr>
              <a:t>peserta didik</a:t>
            </a:r>
            <a:r>
              <a:rPr lang="en" sz="1200">
                <a:latin typeface="Calibri"/>
                <a:ea typeface="Calibri"/>
                <a:cs typeface="Calibri"/>
                <a:sym typeface="Calibri"/>
              </a:rPr>
              <a:t> dalam pelaksanaan aksi.</a:t>
            </a:r>
            <a:endParaRPr sz="1200">
              <a:latin typeface="Calibri"/>
              <a:ea typeface="Calibri"/>
              <a:cs typeface="Calibri"/>
              <a:sym typeface="Calibri"/>
            </a:endParaRPr>
          </a:p>
          <a:p>
            <a:pPr indent="0" lvl="0" marL="0" rtl="0" algn="l">
              <a:spcBef>
                <a:spcPts val="0"/>
              </a:spcBef>
              <a:spcAft>
                <a:spcPts val="0"/>
              </a:spcAft>
              <a:buNone/>
            </a:pPr>
            <a:r>
              <a:rPr lang="en" sz="1200">
                <a:latin typeface="Calibri"/>
                <a:ea typeface="Calibri"/>
                <a:cs typeface="Calibri"/>
                <a:sym typeface="Calibri"/>
              </a:rPr>
              <a:t>4. </a:t>
            </a:r>
            <a:r>
              <a:rPr lang="en" sz="1200">
                <a:latin typeface="Calibri"/>
                <a:ea typeface="Calibri"/>
                <a:cs typeface="Calibri"/>
                <a:sym typeface="Calibri"/>
              </a:rPr>
              <a:t>peserta didik</a:t>
            </a:r>
            <a:r>
              <a:rPr lang="en" sz="1200">
                <a:latin typeface="Calibri"/>
                <a:ea typeface="Calibri"/>
                <a:cs typeface="Calibri"/>
                <a:sym typeface="Calibri"/>
              </a:rPr>
              <a:t> wajib mendokumentasikan tahap-tahap pelaksanaan aksi kelompok. Idealnya dokumentasi berupa video atau foto kegiatan, tetapi jika </a:t>
            </a:r>
            <a:r>
              <a:rPr lang="en" sz="1200">
                <a:latin typeface="Calibri"/>
                <a:ea typeface="Calibri"/>
                <a:cs typeface="Calibri"/>
                <a:sym typeface="Calibri"/>
              </a:rPr>
              <a:t>peserta didik</a:t>
            </a:r>
            <a:r>
              <a:rPr lang="en" sz="1200">
                <a:latin typeface="Calibri"/>
                <a:ea typeface="Calibri"/>
                <a:cs typeface="Calibri"/>
                <a:sym typeface="Calibri"/>
              </a:rPr>
              <a:t> tidak memiliki kamera, dokumentasi dapat dibuat dalam bentuk gambar dan catatan di jurnal projek. </a:t>
            </a:r>
            <a:r>
              <a:rPr lang="en" sz="1200">
                <a:latin typeface="Calibri"/>
                <a:ea typeface="Calibri"/>
                <a:cs typeface="Calibri"/>
                <a:sym typeface="Calibri"/>
              </a:rPr>
              <a:t>peserta didik</a:t>
            </a:r>
            <a:r>
              <a:rPr lang="en" sz="1200">
                <a:latin typeface="Calibri"/>
                <a:ea typeface="Calibri"/>
                <a:cs typeface="Calibri"/>
                <a:sym typeface="Calibri"/>
              </a:rPr>
              <a:t> juga dapat menyimpan benda-benda seperti tiket, sertifikat, dan sejenisnya yang mereka peroleh selama pelaksanaan aksi.</a:t>
            </a:r>
            <a:endParaRPr sz="1200">
              <a:latin typeface="Calibri"/>
              <a:ea typeface="Calibri"/>
              <a:cs typeface="Calibri"/>
              <a:sym typeface="Calibri"/>
            </a:endParaRPr>
          </a:p>
          <a:p>
            <a:pPr indent="0" lvl="0" marL="0" rtl="0" algn="l">
              <a:spcBef>
                <a:spcPts val="0"/>
              </a:spcBef>
              <a:spcAft>
                <a:spcPts val="0"/>
              </a:spcAft>
              <a:buNone/>
            </a:pPr>
            <a:r>
              <a:rPr lang="en" sz="1200">
                <a:latin typeface="Calibri"/>
                <a:ea typeface="Calibri"/>
                <a:cs typeface="Calibri"/>
                <a:sym typeface="Calibri"/>
              </a:rPr>
              <a:t>5. Setelah semua kelompok selesai melaksanakan aksi, guru menjadwalkan pertemuan kelas. Dalam pertemuan kelas, setiap kelompok menghimpun dokumentasi aksi mereka dalam bentuk kolase, video, atau bentuk lain sesuai kesepakatan kelas. Karya kelompok disimpan untuk aktivitas berikutnya.</a:t>
            </a:r>
            <a:endParaRPr sz="1200">
              <a:latin typeface="Calibri"/>
              <a:ea typeface="Calibri"/>
              <a:cs typeface="Calibri"/>
              <a:sym typeface="Calibri"/>
            </a:endParaRPr>
          </a:p>
        </p:txBody>
      </p:sp>
      <p:sp>
        <p:nvSpPr>
          <p:cNvPr id="514" name="Google Shape;514;p49"/>
          <p:cNvSpPr txBox="1"/>
          <p:nvPr/>
        </p:nvSpPr>
        <p:spPr>
          <a:xfrm>
            <a:off x="264875" y="286500"/>
            <a:ext cx="1838700" cy="4663800"/>
          </a:xfrm>
          <a:prstGeom prst="rect">
            <a:avLst/>
          </a:prstGeom>
          <a:solidFill>
            <a:srgbClr val="D9EAD3"/>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300">
                <a:latin typeface="Calibri"/>
                <a:ea typeface="Calibri"/>
                <a:cs typeface="Calibri"/>
                <a:sym typeface="Calibri"/>
              </a:rPr>
              <a:t>Topik 6</a:t>
            </a:r>
            <a:endParaRPr b="1" sz="1300">
              <a:latin typeface="Calibri"/>
              <a:ea typeface="Calibri"/>
              <a:cs typeface="Calibri"/>
              <a:sym typeface="Calibri"/>
            </a:endParaRPr>
          </a:p>
          <a:p>
            <a:pPr indent="0" lvl="0" marL="0" rtl="0" algn="l">
              <a:spcBef>
                <a:spcPts val="0"/>
              </a:spcBef>
              <a:spcAft>
                <a:spcPts val="0"/>
              </a:spcAft>
              <a:buNone/>
            </a:pPr>
            <a:r>
              <a:rPr b="1" lang="en" sz="1300">
                <a:latin typeface="Calibri"/>
                <a:ea typeface="Calibri"/>
                <a:cs typeface="Calibri"/>
                <a:sym typeface="Calibri"/>
              </a:rPr>
              <a:t>Mitigasi: Aksiku untuk Iklim</a:t>
            </a:r>
            <a:endParaRPr b="1" sz="1300">
              <a:latin typeface="Calibri"/>
              <a:ea typeface="Calibri"/>
              <a:cs typeface="Calibri"/>
              <a:sym typeface="Calibri"/>
            </a:endParaRPr>
          </a:p>
          <a:p>
            <a:pPr indent="0" lvl="0" marL="0" rtl="0" algn="l">
              <a:spcBef>
                <a:spcPts val="0"/>
              </a:spcBef>
              <a:spcAft>
                <a:spcPts val="0"/>
              </a:spcAft>
              <a:buNone/>
            </a:pPr>
            <a:r>
              <a:rPr lang="en" sz="1200">
                <a:latin typeface="Calibri"/>
                <a:ea typeface="Calibri"/>
                <a:cs typeface="Calibri"/>
                <a:sym typeface="Calibri"/>
              </a:rPr>
              <a:t>Aktivitas 15</a:t>
            </a:r>
            <a:endParaRPr sz="1200">
              <a:latin typeface="Calibri"/>
              <a:ea typeface="Calibri"/>
              <a:cs typeface="Calibri"/>
              <a:sym typeface="Calibri"/>
            </a:endParaRPr>
          </a:p>
          <a:p>
            <a:pPr indent="0" lvl="0" marL="0" rtl="0" algn="l">
              <a:spcBef>
                <a:spcPts val="0"/>
              </a:spcBef>
              <a:spcAft>
                <a:spcPts val="0"/>
              </a:spcAft>
              <a:buNone/>
            </a:pPr>
            <a:r>
              <a:t/>
            </a:r>
            <a:endParaRPr sz="1200">
              <a:latin typeface="Calibri"/>
              <a:ea typeface="Calibri"/>
              <a:cs typeface="Calibri"/>
              <a:sym typeface="Calibri"/>
            </a:endParaRPr>
          </a:p>
          <a:p>
            <a:pPr indent="0" lvl="0" marL="0" rtl="0" algn="l">
              <a:spcBef>
                <a:spcPts val="0"/>
              </a:spcBef>
              <a:spcAft>
                <a:spcPts val="0"/>
              </a:spcAft>
              <a:buNone/>
            </a:pPr>
            <a:r>
              <a:t/>
            </a:r>
            <a:endParaRPr sz="1200">
              <a:latin typeface="Calibri"/>
              <a:ea typeface="Calibri"/>
              <a:cs typeface="Calibri"/>
              <a:sym typeface="Calibri"/>
            </a:endParaRPr>
          </a:p>
          <a:p>
            <a:pPr indent="0" lvl="0" marL="0" rtl="0" algn="l">
              <a:spcBef>
                <a:spcPts val="0"/>
              </a:spcBef>
              <a:spcAft>
                <a:spcPts val="0"/>
              </a:spcAft>
              <a:buNone/>
            </a:pPr>
            <a:r>
              <a:t/>
            </a:r>
            <a:endParaRPr sz="1200">
              <a:latin typeface="Calibri"/>
              <a:ea typeface="Calibri"/>
              <a:cs typeface="Calibri"/>
              <a:sym typeface="Calibri"/>
            </a:endParaRPr>
          </a:p>
          <a:p>
            <a:pPr indent="0" lvl="0" marL="0" rtl="0" algn="l">
              <a:spcBef>
                <a:spcPts val="0"/>
              </a:spcBef>
              <a:spcAft>
                <a:spcPts val="0"/>
              </a:spcAft>
              <a:buNone/>
            </a:pPr>
            <a:r>
              <a:t/>
            </a:r>
            <a:endParaRPr sz="1200">
              <a:latin typeface="Calibri"/>
              <a:ea typeface="Calibri"/>
              <a:cs typeface="Calibri"/>
              <a:sym typeface="Calibri"/>
            </a:endParaRPr>
          </a:p>
          <a:p>
            <a:pPr indent="0" lvl="0" marL="0" rtl="0" algn="l">
              <a:spcBef>
                <a:spcPts val="0"/>
              </a:spcBef>
              <a:spcAft>
                <a:spcPts val="0"/>
              </a:spcAft>
              <a:buNone/>
            </a:pPr>
            <a:r>
              <a:rPr b="1" lang="en" sz="1200">
                <a:latin typeface="Calibri"/>
                <a:ea typeface="Calibri"/>
                <a:cs typeface="Calibri"/>
                <a:sym typeface="Calibri"/>
              </a:rPr>
              <a:t>Tujuan</a:t>
            </a:r>
            <a:endParaRPr b="1" sz="1200">
              <a:latin typeface="Calibri"/>
              <a:ea typeface="Calibri"/>
              <a:cs typeface="Calibri"/>
              <a:sym typeface="Calibri"/>
            </a:endParaRPr>
          </a:p>
          <a:p>
            <a:pPr indent="0" lvl="0" marL="0" rtl="0" algn="l">
              <a:spcBef>
                <a:spcPts val="0"/>
              </a:spcBef>
              <a:spcAft>
                <a:spcPts val="0"/>
              </a:spcAft>
              <a:buNone/>
            </a:pPr>
            <a:r>
              <a:rPr lang="en" sz="1200">
                <a:latin typeface="Calibri"/>
                <a:ea typeface="Calibri"/>
                <a:cs typeface="Calibri"/>
                <a:sym typeface="Calibri"/>
              </a:rPr>
              <a:t>- Melatih kerjasama mencapai tujuan bersama</a:t>
            </a:r>
            <a:endParaRPr sz="1200">
              <a:latin typeface="Calibri"/>
              <a:ea typeface="Calibri"/>
              <a:cs typeface="Calibri"/>
              <a:sym typeface="Calibri"/>
            </a:endParaRPr>
          </a:p>
          <a:p>
            <a:pPr indent="0" lvl="0" marL="0" rtl="0" algn="l">
              <a:spcBef>
                <a:spcPts val="0"/>
              </a:spcBef>
              <a:spcAft>
                <a:spcPts val="0"/>
              </a:spcAft>
              <a:buNone/>
            </a:pPr>
            <a:r>
              <a:rPr lang="en" sz="1200">
                <a:latin typeface="Calibri"/>
                <a:ea typeface="Calibri"/>
                <a:cs typeface="Calibri"/>
                <a:sym typeface="Calibri"/>
              </a:rPr>
              <a:t>- Dampak nyata pembelajaran: mitigasi iklim dalam skala kecil</a:t>
            </a:r>
            <a:endParaRPr sz="1200">
              <a:latin typeface="Calibri"/>
              <a:ea typeface="Calibri"/>
              <a:cs typeface="Calibri"/>
              <a:sym typeface="Calibri"/>
            </a:endParaRPr>
          </a:p>
          <a:p>
            <a:pPr indent="0" lvl="0" marL="0" rtl="0" algn="l">
              <a:spcBef>
                <a:spcPts val="0"/>
              </a:spcBef>
              <a:spcAft>
                <a:spcPts val="0"/>
              </a:spcAft>
              <a:buNone/>
            </a:pPr>
            <a:r>
              <a:t/>
            </a:r>
            <a:endParaRPr sz="1200">
              <a:latin typeface="Calibri"/>
              <a:ea typeface="Calibri"/>
              <a:cs typeface="Calibri"/>
              <a:sym typeface="Calibri"/>
            </a:endParaRPr>
          </a:p>
          <a:p>
            <a:pPr indent="0" lvl="0" marL="0" rtl="0" algn="l">
              <a:spcBef>
                <a:spcPts val="0"/>
              </a:spcBef>
              <a:spcAft>
                <a:spcPts val="0"/>
              </a:spcAft>
              <a:buNone/>
            </a:pPr>
            <a:r>
              <a:t/>
            </a:r>
            <a:endParaRPr sz="1200">
              <a:latin typeface="Calibri"/>
              <a:ea typeface="Calibri"/>
              <a:cs typeface="Calibri"/>
              <a:sym typeface="Calibri"/>
            </a:endParaRPr>
          </a:p>
          <a:p>
            <a:pPr indent="0" lvl="0" marL="0" rtl="0" algn="l">
              <a:spcBef>
                <a:spcPts val="0"/>
              </a:spcBef>
              <a:spcAft>
                <a:spcPts val="0"/>
              </a:spcAft>
              <a:buNone/>
            </a:pPr>
            <a:r>
              <a:t/>
            </a:r>
            <a:endParaRPr sz="1200">
              <a:latin typeface="Calibri"/>
              <a:ea typeface="Calibri"/>
              <a:cs typeface="Calibri"/>
              <a:sym typeface="Calibri"/>
            </a:endParaRPr>
          </a:p>
          <a:p>
            <a:pPr indent="0" lvl="0" marL="0" rtl="0" algn="l">
              <a:spcBef>
                <a:spcPts val="0"/>
              </a:spcBef>
              <a:spcAft>
                <a:spcPts val="0"/>
              </a:spcAft>
              <a:buNone/>
            </a:pPr>
            <a:r>
              <a:t/>
            </a:r>
            <a:endParaRPr sz="1200">
              <a:latin typeface="Calibri"/>
              <a:ea typeface="Calibri"/>
              <a:cs typeface="Calibri"/>
              <a:sym typeface="Calibri"/>
            </a:endParaRPr>
          </a:p>
          <a:p>
            <a:pPr indent="0" lvl="0" marL="0" rtl="0" algn="l">
              <a:spcBef>
                <a:spcPts val="0"/>
              </a:spcBef>
              <a:spcAft>
                <a:spcPts val="0"/>
              </a:spcAft>
              <a:buNone/>
            </a:pPr>
            <a:r>
              <a:rPr b="1" lang="en" sz="1200">
                <a:latin typeface="Calibri"/>
                <a:ea typeface="Calibri"/>
                <a:cs typeface="Calibri"/>
                <a:sym typeface="Calibri"/>
              </a:rPr>
              <a:t>Waktu:</a:t>
            </a:r>
            <a:endParaRPr sz="1200">
              <a:latin typeface="Calibri"/>
              <a:ea typeface="Calibri"/>
              <a:cs typeface="Calibri"/>
              <a:sym typeface="Calibri"/>
            </a:endParaRPr>
          </a:p>
          <a:p>
            <a:pPr indent="0" lvl="0" marL="0" rtl="0" algn="l">
              <a:spcBef>
                <a:spcPts val="0"/>
              </a:spcBef>
              <a:spcAft>
                <a:spcPts val="0"/>
              </a:spcAft>
              <a:buNone/>
            </a:pPr>
            <a:r>
              <a:rPr lang="en" sz="1200">
                <a:latin typeface="Calibri"/>
                <a:ea typeface="Calibri"/>
                <a:cs typeface="Calibri"/>
                <a:sym typeface="Calibri"/>
              </a:rPr>
              <a:t>8 JP (280 menit)</a:t>
            </a:r>
            <a:endParaRPr sz="1200">
              <a:latin typeface="Calibri"/>
              <a:ea typeface="Calibri"/>
              <a:cs typeface="Calibri"/>
              <a:sym typeface="Calibri"/>
            </a:endParaRPr>
          </a:p>
          <a:p>
            <a:pPr indent="0" lvl="0" marL="0" rtl="0" algn="l">
              <a:spcBef>
                <a:spcPts val="0"/>
              </a:spcBef>
              <a:spcAft>
                <a:spcPts val="0"/>
              </a:spcAft>
              <a:buNone/>
            </a:pPr>
            <a:r>
              <a:rPr b="1" lang="en" sz="1200">
                <a:latin typeface="Calibri"/>
                <a:ea typeface="Calibri"/>
                <a:cs typeface="Calibri"/>
                <a:sym typeface="Calibri"/>
              </a:rPr>
              <a:t>Bahan: </a:t>
            </a:r>
            <a:r>
              <a:rPr lang="en" sz="1200">
                <a:latin typeface="Calibri"/>
                <a:ea typeface="Calibri"/>
                <a:cs typeface="Calibri"/>
                <a:sym typeface="Calibri"/>
              </a:rPr>
              <a:t>sesuai pilihan aksi kelompok</a:t>
            </a:r>
            <a:endParaRPr sz="1200">
              <a:latin typeface="Calibri"/>
              <a:ea typeface="Calibri"/>
              <a:cs typeface="Calibri"/>
              <a:sym typeface="Calibri"/>
            </a:endParaRPr>
          </a:p>
          <a:p>
            <a:pPr indent="0" lvl="0" marL="0" rtl="0" algn="l">
              <a:spcBef>
                <a:spcPts val="0"/>
              </a:spcBef>
              <a:spcAft>
                <a:spcPts val="0"/>
              </a:spcAft>
              <a:buNone/>
            </a:pPr>
            <a:r>
              <a:rPr b="1" lang="en" sz="1200">
                <a:latin typeface="Calibri"/>
                <a:ea typeface="Calibri"/>
                <a:cs typeface="Calibri"/>
                <a:sym typeface="Calibri"/>
              </a:rPr>
              <a:t>Peran guru:</a:t>
            </a:r>
            <a:endParaRPr sz="1200">
              <a:latin typeface="Calibri"/>
              <a:ea typeface="Calibri"/>
              <a:cs typeface="Calibri"/>
              <a:sym typeface="Calibri"/>
            </a:endParaRPr>
          </a:p>
          <a:p>
            <a:pPr indent="0" lvl="0" marL="0" rtl="0" algn="l">
              <a:spcBef>
                <a:spcPts val="0"/>
              </a:spcBef>
              <a:spcAft>
                <a:spcPts val="0"/>
              </a:spcAft>
              <a:buNone/>
            </a:pPr>
            <a:r>
              <a:rPr lang="en" sz="1200">
                <a:latin typeface="Calibri"/>
                <a:ea typeface="Calibri"/>
                <a:cs typeface="Calibri"/>
                <a:sym typeface="Calibri"/>
              </a:rPr>
              <a:t>Konsultan, fasilitator</a:t>
            </a:r>
            <a:endParaRPr sz="1200">
              <a:latin typeface="Calibri"/>
              <a:ea typeface="Calibri"/>
              <a:cs typeface="Calibri"/>
              <a:sym typeface="Calibri"/>
            </a:endParaRPr>
          </a:p>
        </p:txBody>
      </p:sp>
      <p:sp>
        <p:nvSpPr>
          <p:cNvPr id="515" name="Google Shape;515;p49"/>
          <p:cNvSpPr txBox="1"/>
          <p:nvPr/>
        </p:nvSpPr>
        <p:spPr>
          <a:xfrm>
            <a:off x="6845750" y="2643950"/>
            <a:ext cx="2030700" cy="1877700"/>
          </a:xfrm>
          <a:prstGeom prst="rect">
            <a:avLst/>
          </a:prstGeom>
          <a:solidFill>
            <a:srgbClr val="D9D9D9"/>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100">
                <a:latin typeface="Calibri"/>
                <a:ea typeface="Calibri"/>
                <a:cs typeface="Calibri"/>
                <a:sym typeface="Calibri"/>
              </a:rPr>
              <a:t>Tips</a:t>
            </a:r>
            <a:endParaRPr b="1" sz="1100">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 sz="1100">
                <a:solidFill>
                  <a:schemeClr val="dk1"/>
                </a:solidFill>
                <a:latin typeface="Calibri"/>
                <a:ea typeface="Calibri"/>
                <a:cs typeface="Calibri"/>
                <a:sym typeface="Calibri"/>
              </a:rPr>
              <a:t>Ketika peserta didik sedang merancang aksi, guru dapat memberikan batasan waktu untuk pelaksanaan aksi, misalnya ‘2 minggu’. Dengan adanya batasan, peserta didik memiliki acuan untuk menentukan target dan rancangan aksi.</a:t>
            </a:r>
            <a:endParaRPr sz="1100">
              <a:solidFill>
                <a:schemeClr val="dk1"/>
              </a:solidFill>
              <a:latin typeface="Calibri"/>
              <a:ea typeface="Calibri"/>
              <a:cs typeface="Calibri"/>
              <a:sym typeface="Calibri"/>
            </a:endParaRPr>
          </a:p>
        </p:txBody>
      </p:sp>
      <p:pic>
        <p:nvPicPr>
          <p:cNvPr id="516" name="Google Shape;516;p49"/>
          <p:cNvPicPr preferRelativeResize="0"/>
          <p:nvPr/>
        </p:nvPicPr>
        <p:blipFill rotWithShape="1">
          <a:blip r:embed="rId3">
            <a:alphaModFix/>
          </a:blip>
          <a:srcRect b="17600" l="26195" r="2777" t="0"/>
          <a:stretch/>
        </p:blipFill>
        <p:spPr>
          <a:xfrm>
            <a:off x="6696675" y="427675"/>
            <a:ext cx="2209475" cy="1708499"/>
          </a:xfrm>
          <a:prstGeom prst="rect">
            <a:avLst/>
          </a:prstGeom>
          <a:noFill/>
          <a:ln>
            <a:noFill/>
          </a:ln>
        </p:spPr>
      </p:pic>
      <p:sp>
        <p:nvSpPr>
          <p:cNvPr id="517" name="Google Shape;517;p49"/>
          <p:cNvSpPr txBox="1"/>
          <p:nvPr/>
        </p:nvSpPr>
        <p:spPr>
          <a:xfrm>
            <a:off x="6660325" y="2066850"/>
            <a:ext cx="2322000" cy="492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000">
                <a:latin typeface="Calibri"/>
                <a:ea typeface="Calibri"/>
                <a:cs typeface="Calibri"/>
                <a:sym typeface="Calibri"/>
              </a:rPr>
              <a:t>Aksi Menanam Pohon</a:t>
            </a:r>
            <a:endParaRPr b="1" sz="1000">
              <a:latin typeface="Calibri"/>
              <a:ea typeface="Calibri"/>
              <a:cs typeface="Calibri"/>
              <a:sym typeface="Calibri"/>
            </a:endParaRPr>
          </a:p>
          <a:p>
            <a:pPr indent="0" lvl="0" marL="0" rtl="0" algn="ctr">
              <a:spcBef>
                <a:spcPts val="0"/>
              </a:spcBef>
              <a:spcAft>
                <a:spcPts val="0"/>
              </a:spcAft>
              <a:buNone/>
            </a:pPr>
            <a:r>
              <a:rPr i="1" lang="en" sz="1000">
                <a:latin typeface="Calibri"/>
                <a:ea typeface="Calibri"/>
                <a:cs typeface="Calibri"/>
                <a:sym typeface="Calibri"/>
              </a:rPr>
              <a:t>Sumber foto: dokumentasi Sahabat Kota</a:t>
            </a:r>
            <a:endParaRPr i="1" sz="1000">
              <a:latin typeface="Calibri"/>
              <a:ea typeface="Calibri"/>
              <a:cs typeface="Calibri"/>
              <a:sym typeface="Calibri"/>
            </a:endParaRPr>
          </a:p>
        </p:txBody>
      </p:sp>
      <p:sp>
        <p:nvSpPr>
          <p:cNvPr id="518" name="Google Shape;518;p49"/>
          <p:cNvSpPr txBox="1"/>
          <p:nvPr>
            <p:ph idx="12" type="sldNum"/>
          </p:nvPr>
        </p:nvSpPr>
        <p:spPr>
          <a:xfrm>
            <a:off x="8548658" y="47394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2" name="Shape 522"/>
        <p:cNvGrpSpPr/>
        <p:nvPr/>
      </p:nvGrpSpPr>
      <p:grpSpPr>
        <a:xfrm>
          <a:off x="0" y="0"/>
          <a:ext cx="0" cy="0"/>
          <a:chOff x="0" y="0"/>
          <a:chExt cx="0" cy="0"/>
        </a:xfrm>
      </p:grpSpPr>
      <p:sp>
        <p:nvSpPr>
          <p:cNvPr id="523" name="Google Shape;523;p50"/>
          <p:cNvSpPr txBox="1"/>
          <p:nvPr/>
        </p:nvSpPr>
        <p:spPr>
          <a:xfrm>
            <a:off x="2179775" y="293850"/>
            <a:ext cx="6509100" cy="4663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latin typeface="Calibri"/>
                <a:ea typeface="Calibri"/>
                <a:cs typeface="Calibri"/>
                <a:sym typeface="Calibri"/>
              </a:rPr>
              <a:t>Persiapan</a:t>
            </a:r>
            <a:endParaRPr b="1">
              <a:latin typeface="Calibri"/>
              <a:ea typeface="Calibri"/>
              <a:cs typeface="Calibri"/>
              <a:sym typeface="Calibri"/>
            </a:endParaRPr>
          </a:p>
          <a:p>
            <a:pPr indent="0" lvl="0" marL="0" rtl="0" algn="l">
              <a:spcBef>
                <a:spcPts val="0"/>
              </a:spcBef>
              <a:spcAft>
                <a:spcPts val="0"/>
              </a:spcAft>
              <a:buNone/>
            </a:pPr>
            <a:r>
              <a:rPr lang="en" sz="1200">
                <a:latin typeface="Calibri"/>
                <a:ea typeface="Calibri"/>
                <a:cs typeface="Calibri"/>
                <a:sym typeface="Calibri"/>
              </a:rPr>
              <a:t>1. Guru berkoordinasi dengan sekolah untuk pemakaian ruang pameran.</a:t>
            </a:r>
            <a:endParaRPr sz="1200">
              <a:latin typeface="Calibri"/>
              <a:ea typeface="Calibri"/>
              <a:cs typeface="Calibri"/>
              <a:sym typeface="Calibri"/>
            </a:endParaRPr>
          </a:p>
          <a:p>
            <a:pPr indent="0" lvl="0" marL="0" rtl="0" algn="l">
              <a:spcBef>
                <a:spcPts val="0"/>
              </a:spcBef>
              <a:spcAft>
                <a:spcPts val="0"/>
              </a:spcAft>
              <a:buNone/>
            </a:pPr>
            <a:r>
              <a:rPr lang="en" sz="1200">
                <a:latin typeface="Calibri"/>
                <a:ea typeface="Calibri"/>
                <a:cs typeface="Calibri"/>
                <a:sym typeface="Calibri"/>
              </a:rPr>
              <a:t>2. Peserta didik mengumpulkan semua artefak projek (karya, lembar kerja, dokumentasi, dll).</a:t>
            </a:r>
            <a:endParaRPr sz="1200">
              <a:latin typeface="Calibri"/>
              <a:ea typeface="Calibri"/>
              <a:cs typeface="Calibri"/>
              <a:sym typeface="Calibri"/>
            </a:endParaRPr>
          </a:p>
          <a:p>
            <a:pPr indent="0" lvl="0" marL="0" rtl="0" algn="l">
              <a:spcBef>
                <a:spcPts val="0"/>
              </a:spcBef>
              <a:spcAft>
                <a:spcPts val="0"/>
              </a:spcAft>
              <a:buNone/>
            </a:pPr>
            <a:r>
              <a:rPr lang="en" sz="1200">
                <a:latin typeface="Calibri"/>
                <a:ea typeface="Calibri"/>
                <a:cs typeface="Calibri"/>
                <a:sym typeface="Calibri"/>
              </a:rPr>
              <a:t>3. Guru dan peserta didik mengundang orang tua serta masyarakat sekitar untuk mengunjungi pameran.</a:t>
            </a:r>
            <a:endParaRPr sz="1200">
              <a:latin typeface="Calibri"/>
              <a:ea typeface="Calibri"/>
              <a:cs typeface="Calibri"/>
              <a:sym typeface="Calibri"/>
            </a:endParaRPr>
          </a:p>
          <a:p>
            <a:pPr indent="0" lvl="0" marL="0" rtl="0" algn="l">
              <a:spcBef>
                <a:spcPts val="0"/>
              </a:spcBef>
              <a:spcAft>
                <a:spcPts val="0"/>
              </a:spcAft>
              <a:buNone/>
            </a:pPr>
            <a:r>
              <a:t/>
            </a:r>
            <a:endParaRPr sz="1100">
              <a:latin typeface="Calibri"/>
              <a:ea typeface="Calibri"/>
              <a:cs typeface="Calibri"/>
              <a:sym typeface="Calibri"/>
            </a:endParaRPr>
          </a:p>
          <a:p>
            <a:pPr indent="0" lvl="0" marL="0" rtl="0" algn="l">
              <a:spcBef>
                <a:spcPts val="0"/>
              </a:spcBef>
              <a:spcAft>
                <a:spcPts val="0"/>
              </a:spcAft>
              <a:buNone/>
            </a:pPr>
            <a:r>
              <a:rPr b="1" lang="en">
                <a:latin typeface="Calibri"/>
                <a:ea typeface="Calibri"/>
                <a:cs typeface="Calibri"/>
                <a:sym typeface="Calibri"/>
              </a:rPr>
              <a:t>Pelaksanaan</a:t>
            </a:r>
            <a:endParaRPr b="1">
              <a:latin typeface="Calibri"/>
              <a:ea typeface="Calibri"/>
              <a:cs typeface="Calibri"/>
              <a:sym typeface="Calibri"/>
            </a:endParaRPr>
          </a:p>
          <a:p>
            <a:pPr indent="0" lvl="0" marL="0" rtl="0" algn="l">
              <a:spcBef>
                <a:spcPts val="0"/>
              </a:spcBef>
              <a:spcAft>
                <a:spcPts val="0"/>
              </a:spcAft>
              <a:buNone/>
            </a:pPr>
            <a:r>
              <a:rPr lang="en" sz="1200">
                <a:latin typeface="Calibri"/>
                <a:ea typeface="Calibri"/>
                <a:cs typeface="Calibri"/>
                <a:sym typeface="Calibri"/>
              </a:rPr>
              <a:t>1. </a:t>
            </a:r>
            <a:r>
              <a:rPr b="1" lang="en" sz="1200">
                <a:latin typeface="Calibri"/>
                <a:ea typeface="Calibri"/>
                <a:cs typeface="Calibri"/>
                <a:sym typeface="Calibri"/>
              </a:rPr>
              <a:t>Kait:</a:t>
            </a:r>
            <a:r>
              <a:rPr lang="en" sz="1200">
                <a:latin typeface="Calibri"/>
                <a:ea typeface="Calibri"/>
                <a:cs typeface="Calibri"/>
                <a:sym typeface="Calibri"/>
              </a:rPr>
              <a:t> guru memberikan apresiasi atas usaha </a:t>
            </a:r>
            <a:r>
              <a:rPr lang="en" sz="1200">
                <a:latin typeface="Calibri"/>
                <a:ea typeface="Calibri"/>
                <a:cs typeface="Calibri"/>
                <a:sym typeface="Calibri"/>
              </a:rPr>
              <a:t>peserta didik</a:t>
            </a:r>
            <a:r>
              <a:rPr lang="en" sz="1200">
                <a:latin typeface="Calibri"/>
                <a:ea typeface="Calibri"/>
                <a:cs typeface="Calibri"/>
                <a:sym typeface="Calibri"/>
              </a:rPr>
              <a:t> dalam mitigasi iklim. Guru lalu menyampaikan, </a:t>
            </a:r>
            <a:r>
              <a:rPr lang="en" sz="1200">
                <a:latin typeface="Calibri"/>
                <a:ea typeface="Calibri"/>
                <a:cs typeface="Calibri"/>
                <a:sym typeface="Calibri"/>
              </a:rPr>
              <a:t>peserta didik</a:t>
            </a:r>
            <a:r>
              <a:rPr lang="en" sz="1200">
                <a:latin typeface="Calibri"/>
                <a:ea typeface="Calibri"/>
                <a:cs typeface="Calibri"/>
                <a:sym typeface="Calibri"/>
              </a:rPr>
              <a:t> dapat mencari solusi perubahan iklim karena mereka sudah sadar dan paham tentang isu tersebut. Namun masih banyak orang yang belum paham, sehingga tanpa sadar tindakan mereka memperparah perubahan iklim. Guru lalu mengajak </a:t>
            </a:r>
            <a:r>
              <a:rPr lang="en" sz="1200">
                <a:latin typeface="Calibri"/>
                <a:ea typeface="Calibri"/>
                <a:cs typeface="Calibri"/>
                <a:sym typeface="Calibri"/>
              </a:rPr>
              <a:t>peserta didik</a:t>
            </a:r>
            <a:r>
              <a:rPr lang="en" sz="1200">
                <a:latin typeface="Calibri"/>
                <a:ea typeface="Calibri"/>
                <a:cs typeface="Calibri"/>
                <a:sym typeface="Calibri"/>
              </a:rPr>
              <a:t> menyebarluaskan pengetahuan dan pengalaman mereka melalui sebuah pameran.</a:t>
            </a:r>
            <a:endParaRPr sz="1200">
              <a:latin typeface="Calibri"/>
              <a:ea typeface="Calibri"/>
              <a:cs typeface="Calibri"/>
              <a:sym typeface="Calibri"/>
            </a:endParaRPr>
          </a:p>
          <a:p>
            <a:pPr indent="0" lvl="0" marL="0" rtl="0" algn="l">
              <a:spcBef>
                <a:spcPts val="0"/>
              </a:spcBef>
              <a:spcAft>
                <a:spcPts val="0"/>
              </a:spcAft>
              <a:buNone/>
            </a:pPr>
            <a:r>
              <a:rPr lang="en" sz="1200">
                <a:latin typeface="Calibri"/>
                <a:ea typeface="Calibri"/>
                <a:cs typeface="Calibri"/>
                <a:sym typeface="Calibri"/>
              </a:rPr>
              <a:t>2. Dengan bimbingan guru, </a:t>
            </a:r>
            <a:r>
              <a:rPr lang="en" sz="1200">
                <a:latin typeface="Calibri"/>
                <a:ea typeface="Calibri"/>
                <a:cs typeface="Calibri"/>
                <a:sym typeface="Calibri"/>
              </a:rPr>
              <a:t>peserta didik</a:t>
            </a:r>
            <a:r>
              <a:rPr lang="en" sz="1200">
                <a:latin typeface="Calibri"/>
                <a:ea typeface="Calibri"/>
                <a:cs typeface="Calibri"/>
                <a:sym typeface="Calibri"/>
              </a:rPr>
              <a:t> berbagi tugas menyiapkan pameran dan presentasi. Setiap </a:t>
            </a:r>
            <a:r>
              <a:rPr lang="en" sz="1200">
                <a:latin typeface="Calibri"/>
                <a:ea typeface="Calibri"/>
                <a:cs typeface="Calibri"/>
                <a:sym typeface="Calibri"/>
              </a:rPr>
              <a:t>peserta didik</a:t>
            </a:r>
            <a:r>
              <a:rPr lang="en" sz="1200">
                <a:latin typeface="Calibri"/>
                <a:ea typeface="Calibri"/>
                <a:cs typeface="Calibri"/>
                <a:sym typeface="Calibri"/>
              </a:rPr>
              <a:t> bertugas dalam salah satu hal berikut:</a:t>
            </a:r>
            <a:endParaRPr sz="1200">
              <a:latin typeface="Calibri"/>
              <a:ea typeface="Calibri"/>
              <a:cs typeface="Calibri"/>
              <a:sym typeface="Calibri"/>
            </a:endParaRPr>
          </a:p>
          <a:p>
            <a:pPr indent="0" lvl="0" marL="0" rtl="0" algn="l">
              <a:spcBef>
                <a:spcPts val="0"/>
              </a:spcBef>
              <a:spcAft>
                <a:spcPts val="0"/>
              </a:spcAft>
              <a:buNone/>
            </a:pPr>
            <a:r>
              <a:rPr lang="en" sz="1200">
                <a:latin typeface="Calibri"/>
                <a:ea typeface="Calibri"/>
                <a:cs typeface="Calibri"/>
                <a:sym typeface="Calibri"/>
              </a:rPr>
              <a:t>	a. Menjelaskan hal yang dipelajari dalam satu aktivitas spesifik, atau</a:t>
            </a:r>
            <a:endParaRPr sz="1200">
              <a:latin typeface="Calibri"/>
              <a:ea typeface="Calibri"/>
              <a:cs typeface="Calibri"/>
              <a:sym typeface="Calibri"/>
            </a:endParaRPr>
          </a:p>
          <a:p>
            <a:pPr indent="0" lvl="0" marL="0" rtl="0" algn="l">
              <a:spcBef>
                <a:spcPts val="0"/>
              </a:spcBef>
              <a:spcAft>
                <a:spcPts val="0"/>
              </a:spcAft>
              <a:buNone/>
            </a:pPr>
            <a:r>
              <a:rPr lang="en" sz="1200">
                <a:latin typeface="Calibri"/>
                <a:ea typeface="Calibri"/>
                <a:cs typeface="Calibri"/>
                <a:sym typeface="Calibri"/>
              </a:rPr>
              <a:t>	b. Menceritakan aksi mitigasi yang dibuat kelompok.</a:t>
            </a:r>
            <a:endParaRPr sz="1200">
              <a:latin typeface="Calibri"/>
              <a:ea typeface="Calibri"/>
              <a:cs typeface="Calibri"/>
              <a:sym typeface="Calibri"/>
            </a:endParaRPr>
          </a:p>
          <a:p>
            <a:pPr indent="0" lvl="0" marL="0" rtl="0" algn="l">
              <a:spcBef>
                <a:spcPts val="0"/>
              </a:spcBef>
              <a:spcAft>
                <a:spcPts val="0"/>
              </a:spcAft>
              <a:buNone/>
            </a:pPr>
            <a:r>
              <a:rPr lang="en" sz="1200">
                <a:latin typeface="Calibri"/>
                <a:ea typeface="Calibri"/>
                <a:cs typeface="Calibri"/>
                <a:sym typeface="Calibri"/>
              </a:rPr>
              <a:t>3. P</a:t>
            </a:r>
            <a:r>
              <a:rPr lang="en" sz="1200">
                <a:latin typeface="Calibri"/>
                <a:ea typeface="Calibri"/>
                <a:cs typeface="Calibri"/>
                <a:sym typeface="Calibri"/>
              </a:rPr>
              <a:t>eserta didik</a:t>
            </a:r>
            <a:r>
              <a:rPr lang="en" sz="1200">
                <a:latin typeface="Calibri"/>
                <a:ea typeface="Calibri"/>
                <a:cs typeface="Calibri"/>
                <a:sym typeface="Calibri"/>
              </a:rPr>
              <a:t> mempersiapkan </a:t>
            </a:r>
            <a:r>
              <a:rPr i="1" lang="en" sz="1200">
                <a:latin typeface="Calibri"/>
                <a:ea typeface="Calibri"/>
                <a:cs typeface="Calibri"/>
                <a:sym typeface="Calibri"/>
              </a:rPr>
              <a:t>display</a:t>
            </a:r>
            <a:r>
              <a:rPr lang="en" sz="1200">
                <a:latin typeface="Calibri"/>
                <a:ea typeface="Calibri"/>
                <a:cs typeface="Calibri"/>
                <a:sym typeface="Calibri"/>
              </a:rPr>
              <a:t> pameran yang menjadi tugasnya. Guru memantau dan memberikan konsultasi jika dibutuhkan.</a:t>
            </a:r>
            <a:endParaRPr sz="1200">
              <a:latin typeface="Calibri"/>
              <a:ea typeface="Calibri"/>
              <a:cs typeface="Calibri"/>
              <a:sym typeface="Calibri"/>
            </a:endParaRPr>
          </a:p>
          <a:p>
            <a:pPr indent="0" lvl="0" marL="0" rtl="0" algn="l">
              <a:spcBef>
                <a:spcPts val="0"/>
              </a:spcBef>
              <a:spcAft>
                <a:spcPts val="0"/>
              </a:spcAft>
              <a:buNone/>
            </a:pPr>
            <a:r>
              <a:rPr lang="en" sz="1200">
                <a:latin typeface="Calibri"/>
                <a:ea typeface="Calibri"/>
                <a:cs typeface="Calibri"/>
                <a:sym typeface="Calibri"/>
              </a:rPr>
              <a:t>4. Guru dan </a:t>
            </a:r>
            <a:r>
              <a:rPr lang="en" sz="1200">
                <a:latin typeface="Calibri"/>
                <a:ea typeface="Calibri"/>
                <a:cs typeface="Calibri"/>
                <a:sym typeface="Calibri"/>
              </a:rPr>
              <a:t>peserta didik</a:t>
            </a:r>
            <a:r>
              <a:rPr lang="en" sz="1200">
                <a:latin typeface="Calibri"/>
                <a:ea typeface="Calibri"/>
                <a:cs typeface="Calibri"/>
                <a:sym typeface="Calibri"/>
              </a:rPr>
              <a:t> membawa seluruh </a:t>
            </a:r>
            <a:r>
              <a:rPr i="1" lang="en" sz="1200">
                <a:latin typeface="Calibri"/>
                <a:ea typeface="Calibri"/>
                <a:cs typeface="Calibri"/>
                <a:sym typeface="Calibri"/>
              </a:rPr>
              <a:t>display</a:t>
            </a:r>
            <a:r>
              <a:rPr lang="en" sz="1200">
                <a:latin typeface="Calibri"/>
                <a:ea typeface="Calibri"/>
                <a:cs typeface="Calibri"/>
                <a:sym typeface="Calibri"/>
              </a:rPr>
              <a:t> yang sudah jadi ke ruang pameran, lalu bersama-sama memasang </a:t>
            </a:r>
            <a:r>
              <a:rPr i="1" lang="en" sz="1200">
                <a:latin typeface="Calibri"/>
                <a:ea typeface="Calibri"/>
                <a:cs typeface="Calibri"/>
                <a:sym typeface="Calibri"/>
              </a:rPr>
              <a:t>display</a:t>
            </a:r>
            <a:r>
              <a:rPr lang="en" sz="1200">
                <a:latin typeface="Calibri"/>
                <a:ea typeface="Calibri"/>
                <a:cs typeface="Calibri"/>
                <a:sym typeface="Calibri"/>
              </a:rPr>
              <a:t> sesuai alur projek (lihat acuan di halaman 39).</a:t>
            </a:r>
            <a:endParaRPr sz="1200">
              <a:latin typeface="Calibri"/>
              <a:ea typeface="Calibri"/>
              <a:cs typeface="Calibri"/>
              <a:sym typeface="Calibri"/>
            </a:endParaRPr>
          </a:p>
          <a:p>
            <a:pPr indent="0" lvl="0" marL="0" rtl="0" algn="l">
              <a:spcBef>
                <a:spcPts val="0"/>
              </a:spcBef>
              <a:spcAft>
                <a:spcPts val="0"/>
              </a:spcAft>
              <a:buNone/>
            </a:pPr>
            <a:r>
              <a:rPr lang="en" sz="1200">
                <a:latin typeface="Calibri"/>
                <a:ea typeface="Calibri"/>
                <a:cs typeface="Calibri"/>
                <a:sym typeface="Calibri"/>
              </a:rPr>
              <a:t>5. Guru memandu </a:t>
            </a:r>
            <a:r>
              <a:rPr lang="en" sz="1200">
                <a:latin typeface="Calibri"/>
                <a:ea typeface="Calibri"/>
                <a:cs typeface="Calibri"/>
                <a:sym typeface="Calibri"/>
              </a:rPr>
              <a:t>peserta didik</a:t>
            </a:r>
            <a:r>
              <a:rPr lang="en" sz="1200">
                <a:latin typeface="Calibri"/>
                <a:ea typeface="Calibri"/>
                <a:cs typeface="Calibri"/>
                <a:sym typeface="Calibri"/>
              </a:rPr>
              <a:t> berlatih presentasi di samping </a:t>
            </a:r>
            <a:r>
              <a:rPr i="1" lang="en" sz="1200">
                <a:latin typeface="Calibri"/>
                <a:ea typeface="Calibri"/>
                <a:cs typeface="Calibri"/>
                <a:sym typeface="Calibri"/>
              </a:rPr>
              <a:t>display</a:t>
            </a:r>
            <a:r>
              <a:rPr lang="en" sz="1200">
                <a:latin typeface="Calibri"/>
                <a:ea typeface="Calibri"/>
                <a:cs typeface="Calibri"/>
                <a:sym typeface="Calibri"/>
              </a:rPr>
              <a:t> masing-masing.</a:t>
            </a:r>
            <a:endParaRPr sz="1200">
              <a:latin typeface="Calibri"/>
              <a:ea typeface="Calibri"/>
              <a:cs typeface="Calibri"/>
              <a:sym typeface="Calibri"/>
            </a:endParaRPr>
          </a:p>
          <a:p>
            <a:pPr indent="0" lvl="0" marL="0" rtl="0" algn="l">
              <a:spcBef>
                <a:spcPts val="0"/>
              </a:spcBef>
              <a:spcAft>
                <a:spcPts val="0"/>
              </a:spcAft>
              <a:buNone/>
            </a:pPr>
            <a:r>
              <a:rPr lang="en" sz="1200">
                <a:latin typeface="Calibri"/>
                <a:ea typeface="Calibri"/>
                <a:cs typeface="Calibri"/>
                <a:sym typeface="Calibri"/>
              </a:rPr>
              <a:t>6. Pelaksanaan pameran: </a:t>
            </a:r>
            <a:r>
              <a:rPr lang="en" sz="1200">
                <a:latin typeface="Calibri"/>
                <a:ea typeface="Calibri"/>
                <a:cs typeface="Calibri"/>
                <a:sym typeface="Calibri"/>
              </a:rPr>
              <a:t>peserta didik</a:t>
            </a:r>
            <a:r>
              <a:rPr lang="en" sz="1200">
                <a:latin typeface="Calibri"/>
                <a:ea typeface="Calibri"/>
                <a:cs typeface="Calibri"/>
                <a:sym typeface="Calibri"/>
              </a:rPr>
              <a:t> bertugas di display masing-masing, guru berkeliling dan mengobservasi. Pengunjung berinteraksi dan memberikan apresiasi pada </a:t>
            </a:r>
            <a:r>
              <a:rPr lang="en" sz="1200">
                <a:latin typeface="Calibri"/>
                <a:ea typeface="Calibri"/>
                <a:cs typeface="Calibri"/>
                <a:sym typeface="Calibri"/>
              </a:rPr>
              <a:t>peserta didik</a:t>
            </a:r>
            <a:r>
              <a:rPr lang="en" sz="1200">
                <a:latin typeface="Calibri"/>
                <a:ea typeface="Calibri"/>
                <a:cs typeface="Calibri"/>
                <a:sym typeface="Calibri"/>
              </a:rPr>
              <a:t>.</a:t>
            </a:r>
            <a:endParaRPr sz="1200">
              <a:latin typeface="Calibri"/>
              <a:ea typeface="Calibri"/>
              <a:cs typeface="Calibri"/>
              <a:sym typeface="Calibri"/>
            </a:endParaRPr>
          </a:p>
          <a:p>
            <a:pPr indent="0" lvl="0" marL="0" rtl="0" algn="l">
              <a:spcBef>
                <a:spcPts val="0"/>
              </a:spcBef>
              <a:spcAft>
                <a:spcPts val="0"/>
              </a:spcAft>
              <a:buNone/>
            </a:pPr>
            <a:r>
              <a:rPr lang="en" sz="1200">
                <a:latin typeface="Calibri"/>
                <a:ea typeface="Calibri"/>
                <a:cs typeface="Calibri"/>
                <a:sym typeface="Calibri"/>
              </a:rPr>
              <a:t>7. P</a:t>
            </a:r>
            <a:r>
              <a:rPr lang="en" sz="1200">
                <a:latin typeface="Calibri"/>
                <a:ea typeface="Calibri"/>
                <a:cs typeface="Calibri"/>
                <a:sym typeface="Calibri"/>
              </a:rPr>
              <a:t>eserta didik</a:t>
            </a:r>
            <a:r>
              <a:rPr lang="en" sz="1200">
                <a:latin typeface="Calibri"/>
                <a:ea typeface="Calibri"/>
                <a:cs typeface="Calibri"/>
                <a:sym typeface="Calibri"/>
              </a:rPr>
              <a:t> menuliskan refleksi kegiatan dalam jurnal projek</a:t>
            </a:r>
            <a:endParaRPr sz="1200">
              <a:latin typeface="Calibri"/>
              <a:ea typeface="Calibri"/>
              <a:cs typeface="Calibri"/>
              <a:sym typeface="Calibri"/>
            </a:endParaRPr>
          </a:p>
        </p:txBody>
      </p:sp>
      <p:sp>
        <p:nvSpPr>
          <p:cNvPr id="524" name="Google Shape;524;p50"/>
          <p:cNvSpPr txBox="1"/>
          <p:nvPr/>
        </p:nvSpPr>
        <p:spPr>
          <a:xfrm>
            <a:off x="264875" y="286500"/>
            <a:ext cx="1838700" cy="4648500"/>
          </a:xfrm>
          <a:prstGeom prst="rect">
            <a:avLst/>
          </a:prstGeom>
          <a:solidFill>
            <a:srgbClr val="CFE2F3"/>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300">
                <a:latin typeface="Calibri"/>
                <a:ea typeface="Calibri"/>
                <a:cs typeface="Calibri"/>
                <a:sym typeface="Calibri"/>
              </a:rPr>
              <a:t>Topik 7</a:t>
            </a:r>
            <a:endParaRPr b="1" sz="1300">
              <a:latin typeface="Calibri"/>
              <a:ea typeface="Calibri"/>
              <a:cs typeface="Calibri"/>
              <a:sym typeface="Calibri"/>
            </a:endParaRPr>
          </a:p>
          <a:p>
            <a:pPr indent="0" lvl="0" marL="0" rtl="0" algn="l">
              <a:spcBef>
                <a:spcPts val="0"/>
              </a:spcBef>
              <a:spcAft>
                <a:spcPts val="0"/>
              </a:spcAft>
              <a:buNone/>
            </a:pPr>
            <a:r>
              <a:rPr b="1" lang="en" sz="1300">
                <a:latin typeface="Calibri"/>
                <a:ea typeface="Calibri"/>
                <a:cs typeface="Calibri"/>
                <a:sym typeface="Calibri"/>
              </a:rPr>
              <a:t>Kami Pejuang Iklim</a:t>
            </a:r>
            <a:endParaRPr b="1" sz="1300">
              <a:latin typeface="Calibri"/>
              <a:ea typeface="Calibri"/>
              <a:cs typeface="Calibri"/>
              <a:sym typeface="Calibri"/>
            </a:endParaRPr>
          </a:p>
          <a:p>
            <a:pPr indent="0" lvl="0" marL="0" rtl="0" algn="l">
              <a:spcBef>
                <a:spcPts val="0"/>
              </a:spcBef>
              <a:spcAft>
                <a:spcPts val="0"/>
              </a:spcAft>
              <a:buNone/>
            </a:pPr>
            <a:r>
              <a:rPr lang="en" sz="1200">
                <a:latin typeface="Calibri"/>
                <a:ea typeface="Calibri"/>
                <a:cs typeface="Calibri"/>
                <a:sym typeface="Calibri"/>
              </a:rPr>
              <a:t>Aktivitas 16</a:t>
            </a:r>
            <a:endParaRPr sz="1200">
              <a:latin typeface="Calibri"/>
              <a:ea typeface="Calibri"/>
              <a:cs typeface="Calibri"/>
              <a:sym typeface="Calibri"/>
            </a:endParaRPr>
          </a:p>
          <a:p>
            <a:pPr indent="0" lvl="0" marL="0" rtl="0" algn="l">
              <a:spcBef>
                <a:spcPts val="0"/>
              </a:spcBef>
              <a:spcAft>
                <a:spcPts val="0"/>
              </a:spcAft>
              <a:buNone/>
            </a:pPr>
            <a:r>
              <a:t/>
            </a:r>
            <a:endParaRPr sz="1200">
              <a:latin typeface="Calibri"/>
              <a:ea typeface="Calibri"/>
              <a:cs typeface="Calibri"/>
              <a:sym typeface="Calibri"/>
            </a:endParaRPr>
          </a:p>
          <a:p>
            <a:pPr indent="0" lvl="0" marL="0" rtl="0" algn="l">
              <a:spcBef>
                <a:spcPts val="0"/>
              </a:spcBef>
              <a:spcAft>
                <a:spcPts val="0"/>
              </a:spcAft>
              <a:buNone/>
            </a:pPr>
            <a:r>
              <a:t/>
            </a:r>
            <a:endParaRPr sz="1200">
              <a:latin typeface="Calibri"/>
              <a:ea typeface="Calibri"/>
              <a:cs typeface="Calibri"/>
              <a:sym typeface="Calibri"/>
            </a:endParaRPr>
          </a:p>
          <a:p>
            <a:pPr indent="0" lvl="0" marL="0" rtl="0" algn="l">
              <a:spcBef>
                <a:spcPts val="0"/>
              </a:spcBef>
              <a:spcAft>
                <a:spcPts val="0"/>
              </a:spcAft>
              <a:buNone/>
            </a:pPr>
            <a:r>
              <a:t/>
            </a:r>
            <a:endParaRPr sz="1200">
              <a:latin typeface="Calibri"/>
              <a:ea typeface="Calibri"/>
              <a:cs typeface="Calibri"/>
              <a:sym typeface="Calibri"/>
            </a:endParaRPr>
          </a:p>
          <a:p>
            <a:pPr indent="0" lvl="0" marL="0" rtl="0" algn="l">
              <a:spcBef>
                <a:spcPts val="0"/>
              </a:spcBef>
              <a:spcAft>
                <a:spcPts val="0"/>
              </a:spcAft>
              <a:buNone/>
            </a:pPr>
            <a:r>
              <a:t/>
            </a:r>
            <a:endParaRPr sz="1200">
              <a:latin typeface="Calibri"/>
              <a:ea typeface="Calibri"/>
              <a:cs typeface="Calibri"/>
              <a:sym typeface="Calibri"/>
            </a:endParaRPr>
          </a:p>
          <a:p>
            <a:pPr indent="0" lvl="0" marL="0" rtl="0" algn="l">
              <a:spcBef>
                <a:spcPts val="0"/>
              </a:spcBef>
              <a:spcAft>
                <a:spcPts val="0"/>
              </a:spcAft>
              <a:buNone/>
            </a:pPr>
            <a:r>
              <a:rPr b="1" lang="en" sz="1200">
                <a:latin typeface="Calibri"/>
                <a:ea typeface="Calibri"/>
                <a:cs typeface="Calibri"/>
                <a:sym typeface="Calibri"/>
              </a:rPr>
              <a:t>Tujuan</a:t>
            </a:r>
            <a:endParaRPr b="1" sz="1200">
              <a:latin typeface="Calibri"/>
              <a:ea typeface="Calibri"/>
              <a:cs typeface="Calibri"/>
              <a:sym typeface="Calibri"/>
            </a:endParaRPr>
          </a:p>
          <a:p>
            <a:pPr indent="0" lvl="0" marL="0" rtl="0" algn="l">
              <a:spcBef>
                <a:spcPts val="0"/>
              </a:spcBef>
              <a:spcAft>
                <a:spcPts val="0"/>
              </a:spcAft>
              <a:buNone/>
            </a:pPr>
            <a:r>
              <a:rPr lang="en" sz="1200">
                <a:latin typeface="Calibri"/>
                <a:ea typeface="Calibri"/>
                <a:cs typeface="Calibri"/>
                <a:sym typeface="Calibri"/>
              </a:rPr>
              <a:t>- Melatih kerjasama mencapai tujuan bersama</a:t>
            </a:r>
            <a:endParaRPr sz="1200">
              <a:latin typeface="Calibri"/>
              <a:ea typeface="Calibri"/>
              <a:cs typeface="Calibri"/>
              <a:sym typeface="Calibri"/>
            </a:endParaRPr>
          </a:p>
          <a:p>
            <a:pPr indent="0" lvl="0" marL="0" rtl="0" algn="l">
              <a:spcBef>
                <a:spcPts val="0"/>
              </a:spcBef>
              <a:spcAft>
                <a:spcPts val="0"/>
              </a:spcAft>
              <a:buNone/>
            </a:pPr>
            <a:r>
              <a:rPr lang="en" sz="1200">
                <a:latin typeface="Calibri"/>
                <a:ea typeface="Calibri"/>
                <a:cs typeface="Calibri"/>
                <a:sym typeface="Calibri"/>
              </a:rPr>
              <a:t>- Memperluas dampak aksi </a:t>
            </a:r>
            <a:endParaRPr sz="1200">
              <a:latin typeface="Calibri"/>
              <a:ea typeface="Calibri"/>
              <a:cs typeface="Calibri"/>
              <a:sym typeface="Calibri"/>
            </a:endParaRPr>
          </a:p>
          <a:p>
            <a:pPr indent="0" lvl="0" marL="0" rtl="0" algn="l">
              <a:spcBef>
                <a:spcPts val="0"/>
              </a:spcBef>
              <a:spcAft>
                <a:spcPts val="0"/>
              </a:spcAft>
              <a:buNone/>
            </a:pPr>
            <a:r>
              <a:t/>
            </a:r>
            <a:endParaRPr sz="1200">
              <a:latin typeface="Calibri"/>
              <a:ea typeface="Calibri"/>
              <a:cs typeface="Calibri"/>
              <a:sym typeface="Calibri"/>
            </a:endParaRPr>
          </a:p>
          <a:p>
            <a:pPr indent="0" lvl="0" marL="0" rtl="0" algn="l">
              <a:spcBef>
                <a:spcPts val="0"/>
              </a:spcBef>
              <a:spcAft>
                <a:spcPts val="0"/>
              </a:spcAft>
              <a:buNone/>
            </a:pPr>
            <a:r>
              <a:t/>
            </a:r>
            <a:endParaRPr sz="1200">
              <a:latin typeface="Calibri"/>
              <a:ea typeface="Calibri"/>
              <a:cs typeface="Calibri"/>
              <a:sym typeface="Calibri"/>
            </a:endParaRPr>
          </a:p>
          <a:p>
            <a:pPr indent="0" lvl="0" marL="0" rtl="0" algn="l">
              <a:spcBef>
                <a:spcPts val="0"/>
              </a:spcBef>
              <a:spcAft>
                <a:spcPts val="0"/>
              </a:spcAft>
              <a:buNone/>
            </a:pPr>
            <a:r>
              <a:t/>
            </a:r>
            <a:endParaRPr sz="1200">
              <a:latin typeface="Calibri"/>
              <a:ea typeface="Calibri"/>
              <a:cs typeface="Calibri"/>
              <a:sym typeface="Calibri"/>
            </a:endParaRPr>
          </a:p>
          <a:p>
            <a:pPr indent="0" lvl="0" marL="0" rtl="0" algn="l">
              <a:spcBef>
                <a:spcPts val="0"/>
              </a:spcBef>
              <a:spcAft>
                <a:spcPts val="0"/>
              </a:spcAft>
              <a:buNone/>
            </a:pPr>
            <a:r>
              <a:rPr b="1" lang="en" sz="1200">
                <a:latin typeface="Calibri"/>
                <a:ea typeface="Calibri"/>
                <a:cs typeface="Calibri"/>
                <a:sym typeface="Calibri"/>
              </a:rPr>
              <a:t>Waktu:</a:t>
            </a:r>
            <a:endParaRPr sz="1200">
              <a:latin typeface="Calibri"/>
              <a:ea typeface="Calibri"/>
              <a:cs typeface="Calibri"/>
              <a:sym typeface="Calibri"/>
            </a:endParaRPr>
          </a:p>
          <a:p>
            <a:pPr indent="0" lvl="0" marL="0" rtl="0" algn="l">
              <a:spcBef>
                <a:spcPts val="0"/>
              </a:spcBef>
              <a:spcAft>
                <a:spcPts val="0"/>
              </a:spcAft>
              <a:buNone/>
            </a:pPr>
            <a:r>
              <a:rPr lang="en" sz="1200">
                <a:latin typeface="Calibri"/>
                <a:ea typeface="Calibri"/>
                <a:cs typeface="Calibri"/>
                <a:sym typeface="Calibri"/>
              </a:rPr>
              <a:t>10 JP (350 menit)</a:t>
            </a:r>
            <a:endParaRPr sz="1200">
              <a:latin typeface="Calibri"/>
              <a:ea typeface="Calibri"/>
              <a:cs typeface="Calibri"/>
              <a:sym typeface="Calibri"/>
            </a:endParaRPr>
          </a:p>
          <a:p>
            <a:pPr indent="0" lvl="0" marL="0" rtl="0" algn="l">
              <a:spcBef>
                <a:spcPts val="0"/>
              </a:spcBef>
              <a:spcAft>
                <a:spcPts val="0"/>
              </a:spcAft>
              <a:buNone/>
            </a:pPr>
            <a:r>
              <a:rPr lang="en" sz="1200">
                <a:latin typeface="Calibri"/>
                <a:ea typeface="Calibri"/>
                <a:cs typeface="Calibri"/>
                <a:sym typeface="Calibri"/>
              </a:rPr>
              <a:t>Termasuk pameran</a:t>
            </a:r>
            <a:endParaRPr sz="1200">
              <a:latin typeface="Calibri"/>
              <a:ea typeface="Calibri"/>
              <a:cs typeface="Calibri"/>
              <a:sym typeface="Calibri"/>
            </a:endParaRPr>
          </a:p>
          <a:p>
            <a:pPr indent="0" lvl="0" marL="0" rtl="0" algn="l">
              <a:spcBef>
                <a:spcPts val="0"/>
              </a:spcBef>
              <a:spcAft>
                <a:spcPts val="0"/>
              </a:spcAft>
              <a:buNone/>
            </a:pPr>
            <a:r>
              <a:rPr b="1" lang="en" sz="1200">
                <a:latin typeface="Calibri"/>
                <a:ea typeface="Calibri"/>
                <a:cs typeface="Calibri"/>
                <a:sym typeface="Calibri"/>
              </a:rPr>
              <a:t>Bahan: </a:t>
            </a:r>
            <a:r>
              <a:rPr lang="en" sz="1200">
                <a:latin typeface="Calibri"/>
                <a:ea typeface="Calibri"/>
                <a:cs typeface="Calibri"/>
                <a:sym typeface="Calibri"/>
              </a:rPr>
              <a:t>kardus bekas, gunting, selotip, alat warna, kertas warna</a:t>
            </a:r>
            <a:endParaRPr sz="1200">
              <a:latin typeface="Calibri"/>
              <a:ea typeface="Calibri"/>
              <a:cs typeface="Calibri"/>
              <a:sym typeface="Calibri"/>
            </a:endParaRPr>
          </a:p>
          <a:p>
            <a:pPr indent="0" lvl="0" marL="0" rtl="0" algn="l">
              <a:spcBef>
                <a:spcPts val="0"/>
              </a:spcBef>
              <a:spcAft>
                <a:spcPts val="0"/>
              </a:spcAft>
              <a:buNone/>
            </a:pPr>
            <a:r>
              <a:rPr b="1" lang="en" sz="1200">
                <a:latin typeface="Calibri"/>
                <a:ea typeface="Calibri"/>
                <a:cs typeface="Calibri"/>
                <a:sym typeface="Calibri"/>
              </a:rPr>
              <a:t>Peran guru:</a:t>
            </a:r>
            <a:endParaRPr sz="1200">
              <a:latin typeface="Calibri"/>
              <a:ea typeface="Calibri"/>
              <a:cs typeface="Calibri"/>
              <a:sym typeface="Calibri"/>
            </a:endParaRPr>
          </a:p>
          <a:p>
            <a:pPr indent="0" lvl="0" marL="0" rtl="0" algn="l">
              <a:spcBef>
                <a:spcPts val="0"/>
              </a:spcBef>
              <a:spcAft>
                <a:spcPts val="0"/>
              </a:spcAft>
              <a:buNone/>
            </a:pPr>
            <a:r>
              <a:rPr lang="en" sz="1200">
                <a:latin typeface="Calibri"/>
                <a:ea typeface="Calibri"/>
                <a:cs typeface="Calibri"/>
                <a:sym typeface="Calibri"/>
              </a:rPr>
              <a:t>Fasilitator, konsultan, observer</a:t>
            </a:r>
            <a:endParaRPr sz="1200">
              <a:latin typeface="Calibri"/>
              <a:ea typeface="Calibri"/>
              <a:cs typeface="Calibri"/>
              <a:sym typeface="Calibri"/>
            </a:endParaRPr>
          </a:p>
        </p:txBody>
      </p:sp>
      <p:sp>
        <p:nvSpPr>
          <p:cNvPr id="525" name="Google Shape;525;p50"/>
          <p:cNvSpPr txBox="1"/>
          <p:nvPr>
            <p:ph idx="12" type="sldNum"/>
          </p:nvPr>
        </p:nvSpPr>
        <p:spPr>
          <a:xfrm>
            <a:off x="8548658" y="47394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9" name="Shape 529"/>
        <p:cNvGrpSpPr/>
        <p:nvPr/>
      </p:nvGrpSpPr>
      <p:grpSpPr>
        <a:xfrm>
          <a:off x="0" y="0"/>
          <a:ext cx="0" cy="0"/>
          <a:chOff x="0" y="0"/>
          <a:chExt cx="0" cy="0"/>
        </a:xfrm>
      </p:grpSpPr>
      <p:sp>
        <p:nvSpPr>
          <p:cNvPr id="530" name="Google Shape;530;p51"/>
          <p:cNvSpPr txBox="1"/>
          <p:nvPr>
            <p:ph type="title"/>
          </p:nvPr>
        </p:nvSpPr>
        <p:spPr>
          <a:xfrm>
            <a:off x="159300" y="1402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Tips: membuat display pameran</a:t>
            </a:r>
            <a:endParaRPr/>
          </a:p>
        </p:txBody>
      </p:sp>
      <p:sp>
        <p:nvSpPr>
          <p:cNvPr id="531" name="Google Shape;531;p51"/>
          <p:cNvSpPr txBox="1"/>
          <p:nvPr/>
        </p:nvSpPr>
        <p:spPr>
          <a:xfrm>
            <a:off x="208675" y="828075"/>
            <a:ext cx="4017000" cy="4079100"/>
          </a:xfrm>
          <a:prstGeom prst="rect">
            <a:avLst/>
          </a:prstGeom>
          <a:solidFill>
            <a:srgbClr val="000000">
              <a:alpha val="0"/>
            </a:srgbClr>
          </a:solid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i="1" lang="en" sz="1100">
                <a:solidFill>
                  <a:schemeClr val="dk1"/>
                </a:solidFill>
                <a:latin typeface="Calibri"/>
                <a:ea typeface="Calibri"/>
                <a:cs typeface="Calibri"/>
                <a:sym typeface="Calibri"/>
              </a:rPr>
              <a:t>Display</a:t>
            </a:r>
            <a:r>
              <a:rPr lang="en" sz="1100">
                <a:solidFill>
                  <a:schemeClr val="dk1"/>
                </a:solidFill>
                <a:latin typeface="Calibri"/>
                <a:ea typeface="Calibri"/>
                <a:cs typeface="Calibri"/>
                <a:sym typeface="Calibri"/>
              </a:rPr>
              <a:t> adalah cara memajang suatu karya dalam pameran. </a:t>
            </a:r>
            <a:r>
              <a:rPr i="1" lang="en" sz="1100">
                <a:solidFill>
                  <a:schemeClr val="dk1"/>
                </a:solidFill>
                <a:latin typeface="Calibri"/>
                <a:ea typeface="Calibri"/>
                <a:cs typeface="Calibri"/>
                <a:sym typeface="Calibri"/>
              </a:rPr>
              <a:t>Display</a:t>
            </a:r>
            <a:r>
              <a:rPr lang="en" sz="1100">
                <a:solidFill>
                  <a:schemeClr val="dk1"/>
                </a:solidFill>
                <a:latin typeface="Calibri"/>
                <a:ea typeface="Calibri"/>
                <a:cs typeface="Calibri"/>
                <a:sym typeface="Calibri"/>
              </a:rPr>
              <a:t> yang baik akan memunculkan sisi terbaik karya, sehingga mudah dinikmati pengunjung. Beberapa saran untuk membuat </a:t>
            </a:r>
            <a:r>
              <a:rPr i="1" lang="en" sz="1100">
                <a:solidFill>
                  <a:schemeClr val="dk1"/>
                </a:solidFill>
                <a:latin typeface="Calibri"/>
                <a:ea typeface="Calibri"/>
                <a:cs typeface="Calibri"/>
                <a:sym typeface="Calibri"/>
              </a:rPr>
              <a:t>display</a:t>
            </a:r>
            <a:r>
              <a:rPr lang="en" sz="1100">
                <a:solidFill>
                  <a:schemeClr val="dk1"/>
                </a:solidFill>
                <a:latin typeface="Calibri"/>
                <a:ea typeface="Calibri"/>
                <a:cs typeface="Calibri"/>
                <a:sym typeface="Calibri"/>
              </a:rPr>
              <a:t>:</a:t>
            </a:r>
            <a:endParaRPr sz="11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t/>
            </a:r>
            <a:endParaRPr sz="11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 sz="1100">
                <a:solidFill>
                  <a:schemeClr val="dk1"/>
                </a:solidFill>
                <a:latin typeface="Calibri"/>
                <a:ea typeface="Calibri"/>
                <a:cs typeface="Calibri"/>
                <a:sym typeface="Calibri"/>
              </a:rPr>
              <a:t>(1) Agar sesuai dengan prinsip ramah lingkungan, buatlah </a:t>
            </a:r>
            <a:r>
              <a:rPr i="1" lang="en" sz="1100">
                <a:solidFill>
                  <a:schemeClr val="dk1"/>
                </a:solidFill>
                <a:latin typeface="Calibri"/>
                <a:ea typeface="Calibri"/>
                <a:cs typeface="Calibri"/>
                <a:sym typeface="Calibri"/>
              </a:rPr>
              <a:t>display</a:t>
            </a:r>
            <a:r>
              <a:rPr lang="en" sz="1100">
                <a:solidFill>
                  <a:schemeClr val="dk1"/>
                </a:solidFill>
                <a:latin typeface="Calibri"/>
                <a:ea typeface="Calibri"/>
                <a:cs typeface="Calibri"/>
                <a:sym typeface="Calibri"/>
              </a:rPr>
              <a:t> dari barang guna ulang, misalnya kardus bekas, peti kemasan, dan lain sebagainya.</a:t>
            </a:r>
            <a:endParaRPr sz="11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t/>
            </a:r>
            <a:endParaRPr sz="11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 sz="1100">
                <a:solidFill>
                  <a:schemeClr val="dk1"/>
                </a:solidFill>
                <a:latin typeface="Calibri"/>
                <a:ea typeface="Calibri"/>
                <a:cs typeface="Calibri"/>
                <a:sym typeface="Calibri"/>
              </a:rPr>
              <a:t>(2) Rancanglah urutan </a:t>
            </a:r>
            <a:r>
              <a:rPr i="1" lang="en" sz="1100">
                <a:solidFill>
                  <a:schemeClr val="dk1"/>
                </a:solidFill>
                <a:latin typeface="Calibri"/>
                <a:ea typeface="Calibri"/>
                <a:cs typeface="Calibri"/>
                <a:sym typeface="Calibri"/>
              </a:rPr>
              <a:t>display</a:t>
            </a:r>
            <a:r>
              <a:rPr lang="en" sz="1100">
                <a:solidFill>
                  <a:schemeClr val="dk1"/>
                </a:solidFill>
                <a:latin typeface="Calibri"/>
                <a:ea typeface="Calibri"/>
                <a:cs typeface="Calibri"/>
                <a:sym typeface="Calibri"/>
              </a:rPr>
              <a:t> dan rute berjalan pengunjung sehingga membentuk cerita (lihat contoh pada diagram).</a:t>
            </a:r>
            <a:endParaRPr sz="11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t/>
            </a:r>
            <a:endParaRPr sz="11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 sz="1100">
                <a:solidFill>
                  <a:schemeClr val="dk1"/>
                </a:solidFill>
                <a:latin typeface="Calibri"/>
                <a:ea typeface="Calibri"/>
                <a:cs typeface="Calibri"/>
                <a:sym typeface="Calibri"/>
              </a:rPr>
              <a:t>(3) Karya dua dimensi seperti gambar, kolase, dan mading sebaiknya dipajang di dinding setinggi pandangan mata.</a:t>
            </a:r>
            <a:endParaRPr sz="11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t/>
            </a:r>
            <a:endParaRPr sz="11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 sz="1100">
                <a:solidFill>
                  <a:schemeClr val="dk1"/>
                </a:solidFill>
                <a:latin typeface="Calibri"/>
                <a:ea typeface="Calibri"/>
                <a:cs typeface="Calibri"/>
                <a:sym typeface="Calibri"/>
              </a:rPr>
              <a:t>(4) Benda kecil seperti jurnal projek, kartu, dan sejenisnya dapat dipajang di meja dan dibuatkan </a:t>
            </a:r>
            <a:r>
              <a:rPr i="1" lang="en" sz="1100">
                <a:solidFill>
                  <a:schemeClr val="dk1"/>
                </a:solidFill>
                <a:latin typeface="Calibri"/>
                <a:ea typeface="Calibri"/>
                <a:cs typeface="Calibri"/>
                <a:sym typeface="Calibri"/>
              </a:rPr>
              <a:t>standing display</a:t>
            </a:r>
            <a:r>
              <a:rPr lang="en" sz="1100">
                <a:solidFill>
                  <a:schemeClr val="dk1"/>
                </a:solidFill>
                <a:latin typeface="Calibri"/>
                <a:ea typeface="Calibri"/>
                <a:cs typeface="Calibri"/>
                <a:sym typeface="Calibri"/>
              </a:rPr>
              <a:t> (pajangan berdiri).</a:t>
            </a:r>
            <a:endParaRPr sz="11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t/>
            </a:r>
            <a:endParaRPr sz="11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 sz="1100">
                <a:solidFill>
                  <a:schemeClr val="dk1"/>
                </a:solidFill>
                <a:latin typeface="Calibri"/>
                <a:ea typeface="Calibri"/>
                <a:cs typeface="Calibri"/>
                <a:sym typeface="Calibri"/>
              </a:rPr>
              <a:t>(5) Agar lebih menarik, gunakan benda pelengkap sesuai topik, misalnya peta, tanaman sayur, bibit pohon, atau komputer untuk memutar video.</a:t>
            </a:r>
            <a:endParaRPr sz="11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t/>
            </a:r>
            <a:endParaRPr sz="11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 sz="1100">
                <a:solidFill>
                  <a:schemeClr val="dk1"/>
                </a:solidFill>
                <a:latin typeface="Calibri"/>
                <a:ea typeface="Calibri"/>
                <a:cs typeface="Calibri"/>
                <a:sym typeface="Calibri"/>
              </a:rPr>
              <a:t>(6) Tambahkan keterangan tertulis agar pengunjung lebih mudah memahami alur pameran.</a:t>
            </a:r>
            <a:endParaRPr sz="1100">
              <a:solidFill>
                <a:schemeClr val="dk1"/>
              </a:solidFill>
              <a:latin typeface="Calibri"/>
              <a:ea typeface="Calibri"/>
              <a:cs typeface="Calibri"/>
              <a:sym typeface="Calibri"/>
            </a:endParaRPr>
          </a:p>
        </p:txBody>
      </p:sp>
      <p:sp>
        <p:nvSpPr>
          <p:cNvPr id="532" name="Google Shape;532;p51"/>
          <p:cNvSpPr/>
          <p:nvPr/>
        </p:nvSpPr>
        <p:spPr>
          <a:xfrm>
            <a:off x="4710650" y="965350"/>
            <a:ext cx="4164300" cy="3579000"/>
          </a:xfrm>
          <a:prstGeom prst="rect">
            <a:avLst/>
          </a:prstGeom>
          <a:solidFill>
            <a:srgbClr val="000000">
              <a:alpha val="0"/>
            </a:srgbClr>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3" name="Google Shape;533;p51"/>
          <p:cNvSpPr/>
          <p:nvPr/>
        </p:nvSpPr>
        <p:spPr>
          <a:xfrm>
            <a:off x="5826711" y="1010350"/>
            <a:ext cx="709200" cy="360300"/>
          </a:xfrm>
          <a:prstGeom prst="rect">
            <a:avLst/>
          </a:prstGeom>
          <a:solidFill>
            <a:srgbClr val="FCE5C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4" name="Google Shape;534;p51"/>
          <p:cNvSpPr/>
          <p:nvPr/>
        </p:nvSpPr>
        <p:spPr>
          <a:xfrm>
            <a:off x="6658825" y="1010350"/>
            <a:ext cx="709200" cy="360300"/>
          </a:xfrm>
          <a:prstGeom prst="rect">
            <a:avLst/>
          </a:prstGeom>
          <a:solidFill>
            <a:srgbClr val="FCE5C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5" name="Google Shape;535;p51"/>
          <p:cNvSpPr/>
          <p:nvPr/>
        </p:nvSpPr>
        <p:spPr>
          <a:xfrm>
            <a:off x="7497025" y="1010350"/>
            <a:ext cx="709200" cy="360300"/>
          </a:xfrm>
          <a:prstGeom prst="rect">
            <a:avLst/>
          </a:prstGeom>
          <a:solidFill>
            <a:srgbClr val="FCE5C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6" name="Google Shape;536;p51"/>
          <p:cNvSpPr/>
          <p:nvPr/>
        </p:nvSpPr>
        <p:spPr>
          <a:xfrm rot="5400000">
            <a:off x="8259025" y="1696150"/>
            <a:ext cx="709200" cy="360300"/>
          </a:xfrm>
          <a:prstGeom prst="rect">
            <a:avLst/>
          </a:prstGeom>
          <a:solidFill>
            <a:srgbClr val="FFFCC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7" name="Google Shape;537;p51"/>
          <p:cNvSpPr/>
          <p:nvPr/>
        </p:nvSpPr>
        <p:spPr>
          <a:xfrm rot="5400000">
            <a:off x="8259025" y="2534350"/>
            <a:ext cx="709200" cy="360300"/>
          </a:xfrm>
          <a:prstGeom prst="rect">
            <a:avLst/>
          </a:prstGeom>
          <a:solidFill>
            <a:srgbClr val="FFFCC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8" name="Google Shape;538;p51"/>
          <p:cNvSpPr/>
          <p:nvPr/>
        </p:nvSpPr>
        <p:spPr>
          <a:xfrm rot="5400000">
            <a:off x="8259025" y="3372550"/>
            <a:ext cx="709200" cy="360300"/>
          </a:xfrm>
          <a:prstGeom prst="rect">
            <a:avLst/>
          </a:prstGeom>
          <a:solidFill>
            <a:srgbClr val="FFFCC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9" name="Google Shape;539;p51"/>
          <p:cNvSpPr/>
          <p:nvPr/>
        </p:nvSpPr>
        <p:spPr>
          <a:xfrm>
            <a:off x="5515825" y="4134550"/>
            <a:ext cx="709200" cy="360300"/>
          </a:xfrm>
          <a:prstGeom prst="rect">
            <a:avLst/>
          </a:prstGeom>
          <a:solidFill>
            <a:srgbClr val="CFE2F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0" name="Google Shape;540;p51"/>
          <p:cNvSpPr/>
          <p:nvPr/>
        </p:nvSpPr>
        <p:spPr>
          <a:xfrm>
            <a:off x="6735025" y="4134550"/>
            <a:ext cx="709200" cy="360300"/>
          </a:xfrm>
          <a:prstGeom prst="rect">
            <a:avLst/>
          </a:prstGeom>
          <a:solidFill>
            <a:srgbClr val="D9EAD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1" name="Google Shape;541;p51"/>
          <p:cNvSpPr/>
          <p:nvPr/>
        </p:nvSpPr>
        <p:spPr>
          <a:xfrm>
            <a:off x="7573225" y="4134550"/>
            <a:ext cx="709200" cy="360300"/>
          </a:xfrm>
          <a:prstGeom prst="rect">
            <a:avLst/>
          </a:prstGeom>
          <a:solidFill>
            <a:srgbClr val="D9EAD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2" name="Google Shape;542;p51"/>
          <p:cNvSpPr/>
          <p:nvPr/>
        </p:nvSpPr>
        <p:spPr>
          <a:xfrm rot="5400000">
            <a:off x="4601425" y="3067750"/>
            <a:ext cx="709200" cy="360300"/>
          </a:xfrm>
          <a:prstGeom prst="rect">
            <a:avLst/>
          </a:prstGeom>
          <a:solidFill>
            <a:srgbClr val="CFE2F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3" name="Google Shape;543;p51"/>
          <p:cNvSpPr/>
          <p:nvPr/>
        </p:nvSpPr>
        <p:spPr>
          <a:xfrm rot="3474591">
            <a:off x="4762332" y="3918714"/>
            <a:ext cx="709267" cy="360262"/>
          </a:xfrm>
          <a:prstGeom prst="rect">
            <a:avLst/>
          </a:prstGeom>
          <a:solidFill>
            <a:srgbClr val="CFE2F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4" name="Google Shape;544;p51"/>
          <p:cNvSpPr/>
          <p:nvPr/>
        </p:nvSpPr>
        <p:spPr>
          <a:xfrm>
            <a:off x="6227475" y="2200800"/>
            <a:ext cx="1070700" cy="1020600"/>
          </a:xfrm>
          <a:prstGeom prst="ellipse">
            <a:avLst/>
          </a:prstGeom>
          <a:solidFill>
            <a:srgbClr val="D9D2E9"/>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5" name="Google Shape;545;p51"/>
          <p:cNvSpPr/>
          <p:nvPr/>
        </p:nvSpPr>
        <p:spPr>
          <a:xfrm rot="-9192927">
            <a:off x="4289612" y="946196"/>
            <a:ext cx="1155698" cy="1082309"/>
          </a:xfrm>
          <a:prstGeom prst="chord">
            <a:avLst>
              <a:gd fmla="val 2700000" name="adj1"/>
              <a:gd fmla="val 15637372" name="adj2"/>
            </a:avLst>
          </a:prstGeom>
          <a:solidFill>
            <a:srgbClr val="F4CCC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546" name="Google Shape;546;p51"/>
          <p:cNvCxnSpPr/>
          <p:nvPr/>
        </p:nvCxnSpPr>
        <p:spPr>
          <a:xfrm>
            <a:off x="4484052" y="1676809"/>
            <a:ext cx="403200" cy="8700"/>
          </a:xfrm>
          <a:prstGeom prst="straightConnector1">
            <a:avLst/>
          </a:prstGeom>
          <a:noFill/>
          <a:ln cap="flat" cmpd="sng" w="9525">
            <a:solidFill>
              <a:schemeClr val="dk2"/>
            </a:solidFill>
            <a:prstDash val="solid"/>
            <a:round/>
            <a:headEnd len="med" w="med" type="none"/>
            <a:tailEnd len="med" w="med" type="triangle"/>
          </a:ln>
        </p:spPr>
      </p:cxnSp>
      <p:cxnSp>
        <p:nvCxnSpPr>
          <p:cNvPr id="547" name="Google Shape;547;p51"/>
          <p:cNvCxnSpPr/>
          <p:nvPr/>
        </p:nvCxnSpPr>
        <p:spPr>
          <a:xfrm>
            <a:off x="5627052" y="1676809"/>
            <a:ext cx="403200" cy="8700"/>
          </a:xfrm>
          <a:prstGeom prst="straightConnector1">
            <a:avLst/>
          </a:prstGeom>
          <a:noFill/>
          <a:ln cap="flat" cmpd="sng" w="9525">
            <a:solidFill>
              <a:schemeClr val="dk2"/>
            </a:solidFill>
            <a:prstDash val="solid"/>
            <a:round/>
            <a:headEnd len="med" w="med" type="none"/>
            <a:tailEnd len="med" w="med" type="triangle"/>
          </a:ln>
        </p:spPr>
      </p:cxnSp>
      <p:cxnSp>
        <p:nvCxnSpPr>
          <p:cNvPr id="548" name="Google Shape;548;p51"/>
          <p:cNvCxnSpPr/>
          <p:nvPr/>
        </p:nvCxnSpPr>
        <p:spPr>
          <a:xfrm>
            <a:off x="7227252" y="1676809"/>
            <a:ext cx="403200" cy="8700"/>
          </a:xfrm>
          <a:prstGeom prst="straightConnector1">
            <a:avLst/>
          </a:prstGeom>
          <a:noFill/>
          <a:ln cap="flat" cmpd="sng" w="9525">
            <a:solidFill>
              <a:schemeClr val="dk2"/>
            </a:solidFill>
            <a:prstDash val="solid"/>
            <a:round/>
            <a:headEnd len="med" w="med" type="none"/>
            <a:tailEnd len="med" w="med" type="triangle"/>
          </a:ln>
        </p:spPr>
      </p:cxnSp>
      <p:cxnSp>
        <p:nvCxnSpPr>
          <p:cNvPr id="549" name="Google Shape;549;p51"/>
          <p:cNvCxnSpPr/>
          <p:nvPr/>
        </p:nvCxnSpPr>
        <p:spPr>
          <a:xfrm flipH="1">
            <a:off x="8089927" y="1870909"/>
            <a:ext cx="9000" cy="355800"/>
          </a:xfrm>
          <a:prstGeom prst="straightConnector1">
            <a:avLst/>
          </a:prstGeom>
          <a:noFill/>
          <a:ln cap="flat" cmpd="sng" w="9525">
            <a:solidFill>
              <a:schemeClr val="dk2"/>
            </a:solidFill>
            <a:prstDash val="solid"/>
            <a:round/>
            <a:headEnd len="med" w="med" type="none"/>
            <a:tailEnd len="med" w="med" type="triangle"/>
          </a:ln>
        </p:spPr>
      </p:cxnSp>
      <p:cxnSp>
        <p:nvCxnSpPr>
          <p:cNvPr id="550" name="Google Shape;550;p51"/>
          <p:cNvCxnSpPr/>
          <p:nvPr/>
        </p:nvCxnSpPr>
        <p:spPr>
          <a:xfrm flipH="1">
            <a:off x="7836127" y="3242509"/>
            <a:ext cx="110400" cy="322800"/>
          </a:xfrm>
          <a:prstGeom prst="straightConnector1">
            <a:avLst/>
          </a:prstGeom>
          <a:noFill/>
          <a:ln cap="flat" cmpd="sng" w="9525">
            <a:solidFill>
              <a:schemeClr val="dk2"/>
            </a:solidFill>
            <a:prstDash val="solid"/>
            <a:round/>
            <a:headEnd len="med" w="med" type="none"/>
            <a:tailEnd len="med" w="med" type="triangle"/>
          </a:ln>
        </p:spPr>
      </p:cxnSp>
      <p:cxnSp>
        <p:nvCxnSpPr>
          <p:cNvPr id="551" name="Google Shape;551;p51"/>
          <p:cNvCxnSpPr/>
          <p:nvPr/>
        </p:nvCxnSpPr>
        <p:spPr>
          <a:xfrm flipH="1">
            <a:off x="7032427" y="3775909"/>
            <a:ext cx="380700" cy="10200"/>
          </a:xfrm>
          <a:prstGeom prst="straightConnector1">
            <a:avLst/>
          </a:prstGeom>
          <a:noFill/>
          <a:ln cap="flat" cmpd="sng" w="9525">
            <a:solidFill>
              <a:schemeClr val="dk2"/>
            </a:solidFill>
            <a:prstDash val="solid"/>
            <a:round/>
            <a:headEnd len="med" w="med" type="none"/>
            <a:tailEnd len="med" w="med" type="triangle"/>
          </a:ln>
        </p:spPr>
      </p:cxnSp>
      <p:cxnSp>
        <p:nvCxnSpPr>
          <p:cNvPr id="552" name="Google Shape;552;p51"/>
          <p:cNvCxnSpPr/>
          <p:nvPr/>
        </p:nvCxnSpPr>
        <p:spPr>
          <a:xfrm flipH="1">
            <a:off x="6041827" y="3775909"/>
            <a:ext cx="380700" cy="10200"/>
          </a:xfrm>
          <a:prstGeom prst="straightConnector1">
            <a:avLst/>
          </a:prstGeom>
          <a:noFill/>
          <a:ln cap="flat" cmpd="sng" w="9525">
            <a:solidFill>
              <a:schemeClr val="dk2"/>
            </a:solidFill>
            <a:prstDash val="solid"/>
            <a:round/>
            <a:headEnd len="med" w="med" type="none"/>
            <a:tailEnd len="med" w="med" type="triangle"/>
          </a:ln>
        </p:spPr>
      </p:cxnSp>
      <p:cxnSp>
        <p:nvCxnSpPr>
          <p:cNvPr id="553" name="Google Shape;553;p51"/>
          <p:cNvCxnSpPr/>
          <p:nvPr/>
        </p:nvCxnSpPr>
        <p:spPr>
          <a:xfrm flipH="1">
            <a:off x="7611825" y="2684750"/>
            <a:ext cx="326400" cy="168900"/>
          </a:xfrm>
          <a:prstGeom prst="straightConnector1">
            <a:avLst/>
          </a:prstGeom>
          <a:noFill/>
          <a:ln cap="flat" cmpd="sng" w="9525">
            <a:solidFill>
              <a:schemeClr val="dk2"/>
            </a:solidFill>
            <a:prstDash val="solid"/>
            <a:round/>
            <a:headEnd len="med" w="med" type="none"/>
            <a:tailEnd len="med" w="med" type="triangle"/>
          </a:ln>
        </p:spPr>
      </p:cxnSp>
      <p:cxnSp>
        <p:nvCxnSpPr>
          <p:cNvPr id="554" name="Google Shape;554;p51"/>
          <p:cNvCxnSpPr/>
          <p:nvPr/>
        </p:nvCxnSpPr>
        <p:spPr>
          <a:xfrm>
            <a:off x="6568702" y="1642309"/>
            <a:ext cx="179100" cy="336000"/>
          </a:xfrm>
          <a:prstGeom prst="straightConnector1">
            <a:avLst/>
          </a:prstGeom>
          <a:noFill/>
          <a:ln cap="flat" cmpd="sng" w="9525">
            <a:solidFill>
              <a:schemeClr val="dk2"/>
            </a:solidFill>
            <a:prstDash val="solid"/>
            <a:round/>
            <a:headEnd len="med" w="med" type="none"/>
            <a:tailEnd len="med" w="med" type="triangle"/>
          </a:ln>
        </p:spPr>
      </p:cxnSp>
      <p:cxnSp>
        <p:nvCxnSpPr>
          <p:cNvPr id="555" name="Google Shape;555;p51"/>
          <p:cNvCxnSpPr/>
          <p:nvPr/>
        </p:nvCxnSpPr>
        <p:spPr>
          <a:xfrm rot="10800000">
            <a:off x="5609925" y="3033775"/>
            <a:ext cx="73800" cy="444000"/>
          </a:xfrm>
          <a:prstGeom prst="straightConnector1">
            <a:avLst/>
          </a:prstGeom>
          <a:noFill/>
          <a:ln cap="flat" cmpd="sng" w="9525">
            <a:solidFill>
              <a:schemeClr val="dk2"/>
            </a:solidFill>
            <a:prstDash val="solid"/>
            <a:round/>
            <a:headEnd len="med" w="med" type="none"/>
            <a:tailEnd len="med" w="med" type="triangle"/>
          </a:ln>
        </p:spPr>
      </p:cxnSp>
      <p:cxnSp>
        <p:nvCxnSpPr>
          <p:cNvPr id="556" name="Google Shape;556;p51"/>
          <p:cNvCxnSpPr/>
          <p:nvPr/>
        </p:nvCxnSpPr>
        <p:spPr>
          <a:xfrm rot="10800000">
            <a:off x="5191725" y="2484725"/>
            <a:ext cx="295500" cy="258900"/>
          </a:xfrm>
          <a:prstGeom prst="straightConnector1">
            <a:avLst/>
          </a:prstGeom>
          <a:noFill/>
          <a:ln cap="flat" cmpd="sng" w="9525">
            <a:solidFill>
              <a:schemeClr val="dk2"/>
            </a:solidFill>
            <a:prstDash val="solid"/>
            <a:round/>
            <a:headEnd len="med" w="med" type="none"/>
            <a:tailEnd len="med" w="med" type="triangle"/>
          </a:ln>
        </p:spPr>
      </p:cxnSp>
      <p:cxnSp>
        <p:nvCxnSpPr>
          <p:cNvPr id="557" name="Google Shape;557;p51"/>
          <p:cNvCxnSpPr/>
          <p:nvPr/>
        </p:nvCxnSpPr>
        <p:spPr>
          <a:xfrm flipH="1">
            <a:off x="4457852" y="2283709"/>
            <a:ext cx="380700" cy="10200"/>
          </a:xfrm>
          <a:prstGeom prst="straightConnector1">
            <a:avLst/>
          </a:prstGeom>
          <a:noFill/>
          <a:ln cap="flat" cmpd="sng" w="9525">
            <a:solidFill>
              <a:schemeClr val="dk2"/>
            </a:solidFill>
            <a:prstDash val="solid"/>
            <a:round/>
            <a:headEnd len="med" w="med" type="none"/>
            <a:tailEnd len="med" w="med" type="triangle"/>
          </a:ln>
        </p:spPr>
      </p:cxnSp>
      <p:sp>
        <p:nvSpPr>
          <p:cNvPr id="558" name="Google Shape;558;p51"/>
          <p:cNvSpPr txBox="1"/>
          <p:nvPr/>
        </p:nvSpPr>
        <p:spPr>
          <a:xfrm>
            <a:off x="4238425" y="1380150"/>
            <a:ext cx="709200" cy="338700"/>
          </a:xfrm>
          <a:prstGeom prst="rect">
            <a:avLst/>
          </a:prstGeom>
          <a:solidFill>
            <a:srgbClr val="000000">
              <a:alpha val="0"/>
            </a:srgbClr>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latin typeface="Calibri"/>
                <a:ea typeface="Calibri"/>
                <a:cs typeface="Calibri"/>
                <a:sym typeface="Calibri"/>
              </a:rPr>
              <a:t>Masuk</a:t>
            </a:r>
            <a:endParaRPr sz="1000">
              <a:latin typeface="Calibri"/>
              <a:ea typeface="Calibri"/>
              <a:cs typeface="Calibri"/>
              <a:sym typeface="Calibri"/>
            </a:endParaRPr>
          </a:p>
        </p:txBody>
      </p:sp>
      <p:sp>
        <p:nvSpPr>
          <p:cNvPr id="559" name="Google Shape;559;p51"/>
          <p:cNvSpPr txBox="1"/>
          <p:nvPr/>
        </p:nvSpPr>
        <p:spPr>
          <a:xfrm>
            <a:off x="4238425" y="2218350"/>
            <a:ext cx="709200" cy="338700"/>
          </a:xfrm>
          <a:prstGeom prst="rect">
            <a:avLst/>
          </a:prstGeom>
          <a:solidFill>
            <a:srgbClr val="000000">
              <a:alpha val="0"/>
            </a:srgbClr>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latin typeface="Calibri"/>
                <a:ea typeface="Calibri"/>
                <a:cs typeface="Calibri"/>
                <a:sym typeface="Calibri"/>
              </a:rPr>
              <a:t>Keluar</a:t>
            </a:r>
            <a:endParaRPr sz="1000">
              <a:latin typeface="Calibri"/>
              <a:ea typeface="Calibri"/>
              <a:cs typeface="Calibri"/>
              <a:sym typeface="Calibri"/>
            </a:endParaRPr>
          </a:p>
        </p:txBody>
      </p:sp>
      <p:sp>
        <p:nvSpPr>
          <p:cNvPr id="560" name="Google Shape;560;p51"/>
          <p:cNvSpPr txBox="1"/>
          <p:nvPr/>
        </p:nvSpPr>
        <p:spPr>
          <a:xfrm>
            <a:off x="4695625" y="999150"/>
            <a:ext cx="838200" cy="646500"/>
          </a:xfrm>
          <a:prstGeom prst="rect">
            <a:avLst/>
          </a:prstGeom>
          <a:solidFill>
            <a:srgbClr val="000000">
              <a:alpha val="0"/>
            </a:srgbClr>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latin typeface="Calibri"/>
                <a:ea typeface="Calibri"/>
                <a:cs typeface="Calibri"/>
                <a:sym typeface="Calibri"/>
              </a:rPr>
              <a:t>Apa itu</a:t>
            </a:r>
            <a:endParaRPr sz="1000">
              <a:latin typeface="Calibri"/>
              <a:ea typeface="Calibri"/>
              <a:cs typeface="Calibri"/>
              <a:sym typeface="Calibri"/>
            </a:endParaRPr>
          </a:p>
          <a:p>
            <a:pPr indent="0" lvl="0" marL="0" rtl="0" algn="l">
              <a:spcBef>
                <a:spcPts val="0"/>
              </a:spcBef>
              <a:spcAft>
                <a:spcPts val="0"/>
              </a:spcAft>
              <a:buNone/>
            </a:pPr>
            <a:r>
              <a:rPr lang="en" sz="1000">
                <a:latin typeface="Calibri"/>
                <a:ea typeface="Calibri"/>
                <a:cs typeface="Calibri"/>
                <a:sym typeface="Calibri"/>
              </a:rPr>
              <a:t>Perubahan Iklim?</a:t>
            </a:r>
            <a:endParaRPr sz="1000">
              <a:latin typeface="Calibri"/>
              <a:ea typeface="Calibri"/>
              <a:cs typeface="Calibri"/>
              <a:sym typeface="Calibri"/>
            </a:endParaRPr>
          </a:p>
        </p:txBody>
      </p:sp>
      <p:sp>
        <p:nvSpPr>
          <p:cNvPr id="561" name="Google Shape;561;p51"/>
          <p:cNvSpPr txBox="1"/>
          <p:nvPr/>
        </p:nvSpPr>
        <p:spPr>
          <a:xfrm>
            <a:off x="6067225" y="999150"/>
            <a:ext cx="2139000" cy="338700"/>
          </a:xfrm>
          <a:prstGeom prst="rect">
            <a:avLst/>
          </a:prstGeom>
          <a:solidFill>
            <a:srgbClr val="000000">
              <a:alpha val="0"/>
            </a:srgbClr>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latin typeface="Calibri"/>
                <a:ea typeface="Calibri"/>
                <a:cs typeface="Calibri"/>
                <a:sym typeface="Calibri"/>
              </a:rPr>
              <a:t>Apa yang membuat iklim berubah?</a:t>
            </a:r>
            <a:endParaRPr sz="1000">
              <a:latin typeface="Calibri"/>
              <a:ea typeface="Calibri"/>
              <a:cs typeface="Calibri"/>
              <a:sym typeface="Calibri"/>
            </a:endParaRPr>
          </a:p>
        </p:txBody>
      </p:sp>
      <p:sp>
        <p:nvSpPr>
          <p:cNvPr id="562" name="Google Shape;562;p51"/>
          <p:cNvSpPr txBox="1"/>
          <p:nvPr/>
        </p:nvSpPr>
        <p:spPr>
          <a:xfrm rot="5400000">
            <a:off x="7803175" y="2599350"/>
            <a:ext cx="1544400" cy="338700"/>
          </a:xfrm>
          <a:prstGeom prst="rect">
            <a:avLst/>
          </a:prstGeom>
          <a:solidFill>
            <a:srgbClr val="000000">
              <a:alpha val="0"/>
            </a:srgbClr>
          </a:solid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 sz="1000">
                <a:latin typeface="Calibri"/>
                <a:ea typeface="Calibri"/>
                <a:cs typeface="Calibri"/>
                <a:sym typeface="Calibri"/>
              </a:rPr>
              <a:t>Dampak P</a:t>
            </a:r>
            <a:r>
              <a:rPr lang="en" sz="1000">
                <a:latin typeface="Calibri"/>
                <a:ea typeface="Calibri"/>
                <a:cs typeface="Calibri"/>
                <a:sym typeface="Calibri"/>
              </a:rPr>
              <a:t>erubahan _Iklim</a:t>
            </a:r>
            <a:endParaRPr sz="1000">
              <a:latin typeface="Calibri"/>
              <a:ea typeface="Calibri"/>
              <a:cs typeface="Calibri"/>
              <a:sym typeface="Calibri"/>
            </a:endParaRPr>
          </a:p>
        </p:txBody>
      </p:sp>
      <p:sp>
        <p:nvSpPr>
          <p:cNvPr id="563" name="Google Shape;563;p51"/>
          <p:cNvSpPr txBox="1"/>
          <p:nvPr/>
        </p:nvSpPr>
        <p:spPr>
          <a:xfrm>
            <a:off x="6753025" y="4123350"/>
            <a:ext cx="1519200" cy="338700"/>
          </a:xfrm>
          <a:prstGeom prst="rect">
            <a:avLst/>
          </a:prstGeom>
          <a:solidFill>
            <a:srgbClr val="000000">
              <a:alpha val="0"/>
            </a:srgbClr>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latin typeface="Calibri"/>
                <a:ea typeface="Calibri"/>
                <a:cs typeface="Calibri"/>
                <a:sym typeface="Calibri"/>
              </a:rPr>
              <a:t>Adaptasi: siaga bencana</a:t>
            </a:r>
            <a:endParaRPr sz="1000">
              <a:latin typeface="Calibri"/>
              <a:ea typeface="Calibri"/>
              <a:cs typeface="Calibri"/>
              <a:sym typeface="Calibri"/>
            </a:endParaRPr>
          </a:p>
        </p:txBody>
      </p:sp>
      <p:sp>
        <p:nvSpPr>
          <p:cNvPr id="564" name="Google Shape;564;p51"/>
          <p:cNvSpPr txBox="1"/>
          <p:nvPr/>
        </p:nvSpPr>
        <p:spPr>
          <a:xfrm rot="3519946">
            <a:off x="4467134" y="3589912"/>
            <a:ext cx="1726632" cy="338597"/>
          </a:xfrm>
          <a:prstGeom prst="rect">
            <a:avLst/>
          </a:prstGeom>
          <a:solidFill>
            <a:srgbClr val="000000">
              <a:alpha val="0"/>
            </a:srgbClr>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latin typeface="Calibri"/>
                <a:ea typeface="Calibri"/>
                <a:cs typeface="Calibri"/>
                <a:sym typeface="Calibri"/>
              </a:rPr>
              <a:t>Mitigasi: aksi pemulihan iklim</a:t>
            </a:r>
            <a:endParaRPr sz="1000">
              <a:latin typeface="Calibri"/>
              <a:ea typeface="Calibri"/>
              <a:cs typeface="Calibri"/>
              <a:sym typeface="Calibri"/>
            </a:endParaRPr>
          </a:p>
        </p:txBody>
      </p:sp>
      <p:sp>
        <p:nvSpPr>
          <p:cNvPr id="565" name="Google Shape;565;p51"/>
          <p:cNvSpPr txBox="1"/>
          <p:nvPr/>
        </p:nvSpPr>
        <p:spPr>
          <a:xfrm>
            <a:off x="6448225" y="2370750"/>
            <a:ext cx="682200" cy="646500"/>
          </a:xfrm>
          <a:prstGeom prst="rect">
            <a:avLst/>
          </a:prstGeom>
          <a:solidFill>
            <a:srgbClr val="000000">
              <a:alpha val="0"/>
            </a:srgbClr>
          </a:solid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000">
                <a:latin typeface="Calibri"/>
                <a:ea typeface="Calibri"/>
                <a:cs typeface="Calibri"/>
                <a:sym typeface="Calibri"/>
              </a:rPr>
              <a:t>Mari </a:t>
            </a:r>
            <a:endParaRPr sz="1000">
              <a:latin typeface="Calibri"/>
              <a:ea typeface="Calibri"/>
              <a:cs typeface="Calibri"/>
              <a:sym typeface="Calibri"/>
            </a:endParaRPr>
          </a:p>
          <a:p>
            <a:pPr indent="0" lvl="0" marL="0" rtl="0" algn="ctr">
              <a:spcBef>
                <a:spcPts val="0"/>
              </a:spcBef>
              <a:spcAft>
                <a:spcPts val="0"/>
              </a:spcAft>
              <a:buNone/>
            </a:pPr>
            <a:r>
              <a:rPr lang="en" sz="1000">
                <a:latin typeface="Calibri"/>
                <a:ea typeface="Calibri"/>
                <a:cs typeface="Calibri"/>
                <a:sym typeface="Calibri"/>
              </a:rPr>
              <a:t>Atasi </a:t>
            </a:r>
            <a:endParaRPr sz="1000">
              <a:latin typeface="Calibri"/>
              <a:ea typeface="Calibri"/>
              <a:cs typeface="Calibri"/>
              <a:sym typeface="Calibri"/>
            </a:endParaRPr>
          </a:p>
          <a:p>
            <a:pPr indent="0" lvl="0" marL="0" rtl="0" algn="ctr">
              <a:spcBef>
                <a:spcPts val="0"/>
              </a:spcBef>
              <a:spcAft>
                <a:spcPts val="0"/>
              </a:spcAft>
              <a:buNone/>
            </a:pPr>
            <a:r>
              <a:rPr lang="en" sz="1000">
                <a:latin typeface="Calibri"/>
                <a:ea typeface="Calibri"/>
                <a:cs typeface="Calibri"/>
                <a:sym typeface="Calibri"/>
              </a:rPr>
              <a:t>Bersama</a:t>
            </a:r>
            <a:endParaRPr sz="1000">
              <a:latin typeface="Calibri"/>
              <a:ea typeface="Calibri"/>
              <a:cs typeface="Calibri"/>
              <a:sym typeface="Calibri"/>
            </a:endParaRPr>
          </a:p>
        </p:txBody>
      </p:sp>
      <p:sp>
        <p:nvSpPr>
          <p:cNvPr id="566" name="Google Shape;566;p5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 name="Shape 94"/>
        <p:cNvGrpSpPr/>
        <p:nvPr/>
      </p:nvGrpSpPr>
      <p:grpSpPr>
        <a:xfrm>
          <a:off x="0" y="0"/>
          <a:ext cx="0" cy="0"/>
          <a:chOff x="0" y="0"/>
          <a:chExt cx="0" cy="0"/>
        </a:xfrm>
      </p:grpSpPr>
      <p:sp>
        <p:nvSpPr>
          <p:cNvPr id="95" name="Google Shape;95;p16"/>
          <p:cNvSpPr txBox="1"/>
          <p:nvPr>
            <p:ph type="title"/>
          </p:nvPr>
        </p:nvSpPr>
        <p:spPr>
          <a:xfrm>
            <a:off x="311700" y="218750"/>
            <a:ext cx="8520600" cy="777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b="1" lang="en" sz="2020"/>
              <a:t>Dimensi dan Elemen</a:t>
            </a:r>
            <a:endParaRPr b="1" sz="2020"/>
          </a:p>
          <a:p>
            <a:pPr indent="0" lvl="0" marL="0" rtl="0" algn="l">
              <a:spcBef>
                <a:spcPts val="0"/>
              </a:spcBef>
              <a:spcAft>
                <a:spcPts val="0"/>
              </a:spcAft>
              <a:buSzPts val="990"/>
              <a:buNone/>
            </a:pPr>
            <a:r>
              <a:rPr b="1" lang="en" sz="2020"/>
              <a:t>Profil Pelajar Pancasila yang berkaitan</a:t>
            </a:r>
            <a:endParaRPr b="1" sz="2020"/>
          </a:p>
        </p:txBody>
      </p:sp>
      <p:graphicFrame>
        <p:nvGraphicFramePr>
          <p:cNvPr id="96" name="Google Shape;96;p16"/>
          <p:cNvGraphicFramePr/>
          <p:nvPr/>
        </p:nvGraphicFramePr>
        <p:xfrm>
          <a:off x="336700" y="1142825"/>
          <a:ext cx="3000000" cy="3000000"/>
        </p:xfrm>
        <a:graphic>
          <a:graphicData uri="http://schemas.openxmlformats.org/drawingml/2006/table">
            <a:tbl>
              <a:tblPr>
                <a:noFill/>
                <a:tableStyleId>{A3D7B15C-D23D-4289-8E4F-208ADA9910CF}</a:tableStyleId>
              </a:tblPr>
              <a:tblGrid>
                <a:gridCol w="1251925"/>
                <a:gridCol w="1626075"/>
                <a:gridCol w="4021800"/>
                <a:gridCol w="1570775"/>
              </a:tblGrid>
              <a:tr h="276225">
                <a:tc>
                  <a:txBody>
                    <a:bodyPr/>
                    <a:lstStyle/>
                    <a:p>
                      <a:pPr indent="0" lvl="0" marL="0" rtl="0" algn="ctr">
                        <a:spcBef>
                          <a:spcPts val="0"/>
                        </a:spcBef>
                        <a:spcAft>
                          <a:spcPts val="0"/>
                        </a:spcAft>
                        <a:buNone/>
                      </a:pPr>
                      <a:r>
                        <a:rPr b="1" lang="en"/>
                        <a:t>Dimensi</a:t>
                      </a:r>
                      <a:endParaRPr b="1"/>
                    </a:p>
                  </a:txBody>
                  <a:tcPr marT="91425" marB="91425" marR="91425" marL="91425">
                    <a:lnB cap="flat" cmpd="sng" w="9525">
                      <a:solidFill>
                        <a:srgbClr val="999999"/>
                      </a:solidFill>
                      <a:prstDash val="solid"/>
                      <a:round/>
                      <a:headEnd len="sm" w="sm" type="none"/>
                      <a:tailEnd len="sm" w="sm" type="none"/>
                    </a:lnB>
                  </a:tcPr>
                </a:tc>
                <a:tc>
                  <a:txBody>
                    <a:bodyPr/>
                    <a:lstStyle/>
                    <a:p>
                      <a:pPr indent="0" lvl="0" marL="0" rtl="0" algn="ctr">
                        <a:spcBef>
                          <a:spcPts val="0"/>
                        </a:spcBef>
                        <a:spcAft>
                          <a:spcPts val="0"/>
                        </a:spcAft>
                        <a:buNone/>
                      </a:pPr>
                      <a:r>
                        <a:rPr b="1" lang="en"/>
                        <a:t>Sub-elemen</a:t>
                      </a:r>
                      <a:endParaRPr b="1"/>
                    </a:p>
                  </a:txBody>
                  <a:tcPr marT="91425" marB="91425" marR="91425" marL="91425">
                    <a:lnB cap="flat" cmpd="sng" w="9525">
                      <a:solidFill>
                        <a:srgbClr val="999999"/>
                      </a:solidFill>
                      <a:prstDash val="solid"/>
                      <a:round/>
                      <a:headEnd len="sm" w="sm" type="none"/>
                      <a:tailEnd len="sm" w="sm" type="none"/>
                    </a:lnB>
                  </a:tcPr>
                </a:tc>
                <a:tc>
                  <a:txBody>
                    <a:bodyPr/>
                    <a:lstStyle/>
                    <a:p>
                      <a:pPr indent="0" lvl="0" marL="0" rtl="0" algn="ctr">
                        <a:spcBef>
                          <a:spcPts val="0"/>
                        </a:spcBef>
                        <a:spcAft>
                          <a:spcPts val="0"/>
                        </a:spcAft>
                        <a:buNone/>
                      </a:pPr>
                      <a:r>
                        <a:rPr b="1" lang="en"/>
                        <a:t>Target Pencapaian di Fase C</a:t>
                      </a:r>
                      <a:endParaRPr b="1"/>
                    </a:p>
                  </a:txBody>
                  <a:tcPr marT="91425" marB="91425" marR="91425" marL="91425">
                    <a:lnB cap="flat" cmpd="sng" w="9525">
                      <a:solidFill>
                        <a:srgbClr val="999999"/>
                      </a:solidFill>
                      <a:prstDash val="solid"/>
                      <a:round/>
                      <a:headEnd len="sm" w="sm" type="none"/>
                      <a:tailEnd len="sm" w="sm" type="none"/>
                    </a:lnB>
                  </a:tcPr>
                </a:tc>
                <a:tc>
                  <a:txBody>
                    <a:bodyPr/>
                    <a:lstStyle/>
                    <a:p>
                      <a:pPr indent="0" lvl="0" marL="0" rtl="0" algn="ctr">
                        <a:spcBef>
                          <a:spcPts val="0"/>
                        </a:spcBef>
                        <a:spcAft>
                          <a:spcPts val="0"/>
                        </a:spcAft>
                        <a:buNone/>
                      </a:pPr>
                      <a:r>
                        <a:rPr b="1" lang="en"/>
                        <a:t>Aktivitas terkait</a:t>
                      </a:r>
                      <a:endParaRPr b="1"/>
                    </a:p>
                  </a:txBody>
                  <a:tcPr marT="91425" marB="91425" marR="91425" marL="91425">
                    <a:lnB cap="flat" cmpd="sng" w="9525">
                      <a:solidFill>
                        <a:srgbClr val="999999"/>
                      </a:solidFill>
                      <a:prstDash val="solid"/>
                      <a:round/>
                      <a:headEnd len="sm" w="sm" type="none"/>
                      <a:tailEnd len="sm" w="sm" type="none"/>
                    </a:lnB>
                  </a:tcPr>
                </a:tc>
              </a:tr>
              <a:tr h="276225">
                <a:tc rowSpan="2">
                  <a:txBody>
                    <a:bodyPr/>
                    <a:lstStyle/>
                    <a:p>
                      <a:pPr indent="0" lvl="0" marL="0" rtl="0" algn="l">
                        <a:spcBef>
                          <a:spcPts val="0"/>
                        </a:spcBef>
                        <a:spcAft>
                          <a:spcPts val="0"/>
                        </a:spcAft>
                        <a:buNone/>
                      </a:pPr>
                      <a:r>
                        <a:rPr lang="en" sz="1000">
                          <a:latin typeface="Calibri"/>
                          <a:ea typeface="Calibri"/>
                          <a:cs typeface="Calibri"/>
                          <a:sym typeface="Calibri"/>
                        </a:rPr>
                        <a:t>Beriman, bertakwa kepada Tuhan Yang Maha Esa dan akhlak mulia</a:t>
                      </a:r>
                      <a:endParaRPr sz="1000">
                        <a:latin typeface="Calibri"/>
                        <a:ea typeface="Calibri"/>
                        <a:cs typeface="Calibri"/>
                        <a:sym typeface="Calibri"/>
                      </a:endParaRPr>
                    </a:p>
                  </a:txBody>
                  <a:tcPr marT="91425" marB="91425" marR="91425" marL="91425" anchor="ctr">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solidFill>
                      <a:srgbClr val="CFE2F3"/>
                    </a:solidFill>
                  </a:tcPr>
                </a:tc>
                <a:tc>
                  <a:txBody>
                    <a:bodyPr/>
                    <a:lstStyle/>
                    <a:p>
                      <a:pPr indent="0" lvl="0" marL="0" rtl="0" algn="l">
                        <a:spcBef>
                          <a:spcPts val="0"/>
                        </a:spcBef>
                        <a:spcAft>
                          <a:spcPts val="0"/>
                        </a:spcAft>
                        <a:buNone/>
                      </a:pPr>
                      <a:r>
                        <a:rPr lang="en" sz="1000">
                          <a:latin typeface="Calibri"/>
                          <a:ea typeface="Calibri"/>
                          <a:cs typeface="Calibri"/>
                          <a:sym typeface="Calibri"/>
                        </a:rPr>
                        <a:t>Memahami keterhubungan ekosistem Bumi</a:t>
                      </a:r>
                      <a:endParaRPr sz="1000">
                        <a:latin typeface="Calibri"/>
                        <a:ea typeface="Calibri"/>
                        <a:cs typeface="Calibri"/>
                        <a:sym typeface="Calibri"/>
                      </a:endParaRPr>
                    </a:p>
                  </a:txBody>
                  <a:tcPr marT="91425" marB="91425" marR="91425" marL="91425" anchor="ctr">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solidFill>
                      <a:srgbClr val="9FC5E8"/>
                    </a:solidFill>
                  </a:tcPr>
                </a:tc>
                <a:tc>
                  <a:txBody>
                    <a:bodyPr/>
                    <a:lstStyle/>
                    <a:p>
                      <a:pPr indent="0" lvl="0" marL="0" rtl="0" algn="l">
                        <a:lnSpc>
                          <a:spcPct val="112455"/>
                        </a:lnSpc>
                        <a:spcBef>
                          <a:spcPts val="0"/>
                        </a:spcBef>
                        <a:spcAft>
                          <a:spcPts val="0"/>
                        </a:spcAft>
                        <a:buClr>
                          <a:schemeClr val="dk1"/>
                        </a:buClr>
                        <a:buSzPts val="1100"/>
                        <a:buFont typeface="Arial"/>
                        <a:buNone/>
                      </a:pPr>
                      <a:r>
                        <a:rPr lang="en" sz="1000">
                          <a:solidFill>
                            <a:schemeClr val="dk1"/>
                          </a:solidFill>
                          <a:latin typeface="Calibri"/>
                          <a:ea typeface="Calibri"/>
                          <a:cs typeface="Calibri"/>
                          <a:sym typeface="Calibri"/>
                        </a:rPr>
                        <a:t>Memahami konsep sebab-akibat di antara berbagai ciptaan Tuhan dan  mengidentifikasi berbagai sebab yang mempunyai dampak baik atau buruk, langsung maupun tidak langsung, terhadap alam semesta</a:t>
                      </a:r>
                      <a:endParaRPr sz="1000">
                        <a:latin typeface="Calibri"/>
                        <a:ea typeface="Calibri"/>
                        <a:cs typeface="Calibri"/>
                        <a:sym typeface="Calibri"/>
                      </a:endParaRPr>
                    </a:p>
                  </a:txBody>
                  <a:tcPr marT="91425" marB="91425" marR="91425" marL="91425">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solidFill>
                      <a:srgbClr val="9FC5E8"/>
                    </a:solidFill>
                  </a:tcPr>
                </a:tc>
                <a:tc>
                  <a:txBody>
                    <a:bodyPr/>
                    <a:lstStyle/>
                    <a:p>
                      <a:pPr indent="0" lvl="0" marL="0" rtl="0" algn="ctr">
                        <a:spcBef>
                          <a:spcPts val="0"/>
                        </a:spcBef>
                        <a:spcAft>
                          <a:spcPts val="0"/>
                        </a:spcAft>
                        <a:buNone/>
                      </a:pPr>
                      <a:r>
                        <a:rPr lang="en" sz="1000">
                          <a:latin typeface="Calibri"/>
                          <a:ea typeface="Calibri"/>
                          <a:cs typeface="Calibri"/>
                          <a:sym typeface="Calibri"/>
                        </a:rPr>
                        <a:t>1, 2, 3, 6, 7, 8, 14</a:t>
                      </a:r>
                      <a:endParaRPr sz="1000">
                        <a:latin typeface="Calibri"/>
                        <a:ea typeface="Calibri"/>
                        <a:cs typeface="Calibri"/>
                        <a:sym typeface="Calibri"/>
                      </a:endParaRPr>
                    </a:p>
                  </a:txBody>
                  <a:tcPr marT="91425" marB="91425" marR="91425" marL="91425" anchor="ctr">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solidFill>
                      <a:srgbClr val="9FC5E8"/>
                    </a:solidFill>
                  </a:tcPr>
                </a:tc>
              </a:tr>
              <a:tr h="658350">
                <a:tc vMerge="1"/>
                <a:tc>
                  <a:txBody>
                    <a:bodyPr/>
                    <a:lstStyle/>
                    <a:p>
                      <a:pPr indent="0" lvl="0" marL="0" rtl="0" algn="l">
                        <a:spcBef>
                          <a:spcPts val="0"/>
                        </a:spcBef>
                        <a:spcAft>
                          <a:spcPts val="0"/>
                        </a:spcAft>
                        <a:buNone/>
                      </a:pPr>
                      <a:r>
                        <a:rPr lang="en" sz="1000">
                          <a:latin typeface="Calibri"/>
                          <a:ea typeface="Calibri"/>
                          <a:cs typeface="Calibri"/>
                          <a:sym typeface="Calibri"/>
                        </a:rPr>
                        <a:t>Menjaga lingkungan alam sekitar</a:t>
                      </a:r>
                      <a:endParaRPr sz="1000">
                        <a:latin typeface="Calibri"/>
                        <a:ea typeface="Calibri"/>
                        <a:cs typeface="Calibri"/>
                        <a:sym typeface="Calibri"/>
                      </a:endParaRPr>
                    </a:p>
                  </a:txBody>
                  <a:tcPr marT="91425" marB="91425" marR="91425" marL="91425" anchor="ctr">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solidFill>
                      <a:srgbClr val="CFE2F3"/>
                    </a:solidFill>
                  </a:tcPr>
                </a:tc>
                <a:tc>
                  <a:txBody>
                    <a:bodyPr/>
                    <a:lstStyle/>
                    <a:p>
                      <a:pPr indent="0" lvl="0" marL="0" rtl="0" algn="l">
                        <a:lnSpc>
                          <a:spcPct val="112455"/>
                        </a:lnSpc>
                        <a:spcBef>
                          <a:spcPts val="0"/>
                        </a:spcBef>
                        <a:spcAft>
                          <a:spcPts val="0"/>
                        </a:spcAft>
                        <a:buClr>
                          <a:schemeClr val="dk1"/>
                        </a:buClr>
                        <a:buSzPts val="1100"/>
                        <a:buFont typeface="Arial"/>
                        <a:buNone/>
                      </a:pPr>
                      <a:r>
                        <a:rPr lang="en" sz="1000">
                          <a:solidFill>
                            <a:schemeClr val="dk1"/>
                          </a:solidFill>
                          <a:latin typeface="Calibri"/>
                          <a:ea typeface="Calibri"/>
                          <a:cs typeface="Calibri"/>
                          <a:sym typeface="Calibri"/>
                        </a:rPr>
                        <a:t>Mewujudkan rasa syukur dengan berinisiatif untuk menyelesaikan  permasalahan lingkungan alam sekitarnya dengan mengajukan alternatif  solusi dan mulai menerapkan solusi tersebut </a:t>
                      </a:r>
                      <a:endParaRPr sz="1000">
                        <a:latin typeface="Calibri"/>
                        <a:ea typeface="Calibri"/>
                        <a:cs typeface="Calibri"/>
                        <a:sym typeface="Calibri"/>
                      </a:endParaRPr>
                    </a:p>
                  </a:txBody>
                  <a:tcPr marT="91425" marB="91425" marR="91425" marL="91425">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solidFill>
                      <a:srgbClr val="CFE2F3"/>
                    </a:solidFill>
                  </a:tcPr>
                </a:tc>
                <a:tc>
                  <a:txBody>
                    <a:bodyPr/>
                    <a:lstStyle/>
                    <a:p>
                      <a:pPr indent="0" lvl="0" marL="0" rtl="0" algn="ctr">
                        <a:spcBef>
                          <a:spcPts val="0"/>
                        </a:spcBef>
                        <a:spcAft>
                          <a:spcPts val="0"/>
                        </a:spcAft>
                        <a:buNone/>
                      </a:pPr>
                      <a:r>
                        <a:rPr lang="en" sz="1000">
                          <a:latin typeface="Calibri"/>
                          <a:ea typeface="Calibri"/>
                          <a:cs typeface="Calibri"/>
                          <a:sym typeface="Calibri"/>
                        </a:rPr>
                        <a:t>4, 5, 8, 11, 12, 13, 14, 15, 17</a:t>
                      </a:r>
                      <a:endParaRPr sz="1000">
                        <a:latin typeface="Calibri"/>
                        <a:ea typeface="Calibri"/>
                        <a:cs typeface="Calibri"/>
                        <a:sym typeface="Calibri"/>
                      </a:endParaRPr>
                    </a:p>
                  </a:txBody>
                  <a:tcPr marT="91425" marB="91425" marR="91425" marL="91425" anchor="ctr">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solidFill>
                      <a:srgbClr val="CFE2F3"/>
                    </a:solidFill>
                  </a:tcPr>
                </a:tc>
              </a:tr>
              <a:tr h="814075">
                <a:tc rowSpan="3">
                  <a:txBody>
                    <a:bodyPr/>
                    <a:lstStyle/>
                    <a:p>
                      <a:pPr indent="0" lvl="0" marL="0" rtl="0" algn="l">
                        <a:spcBef>
                          <a:spcPts val="0"/>
                        </a:spcBef>
                        <a:spcAft>
                          <a:spcPts val="0"/>
                        </a:spcAft>
                        <a:buNone/>
                      </a:pPr>
                      <a:r>
                        <a:rPr lang="en" sz="1000">
                          <a:latin typeface="Calibri"/>
                          <a:ea typeface="Calibri"/>
                          <a:cs typeface="Calibri"/>
                          <a:sym typeface="Calibri"/>
                        </a:rPr>
                        <a:t>Bergotong- royong</a:t>
                      </a:r>
                      <a:endParaRPr sz="1000">
                        <a:latin typeface="Calibri"/>
                        <a:ea typeface="Calibri"/>
                        <a:cs typeface="Calibri"/>
                        <a:sym typeface="Calibri"/>
                      </a:endParaRPr>
                    </a:p>
                  </a:txBody>
                  <a:tcPr marT="91425" marB="91425" marR="91425" marL="91425" anchor="ctr">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6350">
                      <a:solidFill>
                        <a:srgbClr val="999999"/>
                      </a:solidFill>
                      <a:prstDash val="solid"/>
                      <a:round/>
                      <a:headEnd len="sm" w="sm" type="none"/>
                      <a:tailEnd len="sm" w="sm" type="none"/>
                    </a:lnB>
                    <a:solidFill>
                      <a:srgbClr val="D9EAD3"/>
                    </a:solidFill>
                  </a:tcPr>
                </a:tc>
                <a:tc>
                  <a:txBody>
                    <a:bodyPr/>
                    <a:lstStyle/>
                    <a:p>
                      <a:pPr indent="0" lvl="0" marL="0" rtl="0" algn="l">
                        <a:spcBef>
                          <a:spcPts val="0"/>
                        </a:spcBef>
                        <a:spcAft>
                          <a:spcPts val="0"/>
                        </a:spcAft>
                        <a:buNone/>
                      </a:pPr>
                      <a:r>
                        <a:rPr lang="en" sz="1000">
                          <a:latin typeface="Calibri"/>
                          <a:ea typeface="Calibri"/>
                          <a:cs typeface="Calibri"/>
                          <a:sym typeface="Calibri"/>
                        </a:rPr>
                        <a:t>Kerja sama</a:t>
                      </a:r>
                      <a:endParaRPr sz="1000">
                        <a:latin typeface="Calibri"/>
                        <a:ea typeface="Calibri"/>
                        <a:cs typeface="Calibri"/>
                        <a:sym typeface="Calibri"/>
                      </a:endParaRPr>
                    </a:p>
                  </a:txBody>
                  <a:tcPr marT="91425" marB="91425" marR="91425" marL="91425" anchor="ctr">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solidFill>
                      <a:srgbClr val="D9EAD3"/>
                    </a:solidFill>
                  </a:tcPr>
                </a:tc>
                <a:tc>
                  <a:txBody>
                    <a:bodyPr/>
                    <a:lstStyle/>
                    <a:p>
                      <a:pPr indent="0" lvl="0" marL="0" rtl="0" algn="l">
                        <a:lnSpc>
                          <a:spcPct val="112455"/>
                        </a:lnSpc>
                        <a:spcBef>
                          <a:spcPts val="0"/>
                        </a:spcBef>
                        <a:spcAft>
                          <a:spcPts val="0"/>
                        </a:spcAft>
                        <a:buClr>
                          <a:schemeClr val="dk1"/>
                        </a:buClr>
                        <a:buSzPts val="1100"/>
                        <a:buFont typeface="Arial"/>
                        <a:buNone/>
                      </a:pPr>
                      <a:r>
                        <a:rPr lang="en" sz="1000">
                          <a:solidFill>
                            <a:schemeClr val="dk1"/>
                          </a:solidFill>
                          <a:latin typeface="Calibri"/>
                          <a:ea typeface="Calibri"/>
                          <a:cs typeface="Calibri"/>
                          <a:sym typeface="Calibri"/>
                        </a:rPr>
                        <a:t>Menyelaraskan tindakan sendiri dengan tindakan orang lain untuk  melaksanakan kegiatan dan mencapai tujuan kelompok di lingkungan sekitar, serta memberi semangat kepada orang lain untuk bekerja efektif dan mencapai tujuan bersama</a:t>
                      </a:r>
                      <a:endParaRPr sz="1000">
                        <a:latin typeface="Calibri"/>
                        <a:ea typeface="Calibri"/>
                        <a:cs typeface="Calibri"/>
                        <a:sym typeface="Calibri"/>
                      </a:endParaRPr>
                    </a:p>
                  </a:txBody>
                  <a:tcPr marT="91425" marB="91425" marR="91425" marL="91425">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solidFill>
                      <a:srgbClr val="D9EAD3"/>
                    </a:solidFill>
                  </a:tcPr>
                </a:tc>
                <a:tc>
                  <a:txBody>
                    <a:bodyPr/>
                    <a:lstStyle/>
                    <a:p>
                      <a:pPr indent="0" lvl="0" marL="0" rtl="0" algn="ctr">
                        <a:spcBef>
                          <a:spcPts val="0"/>
                        </a:spcBef>
                        <a:spcAft>
                          <a:spcPts val="0"/>
                        </a:spcAft>
                        <a:buNone/>
                      </a:pPr>
                      <a:r>
                        <a:rPr lang="en" sz="1000">
                          <a:latin typeface="Calibri"/>
                          <a:ea typeface="Calibri"/>
                          <a:cs typeface="Calibri"/>
                          <a:sym typeface="Calibri"/>
                        </a:rPr>
                        <a:t>2, 3, 5, 6, 7, 9, 10, 11, 12, 13, 14, 15, 16</a:t>
                      </a:r>
                      <a:endParaRPr sz="1000">
                        <a:latin typeface="Calibri"/>
                        <a:ea typeface="Calibri"/>
                        <a:cs typeface="Calibri"/>
                        <a:sym typeface="Calibri"/>
                      </a:endParaRPr>
                    </a:p>
                  </a:txBody>
                  <a:tcPr marT="91425" marB="91425" marR="91425" marL="91425" anchor="ctr">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solidFill>
                      <a:srgbClr val="D9EAD3"/>
                    </a:solidFill>
                  </a:tcPr>
                </a:tc>
              </a:tr>
              <a:tr h="276225">
                <a:tc vMerge="1"/>
                <a:tc>
                  <a:txBody>
                    <a:bodyPr/>
                    <a:lstStyle/>
                    <a:p>
                      <a:pPr indent="0" lvl="0" marL="0" rtl="0" algn="l">
                        <a:spcBef>
                          <a:spcPts val="0"/>
                        </a:spcBef>
                        <a:spcAft>
                          <a:spcPts val="0"/>
                        </a:spcAft>
                        <a:buNone/>
                      </a:pPr>
                      <a:r>
                        <a:rPr lang="en" sz="1000">
                          <a:latin typeface="Calibri"/>
                          <a:ea typeface="Calibri"/>
                          <a:cs typeface="Calibri"/>
                          <a:sym typeface="Calibri"/>
                        </a:rPr>
                        <a:t>Komunikasi untuk mencapai tujuan bersama</a:t>
                      </a:r>
                      <a:endParaRPr sz="1000">
                        <a:latin typeface="Calibri"/>
                        <a:ea typeface="Calibri"/>
                        <a:cs typeface="Calibri"/>
                        <a:sym typeface="Calibri"/>
                      </a:endParaRPr>
                    </a:p>
                  </a:txBody>
                  <a:tcPr marT="91425" marB="91425" marR="91425" marL="91425" anchor="ctr">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rPr lang="en" sz="1000">
                          <a:latin typeface="Calibri"/>
                          <a:ea typeface="Calibri"/>
                          <a:cs typeface="Calibri"/>
                          <a:sym typeface="Calibri"/>
                        </a:rPr>
                        <a:t>Memahami informasi dari berbagai sumber dan menyampaikan pesan menggunakan berbagai simbol dan media secara efektif kepada orang lain untuk mencapai tujuan bersama</a:t>
                      </a:r>
                      <a:endParaRPr sz="1000">
                        <a:latin typeface="Calibri"/>
                        <a:ea typeface="Calibri"/>
                        <a:cs typeface="Calibri"/>
                        <a:sym typeface="Calibri"/>
                      </a:endParaRPr>
                    </a:p>
                  </a:txBody>
                  <a:tcPr marT="91425" marB="91425" marR="91425" marL="91425">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solidFill>
                      <a:srgbClr val="B6D7A8"/>
                    </a:solidFill>
                  </a:tcPr>
                </a:tc>
                <a:tc>
                  <a:txBody>
                    <a:bodyPr/>
                    <a:lstStyle/>
                    <a:p>
                      <a:pPr indent="0" lvl="0" marL="0" rtl="0" algn="ctr">
                        <a:spcBef>
                          <a:spcPts val="0"/>
                        </a:spcBef>
                        <a:spcAft>
                          <a:spcPts val="0"/>
                        </a:spcAft>
                        <a:buNone/>
                      </a:pPr>
                      <a:r>
                        <a:rPr lang="en" sz="1000">
                          <a:latin typeface="Calibri"/>
                          <a:ea typeface="Calibri"/>
                          <a:cs typeface="Calibri"/>
                          <a:sym typeface="Calibri"/>
                        </a:rPr>
                        <a:t>1, 2, 5, 6, 7, 8, 9, 10, 11, 12, 13, 14, 15, 16, 17</a:t>
                      </a:r>
                      <a:endParaRPr sz="1000">
                        <a:latin typeface="Calibri"/>
                        <a:ea typeface="Calibri"/>
                        <a:cs typeface="Calibri"/>
                        <a:sym typeface="Calibri"/>
                      </a:endParaRPr>
                    </a:p>
                  </a:txBody>
                  <a:tcPr marT="91425" marB="91425" marR="91425" marL="91425" anchor="ctr">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solidFill>
                      <a:srgbClr val="B6D7A8"/>
                    </a:solidFill>
                  </a:tcPr>
                </a:tc>
              </a:tr>
              <a:tr h="276225">
                <a:tc vMerge="1"/>
                <a:tc>
                  <a:txBody>
                    <a:bodyPr/>
                    <a:lstStyle/>
                    <a:p>
                      <a:pPr indent="0" lvl="0" marL="0" rtl="0" algn="l">
                        <a:spcBef>
                          <a:spcPts val="0"/>
                        </a:spcBef>
                        <a:spcAft>
                          <a:spcPts val="0"/>
                        </a:spcAft>
                        <a:buNone/>
                      </a:pPr>
                      <a:r>
                        <a:rPr lang="en" sz="1000">
                          <a:latin typeface="Calibri"/>
                          <a:ea typeface="Calibri"/>
                          <a:cs typeface="Calibri"/>
                          <a:sym typeface="Calibri"/>
                        </a:rPr>
                        <a:t>Tanggap terhadap lingkungan sosial</a:t>
                      </a:r>
                      <a:endParaRPr sz="1000">
                        <a:latin typeface="Calibri"/>
                        <a:ea typeface="Calibri"/>
                        <a:cs typeface="Calibri"/>
                        <a:sym typeface="Calibri"/>
                      </a:endParaRPr>
                    </a:p>
                  </a:txBody>
                  <a:tcPr marT="91425" marB="91425" marR="91425" marL="91425" anchor="ctr">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solidFill>
                      <a:srgbClr val="D9EAD3"/>
                    </a:solidFill>
                  </a:tcPr>
                </a:tc>
                <a:tc>
                  <a:txBody>
                    <a:bodyPr/>
                    <a:lstStyle/>
                    <a:p>
                      <a:pPr indent="0" lvl="0" marL="0" rtl="0" algn="l">
                        <a:spcBef>
                          <a:spcPts val="0"/>
                        </a:spcBef>
                        <a:spcAft>
                          <a:spcPts val="0"/>
                        </a:spcAft>
                        <a:buNone/>
                      </a:pPr>
                      <a:r>
                        <a:rPr lang="en" sz="1000">
                          <a:latin typeface="Calibri"/>
                          <a:ea typeface="Calibri"/>
                          <a:cs typeface="Calibri"/>
                          <a:sym typeface="Calibri"/>
                        </a:rPr>
                        <a:t>Tanggap terhadap lingkungan sosial sesuai dengan peran sosialnya dan berkontribusi sesuai dengan kebutuhan masyarakat </a:t>
                      </a:r>
                      <a:endParaRPr sz="1000">
                        <a:latin typeface="Calibri"/>
                        <a:ea typeface="Calibri"/>
                        <a:cs typeface="Calibri"/>
                        <a:sym typeface="Calibri"/>
                      </a:endParaRPr>
                    </a:p>
                  </a:txBody>
                  <a:tcPr marT="91425" marB="91425" marR="91425" marL="91425">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solidFill>
                      <a:srgbClr val="D9EAD3"/>
                    </a:solidFill>
                  </a:tcPr>
                </a:tc>
                <a:tc>
                  <a:txBody>
                    <a:bodyPr/>
                    <a:lstStyle/>
                    <a:p>
                      <a:pPr indent="0" lvl="0" marL="0" rtl="0" algn="ctr">
                        <a:spcBef>
                          <a:spcPts val="0"/>
                        </a:spcBef>
                        <a:spcAft>
                          <a:spcPts val="0"/>
                        </a:spcAft>
                        <a:buNone/>
                      </a:pPr>
                      <a:r>
                        <a:rPr lang="en" sz="1000">
                          <a:latin typeface="Calibri"/>
                          <a:ea typeface="Calibri"/>
                          <a:cs typeface="Calibri"/>
                          <a:sym typeface="Calibri"/>
                        </a:rPr>
                        <a:t>4, 5, 7, 8, 9, 10, 11, 12, 13, 14, 15, 16</a:t>
                      </a:r>
                      <a:endParaRPr sz="1000">
                        <a:latin typeface="Calibri"/>
                        <a:ea typeface="Calibri"/>
                        <a:cs typeface="Calibri"/>
                        <a:sym typeface="Calibri"/>
                      </a:endParaRPr>
                    </a:p>
                  </a:txBody>
                  <a:tcPr marT="91425" marB="91425" marR="91425" marL="91425" anchor="ctr">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solidFill>
                      <a:srgbClr val="D9EAD3"/>
                    </a:solidFill>
                  </a:tcPr>
                </a:tc>
              </a:tr>
            </a:tbl>
          </a:graphicData>
        </a:graphic>
      </p:graphicFrame>
      <p:sp>
        <p:nvSpPr>
          <p:cNvPr id="97" name="Google Shape;97;p1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0" name="Shape 570"/>
        <p:cNvGrpSpPr/>
        <p:nvPr/>
      </p:nvGrpSpPr>
      <p:grpSpPr>
        <a:xfrm>
          <a:off x="0" y="0"/>
          <a:ext cx="0" cy="0"/>
          <a:chOff x="0" y="0"/>
          <a:chExt cx="0" cy="0"/>
        </a:xfrm>
      </p:grpSpPr>
      <p:sp>
        <p:nvSpPr>
          <p:cNvPr id="571" name="Google Shape;571;p52"/>
          <p:cNvSpPr txBox="1"/>
          <p:nvPr>
            <p:ph type="title"/>
          </p:nvPr>
        </p:nvSpPr>
        <p:spPr>
          <a:xfrm>
            <a:off x="387900" y="1402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Daftar cek pameran</a:t>
            </a:r>
            <a:endParaRPr/>
          </a:p>
        </p:txBody>
      </p:sp>
      <p:pic>
        <p:nvPicPr>
          <p:cNvPr id="572" name="Google Shape;572;p52"/>
          <p:cNvPicPr preferRelativeResize="0"/>
          <p:nvPr/>
        </p:nvPicPr>
        <p:blipFill>
          <a:blip r:embed="rId3">
            <a:alphaModFix/>
          </a:blip>
          <a:stretch>
            <a:fillRect/>
          </a:stretch>
        </p:blipFill>
        <p:spPr>
          <a:xfrm>
            <a:off x="228600" y="1082670"/>
            <a:ext cx="8679899" cy="3764550"/>
          </a:xfrm>
          <a:prstGeom prst="rect">
            <a:avLst/>
          </a:prstGeom>
          <a:noFill/>
          <a:ln>
            <a:noFill/>
          </a:ln>
        </p:spPr>
      </p:pic>
      <p:sp>
        <p:nvSpPr>
          <p:cNvPr id="573" name="Google Shape;573;p52"/>
          <p:cNvSpPr txBox="1"/>
          <p:nvPr/>
        </p:nvSpPr>
        <p:spPr>
          <a:xfrm>
            <a:off x="382675" y="576575"/>
            <a:ext cx="84495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100">
                <a:latin typeface="Calibri"/>
                <a:ea typeface="Calibri"/>
                <a:cs typeface="Calibri"/>
                <a:sym typeface="Calibri"/>
              </a:rPr>
              <a:t>Daftar cek ini dapat menjadi acuan untuk pembuatan alur pameran dan pembagian tugas </a:t>
            </a:r>
            <a:r>
              <a:rPr lang="en" sz="1100">
                <a:latin typeface="Calibri"/>
                <a:ea typeface="Calibri"/>
                <a:cs typeface="Calibri"/>
                <a:sym typeface="Calibri"/>
              </a:rPr>
              <a:t>peserta didik</a:t>
            </a:r>
            <a:r>
              <a:rPr lang="en" sz="1100">
                <a:latin typeface="Calibri"/>
                <a:ea typeface="Calibri"/>
                <a:cs typeface="Calibri"/>
                <a:sym typeface="Calibri"/>
              </a:rPr>
              <a:t>. Guru dan </a:t>
            </a:r>
            <a:r>
              <a:rPr lang="en" sz="1100">
                <a:latin typeface="Calibri"/>
                <a:ea typeface="Calibri"/>
                <a:cs typeface="Calibri"/>
                <a:sym typeface="Calibri"/>
              </a:rPr>
              <a:t>peserta didik</a:t>
            </a:r>
            <a:r>
              <a:rPr lang="en" sz="1100">
                <a:latin typeface="Calibri"/>
                <a:ea typeface="Calibri"/>
                <a:cs typeface="Calibri"/>
                <a:sym typeface="Calibri"/>
              </a:rPr>
              <a:t> bebas untuk memodifikasi atau membuat daftar sendiri.</a:t>
            </a:r>
            <a:endParaRPr sz="1100">
              <a:latin typeface="Calibri"/>
              <a:ea typeface="Calibri"/>
              <a:cs typeface="Calibri"/>
              <a:sym typeface="Calibri"/>
            </a:endParaRPr>
          </a:p>
        </p:txBody>
      </p:sp>
      <p:sp>
        <p:nvSpPr>
          <p:cNvPr id="574" name="Google Shape;574;p52"/>
          <p:cNvSpPr txBox="1"/>
          <p:nvPr>
            <p:ph idx="12" type="sldNum"/>
          </p:nvPr>
        </p:nvSpPr>
        <p:spPr>
          <a:xfrm>
            <a:off x="8548658" y="47394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8" name="Shape 578"/>
        <p:cNvGrpSpPr/>
        <p:nvPr/>
      </p:nvGrpSpPr>
      <p:grpSpPr>
        <a:xfrm>
          <a:off x="0" y="0"/>
          <a:ext cx="0" cy="0"/>
          <a:chOff x="0" y="0"/>
          <a:chExt cx="0" cy="0"/>
        </a:xfrm>
      </p:grpSpPr>
      <p:sp>
        <p:nvSpPr>
          <p:cNvPr id="579" name="Google Shape;579;p53"/>
          <p:cNvSpPr txBox="1"/>
          <p:nvPr>
            <p:ph type="title"/>
          </p:nvPr>
        </p:nvSpPr>
        <p:spPr>
          <a:xfrm>
            <a:off x="311700" y="1402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Asesmen Sumatif II</a:t>
            </a:r>
            <a:endParaRPr/>
          </a:p>
        </p:txBody>
      </p:sp>
      <p:sp>
        <p:nvSpPr>
          <p:cNvPr id="580" name="Google Shape;580;p53"/>
          <p:cNvSpPr txBox="1"/>
          <p:nvPr/>
        </p:nvSpPr>
        <p:spPr>
          <a:xfrm>
            <a:off x="273875" y="550075"/>
            <a:ext cx="8246100" cy="692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100">
                <a:latin typeface="Calibri"/>
                <a:ea typeface="Calibri"/>
                <a:cs typeface="Calibri"/>
                <a:sym typeface="Calibri"/>
              </a:rPr>
              <a:t>Asesmen sumatif kedua dilakukan melalui observasi dan tes lisan selama pameran. Guru berkeliling dan mendengarkan presentasi setiap </a:t>
            </a:r>
            <a:r>
              <a:rPr lang="en" sz="1100">
                <a:latin typeface="Calibri"/>
                <a:ea typeface="Calibri"/>
                <a:cs typeface="Calibri"/>
                <a:sym typeface="Calibri"/>
              </a:rPr>
              <a:t>peserta didik</a:t>
            </a:r>
            <a:r>
              <a:rPr lang="en" sz="1100">
                <a:latin typeface="Calibri"/>
                <a:ea typeface="Calibri"/>
                <a:cs typeface="Calibri"/>
                <a:sym typeface="Calibri"/>
              </a:rPr>
              <a:t> untuk memberikan penilaian. Sebagai pengayaan, guru bisa mengundang perwakilan BMKG, BPBD, lembaga riset terkait perubahan iklim untuk memberi penilaian.</a:t>
            </a:r>
            <a:endParaRPr sz="1100">
              <a:latin typeface="Calibri"/>
              <a:ea typeface="Calibri"/>
              <a:cs typeface="Calibri"/>
              <a:sym typeface="Calibri"/>
            </a:endParaRPr>
          </a:p>
        </p:txBody>
      </p:sp>
      <p:sp>
        <p:nvSpPr>
          <p:cNvPr id="581" name="Google Shape;581;p53"/>
          <p:cNvSpPr txBox="1"/>
          <p:nvPr/>
        </p:nvSpPr>
        <p:spPr>
          <a:xfrm>
            <a:off x="4884275" y="312725"/>
            <a:ext cx="3948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graphicFrame>
        <p:nvGraphicFramePr>
          <p:cNvPr id="582" name="Google Shape;582;p53"/>
          <p:cNvGraphicFramePr/>
          <p:nvPr/>
        </p:nvGraphicFramePr>
        <p:xfrm>
          <a:off x="748250" y="1379475"/>
          <a:ext cx="3000000" cy="3000000"/>
        </p:xfrm>
        <a:graphic>
          <a:graphicData uri="http://schemas.openxmlformats.org/drawingml/2006/table">
            <a:tbl>
              <a:tblPr>
                <a:noFill/>
                <a:tableStyleId>{486B34A1-BCAB-435D-98B4-5EAAC1E2DC24}</a:tableStyleId>
              </a:tblPr>
              <a:tblGrid>
                <a:gridCol w="4134175"/>
                <a:gridCol w="833675"/>
                <a:gridCol w="833675"/>
                <a:gridCol w="833675"/>
                <a:gridCol w="833675"/>
              </a:tblGrid>
              <a:tr h="428075">
                <a:tc>
                  <a:txBody>
                    <a:bodyPr/>
                    <a:lstStyle/>
                    <a:p>
                      <a:pPr indent="0" lvl="0" marL="0" rtl="0" algn="ctr">
                        <a:spcBef>
                          <a:spcPts val="0"/>
                        </a:spcBef>
                        <a:spcAft>
                          <a:spcPts val="0"/>
                        </a:spcAft>
                        <a:buNone/>
                      </a:pPr>
                      <a:r>
                        <a:rPr b="1" lang="en" sz="1100">
                          <a:solidFill>
                            <a:schemeClr val="lt1"/>
                          </a:solidFill>
                          <a:latin typeface="Calibri"/>
                          <a:ea typeface="Calibri"/>
                          <a:cs typeface="Calibri"/>
                          <a:sym typeface="Calibri"/>
                        </a:rPr>
                        <a:t>Aspek penilaian</a:t>
                      </a:r>
                      <a:endParaRPr b="1" sz="1100">
                        <a:solidFill>
                          <a:schemeClr val="lt1"/>
                        </a:solidFill>
                        <a:latin typeface="Calibri"/>
                        <a:ea typeface="Calibri"/>
                        <a:cs typeface="Calibri"/>
                        <a:sym typeface="Calibri"/>
                      </a:endParaRPr>
                    </a:p>
                  </a:txBody>
                  <a:tcPr marT="91425" marB="91425" marR="91425" marL="91425" anchor="ctr">
                    <a:solidFill>
                      <a:srgbClr val="93C47D"/>
                    </a:solidFill>
                  </a:tcPr>
                </a:tc>
                <a:tc>
                  <a:txBody>
                    <a:bodyPr/>
                    <a:lstStyle/>
                    <a:p>
                      <a:pPr indent="0" lvl="0" marL="0" rtl="0" algn="ctr">
                        <a:spcBef>
                          <a:spcPts val="0"/>
                        </a:spcBef>
                        <a:spcAft>
                          <a:spcPts val="0"/>
                        </a:spcAft>
                        <a:buNone/>
                      </a:pPr>
                      <a:r>
                        <a:rPr b="1" lang="en" sz="1100">
                          <a:solidFill>
                            <a:schemeClr val="lt1"/>
                          </a:solidFill>
                          <a:latin typeface="Calibri"/>
                          <a:ea typeface="Calibri"/>
                          <a:cs typeface="Calibri"/>
                          <a:sym typeface="Calibri"/>
                        </a:rPr>
                        <a:t>Sangat kurang</a:t>
                      </a:r>
                      <a:endParaRPr b="1" sz="1100">
                        <a:solidFill>
                          <a:schemeClr val="lt1"/>
                        </a:solidFill>
                        <a:latin typeface="Calibri"/>
                        <a:ea typeface="Calibri"/>
                        <a:cs typeface="Calibri"/>
                        <a:sym typeface="Calibri"/>
                      </a:endParaRPr>
                    </a:p>
                  </a:txBody>
                  <a:tcPr marT="91425" marB="91425" marR="91425" marL="91425" anchor="ctr">
                    <a:solidFill>
                      <a:srgbClr val="93C47D"/>
                    </a:solidFill>
                  </a:tcPr>
                </a:tc>
                <a:tc>
                  <a:txBody>
                    <a:bodyPr/>
                    <a:lstStyle/>
                    <a:p>
                      <a:pPr indent="0" lvl="0" marL="0" rtl="0" algn="ctr">
                        <a:spcBef>
                          <a:spcPts val="0"/>
                        </a:spcBef>
                        <a:spcAft>
                          <a:spcPts val="0"/>
                        </a:spcAft>
                        <a:buNone/>
                      </a:pPr>
                      <a:r>
                        <a:rPr b="1" lang="en" sz="1100">
                          <a:solidFill>
                            <a:schemeClr val="lt1"/>
                          </a:solidFill>
                          <a:latin typeface="Calibri"/>
                          <a:ea typeface="Calibri"/>
                          <a:cs typeface="Calibri"/>
                          <a:sym typeface="Calibri"/>
                        </a:rPr>
                        <a:t>Kurang</a:t>
                      </a:r>
                      <a:endParaRPr b="1" sz="1100">
                        <a:solidFill>
                          <a:schemeClr val="lt1"/>
                        </a:solidFill>
                        <a:latin typeface="Calibri"/>
                        <a:ea typeface="Calibri"/>
                        <a:cs typeface="Calibri"/>
                        <a:sym typeface="Calibri"/>
                      </a:endParaRPr>
                    </a:p>
                  </a:txBody>
                  <a:tcPr marT="91425" marB="91425" marR="91425" marL="91425" anchor="ctr">
                    <a:solidFill>
                      <a:srgbClr val="93C47D"/>
                    </a:solidFill>
                  </a:tcPr>
                </a:tc>
                <a:tc>
                  <a:txBody>
                    <a:bodyPr/>
                    <a:lstStyle/>
                    <a:p>
                      <a:pPr indent="0" lvl="0" marL="0" rtl="0" algn="ctr">
                        <a:spcBef>
                          <a:spcPts val="0"/>
                        </a:spcBef>
                        <a:spcAft>
                          <a:spcPts val="0"/>
                        </a:spcAft>
                        <a:buNone/>
                      </a:pPr>
                      <a:r>
                        <a:rPr b="1" lang="en" sz="1100">
                          <a:solidFill>
                            <a:schemeClr val="lt1"/>
                          </a:solidFill>
                          <a:latin typeface="Calibri"/>
                          <a:ea typeface="Calibri"/>
                          <a:cs typeface="Calibri"/>
                          <a:sym typeface="Calibri"/>
                        </a:rPr>
                        <a:t>Baik</a:t>
                      </a:r>
                      <a:endParaRPr b="1" sz="1100">
                        <a:solidFill>
                          <a:schemeClr val="lt1"/>
                        </a:solidFill>
                        <a:latin typeface="Calibri"/>
                        <a:ea typeface="Calibri"/>
                        <a:cs typeface="Calibri"/>
                        <a:sym typeface="Calibri"/>
                      </a:endParaRPr>
                    </a:p>
                  </a:txBody>
                  <a:tcPr marT="91425" marB="91425" marR="91425" marL="91425" anchor="ctr">
                    <a:solidFill>
                      <a:srgbClr val="93C47D"/>
                    </a:solidFill>
                  </a:tcPr>
                </a:tc>
                <a:tc>
                  <a:txBody>
                    <a:bodyPr/>
                    <a:lstStyle/>
                    <a:p>
                      <a:pPr indent="0" lvl="0" marL="0" rtl="0" algn="ctr">
                        <a:spcBef>
                          <a:spcPts val="0"/>
                        </a:spcBef>
                        <a:spcAft>
                          <a:spcPts val="0"/>
                        </a:spcAft>
                        <a:buNone/>
                      </a:pPr>
                      <a:r>
                        <a:rPr b="1" lang="en" sz="1100">
                          <a:solidFill>
                            <a:schemeClr val="lt1"/>
                          </a:solidFill>
                          <a:latin typeface="Calibri"/>
                          <a:ea typeface="Calibri"/>
                          <a:cs typeface="Calibri"/>
                          <a:sym typeface="Calibri"/>
                        </a:rPr>
                        <a:t>Sangat baik</a:t>
                      </a:r>
                      <a:endParaRPr b="1" sz="1100">
                        <a:solidFill>
                          <a:schemeClr val="lt1"/>
                        </a:solidFill>
                        <a:latin typeface="Calibri"/>
                        <a:ea typeface="Calibri"/>
                        <a:cs typeface="Calibri"/>
                        <a:sym typeface="Calibri"/>
                      </a:endParaRPr>
                    </a:p>
                  </a:txBody>
                  <a:tcPr marT="91425" marB="91425" marR="91425" marL="91425" anchor="ctr">
                    <a:solidFill>
                      <a:srgbClr val="93C47D"/>
                    </a:solidFill>
                  </a:tcPr>
                </a:tc>
              </a:tr>
              <a:tr h="267725">
                <a:tc>
                  <a:txBody>
                    <a:bodyPr/>
                    <a:lstStyle/>
                    <a:p>
                      <a:pPr indent="0" lvl="0" marL="0" rtl="0" algn="l">
                        <a:spcBef>
                          <a:spcPts val="0"/>
                        </a:spcBef>
                        <a:spcAft>
                          <a:spcPts val="0"/>
                        </a:spcAft>
                        <a:buNone/>
                      </a:pPr>
                      <a:r>
                        <a:rPr b="1" lang="en" sz="1000">
                          <a:latin typeface="Calibri"/>
                          <a:ea typeface="Calibri"/>
                          <a:cs typeface="Calibri"/>
                          <a:sym typeface="Calibri"/>
                        </a:rPr>
                        <a:t>Kognitif:</a:t>
                      </a:r>
                      <a:r>
                        <a:rPr lang="en" sz="1000">
                          <a:latin typeface="Calibri"/>
                          <a:ea typeface="Calibri"/>
                          <a:cs typeface="Calibri"/>
                          <a:sym typeface="Calibri"/>
                        </a:rPr>
                        <a:t> pemahaman yang benar tentang perubahan iklim</a:t>
                      </a:r>
                      <a:endParaRPr sz="1000">
                        <a:latin typeface="Calibri"/>
                        <a:ea typeface="Calibri"/>
                        <a:cs typeface="Calibri"/>
                        <a:sym typeface="Calibri"/>
                      </a:endParaRPr>
                    </a:p>
                  </a:txBody>
                  <a:tcPr marT="91425" marB="91425" marR="91425" marL="91425"/>
                </a:tc>
                <a:tc>
                  <a:txBody>
                    <a:bodyPr/>
                    <a:lstStyle/>
                    <a:p>
                      <a:pPr indent="0" lvl="0" marL="0" rtl="0" algn="l">
                        <a:spcBef>
                          <a:spcPts val="0"/>
                        </a:spcBef>
                        <a:spcAft>
                          <a:spcPts val="0"/>
                        </a:spcAft>
                        <a:buNone/>
                      </a:pPr>
                      <a:r>
                        <a:t/>
                      </a:r>
                      <a:endParaRPr sz="1000">
                        <a:latin typeface="Calibri"/>
                        <a:ea typeface="Calibri"/>
                        <a:cs typeface="Calibri"/>
                        <a:sym typeface="Calibri"/>
                      </a:endParaRPr>
                    </a:p>
                  </a:txBody>
                  <a:tcPr marT="91425" marB="91425" marR="91425" marL="91425"/>
                </a:tc>
                <a:tc>
                  <a:txBody>
                    <a:bodyPr/>
                    <a:lstStyle/>
                    <a:p>
                      <a:pPr indent="0" lvl="0" marL="0" rtl="0" algn="l">
                        <a:spcBef>
                          <a:spcPts val="0"/>
                        </a:spcBef>
                        <a:spcAft>
                          <a:spcPts val="0"/>
                        </a:spcAft>
                        <a:buNone/>
                      </a:pPr>
                      <a:r>
                        <a:t/>
                      </a:r>
                      <a:endParaRPr sz="1000">
                        <a:latin typeface="Calibri"/>
                        <a:ea typeface="Calibri"/>
                        <a:cs typeface="Calibri"/>
                        <a:sym typeface="Calibri"/>
                      </a:endParaRPr>
                    </a:p>
                  </a:txBody>
                  <a:tcPr marT="91425" marB="91425" marR="91425" marL="91425"/>
                </a:tc>
                <a:tc>
                  <a:txBody>
                    <a:bodyPr/>
                    <a:lstStyle/>
                    <a:p>
                      <a:pPr indent="0" lvl="0" marL="0" rtl="0" algn="ctr">
                        <a:spcBef>
                          <a:spcPts val="0"/>
                        </a:spcBef>
                        <a:spcAft>
                          <a:spcPts val="0"/>
                        </a:spcAft>
                        <a:buNone/>
                      </a:pPr>
                      <a:r>
                        <a:t/>
                      </a:r>
                      <a:endParaRPr b="1" sz="1000">
                        <a:latin typeface="Calibri"/>
                        <a:ea typeface="Calibri"/>
                        <a:cs typeface="Calibri"/>
                        <a:sym typeface="Calibri"/>
                      </a:endParaRPr>
                    </a:p>
                  </a:txBody>
                  <a:tcPr marT="91425" marB="91425" marR="91425" marL="91425" anchor="ctr"/>
                </a:tc>
                <a:tc>
                  <a:txBody>
                    <a:bodyPr/>
                    <a:lstStyle/>
                    <a:p>
                      <a:pPr indent="0" lvl="0" marL="0" rtl="0" algn="ctr">
                        <a:spcBef>
                          <a:spcPts val="0"/>
                        </a:spcBef>
                        <a:spcAft>
                          <a:spcPts val="0"/>
                        </a:spcAft>
                        <a:buNone/>
                      </a:pPr>
                      <a:r>
                        <a:rPr b="1" lang="en" sz="1000">
                          <a:latin typeface="Calibri"/>
                          <a:ea typeface="Calibri"/>
                          <a:cs typeface="Calibri"/>
                          <a:sym typeface="Calibri"/>
                        </a:rPr>
                        <a:t>V</a:t>
                      </a:r>
                      <a:endParaRPr b="1" sz="1000">
                        <a:latin typeface="Calibri"/>
                        <a:ea typeface="Calibri"/>
                        <a:cs typeface="Calibri"/>
                        <a:sym typeface="Calibri"/>
                      </a:endParaRPr>
                    </a:p>
                  </a:txBody>
                  <a:tcPr marT="91425" marB="91425" marR="91425" marL="91425" anchor="ctr"/>
                </a:tc>
              </a:tr>
              <a:tr h="397600">
                <a:tc>
                  <a:txBody>
                    <a:bodyPr/>
                    <a:lstStyle/>
                    <a:p>
                      <a:pPr indent="0" lvl="0" marL="0" rtl="0" algn="l">
                        <a:spcBef>
                          <a:spcPts val="0"/>
                        </a:spcBef>
                        <a:spcAft>
                          <a:spcPts val="0"/>
                        </a:spcAft>
                        <a:buNone/>
                      </a:pPr>
                      <a:r>
                        <a:rPr b="1" lang="en" sz="1000">
                          <a:latin typeface="Calibri"/>
                          <a:ea typeface="Calibri"/>
                          <a:cs typeface="Calibri"/>
                          <a:sym typeface="Calibri"/>
                        </a:rPr>
                        <a:t>Kognitif:</a:t>
                      </a:r>
                      <a:r>
                        <a:rPr lang="en" sz="1000">
                          <a:latin typeface="Calibri"/>
                          <a:ea typeface="Calibri"/>
                          <a:cs typeface="Calibri"/>
                          <a:sym typeface="Calibri"/>
                        </a:rPr>
                        <a:t> keluasan wawasan tentang permasalahan, konteks, data, dan solusi perubahan iklim</a:t>
                      </a:r>
                      <a:endParaRPr sz="1000">
                        <a:latin typeface="Calibri"/>
                        <a:ea typeface="Calibri"/>
                        <a:cs typeface="Calibri"/>
                        <a:sym typeface="Calibri"/>
                      </a:endParaRPr>
                    </a:p>
                  </a:txBody>
                  <a:tcPr marT="91425" marB="91425" marR="91425" marL="91425"/>
                </a:tc>
                <a:tc>
                  <a:txBody>
                    <a:bodyPr/>
                    <a:lstStyle/>
                    <a:p>
                      <a:pPr indent="0" lvl="0" marL="0" rtl="0" algn="l">
                        <a:spcBef>
                          <a:spcPts val="0"/>
                        </a:spcBef>
                        <a:spcAft>
                          <a:spcPts val="0"/>
                        </a:spcAft>
                        <a:buNone/>
                      </a:pPr>
                      <a:r>
                        <a:t/>
                      </a:r>
                      <a:endParaRPr sz="1000">
                        <a:latin typeface="Calibri"/>
                        <a:ea typeface="Calibri"/>
                        <a:cs typeface="Calibri"/>
                        <a:sym typeface="Calibri"/>
                      </a:endParaRPr>
                    </a:p>
                  </a:txBody>
                  <a:tcPr marT="91425" marB="91425" marR="91425" marL="91425"/>
                </a:tc>
                <a:tc>
                  <a:txBody>
                    <a:bodyPr/>
                    <a:lstStyle/>
                    <a:p>
                      <a:pPr indent="0" lvl="0" marL="0" rtl="0" algn="l">
                        <a:spcBef>
                          <a:spcPts val="0"/>
                        </a:spcBef>
                        <a:spcAft>
                          <a:spcPts val="0"/>
                        </a:spcAft>
                        <a:buNone/>
                      </a:pPr>
                      <a:r>
                        <a:t/>
                      </a:r>
                      <a:endParaRPr sz="1000">
                        <a:latin typeface="Calibri"/>
                        <a:ea typeface="Calibri"/>
                        <a:cs typeface="Calibri"/>
                        <a:sym typeface="Calibri"/>
                      </a:endParaRPr>
                    </a:p>
                  </a:txBody>
                  <a:tcPr marT="91425" marB="91425" marR="91425" marL="91425"/>
                </a:tc>
                <a:tc>
                  <a:txBody>
                    <a:bodyPr/>
                    <a:lstStyle/>
                    <a:p>
                      <a:pPr indent="0" lvl="0" marL="0" rtl="0" algn="ctr">
                        <a:spcBef>
                          <a:spcPts val="0"/>
                        </a:spcBef>
                        <a:spcAft>
                          <a:spcPts val="0"/>
                        </a:spcAft>
                        <a:buNone/>
                      </a:pPr>
                      <a:r>
                        <a:rPr b="1" lang="en" sz="1000">
                          <a:latin typeface="Calibri"/>
                          <a:ea typeface="Calibri"/>
                          <a:cs typeface="Calibri"/>
                          <a:sym typeface="Calibri"/>
                        </a:rPr>
                        <a:t>V</a:t>
                      </a:r>
                      <a:endParaRPr b="1" sz="1000">
                        <a:latin typeface="Calibri"/>
                        <a:ea typeface="Calibri"/>
                        <a:cs typeface="Calibri"/>
                        <a:sym typeface="Calibri"/>
                      </a:endParaRPr>
                    </a:p>
                  </a:txBody>
                  <a:tcPr marT="91425" marB="91425" marR="91425" marL="91425" anchor="ctr"/>
                </a:tc>
                <a:tc>
                  <a:txBody>
                    <a:bodyPr/>
                    <a:lstStyle/>
                    <a:p>
                      <a:pPr indent="0" lvl="0" marL="0" rtl="0" algn="ctr">
                        <a:spcBef>
                          <a:spcPts val="0"/>
                        </a:spcBef>
                        <a:spcAft>
                          <a:spcPts val="0"/>
                        </a:spcAft>
                        <a:buNone/>
                      </a:pPr>
                      <a:r>
                        <a:t/>
                      </a:r>
                      <a:endParaRPr b="1" sz="1000">
                        <a:latin typeface="Calibri"/>
                        <a:ea typeface="Calibri"/>
                        <a:cs typeface="Calibri"/>
                        <a:sym typeface="Calibri"/>
                      </a:endParaRPr>
                    </a:p>
                  </a:txBody>
                  <a:tcPr marT="91425" marB="91425" marR="91425" marL="91425" anchor="ctr"/>
                </a:tc>
              </a:tr>
              <a:tr h="386350">
                <a:tc>
                  <a:txBody>
                    <a:bodyPr/>
                    <a:lstStyle/>
                    <a:p>
                      <a:pPr indent="0" lvl="0" marL="0" rtl="0" algn="l">
                        <a:spcBef>
                          <a:spcPts val="0"/>
                        </a:spcBef>
                        <a:spcAft>
                          <a:spcPts val="0"/>
                        </a:spcAft>
                        <a:buNone/>
                      </a:pPr>
                      <a:r>
                        <a:rPr b="1" lang="en" sz="1000">
                          <a:latin typeface="Calibri"/>
                          <a:ea typeface="Calibri"/>
                          <a:cs typeface="Calibri"/>
                          <a:sym typeface="Calibri"/>
                        </a:rPr>
                        <a:t>Afektif:</a:t>
                      </a:r>
                      <a:r>
                        <a:rPr lang="en" sz="1000">
                          <a:latin typeface="Calibri"/>
                          <a:ea typeface="Calibri"/>
                          <a:cs typeface="Calibri"/>
                          <a:sym typeface="Calibri"/>
                        </a:rPr>
                        <a:t> keinginan berperan aktif dalam aksi, yang terwujud dalam antusiasme ketika bertugas dan memberi presentasi</a:t>
                      </a:r>
                      <a:endParaRPr sz="1000">
                        <a:latin typeface="Calibri"/>
                        <a:ea typeface="Calibri"/>
                        <a:cs typeface="Calibri"/>
                        <a:sym typeface="Calibri"/>
                      </a:endParaRPr>
                    </a:p>
                  </a:txBody>
                  <a:tcPr marT="91425" marB="91425" marR="91425" marL="91425"/>
                </a:tc>
                <a:tc>
                  <a:txBody>
                    <a:bodyPr/>
                    <a:lstStyle/>
                    <a:p>
                      <a:pPr indent="0" lvl="0" marL="0" rtl="0" algn="l">
                        <a:spcBef>
                          <a:spcPts val="0"/>
                        </a:spcBef>
                        <a:spcAft>
                          <a:spcPts val="0"/>
                        </a:spcAft>
                        <a:buNone/>
                      </a:pPr>
                      <a:r>
                        <a:t/>
                      </a:r>
                      <a:endParaRPr sz="1000">
                        <a:latin typeface="Calibri"/>
                        <a:ea typeface="Calibri"/>
                        <a:cs typeface="Calibri"/>
                        <a:sym typeface="Calibri"/>
                      </a:endParaRPr>
                    </a:p>
                  </a:txBody>
                  <a:tcPr marT="91425" marB="91425" marR="91425" marL="91425"/>
                </a:tc>
                <a:tc>
                  <a:txBody>
                    <a:bodyPr/>
                    <a:lstStyle/>
                    <a:p>
                      <a:pPr indent="0" lvl="0" marL="0" rtl="0" algn="l">
                        <a:spcBef>
                          <a:spcPts val="0"/>
                        </a:spcBef>
                        <a:spcAft>
                          <a:spcPts val="0"/>
                        </a:spcAft>
                        <a:buNone/>
                      </a:pPr>
                      <a:r>
                        <a:t/>
                      </a:r>
                      <a:endParaRPr sz="1000">
                        <a:latin typeface="Calibri"/>
                        <a:ea typeface="Calibri"/>
                        <a:cs typeface="Calibri"/>
                        <a:sym typeface="Calibri"/>
                      </a:endParaRPr>
                    </a:p>
                  </a:txBody>
                  <a:tcPr marT="91425" marB="91425" marR="91425" marL="91425"/>
                </a:tc>
                <a:tc>
                  <a:txBody>
                    <a:bodyPr/>
                    <a:lstStyle/>
                    <a:p>
                      <a:pPr indent="0" lvl="0" marL="0" rtl="0" algn="ctr">
                        <a:spcBef>
                          <a:spcPts val="0"/>
                        </a:spcBef>
                        <a:spcAft>
                          <a:spcPts val="0"/>
                        </a:spcAft>
                        <a:buNone/>
                      </a:pPr>
                      <a:r>
                        <a:rPr b="1" lang="en" sz="1000">
                          <a:latin typeface="Calibri"/>
                          <a:ea typeface="Calibri"/>
                          <a:cs typeface="Calibri"/>
                          <a:sym typeface="Calibri"/>
                        </a:rPr>
                        <a:t>V</a:t>
                      </a:r>
                      <a:endParaRPr b="1" sz="1000">
                        <a:latin typeface="Calibri"/>
                        <a:ea typeface="Calibri"/>
                        <a:cs typeface="Calibri"/>
                        <a:sym typeface="Calibri"/>
                      </a:endParaRPr>
                    </a:p>
                  </a:txBody>
                  <a:tcPr marT="91425" marB="91425" marR="91425" marL="91425" anchor="ctr"/>
                </a:tc>
                <a:tc>
                  <a:txBody>
                    <a:bodyPr/>
                    <a:lstStyle/>
                    <a:p>
                      <a:pPr indent="0" lvl="0" marL="0" rtl="0" algn="ctr">
                        <a:spcBef>
                          <a:spcPts val="0"/>
                        </a:spcBef>
                        <a:spcAft>
                          <a:spcPts val="0"/>
                        </a:spcAft>
                        <a:buNone/>
                      </a:pPr>
                      <a:r>
                        <a:t/>
                      </a:r>
                      <a:endParaRPr b="1" sz="1000">
                        <a:latin typeface="Calibri"/>
                        <a:ea typeface="Calibri"/>
                        <a:cs typeface="Calibri"/>
                        <a:sym typeface="Calibri"/>
                      </a:endParaRPr>
                    </a:p>
                  </a:txBody>
                  <a:tcPr marT="91425" marB="91425" marR="91425" marL="91425" anchor="ctr"/>
                </a:tc>
              </a:tr>
              <a:tr h="381000">
                <a:tc>
                  <a:txBody>
                    <a:bodyPr/>
                    <a:lstStyle/>
                    <a:p>
                      <a:pPr indent="0" lvl="0" marL="0" rtl="0" algn="l">
                        <a:spcBef>
                          <a:spcPts val="0"/>
                        </a:spcBef>
                        <a:spcAft>
                          <a:spcPts val="0"/>
                        </a:spcAft>
                        <a:buNone/>
                      </a:pPr>
                      <a:r>
                        <a:rPr b="1" lang="en" sz="1000">
                          <a:latin typeface="Calibri"/>
                          <a:ea typeface="Calibri"/>
                          <a:cs typeface="Calibri"/>
                          <a:sym typeface="Calibri"/>
                        </a:rPr>
                        <a:t>Afektif:</a:t>
                      </a:r>
                      <a:r>
                        <a:rPr lang="en" sz="1000">
                          <a:latin typeface="Calibri"/>
                          <a:ea typeface="Calibri"/>
                          <a:cs typeface="Calibri"/>
                          <a:sym typeface="Calibri"/>
                        </a:rPr>
                        <a:t> kepedulian terhadap orang lain, yang terwujud dalam sikap ketika berkomunikasi, inisiatif untuk menolong, dan lain sebagainya</a:t>
                      </a:r>
                      <a:endParaRPr sz="1000">
                        <a:latin typeface="Calibri"/>
                        <a:ea typeface="Calibri"/>
                        <a:cs typeface="Calibri"/>
                        <a:sym typeface="Calibri"/>
                      </a:endParaRPr>
                    </a:p>
                  </a:txBody>
                  <a:tcPr marT="91425" marB="91425" marR="91425" marL="91425"/>
                </a:tc>
                <a:tc>
                  <a:txBody>
                    <a:bodyPr/>
                    <a:lstStyle/>
                    <a:p>
                      <a:pPr indent="0" lvl="0" marL="0" rtl="0" algn="l">
                        <a:spcBef>
                          <a:spcPts val="0"/>
                        </a:spcBef>
                        <a:spcAft>
                          <a:spcPts val="0"/>
                        </a:spcAft>
                        <a:buNone/>
                      </a:pPr>
                      <a:r>
                        <a:t/>
                      </a:r>
                      <a:endParaRPr sz="1000">
                        <a:latin typeface="Calibri"/>
                        <a:ea typeface="Calibri"/>
                        <a:cs typeface="Calibri"/>
                        <a:sym typeface="Calibri"/>
                      </a:endParaRPr>
                    </a:p>
                  </a:txBody>
                  <a:tcPr marT="91425" marB="91425" marR="91425" marL="91425"/>
                </a:tc>
                <a:tc>
                  <a:txBody>
                    <a:bodyPr/>
                    <a:lstStyle/>
                    <a:p>
                      <a:pPr indent="0" lvl="0" marL="0" rtl="0" algn="l">
                        <a:spcBef>
                          <a:spcPts val="0"/>
                        </a:spcBef>
                        <a:spcAft>
                          <a:spcPts val="0"/>
                        </a:spcAft>
                        <a:buNone/>
                      </a:pPr>
                      <a:r>
                        <a:t/>
                      </a:r>
                      <a:endParaRPr sz="1000">
                        <a:latin typeface="Calibri"/>
                        <a:ea typeface="Calibri"/>
                        <a:cs typeface="Calibri"/>
                        <a:sym typeface="Calibri"/>
                      </a:endParaRPr>
                    </a:p>
                  </a:txBody>
                  <a:tcPr marT="91425" marB="91425" marR="91425" marL="91425"/>
                </a:tc>
                <a:tc>
                  <a:txBody>
                    <a:bodyPr/>
                    <a:lstStyle/>
                    <a:p>
                      <a:pPr indent="0" lvl="0" marL="0" rtl="0" algn="ctr">
                        <a:spcBef>
                          <a:spcPts val="0"/>
                        </a:spcBef>
                        <a:spcAft>
                          <a:spcPts val="0"/>
                        </a:spcAft>
                        <a:buNone/>
                      </a:pPr>
                      <a:r>
                        <a:rPr b="1" lang="en" sz="1000">
                          <a:latin typeface="Calibri"/>
                          <a:ea typeface="Calibri"/>
                          <a:cs typeface="Calibri"/>
                          <a:sym typeface="Calibri"/>
                        </a:rPr>
                        <a:t>V</a:t>
                      </a:r>
                      <a:endParaRPr b="1" sz="1000">
                        <a:latin typeface="Calibri"/>
                        <a:ea typeface="Calibri"/>
                        <a:cs typeface="Calibri"/>
                        <a:sym typeface="Calibri"/>
                      </a:endParaRPr>
                    </a:p>
                  </a:txBody>
                  <a:tcPr marT="91425" marB="91425" marR="91425" marL="91425" anchor="ctr"/>
                </a:tc>
                <a:tc>
                  <a:txBody>
                    <a:bodyPr/>
                    <a:lstStyle/>
                    <a:p>
                      <a:pPr indent="0" lvl="0" marL="0" rtl="0" algn="ctr">
                        <a:spcBef>
                          <a:spcPts val="0"/>
                        </a:spcBef>
                        <a:spcAft>
                          <a:spcPts val="0"/>
                        </a:spcAft>
                        <a:buNone/>
                      </a:pPr>
                      <a:r>
                        <a:t/>
                      </a:r>
                      <a:endParaRPr b="1" sz="1000">
                        <a:latin typeface="Calibri"/>
                        <a:ea typeface="Calibri"/>
                        <a:cs typeface="Calibri"/>
                        <a:sym typeface="Calibri"/>
                      </a:endParaRPr>
                    </a:p>
                  </a:txBody>
                  <a:tcPr marT="91425" marB="91425" marR="91425" marL="91425" anchor="ctr"/>
                </a:tc>
              </a:tr>
              <a:tr h="381000">
                <a:tc>
                  <a:txBody>
                    <a:bodyPr/>
                    <a:lstStyle/>
                    <a:p>
                      <a:pPr indent="0" lvl="0" marL="0" rtl="0" algn="l">
                        <a:spcBef>
                          <a:spcPts val="0"/>
                        </a:spcBef>
                        <a:spcAft>
                          <a:spcPts val="0"/>
                        </a:spcAft>
                        <a:buNone/>
                      </a:pPr>
                      <a:r>
                        <a:rPr b="1" lang="en" sz="1000">
                          <a:latin typeface="Calibri"/>
                          <a:ea typeface="Calibri"/>
                          <a:cs typeface="Calibri"/>
                          <a:sym typeface="Calibri"/>
                        </a:rPr>
                        <a:t>Psikomotorik:</a:t>
                      </a:r>
                      <a:r>
                        <a:rPr lang="en" sz="1000">
                          <a:latin typeface="Calibri"/>
                          <a:ea typeface="Calibri"/>
                          <a:cs typeface="Calibri"/>
                          <a:sym typeface="Calibri"/>
                        </a:rPr>
                        <a:t> kemampuan menyampaikan gagasan dan berdialog secara efektif, baik dengan teman maupun pengunjung pameran</a:t>
                      </a:r>
                      <a:endParaRPr sz="1000">
                        <a:latin typeface="Calibri"/>
                        <a:ea typeface="Calibri"/>
                        <a:cs typeface="Calibri"/>
                        <a:sym typeface="Calibri"/>
                      </a:endParaRPr>
                    </a:p>
                  </a:txBody>
                  <a:tcPr marT="91425" marB="91425" marR="91425" marL="91425"/>
                </a:tc>
                <a:tc>
                  <a:txBody>
                    <a:bodyPr/>
                    <a:lstStyle/>
                    <a:p>
                      <a:pPr indent="0" lvl="0" marL="0" rtl="0" algn="l">
                        <a:spcBef>
                          <a:spcPts val="0"/>
                        </a:spcBef>
                        <a:spcAft>
                          <a:spcPts val="0"/>
                        </a:spcAft>
                        <a:buNone/>
                      </a:pPr>
                      <a:r>
                        <a:t/>
                      </a:r>
                      <a:endParaRPr sz="1000">
                        <a:latin typeface="Calibri"/>
                        <a:ea typeface="Calibri"/>
                        <a:cs typeface="Calibri"/>
                        <a:sym typeface="Calibri"/>
                      </a:endParaRPr>
                    </a:p>
                  </a:txBody>
                  <a:tcPr marT="91425" marB="91425" marR="91425" marL="91425"/>
                </a:tc>
                <a:tc>
                  <a:txBody>
                    <a:bodyPr/>
                    <a:lstStyle/>
                    <a:p>
                      <a:pPr indent="0" lvl="0" marL="0" rtl="0" algn="l">
                        <a:spcBef>
                          <a:spcPts val="0"/>
                        </a:spcBef>
                        <a:spcAft>
                          <a:spcPts val="0"/>
                        </a:spcAft>
                        <a:buNone/>
                      </a:pPr>
                      <a:r>
                        <a:t/>
                      </a:r>
                      <a:endParaRPr sz="1000">
                        <a:latin typeface="Calibri"/>
                        <a:ea typeface="Calibri"/>
                        <a:cs typeface="Calibri"/>
                        <a:sym typeface="Calibri"/>
                      </a:endParaRPr>
                    </a:p>
                  </a:txBody>
                  <a:tcPr marT="91425" marB="91425" marR="91425" marL="91425"/>
                </a:tc>
                <a:tc>
                  <a:txBody>
                    <a:bodyPr/>
                    <a:lstStyle/>
                    <a:p>
                      <a:pPr indent="0" lvl="0" marL="0" rtl="0" algn="ctr">
                        <a:spcBef>
                          <a:spcPts val="0"/>
                        </a:spcBef>
                        <a:spcAft>
                          <a:spcPts val="0"/>
                        </a:spcAft>
                        <a:buNone/>
                      </a:pPr>
                      <a:r>
                        <a:t/>
                      </a:r>
                      <a:endParaRPr b="1" sz="1000">
                        <a:latin typeface="Calibri"/>
                        <a:ea typeface="Calibri"/>
                        <a:cs typeface="Calibri"/>
                        <a:sym typeface="Calibri"/>
                      </a:endParaRPr>
                    </a:p>
                  </a:txBody>
                  <a:tcPr marT="91425" marB="91425" marR="91425" marL="91425" anchor="ctr"/>
                </a:tc>
                <a:tc>
                  <a:txBody>
                    <a:bodyPr/>
                    <a:lstStyle/>
                    <a:p>
                      <a:pPr indent="0" lvl="0" marL="0" rtl="0" algn="ctr">
                        <a:spcBef>
                          <a:spcPts val="0"/>
                        </a:spcBef>
                        <a:spcAft>
                          <a:spcPts val="0"/>
                        </a:spcAft>
                        <a:buNone/>
                      </a:pPr>
                      <a:r>
                        <a:rPr b="1" lang="en" sz="1000">
                          <a:latin typeface="Calibri"/>
                          <a:ea typeface="Calibri"/>
                          <a:cs typeface="Calibri"/>
                          <a:sym typeface="Calibri"/>
                        </a:rPr>
                        <a:t>V</a:t>
                      </a:r>
                      <a:endParaRPr b="1" sz="1000">
                        <a:latin typeface="Calibri"/>
                        <a:ea typeface="Calibri"/>
                        <a:cs typeface="Calibri"/>
                        <a:sym typeface="Calibri"/>
                      </a:endParaRPr>
                    </a:p>
                  </a:txBody>
                  <a:tcPr marT="91425" marB="91425" marR="91425" marL="91425" anchor="ctr"/>
                </a:tc>
              </a:tr>
              <a:tr h="381000">
                <a:tc>
                  <a:txBody>
                    <a:bodyPr/>
                    <a:lstStyle/>
                    <a:p>
                      <a:pPr indent="0" lvl="0" marL="0" rtl="0" algn="l">
                        <a:spcBef>
                          <a:spcPts val="0"/>
                        </a:spcBef>
                        <a:spcAft>
                          <a:spcPts val="0"/>
                        </a:spcAft>
                        <a:buNone/>
                      </a:pPr>
                      <a:r>
                        <a:rPr b="1" lang="en" sz="1000">
                          <a:latin typeface="Calibri"/>
                          <a:ea typeface="Calibri"/>
                          <a:cs typeface="Calibri"/>
                          <a:sym typeface="Calibri"/>
                        </a:rPr>
                        <a:t>Psikomotorik:</a:t>
                      </a:r>
                      <a:r>
                        <a:rPr lang="en" sz="1000">
                          <a:latin typeface="Calibri"/>
                          <a:ea typeface="Calibri"/>
                          <a:cs typeface="Calibri"/>
                          <a:sym typeface="Calibri"/>
                        </a:rPr>
                        <a:t> kemampuan mengelola kerjasama yang harmonis dengan teman, seperti berbagi tugas, menghormati perasaan teman, saling mengisi, tahu kapan mengalah dan kapan harus tampil, dan lain sebagainya.</a:t>
                      </a:r>
                      <a:endParaRPr sz="1000">
                        <a:latin typeface="Calibri"/>
                        <a:ea typeface="Calibri"/>
                        <a:cs typeface="Calibri"/>
                        <a:sym typeface="Calibri"/>
                      </a:endParaRPr>
                    </a:p>
                  </a:txBody>
                  <a:tcPr marT="91425" marB="91425" marR="91425" marL="91425"/>
                </a:tc>
                <a:tc>
                  <a:txBody>
                    <a:bodyPr/>
                    <a:lstStyle/>
                    <a:p>
                      <a:pPr indent="0" lvl="0" marL="0" rtl="0" algn="l">
                        <a:spcBef>
                          <a:spcPts val="0"/>
                        </a:spcBef>
                        <a:spcAft>
                          <a:spcPts val="0"/>
                        </a:spcAft>
                        <a:buNone/>
                      </a:pPr>
                      <a:r>
                        <a:t/>
                      </a:r>
                      <a:endParaRPr sz="1000">
                        <a:latin typeface="Calibri"/>
                        <a:ea typeface="Calibri"/>
                        <a:cs typeface="Calibri"/>
                        <a:sym typeface="Calibri"/>
                      </a:endParaRPr>
                    </a:p>
                  </a:txBody>
                  <a:tcPr marT="91425" marB="91425" marR="91425" marL="91425"/>
                </a:tc>
                <a:tc>
                  <a:txBody>
                    <a:bodyPr/>
                    <a:lstStyle/>
                    <a:p>
                      <a:pPr indent="0" lvl="0" marL="0" rtl="0" algn="l">
                        <a:spcBef>
                          <a:spcPts val="0"/>
                        </a:spcBef>
                        <a:spcAft>
                          <a:spcPts val="0"/>
                        </a:spcAft>
                        <a:buNone/>
                      </a:pPr>
                      <a:r>
                        <a:t/>
                      </a:r>
                      <a:endParaRPr sz="1000">
                        <a:latin typeface="Calibri"/>
                        <a:ea typeface="Calibri"/>
                        <a:cs typeface="Calibri"/>
                        <a:sym typeface="Calibri"/>
                      </a:endParaRPr>
                    </a:p>
                  </a:txBody>
                  <a:tcPr marT="91425" marB="91425" marR="91425" marL="91425"/>
                </a:tc>
                <a:tc>
                  <a:txBody>
                    <a:bodyPr/>
                    <a:lstStyle/>
                    <a:p>
                      <a:pPr indent="0" lvl="0" marL="0" rtl="0" algn="ctr">
                        <a:spcBef>
                          <a:spcPts val="0"/>
                        </a:spcBef>
                        <a:spcAft>
                          <a:spcPts val="0"/>
                        </a:spcAft>
                        <a:buNone/>
                      </a:pPr>
                      <a:r>
                        <a:rPr b="1" lang="en" sz="1000">
                          <a:latin typeface="Calibri"/>
                          <a:ea typeface="Calibri"/>
                          <a:cs typeface="Calibri"/>
                          <a:sym typeface="Calibri"/>
                        </a:rPr>
                        <a:t>V</a:t>
                      </a:r>
                      <a:endParaRPr b="1" sz="1000">
                        <a:latin typeface="Calibri"/>
                        <a:ea typeface="Calibri"/>
                        <a:cs typeface="Calibri"/>
                        <a:sym typeface="Calibri"/>
                      </a:endParaRPr>
                    </a:p>
                  </a:txBody>
                  <a:tcPr marT="91425" marB="91425" marR="91425" marL="91425" anchor="ctr"/>
                </a:tc>
                <a:tc>
                  <a:txBody>
                    <a:bodyPr/>
                    <a:lstStyle/>
                    <a:p>
                      <a:pPr indent="0" lvl="0" marL="0" rtl="0" algn="ctr">
                        <a:spcBef>
                          <a:spcPts val="0"/>
                        </a:spcBef>
                        <a:spcAft>
                          <a:spcPts val="0"/>
                        </a:spcAft>
                        <a:buNone/>
                      </a:pPr>
                      <a:r>
                        <a:t/>
                      </a:r>
                      <a:endParaRPr b="1" sz="1000">
                        <a:latin typeface="Calibri"/>
                        <a:ea typeface="Calibri"/>
                        <a:cs typeface="Calibri"/>
                        <a:sym typeface="Calibri"/>
                      </a:endParaRPr>
                    </a:p>
                  </a:txBody>
                  <a:tcPr marT="91425" marB="91425" marR="91425" marL="91425" anchor="ctr"/>
                </a:tc>
              </a:tr>
            </a:tbl>
          </a:graphicData>
        </a:graphic>
      </p:graphicFrame>
      <p:sp>
        <p:nvSpPr>
          <p:cNvPr id="583" name="Google Shape;583;p53"/>
          <p:cNvSpPr txBox="1"/>
          <p:nvPr/>
        </p:nvSpPr>
        <p:spPr>
          <a:xfrm>
            <a:off x="656275" y="1124575"/>
            <a:ext cx="64827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200">
                <a:latin typeface="Calibri"/>
                <a:ea typeface="Calibri"/>
                <a:cs typeface="Calibri"/>
                <a:sym typeface="Calibri"/>
              </a:rPr>
              <a:t>Nama </a:t>
            </a:r>
            <a:r>
              <a:rPr b="1" lang="en" sz="1200">
                <a:latin typeface="Calibri"/>
                <a:ea typeface="Calibri"/>
                <a:cs typeface="Calibri"/>
                <a:sym typeface="Calibri"/>
              </a:rPr>
              <a:t>peserta didik</a:t>
            </a:r>
            <a:r>
              <a:rPr b="1" lang="en" sz="1200">
                <a:latin typeface="Calibri"/>
                <a:ea typeface="Calibri"/>
                <a:cs typeface="Calibri"/>
                <a:sym typeface="Calibri"/>
              </a:rPr>
              <a:t>: </a:t>
            </a:r>
            <a:r>
              <a:rPr lang="en" sz="1200">
                <a:latin typeface="Calibri"/>
                <a:ea typeface="Calibri"/>
                <a:cs typeface="Calibri"/>
                <a:sym typeface="Calibri"/>
              </a:rPr>
              <a:t>Pipo</a:t>
            </a:r>
            <a:r>
              <a:rPr b="1" lang="en" sz="1200">
                <a:latin typeface="Calibri"/>
                <a:ea typeface="Calibri"/>
                <a:cs typeface="Calibri"/>
                <a:sym typeface="Calibri"/>
              </a:rPr>
              <a:t>*</a:t>
            </a:r>
            <a:endParaRPr b="1" sz="1200">
              <a:latin typeface="Calibri"/>
              <a:ea typeface="Calibri"/>
              <a:cs typeface="Calibri"/>
              <a:sym typeface="Calibri"/>
            </a:endParaRPr>
          </a:p>
        </p:txBody>
      </p:sp>
      <p:sp>
        <p:nvSpPr>
          <p:cNvPr id="584" name="Google Shape;584;p53"/>
          <p:cNvSpPr txBox="1"/>
          <p:nvPr>
            <p:ph idx="12" type="sldNum"/>
          </p:nvPr>
        </p:nvSpPr>
        <p:spPr>
          <a:xfrm>
            <a:off x="8548658" y="47394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
        <p:nvSpPr>
          <p:cNvPr id="585" name="Google Shape;585;p53"/>
          <p:cNvSpPr txBox="1"/>
          <p:nvPr/>
        </p:nvSpPr>
        <p:spPr>
          <a:xfrm>
            <a:off x="656275" y="4739425"/>
            <a:ext cx="64827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latin typeface="Calibri"/>
                <a:ea typeface="Calibri"/>
                <a:cs typeface="Calibri"/>
                <a:sym typeface="Calibri"/>
              </a:rPr>
              <a:t>*Contoh cara mengisi</a:t>
            </a:r>
            <a:endParaRPr sz="1000">
              <a:latin typeface="Calibri"/>
              <a:ea typeface="Calibri"/>
              <a:cs typeface="Calibri"/>
              <a:sym typeface="Calibri"/>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9" name="Shape 589"/>
        <p:cNvGrpSpPr/>
        <p:nvPr/>
      </p:nvGrpSpPr>
      <p:grpSpPr>
        <a:xfrm>
          <a:off x="0" y="0"/>
          <a:ext cx="0" cy="0"/>
          <a:chOff x="0" y="0"/>
          <a:chExt cx="0" cy="0"/>
        </a:xfrm>
      </p:grpSpPr>
      <p:sp>
        <p:nvSpPr>
          <p:cNvPr id="590" name="Google Shape;590;p54"/>
          <p:cNvSpPr txBox="1"/>
          <p:nvPr/>
        </p:nvSpPr>
        <p:spPr>
          <a:xfrm>
            <a:off x="2179775" y="285175"/>
            <a:ext cx="6696600" cy="3755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latin typeface="Calibri"/>
                <a:ea typeface="Calibri"/>
                <a:cs typeface="Calibri"/>
                <a:sym typeface="Calibri"/>
              </a:rPr>
              <a:t>Persiapan</a:t>
            </a:r>
            <a:endParaRPr b="1">
              <a:latin typeface="Calibri"/>
              <a:ea typeface="Calibri"/>
              <a:cs typeface="Calibri"/>
              <a:sym typeface="Calibri"/>
            </a:endParaRPr>
          </a:p>
          <a:p>
            <a:pPr indent="0" lvl="0" marL="0" rtl="0" algn="l">
              <a:spcBef>
                <a:spcPts val="0"/>
              </a:spcBef>
              <a:spcAft>
                <a:spcPts val="0"/>
              </a:spcAft>
              <a:buNone/>
            </a:pPr>
            <a:r>
              <a:rPr lang="en" sz="1200">
                <a:latin typeface="Calibri"/>
                <a:ea typeface="Calibri"/>
                <a:cs typeface="Calibri"/>
                <a:sym typeface="Calibri"/>
              </a:rPr>
              <a:t>Guru menyiapkan lencana kardus (lihat contoh di foto) dan menggambar garis skala.</a:t>
            </a:r>
            <a:endParaRPr sz="1200">
              <a:latin typeface="Calibri"/>
              <a:ea typeface="Calibri"/>
              <a:cs typeface="Calibri"/>
              <a:sym typeface="Calibri"/>
            </a:endParaRPr>
          </a:p>
          <a:p>
            <a:pPr indent="0" lvl="0" marL="0" rtl="0" algn="l">
              <a:spcBef>
                <a:spcPts val="0"/>
              </a:spcBef>
              <a:spcAft>
                <a:spcPts val="0"/>
              </a:spcAft>
              <a:buNone/>
            </a:pPr>
            <a:r>
              <a:t/>
            </a:r>
            <a:endParaRPr sz="1200">
              <a:latin typeface="Calibri"/>
              <a:ea typeface="Calibri"/>
              <a:cs typeface="Calibri"/>
              <a:sym typeface="Calibri"/>
            </a:endParaRPr>
          </a:p>
          <a:p>
            <a:pPr indent="0" lvl="0" marL="0" rtl="0" algn="l">
              <a:spcBef>
                <a:spcPts val="0"/>
              </a:spcBef>
              <a:spcAft>
                <a:spcPts val="0"/>
              </a:spcAft>
              <a:buNone/>
            </a:pPr>
            <a:r>
              <a:rPr b="1" lang="en">
                <a:latin typeface="Calibri"/>
                <a:ea typeface="Calibri"/>
                <a:cs typeface="Calibri"/>
                <a:sym typeface="Calibri"/>
              </a:rPr>
              <a:t>Pelaksanaan</a:t>
            </a:r>
            <a:endParaRPr b="1">
              <a:latin typeface="Calibri"/>
              <a:ea typeface="Calibri"/>
              <a:cs typeface="Calibri"/>
              <a:sym typeface="Calibri"/>
            </a:endParaRPr>
          </a:p>
          <a:p>
            <a:pPr indent="0" lvl="0" marL="0" rtl="0" algn="l">
              <a:spcBef>
                <a:spcPts val="0"/>
              </a:spcBef>
              <a:spcAft>
                <a:spcPts val="0"/>
              </a:spcAft>
              <a:buNone/>
            </a:pPr>
            <a:r>
              <a:rPr lang="en" sz="1200">
                <a:latin typeface="Calibri"/>
                <a:ea typeface="Calibri"/>
                <a:cs typeface="Calibri"/>
                <a:sym typeface="Calibri"/>
              </a:rPr>
              <a:t>1. Guru menyampaikan bahwa projek telah berakhir, lalu mengapresiasi peran</a:t>
            </a:r>
            <a:endParaRPr sz="1200">
              <a:latin typeface="Calibri"/>
              <a:ea typeface="Calibri"/>
              <a:cs typeface="Calibri"/>
              <a:sym typeface="Calibri"/>
            </a:endParaRPr>
          </a:p>
          <a:p>
            <a:pPr indent="0" lvl="0" marL="0" rtl="0" algn="l">
              <a:spcBef>
                <a:spcPts val="0"/>
              </a:spcBef>
              <a:spcAft>
                <a:spcPts val="0"/>
              </a:spcAft>
              <a:buNone/>
            </a:pPr>
            <a:r>
              <a:rPr lang="en" sz="1200">
                <a:latin typeface="Calibri"/>
                <a:ea typeface="Calibri"/>
                <a:cs typeface="Calibri"/>
                <a:sym typeface="Calibri"/>
              </a:rPr>
              <a:t>aktif </a:t>
            </a:r>
            <a:r>
              <a:rPr lang="en" sz="1200">
                <a:latin typeface="Calibri"/>
                <a:ea typeface="Calibri"/>
                <a:cs typeface="Calibri"/>
                <a:sym typeface="Calibri"/>
              </a:rPr>
              <a:t>peserta didik</a:t>
            </a:r>
            <a:r>
              <a:rPr lang="en" sz="1200">
                <a:latin typeface="Calibri"/>
                <a:ea typeface="Calibri"/>
                <a:cs typeface="Calibri"/>
                <a:sym typeface="Calibri"/>
              </a:rPr>
              <a:t> dalam adaptasi dan mitigasi iklim hingga mereka layak disebut sebagai “Pejuang Iklim”.</a:t>
            </a:r>
            <a:endParaRPr sz="1200">
              <a:latin typeface="Calibri"/>
              <a:ea typeface="Calibri"/>
              <a:cs typeface="Calibri"/>
              <a:sym typeface="Calibri"/>
            </a:endParaRPr>
          </a:p>
          <a:p>
            <a:pPr indent="0" lvl="0" marL="0" rtl="0" algn="l">
              <a:spcBef>
                <a:spcPts val="0"/>
              </a:spcBef>
              <a:spcAft>
                <a:spcPts val="0"/>
              </a:spcAft>
              <a:buNone/>
            </a:pPr>
            <a:r>
              <a:rPr lang="en" sz="1200">
                <a:latin typeface="Calibri"/>
                <a:ea typeface="Calibri"/>
                <a:cs typeface="Calibri"/>
                <a:sym typeface="Calibri"/>
              </a:rPr>
              <a:t>2. Permainan refleksi: guru menyebutkan suatu pernyataan. </a:t>
            </a:r>
            <a:r>
              <a:rPr lang="en" sz="1200">
                <a:latin typeface="Calibri"/>
                <a:ea typeface="Calibri"/>
                <a:cs typeface="Calibri"/>
                <a:sym typeface="Calibri"/>
              </a:rPr>
              <a:t>peserta didik</a:t>
            </a:r>
            <a:r>
              <a:rPr lang="en" sz="1200">
                <a:latin typeface="Calibri"/>
                <a:ea typeface="Calibri"/>
                <a:cs typeface="Calibri"/>
                <a:sym typeface="Calibri"/>
              </a:rPr>
              <a:t> merespon dengan berdiri di depan salah satu ‘nilai’ pada garis skala (lihat gambar di bawah). Contoh pernyataan reflektif:</a:t>
            </a:r>
            <a:endParaRPr sz="1200">
              <a:latin typeface="Calibri"/>
              <a:ea typeface="Calibri"/>
              <a:cs typeface="Calibri"/>
              <a:sym typeface="Calibri"/>
            </a:endParaRPr>
          </a:p>
          <a:p>
            <a:pPr indent="-190500" lvl="0" marL="285750" rtl="0" algn="l">
              <a:spcBef>
                <a:spcPts val="0"/>
              </a:spcBef>
              <a:spcAft>
                <a:spcPts val="0"/>
              </a:spcAft>
              <a:buSzPts val="1200"/>
              <a:buFont typeface="Calibri"/>
              <a:buChar char="-"/>
            </a:pPr>
            <a:r>
              <a:rPr lang="en" sz="1200">
                <a:latin typeface="Calibri"/>
                <a:ea typeface="Calibri"/>
                <a:cs typeface="Calibri"/>
                <a:sym typeface="Calibri"/>
              </a:rPr>
              <a:t>Perubahan iklim tidak benar-benar terjadi.</a:t>
            </a:r>
            <a:endParaRPr sz="1200">
              <a:latin typeface="Calibri"/>
              <a:ea typeface="Calibri"/>
              <a:cs typeface="Calibri"/>
              <a:sym typeface="Calibri"/>
            </a:endParaRPr>
          </a:p>
          <a:p>
            <a:pPr indent="-190500" lvl="0" marL="285750" rtl="0" algn="l">
              <a:spcBef>
                <a:spcPts val="0"/>
              </a:spcBef>
              <a:spcAft>
                <a:spcPts val="0"/>
              </a:spcAft>
              <a:buSzPts val="1200"/>
              <a:buFont typeface="Calibri"/>
              <a:buChar char="-"/>
            </a:pPr>
            <a:r>
              <a:rPr lang="en" sz="1200">
                <a:latin typeface="Calibri"/>
                <a:ea typeface="Calibri"/>
                <a:cs typeface="Calibri"/>
                <a:sym typeface="Calibri"/>
              </a:rPr>
              <a:t>Kegiatan manusia dapat memberi pengaruh besar pada Bumi</a:t>
            </a:r>
            <a:endParaRPr sz="1200">
              <a:latin typeface="Calibri"/>
              <a:ea typeface="Calibri"/>
              <a:cs typeface="Calibri"/>
              <a:sym typeface="Calibri"/>
            </a:endParaRPr>
          </a:p>
          <a:p>
            <a:pPr indent="-190500" lvl="0" marL="285750" rtl="0" algn="l">
              <a:spcBef>
                <a:spcPts val="0"/>
              </a:spcBef>
              <a:spcAft>
                <a:spcPts val="0"/>
              </a:spcAft>
              <a:buSzPts val="1200"/>
              <a:buFont typeface="Calibri"/>
              <a:buChar char="-"/>
            </a:pPr>
            <a:r>
              <a:rPr lang="en" sz="1200">
                <a:latin typeface="Calibri"/>
                <a:ea typeface="Calibri"/>
                <a:cs typeface="Calibri"/>
                <a:sym typeface="Calibri"/>
              </a:rPr>
              <a:t>Projek ini tidak bermanfaat bagi saya (</a:t>
            </a:r>
            <a:r>
              <a:rPr lang="en" sz="1200">
                <a:latin typeface="Calibri"/>
                <a:ea typeface="Calibri"/>
                <a:cs typeface="Calibri"/>
                <a:sym typeface="Calibri"/>
              </a:rPr>
              <a:t>peserta didik</a:t>
            </a:r>
            <a:r>
              <a:rPr lang="en" sz="1200">
                <a:latin typeface="Calibri"/>
                <a:ea typeface="Calibri"/>
                <a:cs typeface="Calibri"/>
                <a:sym typeface="Calibri"/>
              </a:rPr>
              <a:t>)</a:t>
            </a:r>
            <a:endParaRPr sz="1200">
              <a:latin typeface="Calibri"/>
              <a:ea typeface="Calibri"/>
              <a:cs typeface="Calibri"/>
              <a:sym typeface="Calibri"/>
            </a:endParaRPr>
          </a:p>
          <a:p>
            <a:pPr indent="-190500" lvl="0" marL="285750" rtl="0" algn="l">
              <a:spcBef>
                <a:spcPts val="0"/>
              </a:spcBef>
              <a:spcAft>
                <a:spcPts val="0"/>
              </a:spcAft>
              <a:buSzPts val="1200"/>
              <a:buFont typeface="Calibri"/>
              <a:buChar char="-"/>
            </a:pPr>
            <a:r>
              <a:rPr lang="en" sz="1200">
                <a:latin typeface="Calibri"/>
                <a:ea typeface="Calibri"/>
                <a:cs typeface="Calibri"/>
                <a:sym typeface="Calibri"/>
              </a:rPr>
              <a:t>Kita bisa menanggulangi perubahan iklim bersama-sama</a:t>
            </a:r>
            <a:endParaRPr sz="1200">
              <a:latin typeface="Calibri"/>
              <a:ea typeface="Calibri"/>
              <a:cs typeface="Calibri"/>
              <a:sym typeface="Calibri"/>
            </a:endParaRPr>
          </a:p>
          <a:p>
            <a:pPr indent="-190500" lvl="0" marL="285750" rtl="0" algn="l">
              <a:spcBef>
                <a:spcPts val="0"/>
              </a:spcBef>
              <a:spcAft>
                <a:spcPts val="0"/>
              </a:spcAft>
              <a:buSzPts val="1200"/>
              <a:buFont typeface="Calibri"/>
              <a:buChar char="-"/>
            </a:pPr>
            <a:r>
              <a:rPr lang="en" sz="1200">
                <a:latin typeface="Calibri"/>
                <a:ea typeface="Calibri"/>
                <a:cs typeface="Calibri"/>
                <a:sym typeface="Calibri"/>
              </a:rPr>
              <a:t>Saya (</a:t>
            </a:r>
            <a:r>
              <a:rPr lang="en" sz="1200">
                <a:latin typeface="Calibri"/>
                <a:ea typeface="Calibri"/>
                <a:cs typeface="Calibri"/>
                <a:sym typeface="Calibri"/>
              </a:rPr>
              <a:t>peserta didik</a:t>
            </a:r>
            <a:r>
              <a:rPr lang="en" sz="1200">
                <a:latin typeface="Calibri"/>
                <a:ea typeface="Calibri"/>
                <a:cs typeface="Calibri"/>
                <a:sym typeface="Calibri"/>
              </a:rPr>
              <a:t>) perlu melanjutkan aksi adaptasi dan mitigasi iklim</a:t>
            </a:r>
            <a:endParaRPr sz="1200">
              <a:latin typeface="Calibri"/>
              <a:ea typeface="Calibri"/>
              <a:cs typeface="Calibri"/>
              <a:sym typeface="Calibri"/>
            </a:endParaRPr>
          </a:p>
          <a:p>
            <a:pPr indent="0" lvl="0" marL="0" rtl="0" algn="l">
              <a:spcBef>
                <a:spcPts val="0"/>
              </a:spcBef>
              <a:spcAft>
                <a:spcPts val="0"/>
              </a:spcAft>
              <a:buNone/>
            </a:pPr>
            <a:r>
              <a:rPr lang="en" sz="1200">
                <a:latin typeface="Calibri"/>
                <a:ea typeface="Calibri"/>
                <a:cs typeface="Calibri"/>
                <a:sym typeface="Calibri"/>
              </a:rPr>
              <a:t>3. P</a:t>
            </a:r>
            <a:r>
              <a:rPr lang="en" sz="1200">
                <a:latin typeface="Calibri"/>
                <a:ea typeface="Calibri"/>
                <a:cs typeface="Calibri"/>
                <a:sym typeface="Calibri"/>
              </a:rPr>
              <a:t>eserta didik</a:t>
            </a:r>
            <a:r>
              <a:rPr lang="en" sz="1200">
                <a:latin typeface="Calibri"/>
                <a:ea typeface="Calibri"/>
                <a:cs typeface="Calibri"/>
                <a:sym typeface="Calibri"/>
              </a:rPr>
              <a:t> menulis di jurnal projek: “Hal yang akan saya lakukan untuk menjaga iklim dan alam….”</a:t>
            </a:r>
            <a:endParaRPr sz="1200">
              <a:latin typeface="Calibri"/>
              <a:ea typeface="Calibri"/>
              <a:cs typeface="Calibri"/>
              <a:sym typeface="Calibri"/>
            </a:endParaRPr>
          </a:p>
          <a:p>
            <a:pPr indent="0" lvl="0" marL="0" rtl="0" algn="l">
              <a:spcBef>
                <a:spcPts val="0"/>
              </a:spcBef>
              <a:spcAft>
                <a:spcPts val="0"/>
              </a:spcAft>
              <a:buNone/>
            </a:pPr>
            <a:r>
              <a:rPr lang="en" sz="1200">
                <a:latin typeface="Calibri"/>
                <a:ea typeface="Calibri"/>
                <a:cs typeface="Calibri"/>
                <a:sym typeface="Calibri"/>
              </a:rPr>
              <a:t>4. P</a:t>
            </a:r>
            <a:r>
              <a:rPr lang="en" sz="1200">
                <a:latin typeface="Calibri"/>
                <a:ea typeface="Calibri"/>
                <a:cs typeface="Calibri"/>
                <a:sym typeface="Calibri"/>
              </a:rPr>
              <a:t>eserta didik</a:t>
            </a:r>
            <a:r>
              <a:rPr lang="en" sz="1200">
                <a:latin typeface="Calibri"/>
                <a:ea typeface="Calibri"/>
                <a:cs typeface="Calibri"/>
                <a:sym typeface="Calibri"/>
              </a:rPr>
              <a:t> bergiliran membacakan tulisan mereka. Guru mencatatnya sebagai “Janji Pejuang Iklim”.</a:t>
            </a:r>
            <a:endParaRPr sz="1200">
              <a:latin typeface="Calibri"/>
              <a:ea typeface="Calibri"/>
              <a:cs typeface="Calibri"/>
              <a:sym typeface="Calibri"/>
            </a:endParaRPr>
          </a:p>
          <a:p>
            <a:pPr indent="0" lvl="0" marL="0" rtl="0" algn="l">
              <a:spcBef>
                <a:spcPts val="0"/>
              </a:spcBef>
              <a:spcAft>
                <a:spcPts val="0"/>
              </a:spcAft>
              <a:buNone/>
            </a:pPr>
            <a:r>
              <a:rPr lang="en" sz="1200">
                <a:latin typeface="Calibri"/>
                <a:ea typeface="Calibri"/>
                <a:cs typeface="Calibri"/>
                <a:sym typeface="Calibri"/>
              </a:rPr>
              <a:t>5. Guru mengajak </a:t>
            </a:r>
            <a:r>
              <a:rPr lang="en" sz="1200">
                <a:latin typeface="Calibri"/>
                <a:ea typeface="Calibri"/>
                <a:cs typeface="Calibri"/>
                <a:sym typeface="Calibri"/>
              </a:rPr>
              <a:t>peserta didik</a:t>
            </a:r>
            <a:r>
              <a:rPr lang="en" sz="1200">
                <a:latin typeface="Calibri"/>
                <a:ea typeface="Calibri"/>
                <a:cs typeface="Calibri"/>
                <a:sym typeface="Calibri"/>
              </a:rPr>
              <a:t> bersama-sama membacakan Janji Pejuang Iklim. Guru kemudian berpesan pada </a:t>
            </a:r>
            <a:r>
              <a:rPr lang="en" sz="1200">
                <a:latin typeface="Calibri"/>
                <a:ea typeface="Calibri"/>
                <a:cs typeface="Calibri"/>
                <a:sym typeface="Calibri"/>
              </a:rPr>
              <a:t>peserta didik</a:t>
            </a:r>
            <a:r>
              <a:rPr lang="en" sz="1200">
                <a:latin typeface="Calibri"/>
                <a:ea typeface="Calibri"/>
                <a:cs typeface="Calibri"/>
                <a:sym typeface="Calibri"/>
              </a:rPr>
              <a:t> untuk selalu menjaga janji, dan membagikan lencana sebagai pengingat.</a:t>
            </a:r>
            <a:endParaRPr sz="1200">
              <a:latin typeface="Calibri"/>
              <a:ea typeface="Calibri"/>
              <a:cs typeface="Calibri"/>
              <a:sym typeface="Calibri"/>
            </a:endParaRPr>
          </a:p>
          <a:p>
            <a:pPr indent="0" lvl="0" marL="0" rtl="0" algn="l">
              <a:spcBef>
                <a:spcPts val="0"/>
              </a:spcBef>
              <a:spcAft>
                <a:spcPts val="0"/>
              </a:spcAft>
              <a:buNone/>
            </a:pPr>
            <a:r>
              <a:rPr lang="en" sz="1200">
                <a:latin typeface="Calibri"/>
                <a:ea typeface="Calibri"/>
                <a:cs typeface="Calibri"/>
                <a:sym typeface="Calibri"/>
              </a:rPr>
              <a:t>6.  Di rumah, </a:t>
            </a:r>
            <a:r>
              <a:rPr lang="en" sz="1200">
                <a:latin typeface="Calibri"/>
                <a:ea typeface="Calibri"/>
                <a:cs typeface="Calibri"/>
                <a:sym typeface="Calibri"/>
              </a:rPr>
              <a:t>peserta didik</a:t>
            </a:r>
            <a:r>
              <a:rPr lang="en" sz="1200">
                <a:latin typeface="Calibri"/>
                <a:ea typeface="Calibri"/>
                <a:cs typeface="Calibri"/>
                <a:sym typeface="Calibri"/>
              </a:rPr>
              <a:t> dapat menceritakan janji tersebut pada keluarga agar ia didukung dan diingatkan.</a:t>
            </a:r>
            <a:endParaRPr sz="1200">
              <a:latin typeface="Calibri"/>
              <a:ea typeface="Calibri"/>
              <a:cs typeface="Calibri"/>
              <a:sym typeface="Calibri"/>
            </a:endParaRPr>
          </a:p>
        </p:txBody>
      </p:sp>
      <p:sp>
        <p:nvSpPr>
          <p:cNvPr id="591" name="Google Shape;591;p54"/>
          <p:cNvSpPr txBox="1"/>
          <p:nvPr/>
        </p:nvSpPr>
        <p:spPr>
          <a:xfrm>
            <a:off x="264875" y="286500"/>
            <a:ext cx="1838700" cy="4648500"/>
          </a:xfrm>
          <a:prstGeom prst="rect">
            <a:avLst/>
          </a:prstGeom>
          <a:solidFill>
            <a:srgbClr val="CFE2F3"/>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300">
                <a:latin typeface="Calibri"/>
                <a:ea typeface="Calibri"/>
                <a:cs typeface="Calibri"/>
                <a:sym typeface="Calibri"/>
              </a:rPr>
              <a:t>Topik 7</a:t>
            </a:r>
            <a:endParaRPr b="1" sz="1300">
              <a:latin typeface="Calibri"/>
              <a:ea typeface="Calibri"/>
              <a:cs typeface="Calibri"/>
              <a:sym typeface="Calibri"/>
            </a:endParaRPr>
          </a:p>
          <a:p>
            <a:pPr indent="0" lvl="0" marL="0" rtl="0" algn="l">
              <a:spcBef>
                <a:spcPts val="0"/>
              </a:spcBef>
              <a:spcAft>
                <a:spcPts val="0"/>
              </a:spcAft>
              <a:buNone/>
            </a:pPr>
            <a:r>
              <a:rPr b="1" lang="en" sz="1300">
                <a:latin typeface="Calibri"/>
                <a:ea typeface="Calibri"/>
                <a:cs typeface="Calibri"/>
                <a:sym typeface="Calibri"/>
              </a:rPr>
              <a:t>Kami Pejuang Iklim</a:t>
            </a:r>
            <a:endParaRPr b="1" sz="1300">
              <a:latin typeface="Calibri"/>
              <a:ea typeface="Calibri"/>
              <a:cs typeface="Calibri"/>
              <a:sym typeface="Calibri"/>
            </a:endParaRPr>
          </a:p>
          <a:p>
            <a:pPr indent="0" lvl="0" marL="0" rtl="0" algn="l">
              <a:spcBef>
                <a:spcPts val="0"/>
              </a:spcBef>
              <a:spcAft>
                <a:spcPts val="0"/>
              </a:spcAft>
              <a:buNone/>
            </a:pPr>
            <a:r>
              <a:rPr lang="en" sz="1200">
                <a:latin typeface="Calibri"/>
                <a:ea typeface="Calibri"/>
                <a:cs typeface="Calibri"/>
                <a:sym typeface="Calibri"/>
              </a:rPr>
              <a:t>Aktivitas 17</a:t>
            </a:r>
            <a:endParaRPr sz="1200">
              <a:latin typeface="Calibri"/>
              <a:ea typeface="Calibri"/>
              <a:cs typeface="Calibri"/>
              <a:sym typeface="Calibri"/>
            </a:endParaRPr>
          </a:p>
          <a:p>
            <a:pPr indent="0" lvl="0" marL="0" rtl="0" algn="l">
              <a:spcBef>
                <a:spcPts val="0"/>
              </a:spcBef>
              <a:spcAft>
                <a:spcPts val="0"/>
              </a:spcAft>
              <a:buNone/>
            </a:pPr>
            <a:r>
              <a:t/>
            </a:r>
            <a:endParaRPr sz="1200">
              <a:latin typeface="Calibri"/>
              <a:ea typeface="Calibri"/>
              <a:cs typeface="Calibri"/>
              <a:sym typeface="Calibri"/>
            </a:endParaRPr>
          </a:p>
          <a:p>
            <a:pPr indent="0" lvl="0" marL="0" rtl="0" algn="l">
              <a:spcBef>
                <a:spcPts val="0"/>
              </a:spcBef>
              <a:spcAft>
                <a:spcPts val="0"/>
              </a:spcAft>
              <a:buNone/>
            </a:pPr>
            <a:r>
              <a:t/>
            </a:r>
            <a:endParaRPr sz="1200">
              <a:latin typeface="Calibri"/>
              <a:ea typeface="Calibri"/>
              <a:cs typeface="Calibri"/>
              <a:sym typeface="Calibri"/>
            </a:endParaRPr>
          </a:p>
          <a:p>
            <a:pPr indent="0" lvl="0" marL="0" rtl="0" algn="l">
              <a:spcBef>
                <a:spcPts val="0"/>
              </a:spcBef>
              <a:spcAft>
                <a:spcPts val="0"/>
              </a:spcAft>
              <a:buNone/>
            </a:pPr>
            <a:r>
              <a:t/>
            </a:r>
            <a:endParaRPr sz="1200">
              <a:latin typeface="Calibri"/>
              <a:ea typeface="Calibri"/>
              <a:cs typeface="Calibri"/>
              <a:sym typeface="Calibri"/>
            </a:endParaRPr>
          </a:p>
          <a:p>
            <a:pPr indent="0" lvl="0" marL="0" rtl="0" algn="l">
              <a:spcBef>
                <a:spcPts val="0"/>
              </a:spcBef>
              <a:spcAft>
                <a:spcPts val="0"/>
              </a:spcAft>
              <a:buNone/>
            </a:pPr>
            <a:r>
              <a:t/>
            </a:r>
            <a:endParaRPr sz="1200">
              <a:latin typeface="Calibri"/>
              <a:ea typeface="Calibri"/>
              <a:cs typeface="Calibri"/>
              <a:sym typeface="Calibri"/>
            </a:endParaRPr>
          </a:p>
          <a:p>
            <a:pPr indent="0" lvl="0" marL="0" rtl="0" algn="l">
              <a:spcBef>
                <a:spcPts val="0"/>
              </a:spcBef>
              <a:spcAft>
                <a:spcPts val="0"/>
              </a:spcAft>
              <a:buNone/>
            </a:pPr>
            <a:r>
              <a:rPr b="1" lang="en" sz="1200">
                <a:latin typeface="Calibri"/>
                <a:ea typeface="Calibri"/>
                <a:cs typeface="Calibri"/>
                <a:sym typeface="Calibri"/>
              </a:rPr>
              <a:t>Tujuan</a:t>
            </a:r>
            <a:endParaRPr b="1" sz="1200">
              <a:latin typeface="Calibri"/>
              <a:ea typeface="Calibri"/>
              <a:cs typeface="Calibri"/>
              <a:sym typeface="Calibri"/>
            </a:endParaRPr>
          </a:p>
          <a:p>
            <a:pPr indent="0" lvl="0" marL="0" rtl="0" algn="l">
              <a:spcBef>
                <a:spcPts val="0"/>
              </a:spcBef>
              <a:spcAft>
                <a:spcPts val="0"/>
              </a:spcAft>
              <a:buNone/>
            </a:pPr>
            <a:r>
              <a:rPr lang="en" sz="1200">
                <a:latin typeface="Calibri"/>
                <a:ea typeface="Calibri"/>
                <a:cs typeface="Calibri"/>
                <a:sym typeface="Calibri"/>
              </a:rPr>
              <a:t>- Merangkum hasil pembelajaran</a:t>
            </a:r>
            <a:endParaRPr sz="1200">
              <a:latin typeface="Calibri"/>
              <a:ea typeface="Calibri"/>
              <a:cs typeface="Calibri"/>
              <a:sym typeface="Calibri"/>
            </a:endParaRPr>
          </a:p>
          <a:p>
            <a:pPr indent="0" lvl="0" marL="0" rtl="0" algn="l">
              <a:spcBef>
                <a:spcPts val="0"/>
              </a:spcBef>
              <a:spcAft>
                <a:spcPts val="0"/>
              </a:spcAft>
              <a:buNone/>
            </a:pPr>
            <a:r>
              <a:rPr lang="en" sz="1200">
                <a:latin typeface="Calibri"/>
                <a:ea typeface="Calibri"/>
                <a:cs typeface="Calibri"/>
                <a:sym typeface="Calibri"/>
              </a:rPr>
              <a:t>- Penguatan motivasi untuk melanjutkan aksi dalam kehidupan sehari-hari</a:t>
            </a:r>
            <a:endParaRPr sz="1200">
              <a:latin typeface="Calibri"/>
              <a:ea typeface="Calibri"/>
              <a:cs typeface="Calibri"/>
              <a:sym typeface="Calibri"/>
            </a:endParaRPr>
          </a:p>
          <a:p>
            <a:pPr indent="0" lvl="0" marL="0" rtl="0" algn="l">
              <a:spcBef>
                <a:spcPts val="0"/>
              </a:spcBef>
              <a:spcAft>
                <a:spcPts val="0"/>
              </a:spcAft>
              <a:buNone/>
            </a:pPr>
            <a:r>
              <a:t/>
            </a:r>
            <a:endParaRPr sz="1200">
              <a:latin typeface="Calibri"/>
              <a:ea typeface="Calibri"/>
              <a:cs typeface="Calibri"/>
              <a:sym typeface="Calibri"/>
            </a:endParaRPr>
          </a:p>
          <a:p>
            <a:pPr indent="0" lvl="0" marL="0" rtl="0" algn="l">
              <a:spcBef>
                <a:spcPts val="0"/>
              </a:spcBef>
              <a:spcAft>
                <a:spcPts val="0"/>
              </a:spcAft>
              <a:buNone/>
            </a:pPr>
            <a:r>
              <a:t/>
            </a:r>
            <a:endParaRPr sz="1200">
              <a:latin typeface="Calibri"/>
              <a:ea typeface="Calibri"/>
              <a:cs typeface="Calibri"/>
              <a:sym typeface="Calibri"/>
            </a:endParaRPr>
          </a:p>
          <a:p>
            <a:pPr indent="0" lvl="0" marL="0" rtl="0" algn="l">
              <a:spcBef>
                <a:spcPts val="0"/>
              </a:spcBef>
              <a:spcAft>
                <a:spcPts val="0"/>
              </a:spcAft>
              <a:buNone/>
            </a:pPr>
            <a:r>
              <a:t/>
            </a:r>
            <a:endParaRPr sz="1200">
              <a:latin typeface="Calibri"/>
              <a:ea typeface="Calibri"/>
              <a:cs typeface="Calibri"/>
              <a:sym typeface="Calibri"/>
            </a:endParaRPr>
          </a:p>
          <a:p>
            <a:pPr indent="0" lvl="0" marL="0" rtl="0" algn="l">
              <a:spcBef>
                <a:spcPts val="0"/>
              </a:spcBef>
              <a:spcAft>
                <a:spcPts val="0"/>
              </a:spcAft>
              <a:buNone/>
            </a:pPr>
            <a:r>
              <a:t/>
            </a:r>
            <a:endParaRPr sz="1200">
              <a:latin typeface="Calibri"/>
              <a:ea typeface="Calibri"/>
              <a:cs typeface="Calibri"/>
              <a:sym typeface="Calibri"/>
            </a:endParaRPr>
          </a:p>
          <a:p>
            <a:pPr indent="0" lvl="0" marL="0" rtl="0" algn="l">
              <a:spcBef>
                <a:spcPts val="0"/>
              </a:spcBef>
              <a:spcAft>
                <a:spcPts val="0"/>
              </a:spcAft>
              <a:buNone/>
            </a:pPr>
            <a:r>
              <a:rPr b="1" lang="en" sz="1200">
                <a:latin typeface="Calibri"/>
                <a:ea typeface="Calibri"/>
                <a:cs typeface="Calibri"/>
                <a:sym typeface="Calibri"/>
              </a:rPr>
              <a:t>Waktu:</a:t>
            </a:r>
            <a:endParaRPr sz="1200">
              <a:latin typeface="Calibri"/>
              <a:ea typeface="Calibri"/>
              <a:cs typeface="Calibri"/>
              <a:sym typeface="Calibri"/>
            </a:endParaRPr>
          </a:p>
          <a:p>
            <a:pPr indent="0" lvl="0" marL="0" rtl="0" algn="l">
              <a:spcBef>
                <a:spcPts val="0"/>
              </a:spcBef>
              <a:spcAft>
                <a:spcPts val="0"/>
              </a:spcAft>
              <a:buNone/>
            </a:pPr>
            <a:r>
              <a:rPr lang="en" sz="1200">
                <a:latin typeface="Calibri"/>
                <a:ea typeface="Calibri"/>
                <a:cs typeface="Calibri"/>
                <a:sym typeface="Calibri"/>
              </a:rPr>
              <a:t> 4 JP (140 menit)</a:t>
            </a:r>
            <a:endParaRPr sz="1200">
              <a:latin typeface="Calibri"/>
              <a:ea typeface="Calibri"/>
              <a:cs typeface="Calibri"/>
              <a:sym typeface="Calibri"/>
            </a:endParaRPr>
          </a:p>
          <a:p>
            <a:pPr indent="0" lvl="0" marL="0" rtl="0" algn="l">
              <a:spcBef>
                <a:spcPts val="0"/>
              </a:spcBef>
              <a:spcAft>
                <a:spcPts val="0"/>
              </a:spcAft>
              <a:buNone/>
            </a:pPr>
            <a:r>
              <a:rPr b="1" lang="en" sz="1200">
                <a:latin typeface="Calibri"/>
                <a:ea typeface="Calibri"/>
                <a:cs typeface="Calibri"/>
                <a:sym typeface="Calibri"/>
              </a:rPr>
              <a:t>Bahan: </a:t>
            </a:r>
            <a:r>
              <a:rPr lang="en" sz="1200">
                <a:latin typeface="Calibri"/>
                <a:ea typeface="Calibri"/>
                <a:cs typeface="Calibri"/>
                <a:sym typeface="Calibri"/>
              </a:rPr>
              <a:t>lencana kardus untuk semua siswa, kapur</a:t>
            </a:r>
            <a:endParaRPr sz="1200">
              <a:latin typeface="Calibri"/>
              <a:ea typeface="Calibri"/>
              <a:cs typeface="Calibri"/>
              <a:sym typeface="Calibri"/>
            </a:endParaRPr>
          </a:p>
          <a:p>
            <a:pPr indent="0" lvl="0" marL="0" rtl="0" algn="l">
              <a:spcBef>
                <a:spcPts val="0"/>
              </a:spcBef>
              <a:spcAft>
                <a:spcPts val="0"/>
              </a:spcAft>
              <a:buNone/>
            </a:pPr>
            <a:r>
              <a:rPr b="1" lang="en" sz="1200">
                <a:latin typeface="Calibri"/>
                <a:ea typeface="Calibri"/>
                <a:cs typeface="Calibri"/>
                <a:sym typeface="Calibri"/>
              </a:rPr>
              <a:t>Peran guru:</a:t>
            </a:r>
            <a:endParaRPr sz="1200">
              <a:latin typeface="Calibri"/>
              <a:ea typeface="Calibri"/>
              <a:cs typeface="Calibri"/>
              <a:sym typeface="Calibri"/>
            </a:endParaRPr>
          </a:p>
          <a:p>
            <a:pPr indent="0" lvl="0" marL="0" rtl="0" algn="l">
              <a:spcBef>
                <a:spcPts val="0"/>
              </a:spcBef>
              <a:spcAft>
                <a:spcPts val="0"/>
              </a:spcAft>
              <a:buNone/>
            </a:pPr>
            <a:r>
              <a:rPr lang="en" sz="1200">
                <a:latin typeface="Calibri"/>
                <a:ea typeface="Calibri"/>
                <a:cs typeface="Calibri"/>
                <a:sym typeface="Calibri"/>
              </a:rPr>
              <a:t>Fasilitator</a:t>
            </a:r>
            <a:endParaRPr sz="1200">
              <a:latin typeface="Calibri"/>
              <a:ea typeface="Calibri"/>
              <a:cs typeface="Calibri"/>
              <a:sym typeface="Calibri"/>
            </a:endParaRPr>
          </a:p>
        </p:txBody>
      </p:sp>
      <p:grpSp>
        <p:nvGrpSpPr>
          <p:cNvPr id="592" name="Google Shape;592;p54"/>
          <p:cNvGrpSpPr/>
          <p:nvPr/>
        </p:nvGrpSpPr>
        <p:grpSpPr>
          <a:xfrm>
            <a:off x="2341250" y="4489600"/>
            <a:ext cx="6427200" cy="547100"/>
            <a:chOff x="2265050" y="4489600"/>
            <a:chExt cx="6427200" cy="547100"/>
          </a:xfrm>
        </p:grpSpPr>
        <p:sp>
          <p:nvSpPr>
            <p:cNvPr id="593" name="Google Shape;593;p54"/>
            <p:cNvSpPr/>
            <p:nvPr/>
          </p:nvSpPr>
          <p:spPr>
            <a:xfrm>
              <a:off x="2287900" y="4489600"/>
              <a:ext cx="6390900" cy="64200"/>
            </a:xfrm>
            <a:prstGeom prst="rect">
              <a:avLst/>
            </a:prstGeom>
            <a:solidFill>
              <a:srgbClr val="999999"/>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4" name="Google Shape;594;p54"/>
            <p:cNvSpPr txBox="1"/>
            <p:nvPr/>
          </p:nvSpPr>
          <p:spPr>
            <a:xfrm>
              <a:off x="2265050" y="4544100"/>
              <a:ext cx="864600" cy="492600"/>
            </a:xfrm>
            <a:prstGeom prst="rect">
              <a:avLst/>
            </a:prstGeom>
            <a:solidFill>
              <a:srgbClr val="D9D9D9"/>
            </a:solid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000">
                  <a:latin typeface="Calibri"/>
                  <a:ea typeface="Calibri"/>
                  <a:cs typeface="Calibri"/>
                  <a:sym typeface="Calibri"/>
                </a:rPr>
                <a:t>Sangat Tidak</a:t>
              </a:r>
              <a:endParaRPr b="1" sz="1000">
                <a:latin typeface="Calibri"/>
                <a:ea typeface="Calibri"/>
                <a:cs typeface="Calibri"/>
                <a:sym typeface="Calibri"/>
              </a:endParaRPr>
            </a:p>
            <a:p>
              <a:pPr indent="0" lvl="0" marL="0" rtl="0" algn="ctr">
                <a:spcBef>
                  <a:spcPts val="0"/>
                </a:spcBef>
                <a:spcAft>
                  <a:spcPts val="0"/>
                </a:spcAft>
                <a:buNone/>
              </a:pPr>
              <a:r>
                <a:rPr b="1" lang="en" sz="1000">
                  <a:latin typeface="Calibri"/>
                  <a:ea typeface="Calibri"/>
                  <a:cs typeface="Calibri"/>
                  <a:sym typeface="Calibri"/>
                </a:rPr>
                <a:t>Setuju</a:t>
              </a:r>
              <a:endParaRPr b="1" sz="1000">
                <a:latin typeface="Calibri"/>
                <a:ea typeface="Calibri"/>
                <a:cs typeface="Calibri"/>
                <a:sym typeface="Calibri"/>
              </a:endParaRPr>
            </a:p>
          </p:txBody>
        </p:sp>
        <p:sp>
          <p:nvSpPr>
            <p:cNvPr id="595" name="Google Shape;595;p54"/>
            <p:cNvSpPr txBox="1"/>
            <p:nvPr/>
          </p:nvSpPr>
          <p:spPr>
            <a:xfrm>
              <a:off x="3865250" y="4544100"/>
              <a:ext cx="643500" cy="492600"/>
            </a:xfrm>
            <a:prstGeom prst="rect">
              <a:avLst/>
            </a:prstGeom>
            <a:solidFill>
              <a:srgbClr val="D9D9D9"/>
            </a:solid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000">
                  <a:latin typeface="Calibri"/>
                  <a:ea typeface="Calibri"/>
                  <a:cs typeface="Calibri"/>
                  <a:sym typeface="Calibri"/>
                </a:rPr>
                <a:t>Tidak</a:t>
              </a:r>
              <a:endParaRPr b="1" sz="1000">
                <a:latin typeface="Calibri"/>
                <a:ea typeface="Calibri"/>
                <a:cs typeface="Calibri"/>
                <a:sym typeface="Calibri"/>
              </a:endParaRPr>
            </a:p>
            <a:p>
              <a:pPr indent="0" lvl="0" marL="0" rtl="0" algn="ctr">
                <a:spcBef>
                  <a:spcPts val="0"/>
                </a:spcBef>
                <a:spcAft>
                  <a:spcPts val="0"/>
                </a:spcAft>
                <a:buNone/>
              </a:pPr>
              <a:r>
                <a:rPr b="1" lang="en" sz="1000">
                  <a:latin typeface="Calibri"/>
                  <a:ea typeface="Calibri"/>
                  <a:cs typeface="Calibri"/>
                  <a:sym typeface="Calibri"/>
                </a:rPr>
                <a:t>Setuju</a:t>
              </a:r>
              <a:endParaRPr b="1" sz="1000">
                <a:latin typeface="Calibri"/>
                <a:ea typeface="Calibri"/>
                <a:cs typeface="Calibri"/>
                <a:sym typeface="Calibri"/>
              </a:endParaRPr>
            </a:p>
          </p:txBody>
        </p:sp>
        <p:sp>
          <p:nvSpPr>
            <p:cNvPr id="596" name="Google Shape;596;p54"/>
            <p:cNvSpPr txBox="1"/>
            <p:nvPr/>
          </p:nvSpPr>
          <p:spPr>
            <a:xfrm>
              <a:off x="8048750" y="4544100"/>
              <a:ext cx="643500" cy="492600"/>
            </a:xfrm>
            <a:prstGeom prst="rect">
              <a:avLst/>
            </a:prstGeom>
            <a:solidFill>
              <a:srgbClr val="D9D9D9"/>
            </a:solid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000">
                  <a:latin typeface="Calibri"/>
                  <a:ea typeface="Calibri"/>
                  <a:cs typeface="Calibri"/>
                  <a:sym typeface="Calibri"/>
                </a:rPr>
                <a:t>Sangat</a:t>
              </a:r>
              <a:endParaRPr b="1" sz="1000">
                <a:latin typeface="Calibri"/>
                <a:ea typeface="Calibri"/>
                <a:cs typeface="Calibri"/>
                <a:sym typeface="Calibri"/>
              </a:endParaRPr>
            </a:p>
            <a:p>
              <a:pPr indent="0" lvl="0" marL="0" rtl="0" algn="ctr">
                <a:spcBef>
                  <a:spcPts val="0"/>
                </a:spcBef>
                <a:spcAft>
                  <a:spcPts val="0"/>
                </a:spcAft>
                <a:buNone/>
              </a:pPr>
              <a:r>
                <a:rPr b="1" lang="en" sz="1000">
                  <a:latin typeface="Calibri"/>
                  <a:ea typeface="Calibri"/>
                  <a:cs typeface="Calibri"/>
                  <a:sym typeface="Calibri"/>
                </a:rPr>
                <a:t>Setuju</a:t>
              </a:r>
              <a:endParaRPr b="1" sz="1000">
                <a:latin typeface="Calibri"/>
                <a:ea typeface="Calibri"/>
                <a:cs typeface="Calibri"/>
                <a:sym typeface="Calibri"/>
              </a:endParaRPr>
            </a:p>
          </p:txBody>
        </p:sp>
        <p:sp>
          <p:nvSpPr>
            <p:cNvPr id="597" name="Google Shape;597;p54"/>
            <p:cNvSpPr txBox="1"/>
            <p:nvPr/>
          </p:nvSpPr>
          <p:spPr>
            <a:xfrm>
              <a:off x="5313050" y="4544100"/>
              <a:ext cx="560700" cy="492600"/>
            </a:xfrm>
            <a:prstGeom prst="rect">
              <a:avLst/>
            </a:prstGeom>
            <a:solidFill>
              <a:srgbClr val="D9D9D9"/>
            </a:solid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000">
                  <a:latin typeface="Calibri"/>
                  <a:ea typeface="Calibri"/>
                  <a:cs typeface="Calibri"/>
                  <a:sym typeface="Calibri"/>
                </a:rPr>
                <a:t>Ragu- ragu</a:t>
              </a:r>
              <a:endParaRPr b="1" sz="1000">
                <a:latin typeface="Calibri"/>
                <a:ea typeface="Calibri"/>
                <a:cs typeface="Calibri"/>
                <a:sym typeface="Calibri"/>
              </a:endParaRPr>
            </a:p>
          </p:txBody>
        </p:sp>
        <p:sp>
          <p:nvSpPr>
            <p:cNvPr id="598" name="Google Shape;598;p54"/>
            <p:cNvSpPr txBox="1"/>
            <p:nvPr/>
          </p:nvSpPr>
          <p:spPr>
            <a:xfrm>
              <a:off x="6677150" y="4544100"/>
              <a:ext cx="560700" cy="461700"/>
            </a:xfrm>
            <a:prstGeom prst="rect">
              <a:avLst/>
            </a:prstGeom>
            <a:solidFill>
              <a:srgbClr val="D9D9D9"/>
            </a:solid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000">
                  <a:latin typeface="Calibri"/>
                  <a:ea typeface="Calibri"/>
                  <a:cs typeface="Calibri"/>
                  <a:sym typeface="Calibri"/>
                </a:rPr>
                <a:t>Setuju</a:t>
              </a:r>
              <a:endParaRPr b="1" sz="1000">
                <a:latin typeface="Calibri"/>
                <a:ea typeface="Calibri"/>
                <a:cs typeface="Calibri"/>
                <a:sym typeface="Calibri"/>
              </a:endParaRPr>
            </a:p>
            <a:p>
              <a:pPr indent="0" lvl="0" marL="0" rtl="0" algn="ctr">
                <a:spcBef>
                  <a:spcPts val="0"/>
                </a:spcBef>
                <a:spcAft>
                  <a:spcPts val="0"/>
                </a:spcAft>
                <a:buNone/>
              </a:pPr>
              <a:r>
                <a:t/>
              </a:r>
              <a:endParaRPr b="1" sz="800">
                <a:latin typeface="Calibri"/>
                <a:ea typeface="Calibri"/>
                <a:cs typeface="Calibri"/>
                <a:sym typeface="Calibri"/>
              </a:endParaRPr>
            </a:p>
          </p:txBody>
        </p:sp>
      </p:grpSp>
      <p:pic>
        <p:nvPicPr>
          <p:cNvPr id="599" name="Google Shape;599;p54"/>
          <p:cNvPicPr preferRelativeResize="0"/>
          <p:nvPr/>
        </p:nvPicPr>
        <p:blipFill rotWithShape="1">
          <a:blip r:embed="rId3">
            <a:alphaModFix/>
          </a:blip>
          <a:srcRect b="5935" l="0" r="0" t="0"/>
          <a:stretch/>
        </p:blipFill>
        <p:spPr>
          <a:xfrm>
            <a:off x="4028600" y="3889250"/>
            <a:ext cx="581641" cy="547100"/>
          </a:xfrm>
          <a:prstGeom prst="rect">
            <a:avLst/>
          </a:prstGeom>
          <a:noFill/>
          <a:ln>
            <a:noFill/>
          </a:ln>
        </p:spPr>
      </p:pic>
      <p:pic>
        <p:nvPicPr>
          <p:cNvPr id="600" name="Google Shape;600;p54"/>
          <p:cNvPicPr preferRelativeResize="0"/>
          <p:nvPr/>
        </p:nvPicPr>
        <p:blipFill>
          <a:blip r:embed="rId4">
            <a:alphaModFix/>
          </a:blip>
          <a:stretch>
            <a:fillRect/>
          </a:stretch>
        </p:blipFill>
        <p:spPr>
          <a:xfrm>
            <a:off x="5183775" y="3766405"/>
            <a:ext cx="895350" cy="651770"/>
          </a:xfrm>
          <a:prstGeom prst="rect">
            <a:avLst/>
          </a:prstGeom>
          <a:noFill/>
          <a:ln>
            <a:noFill/>
          </a:ln>
        </p:spPr>
      </p:pic>
      <p:pic>
        <p:nvPicPr>
          <p:cNvPr id="601" name="Google Shape;601;p54"/>
          <p:cNvPicPr preferRelativeResize="0"/>
          <p:nvPr/>
        </p:nvPicPr>
        <p:blipFill>
          <a:blip r:embed="rId5">
            <a:alphaModFix/>
          </a:blip>
          <a:stretch>
            <a:fillRect/>
          </a:stretch>
        </p:blipFill>
        <p:spPr>
          <a:xfrm>
            <a:off x="8124350" y="3819050"/>
            <a:ext cx="665675" cy="599125"/>
          </a:xfrm>
          <a:prstGeom prst="rect">
            <a:avLst/>
          </a:prstGeom>
          <a:noFill/>
          <a:ln>
            <a:noFill/>
          </a:ln>
        </p:spPr>
      </p:pic>
      <p:pic>
        <p:nvPicPr>
          <p:cNvPr id="602" name="Google Shape;602;p54"/>
          <p:cNvPicPr preferRelativeResize="0"/>
          <p:nvPr/>
        </p:nvPicPr>
        <p:blipFill>
          <a:blip r:embed="rId6">
            <a:alphaModFix/>
          </a:blip>
          <a:stretch>
            <a:fillRect/>
          </a:stretch>
        </p:blipFill>
        <p:spPr>
          <a:xfrm>
            <a:off x="6317100" y="3882122"/>
            <a:ext cx="581650" cy="581628"/>
          </a:xfrm>
          <a:prstGeom prst="rect">
            <a:avLst/>
          </a:prstGeom>
          <a:noFill/>
          <a:ln>
            <a:noFill/>
          </a:ln>
        </p:spPr>
      </p:pic>
      <p:pic>
        <p:nvPicPr>
          <p:cNvPr id="603" name="Google Shape;603;p54"/>
          <p:cNvPicPr preferRelativeResize="0"/>
          <p:nvPr/>
        </p:nvPicPr>
        <p:blipFill>
          <a:blip r:embed="rId6">
            <a:alphaModFix/>
          </a:blip>
          <a:stretch>
            <a:fillRect/>
          </a:stretch>
        </p:blipFill>
        <p:spPr>
          <a:xfrm flipH="1">
            <a:off x="3421500" y="3916650"/>
            <a:ext cx="547124" cy="547100"/>
          </a:xfrm>
          <a:prstGeom prst="rect">
            <a:avLst/>
          </a:prstGeom>
          <a:noFill/>
          <a:ln>
            <a:noFill/>
          </a:ln>
        </p:spPr>
      </p:pic>
      <p:sp>
        <p:nvSpPr>
          <p:cNvPr id="604" name="Google Shape;604;p54"/>
          <p:cNvSpPr txBox="1"/>
          <p:nvPr>
            <p:ph idx="12" type="sldNum"/>
          </p:nvPr>
        </p:nvSpPr>
        <p:spPr>
          <a:xfrm>
            <a:off x="8548658" y="47394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605" name="Google Shape;605;p54"/>
          <p:cNvPicPr preferRelativeResize="0"/>
          <p:nvPr/>
        </p:nvPicPr>
        <p:blipFill rotWithShape="1">
          <a:blip r:embed="rId7">
            <a:alphaModFix/>
          </a:blip>
          <a:srcRect b="11403" l="6325" r="26093" t="24637"/>
          <a:stretch/>
        </p:blipFill>
        <p:spPr>
          <a:xfrm>
            <a:off x="7445375" y="0"/>
            <a:ext cx="1669149" cy="1184825"/>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9" name="Shape 609"/>
        <p:cNvGrpSpPr/>
        <p:nvPr/>
      </p:nvGrpSpPr>
      <p:grpSpPr>
        <a:xfrm>
          <a:off x="0" y="0"/>
          <a:ext cx="0" cy="0"/>
          <a:chOff x="0" y="0"/>
          <a:chExt cx="0" cy="0"/>
        </a:xfrm>
      </p:grpSpPr>
      <p:sp>
        <p:nvSpPr>
          <p:cNvPr id="610" name="Google Shape;610;p55"/>
          <p:cNvSpPr txBox="1"/>
          <p:nvPr>
            <p:ph type="title"/>
          </p:nvPr>
        </p:nvSpPr>
        <p:spPr>
          <a:xfrm>
            <a:off x="159300" y="64025"/>
            <a:ext cx="8520600" cy="572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SzPts val="990"/>
              <a:buNone/>
            </a:pPr>
            <a:r>
              <a:rPr lang="en" sz="2220">
                <a:latin typeface="Calibri"/>
                <a:ea typeface="Calibri"/>
                <a:cs typeface="Calibri"/>
                <a:sym typeface="Calibri"/>
              </a:rPr>
              <a:t>Lembar Refleksi untuk </a:t>
            </a:r>
            <a:r>
              <a:rPr lang="en" sz="2220">
                <a:latin typeface="Calibri"/>
                <a:ea typeface="Calibri"/>
                <a:cs typeface="Calibri"/>
                <a:sym typeface="Calibri"/>
              </a:rPr>
              <a:t>peserta didik</a:t>
            </a:r>
            <a:endParaRPr sz="2220">
              <a:latin typeface="Calibri"/>
              <a:ea typeface="Calibri"/>
              <a:cs typeface="Calibri"/>
              <a:sym typeface="Calibri"/>
            </a:endParaRPr>
          </a:p>
        </p:txBody>
      </p:sp>
      <p:sp>
        <p:nvSpPr>
          <p:cNvPr id="611" name="Google Shape;611;p55"/>
          <p:cNvSpPr txBox="1"/>
          <p:nvPr/>
        </p:nvSpPr>
        <p:spPr>
          <a:xfrm>
            <a:off x="174000" y="446700"/>
            <a:ext cx="8673000" cy="35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100">
                <a:latin typeface="Calibri"/>
                <a:ea typeface="Calibri"/>
                <a:cs typeface="Calibri"/>
                <a:sym typeface="Calibri"/>
              </a:rPr>
              <a:t>Lembar ini digunakan di akhir setiap aktivitas. P</a:t>
            </a:r>
            <a:r>
              <a:rPr lang="en" sz="1100">
                <a:latin typeface="Calibri"/>
                <a:ea typeface="Calibri"/>
                <a:cs typeface="Calibri"/>
                <a:sym typeface="Calibri"/>
              </a:rPr>
              <a:t>eserta didik</a:t>
            </a:r>
            <a:r>
              <a:rPr lang="en" sz="1100">
                <a:latin typeface="Calibri"/>
                <a:ea typeface="Calibri"/>
                <a:cs typeface="Calibri"/>
                <a:sym typeface="Calibri"/>
              </a:rPr>
              <a:t> dapat menggambar dan menuliskan refleksinya pada jurnal projek.</a:t>
            </a:r>
            <a:endParaRPr sz="1100">
              <a:latin typeface="Calibri"/>
              <a:ea typeface="Calibri"/>
              <a:cs typeface="Calibri"/>
              <a:sym typeface="Calibri"/>
            </a:endParaRPr>
          </a:p>
        </p:txBody>
      </p:sp>
      <p:grpSp>
        <p:nvGrpSpPr>
          <p:cNvPr id="612" name="Google Shape;612;p55"/>
          <p:cNvGrpSpPr/>
          <p:nvPr/>
        </p:nvGrpSpPr>
        <p:grpSpPr>
          <a:xfrm>
            <a:off x="268125" y="825600"/>
            <a:ext cx="3652931" cy="4105616"/>
            <a:chOff x="115723" y="825592"/>
            <a:chExt cx="3729002" cy="4169408"/>
          </a:xfrm>
        </p:grpSpPr>
        <p:sp>
          <p:nvSpPr>
            <p:cNvPr id="613" name="Google Shape;613;p55"/>
            <p:cNvSpPr/>
            <p:nvPr/>
          </p:nvSpPr>
          <p:spPr>
            <a:xfrm>
              <a:off x="115725" y="862500"/>
              <a:ext cx="3729000" cy="4127100"/>
            </a:xfrm>
            <a:prstGeom prst="roundRect">
              <a:avLst>
                <a:gd fmla="val 7931" name="adj"/>
              </a:avLst>
            </a:prstGeom>
            <a:solidFill>
              <a:srgbClr val="000000">
                <a:alpha val="0"/>
              </a:srgbClr>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4" name="Google Shape;614;p55"/>
            <p:cNvSpPr txBox="1"/>
            <p:nvPr/>
          </p:nvSpPr>
          <p:spPr>
            <a:xfrm>
              <a:off x="115723" y="825592"/>
              <a:ext cx="3729000" cy="359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100">
                  <a:latin typeface="Calibri"/>
                  <a:ea typeface="Calibri"/>
                  <a:cs typeface="Calibri"/>
                  <a:sym typeface="Calibri"/>
                </a:rPr>
                <a:t>Selama kegiatan hari ini, aku merasa (boleh lebih dari 1):</a:t>
              </a:r>
              <a:endParaRPr sz="1100">
                <a:latin typeface="Calibri"/>
                <a:ea typeface="Calibri"/>
                <a:cs typeface="Calibri"/>
                <a:sym typeface="Calibri"/>
              </a:endParaRPr>
            </a:p>
          </p:txBody>
        </p:sp>
        <p:pic>
          <p:nvPicPr>
            <p:cNvPr id="615" name="Google Shape;615;p55"/>
            <p:cNvPicPr preferRelativeResize="0"/>
            <p:nvPr/>
          </p:nvPicPr>
          <p:blipFill>
            <a:blip r:embed="rId3">
              <a:alphaModFix/>
            </a:blip>
            <a:stretch>
              <a:fillRect/>
            </a:stretch>
          </p:blipFill>
          <p:spPr>
            <a:xfrm>
              <a:off x="228600" y="1105500"/>
              <a:ext cx="3589626" cy="3589626"/>
            </a:xfrm>
            <a:prstGeom prst="rect">
              <a:avLst/>
            </a:prstGeom>
            <a:noFill/>
            <a:ln>
              <a:noFill/>
            </a:ln>
          </p:spPr>
        </p:pic>
        <p:sp>
          <p:nvSpPr>
            <p:cNvPr id="616" name="Google Shape;616;p55"/>
            <p:cNvSpPr txBox="1"/>
            <p:nvPr/>
          </p:nvSpPr>
          <p:spPr>
            <a:xfrm>
              <a:off x="174000" y="4635600"/>
              <a:ext cx="3589500" cy="359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100">
                  <a:latin typeface="Calibri"/>
                  <a:ea typeface="Calibri"/>
                  <a:cs typeface="Calibri"/>
                  <a:sym typeface="Calibri"/>
                </a:rPr>
                <a:t>Apa yang membuatmu merasa demikian? Coba ceritakan!</a:t>
              </a:r>
              <a:endParaRPr sz="1100">
                <a:latin typeface="Calibri"/>
                <a:ea typeface="Calibri"/>
                <a:cs typeface="Calibri"/>
                <a:sym typeface="Calibri"/>
              </a:endParaRPr>
            </a:p>
          </p:txBody>
        </p:sp>
      </p:grpSp>
      <p:sp>
        <p:nvSpPr>
          <p:cNvPr id="617" name="Google Shape;617;p55"/>
          <p:cNvSpPr txBox="1"/>
          <p:nvPr/>
        </p:nvSpPr>
        <p:spPr>
          <a:xfrm>
            <a:off x="4145650" y="811100"/>
            <a:ext cx="4534200" cy="1031400"/>
          </a:xfrm>
          <a:prstGeom prst="rect">
            <a:avLst/>
          </a:prstGeom>
          <a:solidFill>
            <a:srgbClr val="FFFCCC"/>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100">
                <a:latin typeface="Calibri"/>
                <a:ea typeface="Calibri"/>
                <a:cs typeface="Calibri"/>
                <a:sym typeface="Calibri"/>
              </a:rPr>
              <a:t>Hal baru yang kupelajari hari ini:</a:t>
            </a:r>
            <a:endParaRPr sz="1100">
              <a:latin typeface="Calibri"/>
              <a:ea typeface="Calibri"/>
              <a:cs typeface="Calibri"/>
              <a:sym typeface="Calibri"/>
            </a:endParaRPr>
          </a:p>
          <a:p>
            <a:pPr indent="0" lvl="0" marL="0" rtl="0" algn="l">
              <a:spcBef>
                <a:spcPts val="0"/>
              </a:spcBef>
              <a:spcAft>
                <a:spcPts val="0"/>
              </a:spcAft>
              <a:buNone/>
            </a:pPr>
            <a:r>
              <a:t/>
            </a:r>
            <a:endParaRPr sz="1100">
              <a:latin typeface="Calibri"/>
              <a:ea typeface="Calibri"/>
              <a:cs typeface="Calibri"/>
              <a:sym typeface="Calibri"/>
            </a:endParaRPr>
          </a:p>
          <a:p>
            <a:pPr indent="0" lvl="0" marL="0" rtl="0" algn="l">
              <a:spcBef>
                <a:spcPts val="0"/>
              </a:spcBef>
              <a:spcAft>
                <a:spcPts val="0"/>
              </a:spcAft>
              <a:buNone/>
            </a:pPr>
            <a:r>
              <a:t/>
            </a:r>
            <a:endParaRPr sz="1100">
              <a:latin typeface="Calibri"/>
              <a:ea typeface="Calibri"/>
              <a:cs typeface="Calibri"/>
              <a:sym typeface="Calibri"/>
            </a:endParaRPr>
          </a:p>
          <a:p>
            <a:pPr indent="0" lvl="0" marL="0" rtl="0" algn="l">
              <a:spcBef>
                <a:spcPts val="0"/>
              </a:spcBef>
              <a:spcAft>
                <a:spcPts val="0"/>
              </a:spcAft>
              <a:buNone/>
            </a:pPr>
            <a:r>
              <a:t/>
            </a:r>
            <a:endParaRPr sz="1100">
              <a:latin typeface="Calibri"/>
              <a:ea typeface="Calibri"/>
              <a:cs typeface="Calibri"/>
              <a:sym typeface="Calibri"/>
            </a:endParaRPr>
          </a:p>
          <a:p>
            <a:pPr indent="0" lvl="0" marL="0" rtl="0" algn="l">
              <a:spcBef>
                <a:spcPts val="0"/>
              </a:spcBef>
              <a:spcAft>
                <a:spcPts val="0"/>
              </a:spcAft>
              <a:buNone/>
            </a:pPr>
            <a:r>
              <a:t/>
            </a:r>
            <a:endParaRPr sz="1100">
              <a:latin typeface="Calibri"/>
              <a:ea typeface="Calibri"/>
              <a:cs typeface="Calibri"/>
              <a:sym typeface="Calibri"/>
            </a:endParaRPr>
          </a:p>
        </p:txBody>
      </p:sp>
      <p:sp>
        <p:nvSpPr>
          <p:cNvPr id="618" name="Google Shape;618;p55"/>
          <p:cNvSpPr txBox="1"/>
          <p:nvPr/>
        </p:nvSpPr>
        <p:spPr>
          <a:xfrm>
            <a:off x="4145650" y="1954100"/>
            <a:ext cx="4534200" cy="1031400"/>
          </a:xfrm>
          <a:prstGeom prst="rect">
            <a:avLst/>
          </a:prstGeom>
          <a:solidFill>
            <a:srgbClr val="FFF2CC"/>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100">
                <a:latin typeface="Calibri"/>
                <a:ea typeface="Calibri"/>
                <a:cs typeface="Calibri"/>
                <a:sym typeface="Calibri"/>
              </a:rPr>
              <a:t>Hal yang ingin kucari tahu lebih banyak:</a:t>
            </a:r>
            <a:endParaRPr sz="1100">
              <a:latin typeface="Calibri"/>
              <a:ea typeface="Calibri"/>
              <a:cs typeface="Calibri"/>
              <a:sym typeface="Calibri"/>
            </a:endParaRPr>
          </a:p>
          <a:p>
            <a:pPr indent="0" lvl="0" marL="0" rtl="0" algn="l">
              <a:spcBef>
                <a:spcPts val="0"/>
              </a:spcBef>
              <a:spcAft>
                <a:spcPts val="0"/>
              </a:spcAft>
              <a:buNone/>
            </a:pPr>
            <a:r>
              <a:t/>
            </a:r>
            <a:endParaRPr sz="1100">
              <a:latin typeface="Calibri"/>
              <a:ea typeface="Calibri"/>
              <a:cs typeface="Calibri"/>
              <a:sym typeface="Calibri"/>
            </a:endParaRPr>
          </a:p>
          <a:p>
            <a:pPr indent="0" lvl="0" marL="0" rtl="0" algn="l">
              <a:spcBef>
                <a:spcPts val="0"/>
              </a:spcBef>
              <a:spcAft>
                <a:spcPts val="0"/>
              </a:spcAft>
              <a:buNone/>
            </a:pPr>
            <a:r>
              <a:t/>
            </a:r>
            <a:endParaRPr sz="1100">
              <a:latin typeface="Calibri"/>
              <a:ea typeface="Calibri"/>
              <a:cs typeface="Calibri"/>
              <a:sym typeface="Calibri"/>
            </a:endParaRPr>
          </a:p>
          <a:p>
            <a:pPr indent="0" lvl="0" marL="0" rtl="0" algn="l">
              <a:spcBef>
                <a:spcPts val="0"/>
              </a:spcBef>
              <a:spcAft>
                <a:spcPts val="0"/>
              </a:spcAft>
              <a:buNone/>
            </a:pPr>
            <a:r>
              <a:t/>
            </a:r>
            <a:endParaRPr sz="1100">
              <a:latin typeface="Calibri"/>
              <a:ea typeface="Calibri"/>
              <a:cs typeface="Calibri"/>
              <a:sym typeface="Calibri"/>
            </a:endParaRPr>
          </a:p>
          <a:p>
            <a:pPr indent="0" lvl="0" marL="0" rtl="0" algn="l">
              <a:spcBef>
                <a:spcPts val="0"/>
              </a:spcBef>
              <a:spcAft>
                <a:spcPts val="0"/>
              </a:spcAft>
              <a:buNone/>
            </a:pPr>
            <a:r>
              <a:t/>
            </a:r>
            <a:endParaRPr sz="1100">
              <a:latin typeface="Calibri"/>
              <a:ea typeface="Calibri"/>
              <a:cs typeface="Calibri"/>
              <a:sym typeface="Calibri"/>
            </a:endParaRPr>
          </a:p>
        </p:txBody>
      </p:sp>
      <p:graphicFrame>
        <p:nvGraphicFramePr>
          <p:cNvPr id="619" name="Google Shape;619;p55"/>
          <p:cNvGraphicFramePr/>
          <p:nvPr/>
        </p:nvGraphicFramePr>
        <p:xfrm>
          <a:off x="4145625" y="3143250"/>
          <a:ext cx="3000000" cy="3000000"/>
        </p:xfrm>
        <a:graphic>
          <a:graphicData uri="http://schemas.openxmlformats.org/drawingml/2006/table">
            <a:tbl>
              <a:tblPr>
                <a:noFill/>
                <a:tableStyleId>{486B34A1-BCAB-435D-98B4-5EAAC1E2DC24}</a:tableStyleId>
              </a:tblPr>
              <a:tblGrid>
                <a:gridCol w="1047100"/>
                <a:gridCol w="561675"/>
                <a:gridCol w="587375"/>
                <a:gridCol w="2338050"/>
              </a:tblGrid>
              <a:tr h="381000">
                <a:tc gridSpan="4">
                  <a:txBody>
                    <a:bodyPr/>
                    <a:lstStyle/>
                    <a:p>
                      <a:pPr indent="0" lvl="0" marL="0" rtl="0" algn="ctr">
                        <a:spcBef>
                          <a:spcPts val="0"/>
                        </a:spcBef>
                        <a:spcAft>
                          <a:spcPts val="0"/>
                        </a:spcAft>
                        <a:buNone/>
                      </a:pPr>
                      <a:r>
                        <a:rPr lang="en" sz="1100">
                          <a:latin typeface="Calibri"/>
                          <a:ea typeface="Calibri"/>
                          <a:cs typeface="Calibri"/>
                          <a:sym typeface="Calibri"/>
                        </a:rPr>
                        <a:t>Menurutku,</a:t>
                      </a:r>
                      <a:r>
                        <a:rPr lang="en" sz="1100">
                          <a:latin typeface="Calibri"/>
                          <a:ea typeface="Calibri"/>
                          <a:cs typeface="Calibri"/>
                          <a:sym typeface="Calibri"/>
                        </a:rPr>
                        <a:t> temanku hari ini...</a:t>
                      </a:r>
                      <a:endParaRPr sz="1100">
                        <a:latin typeface="Calibri"/>
                        <a:ea typeface="Calibri"/>
                        <a:cs typeface="Calibri"/>
                        <a:sym typeface="Calibri"/>
                      </a:endParaRPr>
                    </a:p>
                  </a:txBody>
                  <a:tcPr marT="91425" marB="91425" marR="91425" marL="91425">
                    <a:solidFill>
                      <a:srgbClr val="F6B26B"/>
                    </a:solidFill>
                  </a:tcPr>
                </a:tc>
                <a:tc hMerge="1"/>
                <a:tc hMerge="1"/>
                <a:tc hMerge="1"/>
              </a:tr>
              <a:tr h="518125">
                <a:tc>
                  <a:txBody>
                    <a:bodyPr/>
                    <a:lstStyle/>
                    <a:p>
                      <a:pPr indent="0" lvl="0" marL="0" rtl="0" algn="ctr">
                        <a:spcBef>
                          <a:spcPts val="0"/>
                        </a:spcBef>
                        <a:spcAft>
                          <a:spcPts val="0"/>
                        </a:spcAft>
                        <a:buNone/>
                      </a:pPr>
                      <a:r>
                        <a:rPr lang="en" sz="1100">
                          <a:latin typeface="Calibri"/>
                          <a:ea typeface="Calibri"/>
                          <a:cs typeface="Calibri"/>
                          <a:sym typeface="Calibri"/>
                        </a:rPr>
                        <a:t>Nama Teman</a:t>
                      </a:r>
                      <a:endParaRPr sz="1100">
                        <a:latin typeface="Calibri"/>
                        <a:ea typeface="Calibri"/>
                        <a:cs typeface="Calibri"/>
                        <a:sym typeface="Calibri"/>
                      </a:endParaRPr>
                    </a:p>
                  </a:txBody>
                  <a:tcPr marT="91425" marB="91425" marR="91425" marL="91425" anchor="ctr">
                    <a:solidFill>
                      <a:srgbClr val="F9CB9C"/>
                    </a:solidFill>
                  </a:tcPr>
                </a:tc>
                <a:tc>
                  <a:txBody>
                    <a:bodyPr/>
                    <a:lstStyle/>
                    <a:p>
                      <a:pPr indent="0" lvl="0" marL="0" rtl="0" algn="l">
                        <a:spcBef>
                          <a:spcPts val="0"/>
                        </a:spcBef>
                        <a:spcAft>
                          <a:spcPts val="0"/>
                        </a:spcAft>
                        <a:buNone/>
                      </a:pPr>
                      <a:r>
                        <a:t/>
                      </a:r>
                      <a:endParaRPr/>
                    </a:p>
                  </a:txBody>
                  <a:tcPr marT="91425" marB="91425" marR="91425" marL="91425">
                    <a:solidFill>
                      <a:srgbClr val="F9CB9C"/>
                    </a:solidFill>
                  </a:tcPr>
                </a:tc>
                <a:tc>
                  <a:txBody>
                    <a:bodyPr/>
                    <a:lstStyle/>
                    <a:p>
                      <a:pPr indent="0" lvl="0" marL="0" rtl="0" algn="l">
                        <a:spcBef>
                          <a:spcPts val="0"/>
                        </a:spcBef>
                        <a:spcAft>
                          <a:spcPts val="0"/>
                        </a:spcAft>
                        <a:buNone/>
                      </a:pPr>
                      <a:r>
                        <a:t/>
                      </a:r>
                      <a:endParaRPr/>
                    </a:p>
                  </a:txBody>
                  <a:tcPr marT="91425" marB="91425" marR="91425" marL="91425">
                    <a:solidFill>
                      <a:srgbClr val="F9CB9C"/>
                    </a:solidFill>
                  </a:tcPr>
                </a:tc>
                <a:tc>
                  <a:txBody>
                    <a:bodyPr/>
                    <a:lstStyle/>
                    <a:p>
                      <a:pPr indent="0" lvl="0" marL="0" rtl="0" algn="ctr">
                        <a:spcBef>
                          <a:spcPts val="0"/>
                        </a:spcBef>
                        <a:spcAft>
                          <a:spcPts val="0"/>
                        </a:spcAft>
                        <a:buNone/>
                      </a:pPr>
                      <a:r>
                        <a:rPr lang="en" sz="1100">
                          <a:latin typeface="Calibri"/>
                          <a:ea typeface="Calibri"/>
                          <a:cs typeface="Calibri"/>
                          <a:sym typeface="Calibri"/>
                        </a:rPr>
                        <a:t>Alasannya...</a:t>
                      </a:r>
                      <a:endParaRPr sz="1100">
                        <a:latin typeface="Calibri"/>
                        <a:ea typeface="Calibri"/>
                        <a:cs typeface="Calibri"/>
                        <a:sym typeface="Calibri"/>
                      </a:endParaRPr>
                    </a:p>
                  </a:txBody>
                  <a:tcPr marT="91425" marB="91425" marR="91425" marL="91425" anchor="ctr">
                    <a:solidFill>
                      <a:srgbClr val="F9CB9C"/>
                    </a:solidFill>
                  </a:tcPr>
                </a:tc>
              </a:tr>
              <a:tr h="396200">
                <a:tc>
                  <a:txBody>
                    <a:bodyPr/>
                    <a:lstStyle/>
                    <a:p>
                      <a:pPr indent="0" lvl="0" marL="0" rtl="0" algn="l">
                        <a:spcBef>
                          <a:spcPts val="0"/>
                        </a:spcBef>
                        <a:spcAft>
                          <a:spcPts val="0"/>
                        </a:spcAft>
                        <a:buNone/>
                      </a:pPr>
                      <a:r>
                        <a:rPr lang="en" sz="1100">
                          <a:latin typeface="Calibri"/>
                          <a:ea typeface="Calibri"/>
                          <a:cs typeface="Calibri"/>
                          <a:sym typeface="Calibri"/>
                        </a:rPr>
                        <a:t>Samsi*</a:t>
                      </a:r>
                      <a:endParaRPr sz="1100">
                        <a:latin typeface="Calibri"/>
                        <a:ea typeface="Calibri"/>
                        <a:cs typeface="Calibri"/>
                        <a:sym typeface="Calibri"/>
                      </a:endParaRPr>
                    </a:p>
                  </a:txBody>
                  <a:tcPr marT="91425" marB="91425" marR="91425" marL="91425">
                    <a:solidFill>
                      <a:srgbClr val="FFF2CC"/>
                    </a:solidFill>
                  </a:tcPr>
                </a:tc>
                <a:tc>
                  <a:txBody>
                    <a:bodyPr/>
                    <a:lstStyle/>
                    <a:p>
                      <a:pPr indent="0" lvl="0" marL="0" rtl="0" algn="ctr">
                        <a:spcBef>
                          <a:spcPts val="0"/>
                        </a:spcBef>
                        <a:spcAft>
                          <a:spcPts val="0"/>
                        </a:spcAft>
                        <a:buNone/>
                      </a:pPr>
                      <a:r>
                        <a:t/>
                      </a:r>
                      <a:endParaRPr/>
                    </a:p>
                  </a:txBody>
                  <a:tcPr marT="91425" marB="91425" marR="91425" marL="91425">
                    <a:solidFill>
                      <a:srgbClr val="FFF2CC"/>
                    </a:solidFill>
                  </a:tcPr>
                </a:tc>
                <a:tc>
                  <a:txBody>
                    <a:bodyPr/>
                    <a:lstStyle/>
                    <a:p>
                      <a:pPr indent="0" lvl="0" marL="0" rtl="0" algn="ctr">
                        <a:spcBef>
                          <a:spcPts val="0"/>
                        </a:spcBef>
                        <a:spcAft>
                          <a:spcPts val="0"/>
                        </a:spcAft>
                        <a:buNone/>
                      </a:pPr>
                      <a:r>
                        <a:rPr lang="en" sz="1100">
                          <a:latin typeface="Calibri"/>
                          <a:ea typeface="Calibri"/>
                          <a:cs typeface="Calibri"/>
                          <a:sym typeface="Calibri"/>
                        </a:rPr>
                        <a:t>V</a:t>
                      </a:r>
                      <a:endParaRPr sz="1100">
                        <a:latin typeface="Calibri"/>
                        <a:ea typeface="Calibri"/>
                        <a:cs typeface="Calibri"/>
                        <a:sym typeface="Calibri"/>
                      </a:endParaRPr>
                    </a:p>
                  </a:txBody>
                  <a:tcPr marT="91425" marB="91425" marR="91425" marL="91425">
                    <a:solidFill>
                      <a:srgbClr val="FFF2CC"/>
                    </a:solidFill>
                  </a:tcPr>
                </a:tc>
                <a:tc>
                  <a:txBody>
                    <a:bodyPr/>
                    <a:lstStyle/>
                    <a:p>
                      <a:pPr indent="0" lvl="0" marL="0" rtl="0" algn="l">
                        <a:spcBef>
                          <a:spcPts val="0"/>
                        </a:spcBef>
                        <a:spcAft>
                          <a:spcPts val="0"/>
                        </a:spcAft>
                        <a:buNone/>
                      </a:pPr>
                      <a:r>
                        <a:rPr lang="en" sz="1100">
                          <a:latin typeface="Calibri"/>
                          <a:ea typeface="Calibri"/>
                          <a:cs typeface="Calibri"/>
                          <a:sym typeface="Calibri"/>
                        </a:rPr>
                        <a:t>Dia b</a:t>
                      </a:r>
                      <a:r>
                        <a:rPr lang="en" sz="1100">
                          <a:latin typeface="Calibri"/>
                          <a:ea typeface="Calibri"/>
                          <a:cs typeface="Calibri"/>
                          <a:sym typeface="Calibri"/>
                        </a:rPr>
                        <a:t>uang gelas akua ke laut*</a:t>
                      </a:r>
                      <a:endParaRPr sz="1100">
                        <a:latin typeface="Calibri"/>
                        <a:ea typeface="Calibri"/>
                        <a:cs typeface="Calibri"/>
                        <a:sym typeface="Calibri"/>
                      </a:endParaRPr>
                    </a:p>
                  </a:txBody>
                  <a:tcPr marT="91425" marB="91425" marR="91425" marL="91425">
                    <a:solidFill>
                      <a:srgbClr val="FFF2CC"/>
                    </a:solidFill>
                  </a:tcPr>
                </a:tc>
              </a:tr>
              <a:tr h="396200">
                <a:tc>
                  <a:txBody>
                    <a:bodyPr/>
                    <a:lstStyle/>
                    <a:p>
                      <a:pPr indent="0" lvl="0" marL="0" rtl="0" algn="l">
                        <a:spcBef>
                          <a:spcPts val="0"/>
                        </a:spcBef>
                        <a:spcAft>
                          <a:spcPts val="0"/>
                        </a:spcAft>
                        <a:buNone/>
                      </a:pPr>
                      <a:r>
                        <a:rPr lang="en" sz="1100">
                          <a:latin typeface="Calibri"/>
                          <a:ea typeface="Calibri"/>
                          <a:cs typeface="Calibri"/>
                          <a:sym typeface="Calibri"/>
                        </a:rPr>
                        <a:t>Banyu*</a:t>
                      </a:r>
                      <a:endParaRPr sz="1100">
                        <a:latin typeface="Calibri"/>
                        <a:ea typeface="Calibri"/>
                        <a:cs typeface="Calibri"/>
                        <a:sym typeface="Calibri"/>
                      </a:endParaRPr>
                    </a:p>
                  </a:txBody>
                  <a:tcPr marT="91425" marB="91425" marR="91425" marL="91425">
                    <a:solidFill>
                      <a:srgbClr val="FFF2CC"/>
                    </a:solidFill>
                  </a:tcPr>
                </a:tc>
                <a:tc>
                  <a:txBody>
                    <a:bodyPr/>
                    <a:lstStyle/>
                    <a:p>
                      <a:pPr indent="0" lvl="0" marL="0" rtl="0" algn="ctr">
                        <a:spcBef>
                          <a:spcPts val="0"/>
                        </a:spcBef>
                        <a:spcAft>
                          <a:spcPts val="0"/>
                        </a:spcAft>
                        <a:buNone/>
                      </a:pPr>
                      <a:r>
                        <a:rPr lang="en" sz="1100">
                          <a:latin typeface="Calibri"/>
                          <a:ea typeface="Calibri"/>
                          <a:cs typeface="Calibri"/>
                          <a:sym typeface="Calibri"/>
                        </a:rPr>
                        <a:t>V</a:t>
                      </a:r>
                      <a:endParaRPr sz="1100">
                        <a:latin typeface="Calibri"/>
                        <a:ea typeface="Calibri"/>
                        <a:cs typeface="Calibri"/>
                        <a:sym typeface="Calibri"/>
                      </a:endParaRPr>
                    </a:p>
                  </a:txBody>
                  <a:tcPr marT="91425" marB="91425" marR="91425" marL="91425">
                    <a:solidFill>
                      <a:srgbClr val="FFF2CC"/>
                    </a:solidFill>
                  </a:tcPr>
                </a:tc>
                <a:tc>
                  <a:txBody>
                    <a:bodyPr/>
                    <a:lstStyle/>
                    <a:p>
                      <a:pPr indent="0" lvl="0" marL="0" rtl="0" algn="ctr">
                        <a:spcBef>
                          <a:spcPts val="0"/>
                        </a:spcBef>
                        <a:spcAft>
                          <a:spcPts val="0"/>
                        </a:spcAft>
                        <a:buNone/>
                      </a:pPr>
                      <a:r>
                        <a:t/>
                      </a:r>
                      <a:endParaRPr sz="1100">
                        <a:latin typeface="Calibri"/>
                        <a:ea typeface="Calibri"/>
                        <a:cs typeface="Calibri"/>
                        <a:sym typeface="Calibri"/>
                      </a:endParaRPr>
                    </a:p>
                  </a:txBody>
                  <a:tcPr marT="91425" marB="91425" marR="91425" marL="91425">
                    <a:solidFill>
                      <a:srgbClr val="FFF2CC"/>
                    </a:solidFill>
                  </a:tcPr>
                </a:tc>
                <a:tc>
                  <a:txBody>
                    <a:bodyPr/>
                    <a:lstStyle/>
                    <a:p>
                      <a:pPr indent="0" lvl="0" marL="0" rtl="0" algn="l">
                        <a:spcBef>
                          <a:spcPts val="0"/>
                        </a:spcBef>
                        <a:spcAft>
                          <a:spcPts val="0"/>
                        </a:spcAft>
                        <a:buNone/>
                      </a:pPr>
                      <a:r>
                        <a:rPr lang="en" sz="1100">
                          <a:latin typeface="Calibri"/>
                          <a:ea typeface="Calibri"/>
                          <a:cs typeface="Calibri"/>
                          <a:sym typeface="Calibri"/>
                        </a:rPr>
                        <a:t>Berani menegur Samsi*</a:t>
                      </a:r>
                      <a:endParaRPr sz="1100">
                        <a:latin typeface="Calibri"/>
                        <a:ea typeface="Calibri"/>
                        <a:cs typeface="Calibri"/>
                        <a:sym typeface="Calibri"/>
                      </a:endParaRPr>
                    </a:p>
                  </a:txBody>
                  <a:tcPr marT="91425" marB="91425" marR="91425" marL="91425">
                    <a:solidFill>
                      <a:srgbClr val="FFF2CC"/>
                    </a:solidFill>
                  </a:tcPr>
                </a:tc>
              </a:tr>
            </a:tbl>
          </a:graphicData>
        </a:graphic>
      </p:graphicFrame>
      <p:pic>
        <p:nvPicPr>
          <p:cNvPr id="620" name="Google Shape;620;p55"/>
          <p:cNvPicPr preferRelativeResize="0"/>
          <p:nvPr/>
        </p:nvPicPr>
        <p:blipFill rotWithShape="1">
          <a:blip r:embed="rId4">
            <a:alphaModFix/>
          </a:blip>
          <a:srcRect b="16135" l="49132" r="0" t="0"/>
          <a:stretch/>
        </p:blipFill>
        <p:spPr>
          <a:xfrm>
            <a:off x="5222275" y="3570923"/>
            <a:ext cx="468776" cy="467301"/>
          </a:xfrm>
          <a:prstGeom prst="rect">
            <a:avLst/>
          </a:prstGeom>
          <a:noFill/>
          <a:ln>
            <a:noFill/>
          </a:ln>
        </p:spPr>
      </p:pic>
      <p:pic>
        <p:nvPicPr>
          <p:cNvPr id="621" name="Google Shape;621;p55"/>
          <p:cNvPicPr preferRelativeResize="0"/>
          <p:nvPr/>
        </p:nvPicPr>
        <p:blipFill rotWithShape="1">
          <a:blip r:embed="rId4">
            <a:alphaModFix/>
          </a:blip>
          <a:srcRect b="0" l="0" r="49132" t="16135"/>
          <a:stretch/>
        </p:blipFill>
        <p:spPr>
          <a:xfrm>
            <a:off x="5830600" y="3570925"/>
            <a:ext cx="468776" cy="467290"/>
          </a:xfrm>
          <a:prstGeom prst="rect">
            <a:avLst/>
          </a:prstGeom>
          <a:noFill/>
          <a:ln>
            <a:noFill/>
          </a:ln>
        </p:spPr>
      </p:pic>
      <p:sp>
        <p:nvSpPr>
          <p:cNvPr id="622" name="Google Shape;622;p5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
        <p:nvSpPr>
          <p:cNvPr id="623" name="Google Shape;623;p55"/>
          <p:cNvSpPr txBox="1"/>
          <p:nvPr/>
        </p:nvSpPr>
        <p:spPr>
          <a:xfrm>
            <a:off x="4050950" y="4724400"/>
            <a:ext cx="13467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latin typeface="Calibri"/>
                <a:ea typeface="Calibri"/>
                <a:cs typeface="Calibri"/>
                <a:sym typeface="Calibri"/>
              </a:rPr>
              <a:t>*contoh cara mengisi</a:t>
            </a:r>
            <a:endParaRPr sz="1000">
              <a:latin typeface="Calibri"/>
              <a:ea typeface="Calibri"/>
              <a:cs typeface="Calibri"/>
              <a:sym typeface="Calibri"/>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7" name="Shape 627"/>
        <p:cNvGrpSpPr/>
        <p:nvPr/>
      </p:nvGrpSpPr>
      <p:grpSpPr>
        <a:xfrm>
          <a:off x="0" y="0"/>
          <a:ext cx="0" cy="0"/>
          <a:chOff x="0" y="0"/>
          <a:chExt cx="0" cy="0"/>
        </a:xfrm>
      </p:grpSpPr>
      <p:graphicFrame>
        <p:nvGraphicFramePr>
          <p:cNvPr id="628" name="Google Shape;628;p56"/>
          <p:cNvGraphicFramePr/>
          <p:nvPr/>
        </p:nvGraphicFramePr>
        <p:xfrm>
          <a:off x="402600" y="2082700"/>
          <a:ext cx="3000000" cy="3000000"/>
        </p:xfrm>
        <a:graphic>
          <a:graphicData uri="http://schemas.openxmlformats.org/drawingml/2006/table">
            <a:tbl>
              <a:tblPr>
                <a:noFill/>
                <a:tableStyleId>{486B34A1-BCAB-435D-98B4-5EAAC1E2DC24}</a:tableStyleId>
              </a:tblPr>
              <a:tblGrid>
                <a:gridCol w="861000"/>
                <a:gridCol w="1070350"/>
                <a:gridCol w="1070350"/>
                <a:gridCol w="1070350"/>
                <a:gridCol w="1070350"/>
                <a:gridCol w="1070350"/>
                <a:gridCol w="1070350"/>
                <a:gridCol w="1070350"/>
              </a:tblGrid>
              <a:tr h="489050">
                <a:tc rowSpan="2">
                  <a:txBody>
                    <a:bodyPr/>
                    <a:lstStyle/>
                    <a:p>
                      <a:pPr indent="0" lvl="0" marL="0" rtl="0" algn="ctr">
                        <a:spcBef>
                          <a:spcPts val="0"/>
                        </a:spcBef>
                        <a:spcAft>
                          <a:spcPts val="0"/>
                        </a:spcAft>
                        <a:buNone/>
                      </a:pPr>
                      <a:r>
                        <a:rPr b="1" lang="en" sz="1100">
                          <a:solidFill>
                            <a:srgbClr val="FFFFFF"/>
                          </a:solidFill>
                          <a:latin typeface="Calibri"/>
                          <a:ea typeface="Calibri"/>
                          <a:cs typeface="Calibri"/>
                          <a:sym typeface="Calibri"/>
                        </a:rPr>
                        <a:t>Nama peserta didik</a:t>
                      </a:r>
                      <a:endParaRPr b="1" sz="1100">
                        <a:solidFill>
                          <a:srgbClr val="FFFFFF"/>
                        </a:solidFill>
                        <a:latin typeface="Calibri"/>
                        <a:ea typeface="Calibri"/>
                        <a:cs typeface="Calibri"/>
                        <a:sym typeface="Calibri"/>
                      </a:endParaRPr>
                    </a:p>
                  </a:txBody>
                  <a:tcPr marT="91425" marB="91425" marR="91425" marL="91425" anchor="ctr">
                    <a:solidFill>
                      <a:srgbClr val="3D85C6"/>
                    </a:solidFill>
                  </a:tcPr>
                </a:tc>
                <a:tc>
                  <a:txBody>
                    <a:bodyPr/>
                    <a:lstStyle/>
                    <a:p>
                      <a:pPr indent="0" lvl="0" marL="0" rtl="0" algn="ctr">
                        <a:spcBef>
                          <a:spcPts val="0"/>
                        </a:spcBef>
                        <a:spcAft>
                          <a:spcPts val="0"/>
                        </a:spcAft>
                        <a:buNone/>
                      </a:pPr>
                      <a:r>
                        <a:rPr b="1" lang="en" sz="1000">
                          <a:solidFill>
                            <a:schemeClr val="lt1"/>
                          </a:solidFill>
                          <a:latin typeface="Calibri"/>
                          <a:ea typeface="Calibri"/>
                          <a:cs typeface="Calibri"/>
                          <a:sym typeface="Calibri"/>
                        </a:rPr>
                        <a:t>Belum berkembang</a:t>
                      </a:r>
                      <a:endParaRPr b="1" sz="1000">
                        <a:solidFill>
                          <a:schemeClr val="lt1"/>
                        </a:solidFill>
                        <a:latin typeface="Calibri"/>
                        <a:ea typeface="Calibri"/>
                        <a:cs typeface="Calibri"/>
                        <a:sym typeface="Calibri"/>
                      </a:endParaRPr>
                    </a:p>
                  </a:txBody>
                  <a:tcPr marT="91425" marB="91425" marR="91425" marL="91425" anchor="ctr">
                    <a:solidFill>
                      <a:srgbClr val="3D85C6"/>
                    </a:solidFill>
                  </a:tcPr>
                </a:tc>
                <a:tc gridSpan="2">
                  <a:txBody>
                    <a:bodyPr/>
                    <a:lstStyle/>
                    <a:p>
                      <a:pPr indent="0" lvl="0" marL="0" rtl="0" algn="ctr">
                        <a:spcBef>
                          <a:spcPts val="0"/>
                        </a:spcBef>
                        <a:spcAft>
                          <a:spcPts val="0"/>
                        </a:spcAft>
                        <a:buNone/>
                      </a:pPr>
                      <a:r>
                        <a:rPr b="1" lang="en" sz="1000">
                          <a:solidFill>
                            <a:srgbClr val="FFFFFF"/>
                          </a:solidFill>
                          <a:latin typeface="Calibri"/>
                          <a:ea typeface="Calibri"/>
                          <a:cs typeface="Calibri"/>
                          <a:sym typeface="Calibri"/>
                        </a:rPr>
                        <a:t>Mulai berkembang</a:t>
                      </a:r>
                      <a:endParaRPr b="1" sz="1000">
                        <a:solidFill>
                          <a:srgbClr val="FFFFFF"/>
                        </a:solidFill>
                        <a:latin typeface="Calibri"/>
                        <a:ea typeface="Calibri"/>
                        <a:cs typeface="Calibri"/>
                        <a:sym typeface="Calibri"/>
                      </a:endParaRPr>
                    </a:p>
                  </a:txBody>
                  <a:tcPr marT="91425" marB="91425" marR="91425" marL="91425" anchor="ctr">
                    <a:solidFill>
                      <a:srgbClr val="3D85C6"/>
                    </a:solidFill>
                  </a:tcPr>
                </a:tc>
                <a:tc hMerge="1"/>
                <a:tc gridSpan="2">
                  <a:txBody>
                    <a:bodyPr/>
                    <a:lstStyle/>
                    <a:p>
                      <a:pPr indent="0" lvl="0" marL="0" rtl="0" algn="ctr">
                        <a:spcBef>
                          <a:spcPts val="0"/>
                        </a:spcBef>
                        <a:spcAft>
                          <a:spcPts val="0"/>
                        </a:spcAft>
                        <a:buNone/>
                      </a:pPr>
                      <a:r>
                        <a:rPr b="1" lang="en" sz="1000">
                          <a:solidFill>
                            <a:schemeClr val="lt1"/>
                          </a:solidFill>
                          <a:latin typeface="Calibri"/>
                          <a:ea typeface="Calibri"/>
                          <a:cs typeface="Calibri"/>
                          <a:sym typeface="Calibri"/>
                        </a:rPr>
                        <a:t>Berkembang sesuai harapan</a:t>
                      </a:r>
                      <a:endParaRPr b="1" sz="1000">
                        <a:solidFill>
                          <a:schemeClr val="lt1"/>
                        </a:solidFill>
                        <a:latin typeface="Calibri"/>
                        <a:ea typeface="Calibri"/>
                        <a:cs typeface="Calibri"/>
                        <a:sym typeface="Calibri"/>
                      </a:endParaRPr>
                    </a:p>
                  </a:txBody>
                  <a:tcPr marT="91425" marB="91425" marR="91425" marL="91425" anchor="ctr">
                    <a:solidFill>
                      <a:srgbClr val="3D85C6"/>
                    </a:solidFill>
                  </a:tcPr>
                </a:tc>
                <a:tc hMerge="1"/>
                <a:tc gridSpan="2">
                  <a:txBody>
                    <a:bodyPr/>
                    <a:lstStyle/>
                    <a:p>
                      <a:pPr indent="0" lvl="0" marL="0" rtl="0" algn="ctr">
                        <a:spcBef>
                          <a:spcPts val="0"/>
                        </a:spcBef>
                        <a:spcAft>
                          <a:spcPts val="0"/>
                        </a:spcAft>
                        <a:buNone/>
                      </a:pPr>
                      <a:r>
                        <a:rPr b="1" lang="en" sz="1000">
                          <a:solidFill>
                            <a:schemeClr val="lt1"/>
                          </a:solidFill>
                          <a:latin typeface="Calibri"/>
                          <a:ea typeface="Calibri"/>
                          <a:cs typeface="Calibri"/>
                          <a:sym typeface="Calibri"/>
                        </a:rPr>
                        <a:t>Sangat berkembang</a:t>
                      </a:r>
                      <a:endParaRPr b="1" sz="1000">
                        <a:solidFill>
                          <a:schemeClr val="lt1"/>
                        </a:solidFill>
                        <a:latin typeface="Calibri"/>
                        <a:ea typeface="Calibri"/>
                        <a:cs typeface="Calibri"/>
                        <a:sym typeface="Calibri"/>
                      </a:endParaRPr>
                    </a:p>
                  </a:txBody>
                  <a:tcPr marT="91425" marB="91425" marR="91425" marL="91425" anchor="ctr">
                    <a:solidFill>
                      <a:srgbClr val="3D85C6"/>
                    </a:solidFill>
                  </a:tcPr>
                </a:tc>
                <a:tc hMerge="1"/>
              </a:tr>
              <a:tr h="1209750">
                <a:tc vMerge="1"/>
                <a:tc>
                  <a:txBody>
                    <a:bodyPr/>
                    <a:lstStyle/>
                    <a:p>
                      <a:pPr indent="0" lvl="0" marL="0" rtl="0" algn="ctr">
                        <a:spcBef>
                          <a:spcPts val="0"/>
                        </a:spcBef>
                        <a:spcAft>
                          <a:spcPts val="0"/>
                        </a:spcAft>
                        <a:buClr>
                          <a:schemeClr val="dk1"/>
                        </a:buClr>
                        <a:buSzPts val="1100"/>
                        <a:buFont typeface="Arial"/>
                        <a:buNone/>
                      </a:pPr>
                      <a:r>
                        <a:rPr b="1" lang="en" sz="1000">
                          <a:solidFill>
                            <a:schemeClr val="lt1"/>
                          </a:solidFill>
                          <a:latin typeface="Calibri"/>
                          <a:ea typeface="Calibri"/>
                          <a:cs typeface="Calibri"/>
                          <a:sym typeface="Calibri"/>
                        </a:rPr>
                        <a:t>Masih melakukan tindakan yang merusak lingkungan </a:t>
                      </a:r>
                      <a:endParaRPr b="1" sz="1000">
                        <a:solidFill>
                          <a:srgbClr val="FFFFFF"/>
                        </a:solidFill>
                        <a:latin typeface="Calibri"/>
                        <a:ea typeface="Calibri"/>
                        <a:cs typeface="Calibri"/>
                        <a:sym typeface="Calibri"/>
                      </a:endParaRPr>
                    </a:p>
                  </a:txBody>
                  <a:tcPr marT="91425" marB="91425" marR="91425" marL="91425" anchor="ctr">
                    <a:solidFill>
                      <a:srgbClr val="3D85C6"/>
                    </a:solidFill>
                  </a:tcPr>
                </a:tc>
                <a:tc>
                  <a:txBody>
                    <a:bodyPr/>
                    <a:lstStyle/>
                    <a:p>
                      <a:pPr indent="0" lvl="0" marL="0" rtl="0" algn="ctr">
                        <a:spcBef>
                          <a:spcPts val="0"/>
                        </a:spcBef>
                        <a:spcAft>
                          <a:spcPts val="0"/>
                        </a:spcAft>
                        <a:buNone/>
                      </a:pPr>
                      <a:r>
                        <a:rPr b="1" lang="en" sz="1000">
                          <a:solidFill>
                            <a:srgbClr val="FFFFFF"/>
                          </a:solidFill>
                          <a:latin typeface="Calibri"/>
                          <a:ea typeface="Calibri"/>
                          <a:cs typeface="Calibri"/>
                          <a:sym typeface="Calibri"/>
                        </a:rPr>
                        <a:t>Menerapkan pengurangan dan pengelolaan sampah</a:t>
                      </a:r>
                      <a:endParaRPr b="1" sz="1000">
                        <a:solidFill>
                          <a:srgbClr val="FFFFFF"/>
                        </a:solidFill>
                        <a:latin typeface="Calibri"/>
                        <a:ea typeface="Calibri"/>
                        <a:cs typeface="Calibri"/>
                        <a:sym typeface="Calibri"/>
                      </a:endParaRPr>
                    </a:p>
                  </a:txBody>
                  <a:tcPr marT="91425" marB="91425" marR="91425" marL="91425" anchor="ctr">
                    <a:solidFill>
                      <a:srgbClr val="3D85C6"/>
                    </a:solidFill>
                  </a:tcPr>
                </a:tc>
                <a:tc>
                  <a:txBody>
                    <a:bodyPr/>
                    <a:lstStyle/>
                    <a:p>
                      <a:pPr indent="0" lvl="0" marL="0" rtl="0" algn="ctr">
                        <a:spcBef>
                          <a:spcPts val="0"/>
                        </a:spcBef>
                        <a:spcAft>
                          <a:spcPts val="0"/>
                        </a:spcAft>
                        <a:buClr>
                          <a:schemeClr val="dk1"/>
                        </a:buClr>
                        <a:buSzPts val="1100"/>
                        <a:buFont typeface="Arial"/>
                        <a:buNone/>
                      </a:pPr>
                      <a:r>
                        <a:rPr b="1" lang="en" sz="1000">
                          <a:solidFill>
                            <a:srgbClr val="FFFFFF"/>
                          </a:solidFill>
                          <a:latin typeface="Calibri"/>
                          <a:ea typeface="Calibri"/>
                          <a:cs typeface="Calibri"/>
                          <a:sym typeface="Calibri"/>
                        </a:rPr>
                        <a:t>Menerapkan cara makan-minum yang ramah lingkungan </a:t>
                      </a:r>
                      <a:endParaRPr b="1" sz="1000">
                        <a:solidFill>
                          <a:srgbClr val="FFFFFF"/>
                        </a:solidFill>
                        <a:latin typeface="Calibri"/>
                        <a:ea typeface="Calibri"/>
                        <a:cs typeface="Calibri"/>
                        <a:sym typeface="Calibri"/>
                      </a:endParaRPr>
                    </a:p>
                  </a:txBody>
                  <a:tcPr marT="91425" marB="91425" marR="91425" marL="91425" anchor="ctr">
                    <a:solidFill>
                      <a:srgbClr val="3D85C6"/>
                    </a:solidFill>
                  </a:tcPr>
                </a:tc>
                <a:tc>
                  <a:txBody>
                    <a:bodyPr/>
                    <a:lstStyle/>
                    <a:p>
                      <a:pPr indent="0" lvl="0" marL="0" rtl="0" algn="ctr">
                        <a:spcBef>
                          <a:spcPts val="0"/>
                        </a:spcBef>
                        <a:spcAft>
                          <a:spcPts val="0"/>
                        </a:spcAft>
                        <a:buClr>
                          <a:schemeClr val="dk1"/>
                        </a:buClr>
                        <a:buSzPts val="1100"/>
                        <a:buFont typeface="Arial"/>
                        <a:buNone/>
                      </a:pPr>
                      <a:r>
                        <a:rPr b="1" lang="en" sz="1000">
                          <a:solidFill>
                            <a:schemeClr val="lt1"/>
                          </a:solidFill>
                          <a:latin typeface="Calibri"/>
                          <a:ea typeface="Calibri"/>
                          <a:cs typeface="Calibri"/>
                          <a:sym typeface="Calibri"/>
                        </a:rPr>
                        <a:t>Menerapkan etika “jangan tinggalkan jejak”</a:t>
                      </a:r>
                      <a:endParaRPr b="1" sz="1000">
                        <a:solidFill>
                          <a:srgbClr val="FFFFFF"/>
                        </a:solidFill>
                        <a:latin typeface="Calibri"/>
                        <a:ea typeface="Calibri"/>
                        <a:cs typeface="Calibri"/>
                        <a:sym typeface="Calibri"/>
                      </a:endParaRPr>
                    </a:p>
                  </a:txBody>
                  <a:tcPr marT="91425" marB="91425" marR="91425" marL="91425" anchor="ctr">
                    <a:solidFill>
                      <a:srgbClr val="3D85C6"/>
                    </a:solidFill>
                  </a:tcPr>
                </a:tc>
                <a:tc>
                  <a:txBody>
                    <a:bodyPr/>
                    <a:lstStyle/>
                    <a:p>
                      <a:pPr indent="0" lvl="0" marL="0" rtl="0" algn="ctr">
                        <a:spcBef>
                          <a:spcPts val="0"/>
                        </a:spcBef>
                        <a:spcAft>
                          <a:spcPts val="0"/>
                        </a:spcAft>
                        <a:buNone/>
                      </a:pPr>
                      <a:r>
                        <a:rPr b="1" lang="en" sz="1000">
                          <a:solidFill>
                            <a:schemeClr val="lt1"/>
                          </a:solidFill>
                          <a:latin typeface="Calibri"/>
                          <a:ea typeface="Calibri"/>
                          <a:cs typeface="Calibri"/>
                          <a:sym typeface="Calibri"/>
                        </a:rPr>
                        <a:t>Menerapkan etika dan empati terhadap makhluk hidup lain</a:t>
                      </a:r>
                      <a:endParaRPr b="1" sz="1000">
                        <a:solidFill>
                          <a:srgbClr val="FFFFFF"/>
                        </a:solidFill>
                        <a:latin typeface="Calibri"/>
                        <a:ea typeface="Calibri"/>
                        <a:cs typeface="Calibri"/>
                        <a:sym typeface="Calibri"/>
                      </a:endParaRPr>
                    </a:p>
                  </a:txBody>
                  <a:tcPr marT="91425" marB="91425" marR="91425" marL="91425" anchor="ctr">
                    <a:solidFill>
                      <a:srgbClr val="3D85C6"/>
                    </a:solidFill>
                  </a:tcPr>
                </a:tc>
                <a:tc>
                  <a:txBody>
                    <a:bodyPr/>
                    <a:lstStyle/>
                    <a:p>
                      <a:pPr indent="0" lvl="0" marL="0" rtl="0" algn="ctr">
                        <a:spcBef>
                          <a:spcPts val="0"/>
                        </a:spcBef>
                        <a:spcAft>
                          <a:spcPts val="0"/>
                        </a:spcAft>
                        <a:buNone/>
                      </a:pPr>
                      <a:r>
                        <a:rPr b="1" lang="en" sz="1000">
                          <a:solidFill>
                            <a:schemeClr val="lt1"/>
                          </a:solidFill>
                          <a:latin typeface="Calibri"/>
                          <a:ea typeface="Calibri"/>
                          <a:cs typeface="Calibri"/>
                          <a:sym typeface="Calibri"/>
                        </a:rPr>
                        <a:t>Berani menegur orang yang melakukan perusakan lingkungan</a:t>
                      </a:r>
                      <a:endParaRPr b="1" sz="1000">
                        <a:solidFill>
                          <a:srgbClr val="FFFFFF"/>
                        </a:solidFill>
                        <a:latin typeface="Calibri"/>
                        <a:ea typeface="Calibri"/>
                        <a:cs typeface="Calibri"/>
                        <a:sym typeface="Calibri"/>
                      </a:endParaRPr>
                    </a:p>
                  </a:txBody>
                  <a:tcPr marT="91425" marB="91425" marR="91425" marL="91425" anchor="ctr">
                    <a:solidFill>
                      <a:srgbClr val="3D85C6"/>
                    </a:solidFill>
                  </a:tcPr>
                </a:tc>
                <a:tc>
                  <a:txBody>
                    <a:bodyPr/>
                    <a:lstStyle/>
                    <a:p>
                      <a:pPr indent="0" lvl="0" marL="0" rtl="0" algn="ctr">
                        <a:spcBef>
                          <a:spcPts val="0"/>
                        </a:spcBef>
                        <a:spcAft>
                          <a:spcPts val="0"/>
                        </a:spcAft>
                        <a:buClr>
                          <a:schemeClr val="dk1"/>
                        </a:buClr>
                        <a:buSzPts val="1100"/>
                        <a:buFont typeface="Arial"/>
                        <a:buNone/>
                      </a:pPr>
                      <a:r>
                        <a:rPr b="1" lang="en" sz="1000">
                          <a:solidFill>
                            <a:schemeClr val="lt1"/>
                          </a:solidFill>
                          <a:latin typeface="Calibri"/>
                          <a:ea typeface="Calibri"/>
                          <a:cs typeface="Calibri"/>
                          <a:sym typeface="Calibri"/>
                        </a:rPr>
                        <a:t>Berinisiatif memperbaiki kondisi lingkungan sekitar</a:t>
                      </a:r>
                      <a:endParaRPr b="1" sz="1000">
                        <a:solidFill>
                          <a:srgbClr val="FFFFFF"/>
                        </a:solidFill>
                        <a:latin typeface="Calibri"/>
                        <a:ea typeface="Calibri"/>
                        <a:cs typeface="Calibri"/>
                        <a:sym typeface="Calibri"/>
                      </a:endParaRPr>
                    </a:p>
                  </a:txBody>
                  <a:tcPr marT="91425" marB="91425" marR="91425" marL="91425" anchor="ctr">
                    <a:solidFill>
                      <a:srgbClr val="3D85C6"/>
                    </a:solidFill>
                  </a:tcPr>
                </a:tc>
              </a:tr>
              <a:tr h="448775">
                <a:tc>
                  <a:txBody>
                    <a:bodyPr/>
                    <a:lstStyle/>
                    <a:p>
                      <a:pPr indent="0" lvl="0" marL="0" rtl="0" algn="l">
                        <a:spcBef>
                          <a:spcPts val="0"/>
                        </a:spcBef>
                        <a:spcAft>
                          <a:spcPts val="0"/>
                        </a:spcAft>
                        <a:buNone/>
                      </a:pPr>
                      <a:r>
                        <a:rPr lang="en" sz="1100">
                          <a:latin typeface="Calibri"/>
                          <a:ea typeface="Calibri"/>
                          <a:cs typeface="Calibri"/>
                          <a:sym typeface="Calibri"/>
                        </a:rPr>
                        <a:t>Tatang*</a:t>
                      </a:r>
                      <a:endParaRPr sz="1100">
                        <a:latin typeface="Calibri"/>
                        <a:ea typeface="Calibri"/>
                        <a:cs typeface="Calibri"/>
                        <a:sym typeface="Calibri"/>
                      </a:endParaRPr>
                    </a:p>
                  </a:txBody>
                  <a:tcPr marT="91425" marB="91425" marR="91425" marL="91425">
                    <a:solidFill>
                      <a:srgbClr val="CFE2F3"/>
                    </a:solidFill>
                  </a:tcPr>
                </a:tc>
                <a:tc>
                  <a:txBody>
                    <a:bodyPr/>
                    <a:lstStyle/>
                    <a:p>
                      <a:pPr indent="0" lvl="0" marL="0" rtl="0" algn="l">
                        <a:spcBef>
                          <a:spcPts val="0"/>
                        </a:spcBef>
                        <a:spcAft>
                          <a:spcPts val="0"/>
                        </a:spcAft>
                        <a:buNone/>
                      </a:pPr>
                      <a:r>
                        <a:t/>
                      </a:r>
                      <a:endParaRPr sz="1100">
                        <a:latin typeface="Calibri"/>
                        <a:ea typeface="Calibri"/>
                        <a:cs typeface="Calibri"/>
                        <a:sym typeface="Calibri"/>
                      </a:endParaRPr>
                    </a:p>
                  </a:txBody>
                  <a:tcPr marT="91425" marB="91425" marR="91425" marL="91425">
                    <a:solidFill>
                      <a:srgbClr val="CFE2F3"/>
                    </a:solidFill>
                  </a:tcPr>
                </a:tc>
                <a:tc>
                  <a:txBody>
                    <a:bodyPr/>
                    <a:lstStyle/>
                    <a:p>
                      <a:pPr indent="0" lvl="0" marL="0" rtl="0" algn="l">
                        <a:spcBef>
                          <a:spcPts val="0"/>
                        </a:spcBef>
                        <a:spcAft>
                          <a:spcPts val="0"/>
                        </a:spcAft>
                        <a:buNone/>
                      </a:pPr>
                      <a:r>
                        <a:t/>
                      </a:r>
                      <a:endParaRPr sz="1100">
                        <a:latin typeface="Calibri"/>
                        <a:ea typeface="Calibri"/>
                        <a:cs typeface="Calibri"/>
                        <a:sym typeface="Calibri"/>
                      </a:endParaRPr>
                    </a:p>
                  </a:txBody>
                  <a:tcPr marT="91425" marB="91425" marR="91425" marL="91425">
                    <a:solidFill>
                      <a:srgbClr val="CFE2F3"/>
                    </a:solidFill>
                  </a:tcPr>
                </a:tc>
                <a:tc>
                  <a:txBody>
                    <a:bodyPr/>
                    <a:lstStyle/>
                    <a:p>
                      <a:pPr indent="0" lvl="0" marL="0" rtl="0" algn="l">
                        <a:spcBef>
                          <a:spcPts val="0"/>
                        </a:spcBef>
                        <a:spcAft>
                          <a:spcPts val="0"/>
                        </a:spcAft>
                        <a:buNone/>
                      </a:pPr>
                      <a:r>
                        <a:t/>
                      </a:r>
                      <a:endParaRPr sz="1100">
                        <a:latin typeface="Calibri"/>
                        <a:ea typeface="Calibri"/>
                        <a:cs typeface="Calibri"/>
                        <a:sym typeface="Calibri"/>
                      </a:endParaRPr>
                    </a:p>
                  </a:txBody>
                  <a:tcPr marT="91425" marB="91425" marR="91425" marL="91425">
                    <a:solidFill>
                      <a:srgbClr val="CFE2F3"/>
                    </a:solidFill>
                  </a:tcPr>
                </a:tc>
                <a:tc>
                  <a:txBody>
                    <a:bodyPr/>
                    <a:lstStyle/>
                    <a:p>
                      <a:pPr indent="0" lvl="0" marL="0" rtl="0" algn="ctr">
                        <a:spcBef>
                          <a:spcPts val="0"/>
                        </a:spcBef>
                        <a:spcAft>
                          <a:spcPts val="0"/>
                        </a:spcAft>
                        <a:buClr>
                          <a:schemeClr val="dk1"/>
                        </a:buClr>
                        <a:buSzPts val="1100"/>
                        <a:buFont typeface="Arial"/>
                        <a:buNone/>
                      </a:pPr>
                      <a:r>
                        <a:t/>
                      </a:r>
                      <a:endParaRPr sz="1100">
                        <a:latin typeface="Calibri"/>
                        <a:ea typeface="Calibri"/>
                        <a:cs typeface="Calibri"/>
                        <a:sym typeface="Calibri"/>
                      </a:endParaRPr>
                    </a:p>
                  </a:txBody>
                  <a:tcPr marT="91425" marB="91425" marR="91425" marL="91425">
                    <a:solidFill>
                      <a:srgbClr val="CFE2F3"/>
                    </a:solidFill>
                  </a:tcPr>
                </a:tc>
                <a:tc>
                  <a:txBody>
                    <a:bodyPr/>
                    <a:lstStyle/>
                    <a:p>
                      <a:pPr indent="0" lvl="0" marL="0" rtl="0" algn="ctr">
                        <a:spcBef>
                          <a:spcPts val="0"/>
                        </a:spcBef>
                        <a:spcAft>
                          <a:spcPts val="0"/>
                        </a:spcAft>
                        <a:buNone/>
                      </a:pPr>
                      <a:r>
                        <a:rPr lang="en" sz="1100">
                          <a:latin typeface="Calibri"/>
                          <a:ea typeface="Calibri"/>
                          <a:cs typeface="Calibri"/>
                          <a:sym typeface="Calibri"/>
                        </a:rPr>
                        <a:t>V</a:t>
                      </a:r>
                      <a:endParaRPr sz="1100">
                        <a:latin typeface="Calibri"/>
                        <a:ea typeface="Calibri"/>
                        <a:cs typeface="Calibri"/>
                        <a:sym typeface="Calibri"/>
                      </a:endParaRPr>
                    </a:p>
                  </a:txBody>
                  <a:tcPr marT="91425" marB="91425" marR="91425" marL="91425">
                    <a:solidFill>
                      <a:srgbClr val="CFE2F3"/>
                    </a:solidFill>
                  </a:tcPr>
                </a:tc>
                <a:tc>
                  <a:txBody>
                    <a:bodyPr/>
                    <a:lstStyle/>
                    <a:p>
                      <a:pPr indent="0" lvl="0" marL="0" rtl="0" algn="ctr">
                        <a:spcBef>
                          <a:spcPts val="0"/>
                        </a:spcBef>
                        <a:spcAft>
                          <a:spcPts val="0"/>
                        </a:spcAft>
                        <a:buNone/>
                      </a:pPr>
                      <a:r>
                        <a:t/>
                      </a:r>
                      <a:endParaRPr sz="1100">
                        <a:latin typeface="Calibri"/>
                        <a:ea typeface="Calibri"/>
                        <a:cs typeface="Calibri"/>
                        <a:sym typeface="Calibri"/>
                      </a:endParaRPr>
                    </a:p>
                  </a:txBody>
                  <a:tcPr marT="91425" marB="91425" marR="91425" marL="91425">
                    <a:solidFill>
                      <a:srgbClr val="CFE2F3"/>
                    </a:solidFill>
                  </a:tcPr>
                </a:tc>
                <a:tc>
                  <a:txBody>
                    <a:bodyPr/>
                    <a:lstStyle/>
                    <a:p>
                      <a:pPr indent="0" lvl="0" marL="0" rtl="0" algn="l">
                        <a:spcBef>
                          <a:spcPts val="0"/>
                        </a:spcBef>
                        <a:spcAft>
                          <a:spcPts val="0"/>
                        </a:spcAft>
                        <a:buNone/>
                      </a:pPr>
                      <a:r>
                        <a:t/>
                      </a:r>
                      <a:endParaRPr sz="1100">
                        <a:latin typeface="Calibri"/>
                        <a:ea typeface="Calibri"/>
                        <a:cs typeface="Calibri"/>
                        <a:sym typeface="Calibri"/>
                      </a:endParaRPr>
                    </a:p>
                  </a:txBody>
                  <a:tcPr marT="91425" marB="91425" marR="91425" marL="91425">
                    <a:solidFill>
                      <a:srgbClr val="CFE2F3"/>
                    </a:solidFill>
                  </a:tcPr>
                </a:tc>
              </a:tr>
              <a:tr h="474500">
                <a:tc>
                  <a:txBody>
                    <a:bodyPr/>
                    <a:lstStyle/>
                    <a:p>
                      <a:pPr indent="0" lvl="0" marL="0" rtl="0" algn="l">
                        <a:spcBef>
                          <a:spcPts val="0"/>
                        </a:spcBef>
                        <a:spcAft>
                          <a:spcPts val="0"/>
                        </a:spcAft>
                        <a:buNone/>
                      </a:pPr>
                      <a:r>
                        <a:rPr lang="en" sz="1100">
                          <a:latin typeface="Calibri"/>
                          <a:ea typeface="Calibri"/>
                          <a:cs typeface="Calibri"/>
                          <a:sym typeface="Calibri"/>
                        </a:rPr>
                        <a:t>Maria*</a:t>
                      </a:r>
                      <a:endParaRPr sz="1100">
                        <a:latin typeface="Calibri"/>
                        <a:ea typeface="Calibri"/>
                        <a:cs typeface="Calibri"/>
                        <a:sym typeface="Calibri"/>
                      </a:endParaRPr>
                    </a:p>
                  </a:txBody>
                  <a:tcPr marT="91425" marB="91425" marR="91425" marL="91425">
                    <a:solidFill>
                      <a:srgbClr val="CFE2F3"/>
                    </a:solidFill>
                  </a:tcPr>
                </a:tc>
                <a:tc>
                  <a:txBody>
                    <a:bodyPr/>
                    <a:lstStyle/>
                    <a:p>
                      <a:pPr indent="0" lvl="0" marL="0" rtl="0" algn="ctr">
                        <a:spcBef>
                          <a:spcPts val="0"/>
                        </a:spcBef>
                        <a:spcAft>
                          <a:spcPts val="0"/>
                        </a:spcAft>
                        <a:buNone/>
                      </a:pPr>
                      <a:r>
                        <a:t/>
                      </a:r>
                      <a:endParaRPr sz="1100">
                        <a:latin typeface="Calibri"/>
                        <a:ea typeface="Calibri"/>
                        <a:cs typeface="Calibri"/>
                        <a:sym typeface="Calibri"/>
                      </a:endParaRPr>
                    </a:p>
                  </a:txBody>
                  <a:tcPr marT="91425" marB="91425" marR="91425" marL="91425">
                    <a:solidFill>
                      <a:srgbClr val="CFE2F3"/>
                    </a:solidFill>
                  </a:tcPr>
                </a:tc>
                <a:tc>
                  <a:txBody>
                    <a:bodyPr/>
                    <a:lstStyle/>
                    <a:p>
                      <a:pPr indent="0" lvl="0" marL="0" rtl="0" algn="ctr">
                        <a:spcBef>
                          <a:spcPts val="0"/>
                        </a:spcBef>
                        <a:spcAft>
                          <a:spcPts val="0"/>
                        </a:spcAft>
                        <a:buNone/>
                      </a:pPr>
                      <a:r>
                        <a:rPr lang="en" sz="1100">
                          <a:latin typeface="Calibri"/>
                          <a:ea typeface="Calibri"/>
                          <a:cs typeface="Calibri"/>
                          <a:sym typeface="Calibri"/>
                        </a:rPr>
                        <a:t>V</a:t>
                      </a:r>
                      <a:endParaRPr sz="1100">
                        <a:latin typeface="Calibri"/>
                        <a:ea typeface="Calibri"/>
                        <a:cs typeface="Calibri"/>
                        <a:sym typeface="Calibri"/>
                      </a:endParaRPr>
                    </a:p>
                  </a:txBody>
                  <a:tcPr marT="91425" marB="91425" marR="91425" marL="91425">
                    <a:solidFill>
                      <a:srgbClr val="CFE2F3"/>
                    </a:solidFill>
                  </a:tcPr>
                </a:tc>
                <a:tc>
                  <a:txBody>
                    <a:bodyPr/>
                    <a:lstStyle/>
                    <a:p>
                      <a:pPr indent="0" lvl="0" marL="0" rtl="0" algn="ctr">
                        <a:spcBef>
                          <a:spcPts val="0"/>
                        </a:spcBef>
                        <a:spcAft>
                          <a:spcPts val="0"/>
                        </a:spcAft>
                        <a:buNone/>
                      </a:pPr>
                      <a:r>
                        <a:t/>
                      </a:r>
                      <a:endParaRPr sz="1100">
                        <a:latin typeface="Calibri"/>
                        <a:ea typeface="Calibri"/>
                        <a:cs typeface="Calibri"/>
                        <a:sym typeface="Calibri"/>
                      </a:endParaRPr>
                    </a:p>
                  </a:txBody>
                  <a:tcPr marT="91425" marB="91425" marR="91425" marL="91425">
                    <a:solidFill>
                      <a:srgbClr val="CFE2F3"/>
                    </a:solidFill>
                  </a:tcPr>
                </a:tc>
                <a:tc>
                  <a:txBody>
                    <a:bodyPr/>
                    <a:lstStyle/>
                    <a:p>
                      <a:pPr indent="0" lvl="0" marL="0" rtl="0" algn="l">
                        <a:spcBef>
                          <a:spcPts val="0"/>
                        </a:spcBef>
                        <a:spcAft>
                          <a:spcPts val="0"/>
                        </a:spcAft>
                        <a:buNone/>
                      </a:pPr>
                      <a:r>
                        <a:t/>
                      </a:r>
                      <a:endParaRPr sz="1100">
                        <a:latin typeface="Calibri"/>
                        <a:ea typeface="Calibri"/>
                        <a:cs typeface="Calibri"/>
                        <a:sym typeface="Calibri"/>
                      </a:endParaRPr>
                    </a:p>
                  </a:txBody>
                  <a:tcPr marT="91425" marB="91425" marR="91425" marL="91425">
                    <a:solidFill>
                      <a:srgbClr val="CFE2F3"/>
                    </a:solidFill>
                  </a:tcPr>
                </a:tc>
                <a:tc>
                  <a:txBody>
                    <a:bodyPr/>
                    <a:lstStyle/>
                    <a:p>
                      <a:pPr indent="0" lvl="0" marL="0" rtl="0" algn="l">
                        <a:spcBef>
                          <a:spcPts val="0"/>
                        </a:spcBef>
                        <a:spcAft>
                          <a:spcPts val="0"/>
                        </a:spcAft>
                        <a:buNone/>
                      </a:pPr>
                      <a:r>
                        <a:t/>
                      </a:r>
                      <a:endParaRPr sz="1100">
                        <a:latin typeface="Calibri"/>
                        <a:ea typeface="Calibri"/>
                        <a:cs typeface="Calibri"/>
                        <a:sym typeface="Calibri"/>
                      </a:endParaRPr>
                    </a:p>
                  </a:txBody>
                  <a:tcPr marT="91425" marB="91425" marR="91425" marL="91425">
                    <a:solidFill>
                      <a:srgbClr val="CFE2F3"/>
                    </a:solidFill>
                  </a:tcPr>
                </a:tc>
                <a:tc>
                  <a:txBody>
                    <a:bodyPr/>
                    <a:lstStyle/>
                    <a:p>
                      <a:pPr indent="0" lvl="0" marL="0" rtl="0" algn="l">
                        <a:spcBef>
                          <a:spcPts val="0"/>
                        </a:spcBef>
                        <a:spcAft>
                          <a:spcPts val="0"/>
                        </a:spcAft>
                        <a:buNone/>
                      </a:pPr>
                      <a:r>
                        <a:t/>
                      </a:r>
                      <a:endParaRPr sz="1100">
                        <a:latin typeface="Calibri"/>
                        <a:ea typeface="Calibri"/>
                        <a:cs typeface="Calibri"/>
                        <a:sym typeface="Calibri"/>
                      </a:endParaRPr>
                    </a:p>
                  </a:txBody>
                  <a:tcPr marT="91425" marB="91425" marR="91425" marL="91425">
                    <a:solidFill>
                      <a:srgbClr val="CFE2F3"/>
                    </a:solidFill>
                  </a:tcPr>
                </a:tc>
                <a:tc>
                  <a:txBody>
                    <a:bodyPr/>
                    <a:lstStyle/>
                    <a:p>
                      <a:pPr indent="0" lvl="0" marL="0" rtl="0" algn="ctr">
                        <a:spcBef>
                          <a:spcPts val="0"/>
                        </a:spcBef>
                        <a:spcAft>
                          <a:spcPts val="0"/>
                        </a:spcAft>
                        <a:buNone/>
                      </a:pPr>
                      <a:r>
                        <a:rPr lang="en" sz="1100">
                          <a:latin typeface="Calibri"/>
                          <a:ea typeface="Calibri"/>
                          <a:cs typeface="Calibri"/>
                          <a:sym typeface="Calibri"/>
                        </a:rPr>
                        <a:t>V</a:t>
                      </a:r>
                      <a:endParaRPr sz="1100">
                        <a:latin typeface="Calibri"/>
                        <a:ea typeface="Calibri"/>
                        <a:cs typeface="Calibri"/>
                        <a:sym typeface="Calibri"/>
                      </a:endParaRPr>
                    </a:p>
                  </a:txBody>
                  <a:tcPr marT="91425" marB="91425" marR="91425" marL="91425">
                    <a:solidFill>
                      <a:srgbClr val="CFE2F3"/>
                    </a:solidFill>
                  </a:tcPr>
                </a:tc>
              </a:tr>
            </a:tbl>
          </a:graphicData>
        </a:graphic>
      </p:graphicFrame>
      <p:sp>
        <p:nvSpPr>
          <p:cNvPr id="629" name="Google Shape;629;p56"/>
          <p:cNvSpPr txBox="1"/>
          <p:nvPr>
            <p:ph type="title"/>
          </p:nvPr>
        </p:nvSpPr>
        <p:spPr>
          <a:xfrm>
            <a:off x="159300" y="140225"/>
            <a:ext cx="8520600" cy="9162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SzPts val="990"/>
              <a:buNone/>
            </a:pPr>
            <a:r>
              <a:rPr lang="en" sz="2220">
                <a:latin typeface="Calibri"/>
                <a:ea typeface="Calibri"/>
                <a:cs typeface="Calibri"/>
                <a:sym typeface="Calibri"/>
              </a:rPr>
              <a:t>Lembar Observasi untuk Guru:</a:t>
            </a:r>
            <a:endParaRPr sz="2220">
              <a:latin typeface="Calibri"/>
              <a:ea typeface="Calibri"/>
              <a:cs typeface="Calibri"/>
              <a:sym typeface="Calibri"/>
            </a:endParaRPr>
          </a:p>
          <a:p>
            <a:pPr indent="0" lvl="0" marL="0" rtl="0" algn="l">
              <a:spcBef>
                <a:spcPts val="0"/>
              </a:spcBef>
              <a:spcAft>
                <a:spcPts val="0"/>
              </a:spcAft>
              <a:buSzPts val="990"/>
              <a:buNone/>
            </a:pPr>
            <a:r>
              <a:rPr lang="en" sz="2220">
                <a:latin typeface="Calibri"/>
                <a:ea typeface="Calibri"/>
                <a:cs typeface="Calibri"/>
                <a:sym typeface="Calibri"/>
              </a:rPr>
              <a:t>Akhlak terhadap Alam</a:t>
            </a:r>
            <a:endParaRPr sz="2220">
              <a:latin typeface="Calibri"/>
              <a:ea typeface="Calibri"/>
              <a:cs typeface="Calibri"/>
              <a:sym typeface="Calibri"/>
            </a:endParaRPr>
          </a:p>
        </p:txBody>
      </p:sp>
      <p:sp>
        <p:nvSpPr>
          <p:cNvPr id="630" name="Google Shape;630;p56"/>
          <p:cNvSpPr txBox="1"/>
          <p:nvPr/>
        </p:nvSpPr>
        <p:spPr>
          <a:xfrm>
            <a:off x="174000" y="1056300"/>
            <a:ext cx="8673000" cy="861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100">
                <a:latin typeface="Calibri"/>
                <a:ea typeface="Calibri"/>
                <a:cs typeface="Calibri"/>
                <a:sym typeface="Calibri"/>
              </a:rPr>
              <a:t>Lembar ini dapat digunakan guru untuk mengamati perilaku peserta didik terkait kesadaran lingkungan dan etika kepada makhluk lain.</a:t>
            </a:r>
            <a:endParaRPr sz="1100">
              <a:latin typeface="Calibri"/>
              <a:ea typeface="Calibri"/>
              <a:cs typeface="Calibri"/>
              <a:sym typeface="Calibri"/>
            </a:endParaRPr>
          </a:p>
          <a:p>
            <a:pPr indent="0" lvl="0" marL="0" rtl="0" algn="l">
              <a:spcBef>
                <a:spcPts val="0"/>
              </a:spcBef>
              <a:spcAft>
                <a:spcPts val="0"/>
              </a:spcAft>
              <a:buNone/>
            </a:pPr>
            <a:r>
              <a:rPr lang="en" sz="1100">
                <a:solidFill>
                  <a:schemeClr val="dk1"/>
                </a:solidFill>
                <a:latin typeface="Calibri"/>
                <a:ea typeface="Calibri"/>
                <a:cs typeface="Calibri"/>
                <a:sym typeface="Calibri"/>
              </a:rPr>
              <a:t>Ceklis hanya diberikan ketika peserta didik melakukan hal tersebut tanpa diminta (bukan instruksi dari guru).</a:t>
            </a:r>
            <a:endParaRPr sz="11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 sz="1100">
                <a:solidFill>
                  <a:schemeClr val="dk1"/>
                </a:solidFill>
                <a:latin typeface="Calibri"/>
                <a:ea typeface="Calibri"/>
                <a:cs typeface="Calibri"/>
                <a:sym typeface="Calibri"/>
              </a:rPr>
              <a:t>Observasi dilakukan ketika </a:t>
            </a:r>
            <a:r>
              <a:rPr b="1" lang="en" sz="1100">
                <a:solidFill>
                  <a:schemeClr val="dk1"/>
                </a:solidFill>
                <a:latin typeface="Calibri"/>
                <a:ea typeface="Calibri"/>
                <a:cs typeface="Calibri"/>
                <a:sym typeface="Calibri"/>
              </a:rPr>
              <a:t>berkegiatan di luar ruangan/di alam terbuka.</a:t>
            </a:r>
            <a:endParaRPr b="1" sz="1100">
              <a:latin typeface="Calibri"/>
              <a:ea typeface="Calibri"/>
              <a:cs typeface="Calibri"/>
              <a:sym typeface="Calibri"/>
            </a:endParaRPr>
          </a:p>
          <a:p>
            <a:pPr indent="0" lvl="0" marL="0" rtl="0" algn="l">
              <a:spcBef>
                <a:spcPts val="0"/>
              </a:spcBef>
              <a:spcAft>
                <a:spcPts val="0"/>
              </a:spcAft>
              <a:buNone/>
            </a:pPr>
            <a:r>
              <a:rPr lang="en" sz="1100">
                <a:latin typeface="Calibri"/>
                <a:ea typeface="Calibri"/>
                <a:cs typeface="Calibri"/>
                <a:sym typeface="Calibri"/>
              </a:rPr>
              <a:t>Setiap poin observasi ini mengacu pada tips di halaman 10.</a:t>
            </a:r>
            <a:endParaRPr sz="1100">
              <a:solidFill>
                <a:srgbClr val="FF0000"/>
              </a:solidFill>
              <a:latin typeface="Calibri"/>
              <a:ea typeface="Calibri"/>
              <a:cs typeface="Calibri"/>
              <a:sym typeface="Calibri"/>
            </a:endParaRPr>
          </a:p>
        </p:txBody>
      </p:sp>
      <p:sp>
        <p:nvSpPr>
          <p:cNvPr id="631" name="Google Shape;631;p56"/>
          <p:cNvSpPr txBox="1"/>
          <p:nvPr>
            <p:ph idx="12" type="sldNum"/>
          </p:nvPr>
        </p:nvSpPr>
        <p:spPr>
          <a:xfrm>
            <a:off x="8548658" y="47394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
        <p:nvSpPr>
          <p:cNvPr id="632" name="Google Shape;632;p56"/>
          <p:cNvSpPr txBox="1"/>
          <p:nvPr/>
        </p:nvSpPr>
        <p:spPr>
          <a:xfrm>
            <a:off x="393350" y="4648200"/>
            <a:ext cx="13467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latin typeface="Calibri"/>
                <a:ea typeface="Calibri"/>
                <a:cs typeface="Calibri"/>
                <a:sym typeface="Calibri"/>
              </a:rPr>
              <a:t>*contoh cara mengisi</a:t>
            </a:r>
            <a:endParaRPr sz="1000">
              <a:latin typeface="Calibri"/>
              <a:ea typeface="Calibri"/>
              <a:cs typeface="Calibri"/>
              <a:sym typeface="Calibri"/>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6" name="Shape 636"/>
        <p:cNvGrpSpPr/>
        <p:nvPr/>
      </p:nvGrpSpPr>
      <p:grpSpPr>
        <a:xfrm>
          <a:off x="0" y="0"/>
          <a:ext cx="0" cy="0"/>
          <a:chOff x="0" y="0"/>
          <a:chExt cx="0" cy="0"/>
        </a:xfrm>
      </p:grpSpPr>
      <p:sp>
        <p:nvSpPr>
          <p:cNvPr id="637" name="Google Shape;637;p57"/>
          <p:cNvSpPr txBox="1"/>
          <p:nvPr>
            <p:ph type="title"/>
          </p:nvPr>
        </p:nvSpPr>
        <p:spPr>
          <a:xfrm>
            <a:off x="159300" y="140225"/>
            <a:ext cx="8520600" cy="872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SzPts val="990"/>
              <a:buNone/>
            </a:pPr>
            <a:r>
              <a:rPr lang="en" sz="2220">
                <a:latin typeface="Calibri"/>
                <a:ea typeface="Calibri"/>
                <a:cs typeface="Calibri"/>
                <a:sym typeface="Calibri"/>
              </a:rPr>
              <a:t>Lembar Observasi untuk Guru:</a:t>
            </a:r>
            <a:endParaRPr sz="2220">
              <a:latin typeface="Calibri"/>
              <a:ea typeface="Calibri"/>
              <a:cs typeface="Calibri"/>
              <a:sym typeface="Calibri"/>
            </a:endParaRPr>
          </a:p>
          <a:p>
            <a:pPr indent="0" lvl="0" marL="0" rtl="0" algn="l">
              <a:spcBef>
                <a:spcPts val="0"/>
              </a:spcBef>
              <a:spcAft>
                <a:spcPts val="0"/>
              </a:spcAft>
              <a:buSzPts val="990"/>
              <a:buNone/>
            </a:pPr>
            <a:r>
              <a:rPr lang="en" sz="2220">
                <a:latin typeface="Calibri"/>
                <a:ea typeface="Calibri"/>
                <a:cs typeface="Calibri"/>
                <a:sym typeface="Calibri"/>
              </a:rPr>
              <a:t>Gotong royong</a:t>
            </a:r>
            <a:endParaRPr sz="2220">
              <a:latin typeface="Calibri"/>
              <a:ea typeface="Calibri"/>
              <a:cs typeface="Calibri"/>
              <a:sym typeface="Calibri"/>
            </a:endParaRPr>
          </a:p>
        </p:txBody>
      </p:sp>
      <p:sp>
        <p:nvSpPr>
          <p:cNvPr id="638" name="Google Shape;638;p57"/>
          <p:cNvSpPr txBox="1"/>
          <p:nvPr/>
        </p:nvSpPr>
        <p:spPr>
          <a:xfrm>
            <a:off x="174000" y="1056300"/>
            <a:ext cx="86730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100">
                <a:latin typeface="Calibri"/>
                <a:ea typeface="Calibri"/>
                <a:cs typeface="Calibri"/>
                <a:sym typeface="Calibri"/>
              </a:rPr>
              <a:t>Lembar ini dapat digunakan oleh guru untuk mengamati perilaku </a:t>
            </a:r>
            <a:r>
              <a:rPr lang="en" sz="1100">
                <a:latin typeface="Calibri"/>
                <a:ea typeface="Calibri"/>
                <a:cs typeface="Calibri"/>
                <a:sym typeface="Calibri"/>
              </a:rPr>
              <a:t>peserta didik</a:t>
            </a:r>
            <a:r>
              <a:rPr lang="en" sz="1100">
                <a:latin typeface="Calibri"/>
                <a:ea typeface="Calibri"/>
                <a:cs typeface="Calibri"/>
                <a:sym typeface="Calibri"/>
              </a:rPr>
              <a:t> terkait kerjasama dan kepedulian.</a:t>
            </a:r>
            <a:endParaRPr sz="1100">
              <a:latin typeface="Calibri"/>
              <a:ea typeface="Calibri"/>
              <a:cs typeface="Calibri"/>
              <a:sym typeface="Calibri"/>
            </a:endParaRPr>
          </a:p>
          <a:p>
            <a:pPr indent="0" lvl="0" marL="0" rtl="0" algn="l">
              <a:spcBef>
                <a:spcPts val="0"/>
              </a:spcBef>
              <a:spcAft>
                <a:spcPts val="0"/>
              </a:spcAft>
              <a:buNone/>
            </a:pPr>
            <a:r>
              <a:rPr lang="en" sz="1100">
                <a:latin typeface="Calibri"/>
                <a:ea typeface="Calibri"/>
                <a:cs typeface="Calibri"/>
                <a:sym typeface="Calibri"/>
              </a:rPr>
              <a:t>Ceklis hanya diberikan ketika </a:t>
            </a:r>
            <a:r>
              <a:rPr lang="en" sz="1100">
                <a:latin typeface="Calibri"/>
                <a:ea typeface="Calibri"/>
                <a:cs typeface="Calibri"/>
                <a:sym typeface="Calibri"/>
              </a:rPr>
              <a:t>peserta didik</a:t>
            </a:r>
            <a:r>
              <a:rPr lang="en" sz="1100">
                <a:latin typeface="Calibri"/>
                <a:ea typeface="Calibri"/>
                <a:cs typeface="Calibri"/>
                <a:sym typeface="Calibri"/>
              </a:rPr>
              <a:t> melakukan hal tersebut tanpa diminta (bukan instruksi dari guru).</a:t>
            </a:r>
            <a:endParaRPr sz="1100">
              <a:solidFill>
                <a:srgbClr val="FF0000"/>
              </a:solidFill>
              <a:latin typeface="Calibri"/>
              <a:ea typeface="Calibri"/>
              <a:cs typeface="Calibri"/>
              <a:sym typeface="Calibri"/>
            </a:endParaRPr>
          </a:p>
        </p:txBody>
      </p:sp>
      <p:graphicFrame>
        <p:nvGraphicFramePr>
          <p:cNvPr id="639" name="Google Shape;639;p57"/>
          <p:cNvGraphicFramePr/>
          <p:nvPr/>
        </p:nvGraphicFramePr>
        <p:xfrm>
          <a:off x="326400" y="1777900"/>
          <a:ext cx="3000000" cy="3000000"/>
        </p:xfrm>
        <a:graphic>
          <a:graphicData uri="http://schemas.openxmlformats.org/drawingml/2006/table">
            <a:tbl>
              <a:tblPr>
                <a:noFill/>
                <a:tableStyleId>{486B34A1-BCAB-435D-98B4-5EAAC1E2DC24}</a:tableStyleId>
              </a:tblPr>
              <a:tblGrid>
                <a:gridCol w="744350"/>
                <a:gridCol w="1029150"/>
                <a:gridCol w="1096675"/>
                <a:gridCol w="1096675"/>
                <a:gridCol w="1096675"/>
                <a:gridCol w="1096675"/>
                <a:gridCol w="1096675"/>
                <a:gridCol w="1096675"/>
              </a:tblGrid>
              <a:tr h="285625">
                <a:tc>
                  <a:txBody>
                    <a:bodyPr/>
                    <a:lstStyle/>
                    <a:p>
                      <a:pPr indent="0" lvl="0" marL="0" rtl="0" algn="ctr">
                        <a:spcBef>
                          <a:spcPts val="0"/>
                        </a:spcBef>
                        <a:spcAft>
                          <a:spcPts val="0"/>
                        </a:spcAft>
                        <a:buNone/>
                      </a:pPr>
                      <a:r>
                        <a:t/>
                      </a:r>
                      <a:endParaRPr b="1" sz="1100">
                        <a:solidFill>
                          <a:srgbClr val="FFFFFF"/>
                        </a:solidFill>
                        <a:latin typeface="Calibri"/>
                        <a:ea typeface="Calibri"/>
                        <a:cs typeface="Calibri"/>
                        <a:sym typeface="Calibri"/>
                      </a:endParaRPr>
                    </a:p>
                  </a:txBody>
                  <a:tcPr marT="91425" marB="91425" marR="91425" marL="91425" anchor="ctr">
                    <a:solidFill>
                      <a:srgbClr val="6AA84F"/>
                    </a:solidFill>
                  </a:tcPr>
                </a:tc>
                <a:tc>
                  <a:txBody>
                    <a:bodyPr/>
                    <a:lstStyle/>
                    <a:p>
                      <a:pPr indent="0" lvl="0" marL="0" rtl="0" algn="ctr">
                        <a:spcBef>
                          <a:spcPts val="0"/>
                        </a:spcBef>
                        <a:spcAft>
                          <a:spcPts val="0"/>
                        </a:spcAft>
                        <a:buNone/>
                      </a:pPr>
                      <a:r>
                        <a:rPr b="1" lang="en" sz="1000">
                          <a:solidFill>
                            <a:schemeClr val="lt1"/>
                          </a:solidFill>
                          <a:latin typeface="Calibri"/>
                          <a:ea typeface="Calibri"/>
                          <a:cs typeface="Calibri"/>
                          <a:sym typeface="Calibri"/>
                        </a:rPr>
                        <a:t>Belum berkembang</a:t>
                      </a:r>
                      <a:endParaRPr b="1" sz="1000">
                        <a:solidFill>
                          <a:schemeClr val="lt1"/>
                        </a:solidFill>
                        <a:latin typeface="Calibri"/>
                        <a:ea typeface="Calibri"/>
                        <a:cs typeface="Calibri"/>
                        <a:sym typeface="Calibri"/>
                      </a:endParaRPr>
                    </a:p>
                  </a:txBody>
                  <a:tcPr marT="91425" marB="91425" marR="91425" marL="91425" anchor="ctr">
                    <a:solidFill>
                      <a:srgbClr val="6AA84F"/>
                    </a:solidFill>
                  </a:tcPr>
                </a:tc>
                <a:tc gridSpan="2">
                  <a:txBody>
                    <a:bodyPr/>
                    <a:lstStyle/>
                    <a:p>
                      <a:pPr indent="0" lvl="0" marL="0" rtl="0" algn="ctr">
                        <a:spcBef>
                          <a:spcPts val="0"/>
                        </a:spcBef>
                        <a:spcAft>
                          <a:spcPts val="0"/>
                        </a:spcAft>
                        <a:buNone/>
                      </a:pPr>
                      <a:r>
                        <a:rPr b="1" lang="en" sz="1000">
                          <a:solidFill>
                            <a:srgbClr val="FFFFFF"/>
                          </a:solidFill>
                          <a:latin typeface="Calibri"/>
                          <a:ea typeface="Calibri"/>
                          <a:cs typeface="Calibri"/>
                          <a:sym typeface="Calibri"/>
                        </a:rPr>
                        <a:t>Mulai berkembang</a:t>
                      </a:r>
                      <a:endParaRPr b="1" sz="1000">
                        <a:solidFill>
                          <a:srgbClr val="FFFFFF"/>
                        </a:solidFill>
                        <a:latin typeface="Calibri"/>
                        <a:ea typeface="Calibri"/>
                        <a:cs typeface="Calibri"/>
                        <a:sym typeface="Calibri"/>
                      </a:endParaRPr>
                    </a:p>
                  </a:txBody>
                  <a:tcPr marT="91425" marB="91425" marR="91425" marL="91425" anchor="ctr">
                    <a:solidFill>
                      <a:srgbClr val="6AA84F"/>
                    </a:solidFill>
                  </a:tcPr>
                </a:tc>
                <a:tc hMerge="1"/>
                <a:tc gridSpan="2">
                  <a:txBody>
                    <a:bodyPr/>
                    <a:lstStyle/>
                    <a:p>
                      <a:pPr indent="0" lvl="0" marL="0" rtl="0" algn="ctr">
                        <a:spcBef>
                          <a:spcPts val="0"/>
                        </a:spcBef>
                        <a:spcAft>
                          <a:spcPts val="0"/>
                        </a:spcAft>
                        <a:buNone/>
                      </a:pPr>
                      <a:r>
                        <a:rPr b="1" lang="en" sz="1000">
                          <a:solidFill>
                            <a:srgbClr val="FFFFFF"/>
                          </a:solidFill>
                          <a:latin typeface="Calibri"/>
                          <a:ea typeface="Calibri"/>
                          <a:cs typeface="Calibri"/>
                          <a:sym typeface="Calibri"/>
                        </a:rPr>
                        <a:t>Berkembang sesuai harapan</a:t>
                      </a:r>
                      <a:endParaRPr b="1" sz="1000">
                        <a:solidFill>
                          <a:srgbClr val="FFFFFF"/>
                        </a:solidFill>
                        <a:latin typeface="Calibri"/>
                        <a:ea typeface="Calibri"/>
                        <a:cs typeface="Calibri"/>
                        <a:sym typeface="Calibri"/>
                      </a:endParaRPr>
                    </a:p>
                  </a:txBody>
                  <a:tcPr marT="91425" marB="91425" marR="91425" marL="91425" anchor="ctr">
                    <a:solidFill>
                      <a:srgbClr val="6AA84F"/>
                    </a:solidFill>
                  </a:tcPr>
                </a:tc>
                <a:tc hMerge="1"/>
                <a:tc gridSpan="2">
                  <a:txBody>
                    <a:bodyPr/>
                    <a:lstStyle/>
                    <a:p>
                      <a:pPr indent="0" lvl="0" marL="0" rtl="0" algn="ctr">
                        <a:spcBef>
                          <a:spcPts val="0"/>
                        </a:spcBef>
                        <a:spcAft>
                          <a:spcPts val="0"/>
                        </a:spcAft>
                        <a:buNone/>
                      </a:pPr>
                      <a:r>
                        <a:rPr b="1" lang="en" sz="1000">
                          <a:solidFill>
                            <a:srgbClr val="FFFFFF"/>
                          </a:solidFill>
                          <a:latin typeface="Calibri"/>
                          <a:ea typeface="Calibri"/>
                          <a:cs typeface="Calibri"/>
                          <a:sym typeface="Calibri"/>
                        </a:rPr>
                        <a:t>Sangat berkembang</a:t>
                      </a:r>
                      <a:endParaRPr b="1" sz="1000">
                        <a:solidFill>
                          <a:srgbClr val="FFFFFF"/>
                        </a:solidFill>
                        <a:latin typeface="Calibri"/>
                        <a:ea typeface="Calibri"/>
                        <a:cs typeface="Calibri"/>
                        <a:sym typeface="Calibri"/>
                      </a:endParaRPr>
                    </a:p>
                  </a:txBody>
                  <a:tcPr marT="91425" marB="91425" marR="91425" marL="91425" anchor="ctr">
                    <a:solidFill>
                      <a:srgbClr val="6AA84F"/>
                    </a:solidFill>
                  </a:tcPr>
                </a:tc>
                <a:tc hMerge="1"/>
              </a:tr>
              <a:tr h="1129750">
                <a:tc>
                  <a:txBody>
                    <a:bodyPr/>
                    <a:lstStyle/>
                    <a:p>
                      <a:pPr indent="0" lvl="0" marL="0" rtl="0" algn="ctr">
                        <a:spcBef>
                          <a:spcPts val="0"/>
                        </a:spcBef>
                        <a:spcAft>
                          <a:spcPts val="0"/>
                        </a:spcAft>
                        <a:buNone/>
                      </a:pPr>
                      <a:r>
                        <a:rPr b="1" lang="en" sz="1100">
                          <a:solidFill>
                            <a:srgbClr val="FFFFFF"/>
                          </a:solidFill>
                          <a:latin typeface="Calibri"/>
                          <a:ea typeface="Calibri"/>
                          <a:cs typeface="Calibri"/>
                          <a:sym typeface="Calibri"/>
                        </a:rPr>
                        <a:t>Nama </a:t>
                      </a:r>
                      <a:r>
                        <a:rPr b="1" lang="en" sz="1100">
                          <a:solidFill>
                            <a:srgbClr val="FFFFFF"/>
                          </a:solidFill>
                          <a:latin typeface="Calibri"/>
                          <a:ea typeface="Calibri"/>
                          <a:cs typeface="Calibri"/>
                          <a:sym typeface="Calibri"/>
                        </a:rPr>
                        <a:t>peserta didik</a:t>
                      </a:r>
                      <a:endParaRPr b="1" sz="1100">
                        <a:solidFill>
                          <a:srgbClr val="FFFFFF"/>
                        </a:solidFill>
                        <a:latin typeface="Calibri"/>
                        <a:ea typeface="Calibri"/>
                        <a:cs typeface="Calibri"/>
                        <a:sym typeface="Calibri"/>
                      </a:endParaRPr>
                    </a:p>
                  </a:txBody>
                  <a:tcPr marT="91425" marB="91425" marR="91425" marL="91425" anchor="ctr">
                    <a:solidFill>
                      <a:srgbClr val="6AA84F"/>
                    </a:solidFill>
                  </a:tcPr>
                </a:tc>
                <a:tc>
                  <a:txBody>
                    <a:bodyPr/>
                    <a:lstStyle/>
                    <a:p>
                      <a:pPr indent="0" lvl="0" marL="0" rtl="0" algn="ctr">
                        <a:spcBef>
                          <a:spcPts val="0"/>
                        </a:spcBef>
                        <a:spcAft>
                          <a:spcPts val="0"/>
                        </a:spcAft>
                        <a:buClr>
                          <a:schemeClr val="dk1"/>
                        </a:buClr>
                        <a:buSzPts val="1100"/>
                        <a:buFont typeface="Arial"/>
                        <a:buNone/>
                      </a:pPr>
                      <a:r>
                        <a:rPr b="1" lang="en" sz="1000">
                          <a:solidFill>
                            <a:schemeClr val="lt1"/>
                          </a:solidFill>
                          <a:latin typeface="Calibri"/>
                          <a:ea typeface="Calibri"/>
                          <a:cs typeface="Calibri"/>
                          <a:sym typeface="Calibri"/>
                        </a:rPr>
                        <a:t>Melakukan aksi/komentar yang memecah kesatuan kelompok</a:t>
                      </a:r>
                      <a:endParaRPr b="1" sz="1000">
                        <a:solidFill>
                          <a:srgbClr val="FFFFFF"/>
                        </a:solidFill>
                        <a:latin typeface="Calibri"/>
                        <a:ea typeface="Calibri"/>
                        <a:cs typeface="Calibri"/>
                        <a:sym typeface="Calibri"/>
                      </a:endParaRPr>
                    </a:p>
                  </a:txBody>
                  <a:tcPr marT="91425" marB="91425" marR="91425" marL="91425" anchor="ctr">
                    <a:solidFill>
                      <a:srgbClr val="6AA84F"/>
                    </a:solidFill>
                  </a:tcPr>
                </a:tc>
                <a:tc>
                  <a:txBody>
                    <a:bodyPr/>
                    <a:lstStyle/>
                    <a:p>
                      <a:pPr indent="0" lvl="0" marL="0" rtl="0" algn="ctr">
                        <a:spcBef>
                          <a:spcPts val="0"/>
                        </a:spcBef>
                        <a:spcAft>
                          <a:spcPts val="0"/>
                        </a:spcAft>
                        <a:buNone/>
                      </a:pPr>
                      <a:r>
                        <a:rPr b="1" lang="en" sz="1000">
                          <a:solidFill>
                            <a:srgbClr val="FFFFFF"/>
                          </a:solidFill>
                          <a:latin typeface="Calibri"/>
                          <a:ea typeface="Calibri"/>
                          <a:cs typeface="Calibri"/>
                          <a:sym typeface="Calibri"/>
                        </a:rPr>
                        <a:t>Aktif</a:t>
                      </a:r>
                      <a:r>
                        <a:rPr b="1" lang="en" sz="1000">
                          <a:solidFill>
                            <a:srgbClr val="FFFFFF"/>
                          </a:solidFill>
                          <a:latin typeface="Calibri"/>
                          <a:ea typeface="Calibri"/>
                          <a:cs typeface="Calibri"/>
                          <a:sym typeface="Calibri"/>
                        </a:rPr>
                        <a:t> ikut serta dalam kerja kelompok</a:t>
                      </a:r>
                      <a:endParaRPr b="1" sz="1000">
                        <a:solidFill>
                          <a:srgbClr val="FFFFFF"/>
                        </a:solidFill>
                        <a:latin typeface="Calibri"/>
                        <a:ea typeface="Calibri"/>
                        <a:cs typeface="Calibri"/>
                        <a:sym typeface="Calibri"/>
                      </a:endParaRPr>
                    </a:p>
                  </a:txBody>
                  <a:tcPr marT="91425" marB="91425" marR="91425" marL="91425" anchor="ctr">
                    <a:solidFill>
                      <a:srgbClr val="6AA84F"/>
                    </a:solidFill>
                  </a:tcPr>
                </a:tc>
                <a:tc>
                  <a:txBody>
                    <a:bodyPr/>
                    <a:lstStyle/>
                    <a:p>
                      <a:pPr indent="0" lvl="0" marL="0" rtl="0" algn="ctr">
                        <a:spcBef>
                          <a:spcPts val="0"/>
                        </a:spcBef>
                        <a:spcAft>
                          <a:spcPts val="0"/>
                        </a:spcAft>
                        <a:buClr>
                          <a:schemeClr val="dk1"/>
                        </a:buClr>
                        <a:buSzPts val="1100"/>
                        <a:buFont typeface="Arial"/>
                        <a:buNone/>
                      </a:pPr>
                      <a:r>
                        <a:rPr b="1" lang="en" sz="1000">
                          <a:solidFill>
                            <a:srgbClr val="FFFFFF"/>
                          </a:solidFill>
                          <a:latin typeface="Calibri"/>
                          <a:ea typeface="Calibri"/>
                          <a:cs typeface="Calibri"/>
                          <a:sym typeface="Calibri"/>
                        </a:rPr>
                        <a:t>Bersedia berbagi bahan dan alat dengan teman / kelompok lain</a:t>
                      </a:r>
                      <a:endParaRPr b="1" sz="1000">
                        <a:solidFill>
                          <a:srgbClr val="FFFFFF"/>
                        </a:solidFill>
                        <a:latin typeface="Calibri"/>
                        <a:ea typeface="Calibri"/>
                        <a:cs typeface="Calibri"/>
                        <a:sym typeface="Calibri"/>
                      </a:endParaRPr>
                    </a:p>
                  </a:txBody>
                  <a:tcPr marT="91425" marB="91425" marR="91425" marL="91425" anchor="ctr">
                    <a:solidFill>
                      <a:srgbClr val="6AA84F"/>
                    </a:solidFill>
                  </a:tcPr>
                </a:tc>
                <a:tc>
                  <a:txBody>
                    <a:bodyPr/>
                    <a:lstStyle/>
                    <a:p>
                      <a:pPr indent="0" lvl="0" marL="0" rtl="0" algn="ctr">
                        <a:spcBef>
                          <a:spcPts val="0"/>
                        </a:spcBef>
                        <a:spcAft>
                          <a:spcPts val="0"/>
                        </a:spcAft>
                        <a:buClr>
                          <a:schemeClr val="dk1"/>
                        </a:buClr>
                        <a:buSzPts val="1100"/>
                        <a:buFont typeface="Arial"/>
                        <a:buNone/>
                      </a:pPr>
                      <a:r>
                        <a:rPr b="1" lang="en" sz="1000">
                          <a:solidFill>
                            <a:srgbClr val="FFFFFF"/>
                          </a:solidFill>
                          <a:latin typeface="Calibri"/>
                          <a:ea typeface="Calibri"/>
                          <a:cs typeface="Calibri"/>
                          <a:sym typeface="Calibri"/>
                        </a:rPr>
                        <a:t>Memberikan perhatian dan / atau menyemangati teman</a:t>
                      </a:r>
                      <a:endParaRPr b="1" sz="1000">
                        <a:solidFill>
                          <a:srgbClr val="FFFFFF"/>
                        </a:solidFill>
                        <a:latin typeface="Calibri"/>
                        <a:ea typeface="Calibri"/>
                        <a:cs typeface="Calibri"/>
                        <a:sym typeface="Calibri"/>
                      </a:endParaRPr>
                    </a:p>
                  </a:txBody>
                  <a:tcPr marT="91425" marB="91425" marR="91425" marL="91425" anchor="ctr">
                    <a:solidFill>
                      <a:srgbClr val="6AA84F"/>
                    </a:solidFill>
                  </a:tcPr>
                </a:tc>
                <a:tc>
                  <a:txBody>
                    <a:bodyPr/>
                    <a:lstStyle/>
                    <a:p>
                      <a:pPr indent="0" lvl="0" marL="0" rtl="0" algn="ctr">
                        <a:spcBef>
                          <a:spcPts val="0"/>
                        </a:spcBef>
                        <a:spcAft>
                          <a:spcPts val="0"/>
                        </a:spcAft>
                        <a:buNone/>
                      </a:pPr>
                      <a:r>
                        <a:rPr b="1" lang="en" sz="1000">
                          <a:solidFill>
                            <a:srgbClr val="FFFFFF"/>
                          </a:solidFill>
                          <a:latin typeface="Calibri"/>
                          <a:ea typeface="Calibri"/>
                          <a:cs typeface="Calibri"/>
                          <a:sym typeface="Calibri"/>
                        </a:rPr>
                        <a:t>Menolong teman atau kelompok lain yang mengalami kesulitan</a:t>
                      </a:r>
                      <a:endParaRPr b="1" sz="1000">
                        <a:solidFill>
                          <a:srgbClr val="FFFFFF"/>
                        </a:solidFill>
                        <a:latin typeface="Calibri"/>
                        <a:ea typeface="Calibri"/>
                        <a:cs typeface="Calibri"/>
                        <a:sym typeface="Calibri"/>
                      </a:endParaRPr>
                    </a:p>
                  </a:txBody>
                  <a:tcPr marT="91425" marB="91425" marR="91425" marL="91425" anchor="ctr">
                    <a:solidFill>
                      <a:srgbClr val="6AA84F"/>
                    </a:solidFill>
                  </a:tcPr>
                </a:tc>
                <a:tc>
                  <a:txBody>
                    <a:bodyPr/>
                    <a:lstStyle/>
                    <a:p>
                      <a:pPr indent="0" lvl="0" marL="0" rtl="0" algn="ctr">
                        <a:spcBef>
                          <a:spcPts val="0"/>
                        </a:spcBef>
                        <a:spcAft>
                          <a:spcPts val="0"/>
                        </a:spcAft>
                        <a:buNone/>
                      </a:pPr>
                      <a:r>
                        <a:rPr b="1" lang="en" sz="1000">
                          <a:solidFill>
                            <a:srgbClr val="FFFFFF"/>
                          </a:solidFill>
                          <a:latin typeface="Calibri"/>
                          <a:ea typeface="Calibri"/>
                          <a:cs typeface="Calibri"/>
                          <a:sym typeface="Calibri"/>
                        </a:rPr>
                        <a:t>Menjadi penengah ketika teman berbeda pendapat atau berkonflik</a:t>
                      </a:r>
                      <a:endParaRPr b="1" sz="1000">
                        <a:solidFill>
                          <a:srgbClr val="FFFFFF"/>
                        </a:solidFill>
                        <a:latin typeface="Calibri"/>
                        <a:ea typeface="Calibri"/>
                        <a:cs typeface="Calibri"/>
                        <a:sym typeface="Calibri"/>
                      </a:endParaRPr>
                    </a:p>
                  </a:txBody>
                  <a:tcPr marT="91425" marB="91425" marR="91425" marL="91425" anchor="ctr">
                    <a:solidFill>
                      <a:srgbClr val="6AA84F"/>
                    </a:solidFill>
                  </a:tcPr>
                </a:tc>
                <a:tc>
                  <a:txBody>
                    <a:bodyPr/>
                    <a:lstStyle/>
                    <a:p>
                      <a:pPr indent="0" lvl="0" marL="0" rtl="0" algn="ctr">
                        <a:spcBef>
                          <a:spcPts val="0"/>
                        </a:spcBef>
                        <a:spcAft>
                          <a:spcPts val="0"/>
                        </a:spcAft>
                        <a:buClr>
                          <a:schemeClr val="dk1"/>
                        </a:buClr>
                        <a:buSzPts val="1100"/>
                        <a:buFont typeface="Arial"/>
                        <a:buNone/>
                      </a:pPr>
                      <a:r>
                        <a:rPr b="1" lang="en" sz="1000">
                          <a:solidFill>
                            <a:srgbClr val="FFFFFF"/>
                          </a:solidFill>
                          <a:latin typeface="Calibri"/>
                          <a:ea typeface="Calibri"/>
                          <a:cs typeface="Calibri"/>
                          <a:sym typeface="Calibri"/>
                        </a:rPr>
                        <a:t>Mengambil inisiatif untuk memimpin proses kerja kelompok</a:t>
                      </a:r>
                      <a:endParaRPr b="1" sz="1000">
                        <a:solidFill>
                          <a:srgbClr val="FFFFFF"/>
                        </a:solidFill>
                        <a:latin typeface="Calibri"/>
                        <a:ea typeface="Calibri"/>
                        <a:cs typeface="Calibri"/>
                        <a:sym typeface="Calibri"/>
                      </a:endParaRPr>
                    </a:p>
                  </a:txBody>
                  <a:tcPr marT="91425" marB="91425" marR="91425" marL="91425" anchor="ctr">
                    <a:solidFill>
                      <a:srgbClr val="6AA84F"/>
                    </a:solidFill>
                  </a:tcPr>
                </a:tc>
              </a:tr>
              <a:tr h="518125">
                <a:tc>
                  <a:txBody>
                    <a:bodyPr/>
                    <a:lstStyle/>
                    <a:p>
                      <a:pPr indent="0" lvl="0" marL="0" rtl="0" algn="l">
                        <a:spcBef>
                          <a:spcPts val="0"/>
                        </a:spcBef>
                        <a:spcAft>
                          <a:spcPts val="0"/>
                        </a:spcAft>
                        <a:buNone/>
                      </a:pPr>
                      <a:r>
                        <a:rPr lang="en" sz="1100">
                          <a:latin typeface="Calibri"/>
                          <a:ea typeface="Calibri"/>
                          <a:cs typeface="Calibri"/>
                          <a:sym typeface="Calibri"/>
                        </a:rPr>
                        <a:t>Zubaeda*</a:t>
                      </a:r>
                      <a:endParaRPr sz="1100">
                        <a:latin typeface="Calibri"/>
                        <a:ea typeface="Calibri"/>
                        <a:cs typeface="Calibri"/>
                        <a:sym typeface="Calibri"/>
                      </a:endParaRPr>
                    </a:p>
                  </a:txBody>
                  <a:tcPr marT="91425" marB="91425" marR="91425" marL="91425">
                    <a:solidFill>
                      <a:srgbClr val="D9EAD3"/>
                    </a:solidFill>
                  </a:tcPr>
                </a:tc>
                <a:tc>
                  <a:txBody>
                    <a:bodyPr/>
                    <a:lstStyle/>
                    <a:p>
                      <a:pPr indent="0" lvl="0" marL="0" rtl="0" algn="l">
                        <a:spcBef>
                          <a:spcPts val="0"/>
                        </a:spcBef>
                        <a:spcAft>
                          <a:spcPts val="0"/>
                        </a:spcAft>
                        <a:buNone/>
                      </a:pPr>
                      <a:r>
                        <a:t/>
                      </a:r>
                      <a:endParaRPr sz="1100">
                        <a:latin typeface="Calibri"/>
                        <a:ea typeface="Calibri"/>
                        <a:cs typeface="Calibri"/>
                        <a:sym typeface="Calibri"/>
                      </a:endParaRPr>
                    </a:p>
                  </a:txBody>
                  <a:tcPr marT="91425" marB="91425" marR="91425" marL="91425">
                    <a:solidFill>
                      <a:srgbClr val="D9EAD3"/>
                    </a:solidFill>
                  </a:tcPr>
                </a:tc>
                <a:tc>
                  <a:txBody>
                    <a:bodyPr/>
                    <a:lstStyle/>
                    <a:p>
                      <a:pPr indent="0" lvl="0" marL="0" rtl="0" algn="l">
                        <a:spcBef>
                          <a:spcPts val="0"/>
                        </a:spcBef>
                        <a:spcAft>
                          <a:spcPts val="0"/>
                        </a:spcAft>
                        <a:buNone/>
                      </a:pPr>
                      <a:r>
                        <a:t/>
                      </a:r>
                      <a:endParaRPr sz="1100">
                        <a:latin typeface="Calibri"/>
                        <a:ea typeface="Calibri"/>
                        <a:cs typeface="Calibri"/>
                        <a:sym typeface="Calibri"/>
                      </a:endParaRPr>
                    </a:p>
                  </a:txBody>
                  <a:tcPr marT="91425" marB="91425" marR="91425" marL="91425">
                    <a:solidFill>
                      <a:srgbClr val="D9EAD3"/>
                    </a:solidFill>
                  </a:tcPr>
                </a:tc>
                <a:tc>
                  <a:txBody>
                    <a:bodyPr/>
                    <a:lstStyle/>
                    <a:p>
                      <a:pPr indent="0" lvl="0" marL="0" rtl="0" algn="l">
                        <a:spcBef>
                          <a:spcPts val="0"/>
                        </a:spcBef>
                        <a:spcAft>
                          <a:spcPts val="0"/>
                        </a:spcAft>
                        <a:buNone/>
                      </a:pPr>
                      <a:r>
                        <a:t/>
                      </a:r>
                      <a:endParaRPr sz="1100">
                        <a:latin typeface="Calibri"/>
                        <a:ea typeface="Calibri"/>
                        <a:cs typeface="Calibri"/>
                        <a:sym typeface="Calibri"/>
                      </a:endParaRPr>
                    </a:p>
                  </a:txBody>
                  <a:tcPr marT="91425" marB="91425" marR="91425" marL="91425">
                    <a:solidFill>
                      <a:srgbClr val="D9EAD3"/>
                    </a:solidFill>
                  </a:tcPr>
                </a:tc>
                <a:tc>
                  <a:txBody>
                    <a:bodyPr/>
                    <a:lstStyle/>
                    <a:p>
                      <a:pPr indent="0" lvl="0" marL="0" rtl="0" algn="l">
                        <a:spcBef>
                          <a:spcPts val="0"/>
                        </a:spcBef>
                        <a:spcAft>
                          <a:spcPts val="0"/>
                        </a:spcAft>
                        <a:buClr>
                          <a:schemeClr val="dk1"/>
                        </a:buClr>
                        <a:buSzPts val="1100"/>
                        <a:buFont typeface="Arial"/>
                        <a:buNone/>
                      </a:pPr>
                      <a:r>
                        <a:t/>
                      </a:r>
                      <a:endParaRPr sz="1100">
                        <a:latin typeface="Calibri"/>
                        <a:ea typeface="Calibri"/>
                        <a:cs typeface="Calibri"/>
                        <a:sym typeface="Calibri"/>
                      </a:endParaRPr>
                    </a:p>
                  </a:txBody>
                  <a:tcPr marT="91425" marB="91425" marR="91425" marL="91425">
                    <a:solidFill>
                      <a:srgbClr val="D9EAD3"/>
                    </a:solidFill>
                  </a:tcPr>
                </a:tc>
                <a:tc>
                  <a:txBody>
                    <a:bodyPr/>
                    <a:lstStyle/>
                    <a:p>
                      <a:pPr indent="0" lvl="0" marL="0" rtl="0" algn="l">
                        <a:spcBef>
                          <a:spcPts val="0"/>
                        </a:spcBef>
                        <a:spcAft>
                          <a:spcPts val="0"/>
                        </a:spcAft>
                        <a:buNone/>
                      </a:pPr>
                      <a:r>
                        <a:t/>
                      </a:r>
                      <a:endParaRPr sz="1100">
                        <a:latin typeface="Calibri"/>
                        <a:ea typeface="Calibri"/>
                        <a:cs typeface="Calibri"/>
                        <a:sym typeface="Calibri"/>
                      </a:endParaRPr>
                    </a:p>
                  </a:txBody>
                  <a:tcPr marT="91425" marB="91425" marR="91425" marL="91425">
                    <a:solidFill>
                      <a:srgbClr val="D9EAD3"/>
                    </a:solidFill>
                  </a:tcPr>
                </a:tc>
                <a:tc>
                  <a:txBody>
                    <a:bodyPr/>
                    <a:lstStyle/>
                    <a:p>
                      <a:pPr indent="0" lvl="0" marL="0" rtl="0" algn="ctr">
                        <a:spcBef>
                          <a:spcPts val="0"/>
                        </a:spcBef>
                        <a:spcAft>
                          <a:spcPts val="0"/>
                        </a:spcAft>
                        <a:buNone/>
                      </a:pPr>
                      <a:r>
                        <a:rPr lang="en" sz="1100">
                          <a:latin typeface="Calibri"/>
                          <a:ea typeface="Calibri"/>
                          <a:cs typeface="Calibri"/>
                          <a:sym typeface="Calibri"/>
                        </a:rPr>
                        <a:t>V</a:t>
                      </a:r>
                      <a:endParaRPr sz="1100">
                        <a:latin typeface="Calibri"/>
                        <a:ea typeface="Calibri"/>
                        <a:cs typeface="Calibri"/>
                        <a:sym typeface="Calibri"/>
                      </a:endParaRPr>
                    </a:p>
                  </a:txBody>
                  <a:tcPr marT="91425" marB="91425" marR="91425" marL="91425">
                    <a:solidFill>
                      <a:srgbClr val="D9EAD3"/>
                    </a:solidFill>
                  </a:tcPr>
                </a:tc>
                <a:tc>
                  <a:txBody>
                    <a:bodyPr/>
                    <a:lstStyle/>
                    <a:p>
                      <a:pPr indent="0" lvl="0" marL="0" rtl="0" algn="l">
                        <a:spcBef>
                          <a:spcPts val="0"/>
                        </a:spcBef>
                        <a:spcAft>
                          <a:spcPts val="0"/>
                        </a:spcAft>
                        <a:buNone/>
                      </a:pPr>
                      <a:r>
                        <a:t/>
                      </a:r>
                      <a:endParaRPr sz="1100">
                        <a:latin typeface="Calibri"/>
                        <a:ea typeface="Calibri"/>
                        <a:cs typeface="Calibri"/>
                        <a:sym typeface="Calibri"/>
                      </a:endParaRPr>
                    </a:p>
                  </a:txBody>
                  <a:tcPr marT="91425" marB="91425" marR="91425" marL="91425">
                    <a:solidFill>
                      <a:srgbClr val="D9EAD3"/>
                    </a:solidFill>
                  </a:tcPr>
                </a:tc>
              </a:tr>
              <a:tr h="370600">
                <a:tc>
                  <a:txBody>
                    <a:bodyPr/>
                    <a:lstStyle/>
                    <a:p>
                      <a:pPr indent="0" lvl="0" marL="0" rtl="0" algn="l">
                        <a:spcBef>
                          <a:spcPts val="0"/>
                        </a:spcBef>
                        <a:spcAft>
                          <a:spcPts val="0"/>
                        </a:spcAft>
                        <a:buNone/>
                      </a:pPr>
                      <a:r>
                        <a:rPr lang="en" sz="1100">
                          <a:latin typeface="Calibri"/>
                          <a:ea typeface="Calibri"/>
                          <a:cs typeface="Calibri"/>
                          <a:sym typeface="Calibri"/>
                        </a:rPr>
                        <a:t>Poltak*</a:t>
                      </a:r>
                      <a:endParaRPr sz="1100">
                        <a:latin typeface="Calibri"/>
                        <a:ea typeface="Calibri"/>
                        <a:cs typeface="Calibri"/>
                        <a:sym typeface="Calibri"/>
                      </a:endParaRPr>
                    </a:p>
                  </a:txBody>
                  <a:tcPr marT="91425" marB="91425" marR="91425" marL="91425">
                    <a:solidFill>
                      <a:srgbClr val="D9EAD3"/>
                    </a:solidFill>
                  </a:tcPr>
                </a:tc>
                <a:tc>
                  <a:txBody>
                    <a:bodyPr/>
                    <a:lstStyle/>
                    <a:p>
                      <a:pPr indent="0" lvl="0" marL="0" rtl="0" algn="l">
                        <a:spcBef>
                          <a:spcPts val="0"/>
                        </a:spcBef>
                        <a:spcAft>
                          <a:spcPts val="0"/>
                        </a:spcAft>
                        <a:buNone/>
                      </a:pPr>
                      <a:r>
                        <a:t/>
                      </a:r>
                      <a:endParaRPr sz="1100">
                        <a:latin typeface="Calibri"/>
                        <a:ea typeface="Calibri"/>
                        <a:cs typeface="Calibri"/>
                        <a:sym typeface="Calibri"/>
                      </a:endParaRPr>
                    </a:p>
                  </a:txBody>
                  <a:tcPr marT="91425" marB="91425" marR="91425" marL="91425">
                    <a:solidFill>
                      <a:srgbClr val="D9EAD3"/>
                    </a:solidFill>
                  </a:tcPr>
                </a:tc>
                <a:tc>
                  <a:txBody>
                    <a:bodyPr/>
                    <a:lstStyle/>
                    <a:p>
                      <a:pPr indent="0" lvl="0" marL="0" rtl="0" algn="l">
                        <a:spcBef>
                          <a:spcPts val="0"/>
                        </a:spcBef>
                        <a:spcAft>
                          <a:spcPts val="0"/>
                        </a:spcAft>
                        <a:buNone/>
                      </a:pPr>
                      <a:r>
                        <a:t/>
                      </a:r>
                      <a:endParaRPr sz="1100">
                        <a:latin typeface="Calibri"/>
                        <a:ea typeface="Calibri"/>
                        <a:cs typeface="Calibri"/>
                        <a:sym typeface="Calibri"/>
                      </a:endParaRPr>
                    </a:p>
                  </a:txBody>
                  <a:tcPr marT="91425" marB="91425" marR="91425" marL="91425">
                    <a:solidFill>
                      <a:srgbClr val="D9EAD3"/>
                    </a:solidFill>
                  </a:tcPr>
                </a:tc>
                <a:tc>
                  <a:txBody>
                    <a:bodyPr/>
                    <a:lstStyle/>
                    <a:p>
                      <a:pPr indent="0" lvl="0" marL="0" rtl="0" algn="ctr">
                        <a:spcBef>
                          <a:spcPts val="0"/>
                        </a:spcBef>
                        <a:spcAft>
                          <a:spcPts val="0"/>
                        </a:spcAft>
                        <a:buNone/>
                      </a:pPr>
                      <a:r>
                        <a:rPr lang="en" sz="1100">
                          <a:latin typeface="Calibri"/>
                          <a:ea typeface="Calibri"/>
                          <a:cs typeface="Calibri"/>
                          <a:sym typeface="Calibri"/>
                        </a:rPr>
                        <a:t>V</a:t>
                      </a:r>
                      <a:endParaRPr sz="1100">
                        <a:latin typeface="Calibri"/>
                        <a:ea typeface="Calibri"/>
                        <a:cs typeface="Calibri"/>
                        <a:sym typeface="Calibri"/>
                      </a:endParaRPr>
                    </a:p>
                  </a:txBody>
                  <a:tcPr marT="91425" marB="91425" marR="91425" marL="91425">
                    <a:solidFill>
                      <a:srgbClr val="D9EAD3"/>
                    </a:solidFill>
                  </a:tcPr>
                </a:tc>
                <a:tc>
                  <a:txBody>
                    <a:bodyPr/>
                    <a:lstStyle/>
                    <a:p>
                      <a:pPr indent="0" lvl="0" marL="0" rtl="0" algn="l">
                        <a:spcBef>
                          <a:spcPts val="0"/>
                        </a:spcBef>
                        <a:spcAft>
                          <a:spcPts val="0"/>
                        </a:spcAft>
                        <a:buNone/>
                      </a:pPr>
                      <a:r>
                        <a:t/>
                      </a:r>
                      <a:endParaRPr sz="1100">
                        <a:latin typeface="Calibri"/>
                        <a:ea typeface="Calibri"/>
                        <a:cs typeface="Calibri"/>
                        <a:sym typeface="Calibri"/>
                      </a:endParaRPr>
                    </a:p>
                  </a:txBody>
                  <a:tcPr marT="91425" marB="91425" marR="91425" marL="91425">
                    <a:solidFill>
                      <a:srgbClr val="D9EAD3"/>
                    </a:solidFill>
                  </a:tcPr>
                </a:tc>
                <a:tc>
                  <a:txBody>
                    <a:bodyPr/>
                    <a:lstStyle/>
                    <a:p>
                      <a:pPr indent="0" lvl="0" marL="0" rtl="0" algn="l">
                        <a:spcBef>
                          <a:spcPts val="0"/>
                        </a:spcBef>
                        <a:spcAft>
                          <a:spcPts val="0"/>
                        </a:spcAft>
                        <a:buNone/>
                      </a:pPr>
                      <a:r>
                        <a:t/>
                      </a:r>
                      <a:endParaRPr sz="1100">
                        <a:latin typeface="Calibri"/>
                        <a:ea typeface="Calibri"/>
                        <a:cs typeface="Calibri"/>
                        <a:sym typeface="Calibri"/>
                      </a:endParaRPr>
                    </a:p>
                  </a:txBody>
                  <a:tcPr marT="91425" marB="91425" marR="91425" marL="91425">
                    <a:solidFill>
                      <a:srgbClr val="D9EAD3"/>
                    </a:solidFill>
                  </a:tcPr>
                </a:tc>
                <a:tc>
                  <a:txBody>
                    <a:bodyPr/>
                    <a:lstStyle/>
                    <a:p>
                      <a:pPr indent="0" lvl="0" marL="0" rtl="0" algn="l">
                        <a:spcBef>
                          <a:spcPts val="0"/>
                        </a:spcBef>
                        <a:spcAft>
                          <a:spcPts val="0"/>
                        </a:spcAft>
                        <a:buNone/>
                      </a:pPr>
                      <a:r>
                        <a:t/>
                      </a:r>
                      <a:endParaRPr sz="1100">
                        <a:latin typeface="Calibri"/>
                        <a:ea typeface="Calibri"/>
                        <a:cs typeface="Calibri"/>
                        <a:sym typeface="Calibri"/>
                      </a:endParaRPr>
                    </a:p>
                  </a:txBody>
                  <a:tcPr marT="91425" marB="91425" marR="91425" marL="91425">
                    <a:solidFill>
                      <a:srgbClr val="D9EAD3"/>
                    </a:solidFill>
                  </a:tcPr>
                </a:tc>
                <a:tc>
                  <a:txBody>
                    <a:bodyPr/>
                    <a:lstStyle/>
                    <a:p>
                      <a:pPr indent="0" lvl="0" marL="0" rtl="0" algn="l">
                        <a:spcBef>
                          <a:spcPts val="0"/>
                        </a:spcBef>
                        <a:spcAft>
                          <a:spcPts val="0"/>
                        </a:spcAft>
                        <a:buNone/>
                      </a:pPr>
                      <a:r>
                        <a:t/>
                      </a:r>
                      <a:endParaRPr sz="1100">
                        <a:latin typeface="Calibri"/>
                        <a:ea typeface="Calibri"/>
                        <a:cs typeface="Calibri"/>
                        <a:sym typeface="Calibri"/>
                      </a:endParaRPr>
                    </a:p>
                  </a:txBody>
                  <a:tcPr marT="91425" marB="91425" marR="91425" marL="91425">
                    <a:solidFill>
                      <a:srgbClr val="D9EAD3"/>
                    </a:solidFill>
                  </a:tcPr>
                </a:tc>
              </a:tr>
            </a:tbl>
          </a:graphicData>
        </a:graphic>
      </p:graphicFrame>
      <p:sp>
        <p:nvSpPr>
          <p:cNvPr id="640" name="Google Shape;640;p57"/>
          <p:cNvSpPr txBox="1"/>
          <p:nvPr>
            <p:ph idx="12" type="sldNum"/>
          </p:nvPr>
        </p:nvSpPr>
        <p:spPr>
          <a:xfrm>
            <a:off x="8548658" y="47394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4" name="Shape 644"/>
        <p:cNvGrpSpPr/>
        <p:nvPr/>
      </p:nvGrpSpPr>
      <p:grpSpPr>
        <a:xfrm>
          <a:off x="0" y="0"/>
          <a:ext cx="0" cy="0"/>
          <a:chOff x="0" y="0"/>
          <a:chExt cx="0" cy="0"/>
        </a:xfrm>
      </p:grpSpPr>
      <p:sp>
        <p:nvSpPr>
          <p:cNvPr id="645" name="Google Shape;645;p58"/>
          <p:cNvSpPr txBox="1"/>
          <p:nvPr>
            <p:ph idx="2" type="body"/>
          </p:nvPr>
        </p:nvSpPr>
        <p:spPr>
          <a:xfrm>
            <a:off x="4527600" y="85675"/>
            <a:ext cx="4397700" cy="50577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lang="en" sz="900">
                <a:solidFill>
                  <a:schemeClr val="dk1"/>
                </a:solidFill>
                <a:latin typeface="Calibri"/>
                <a:ea typeface="Calibri"/>
                <a:cs typeface="Calibri"/>
                <a:sym typeface="Calibri"/>
              </a:rPr>
              <a:t>Hlm 23-24</a:t>
            </a:r>
            <a:endParaRPr b="1" sz="900">
              <a:solidFill>
                <a:schemeClr val="dk1"/>
              </a:solidFill>
              <a:latin typeface="Calibri"/>
              <a:ea typeface="Calibri"/>
              <a:cs typeface="Calibri"/>
              <a:sym typeface="Calibri"/>
            </a:endParaRPr>
          </a:p>
          <a:p>
            <a:pPr indent="0" lvl="0" marL="0" rtl="0" algn="l">
              <a:lnSpc>
                <a:spcPct val="100000"/>
              </a:lnSpc>
              <a:spcBef>
                <a:spcPts val="0"/>
              </a:spcBef>
              <a:spcAft>
                <a:spcPts val="0"/>
              </a:spcAft>
              <a:buNone/>
            </a:pPr>
            <a:r>
              <a:rPr lang="en" sz="900">
                <a:solidFill>
                  <a:schemeClr val="dk1"/>
                </a:solidFill>
                <a:latin typeface="Calibri"/>
                <a:ea typeface="Calibri"/>
                <a:cs typeface="Calibri"/>
                <a:sym typeface="Calibri"/>
              </a:rPr>
              <a:t>World Wildlife Fund. 2015. Animals Affected by Climate Change. </a:t>
            </a:r>
            <a:r>
              <a:rPr lang="en" sz="900" u="sng">
                <a:solidFill>
                  <a:schemeClr val="accent5"/>
                </a:solidFill>
                <a:latin typeface="Calibri"/>
                <a:ea typeface="Calibri"/>
                <a:cs typeface="Calibri"/>
                <a:sym typeface="Calibri"/>
                <a:hlinkClick r:id="rId3">
                  <a:extLst>
                    <a:ext uri="{A12FA001-AC4F-418D-AE19-62706E023703}">
                      <ahyp:hlinkClr val="tx"/>
                    </a:ext>
                  </a:extLst>
                </a:hlinkClick>
              </a:rPr>
              <a:t>https://www.worldwildlife.org/magazine/issues/fall-2015/articles/animals-affected-by-climate-change</a:t>
            </a:r>
            <a:r>
              <a:rPr lang="en" sz="900">
                <a:solidFill>
                  <a:schemeClr val="dk1"/>
                </a:solidFill>
                <a:latin typeface="Calibri"/>
                <a:ea typeface="Calibri"/>
                <a:cs typeface="Calibri"/>
                <a:sym typeface="Calibri"/>
              </a:rPr>
              <a:t> </a:t>
            </a:r>
            <a:endParaRPr sz="900">
              <a:solidFill>
                <a:schemeClr val="dk1"/>
              </a:solidFill>
              <a:latin typeface="Calibri"/>
              <a:ea typeface="Calibri"/>
              <a:cs typeface="Calibri"/>
              <a:sym typeface="Calibri"/>
            </a:endParaRPr>
          </a:p>
          <a:p>
            <a:pPr indent="0" lvl="0" marL="0" rtl="0" algn="l">
              <a:lnSpc>
                <a:spcPct val="100000"/>
              </a:lnSpc>
              <a:spcBef>
                <a:spcPts val="0"/>
              </a:spcBef>
              <a:spcAft>
                <a:spcPts val="0"/>
              </a:spcAft>
              <a:buNone/>
            </a:pPr>
            <a:r>
              <a:rPr b="1" lang="en" sz="900">
                <a:solidFill>
                  <a:schemeClr val="dk1"/>
                </a:solidFill>
                <a:latin typeface="Calibri"/>
                <a:ea typeface="Calibri"/>
                <a:cs typeface="Calibri"/>
                <a:sym typeface="Calibri"/>
              </a:rPr>
              <a:t>Hlm 26</a:t>
            </a:r>
            <a:endParaRPr b="1" sz="900">
              <a:solidFill>
                <a:schemeClr val="dk1"/>
              </a:solidFill>
              <a:latin typeface="Calibri"/>
              <a:ea typeface="Calibri"/>
              <a:cs typeface="Calibri"/>
              <a:sym typeface="Calibri"/>
            </a:endParaRPr>
          </a:p>
          <a:p>
            <a:pPr indent="0" lvl="0" marL="0" rtl="0" algn="l">
              <a:lnSpc>
                <a:spcPct val="100000"/>
              </a:lnSpc>
              <a:spcBef>
                <a:spcPts val="0"/>
              </a:spcBef>
              <a:spcAft>
                <a:spcPts val="0"/>
              </a:spcAft>
              <a:buNone/>
            </a:pPr>
            <a:r>
              <a:rPr lang="en" sz="900">
                <a:solidFill>
                  <a:schemeClr val="dk1"/>
                </a:solidFill>
                <a:latin typeface="Calibri"/>
                <a:ea typeface="Calibri"/>
                <a:cs typeface="Calibri"/>
                <a:sym typeface="Calibri"/>
              </a:rPr>
              <a:t>Peyo. 1986. Petualangan Astrosmurf</a:t>
            </a:r>
            <a:endParaRPr sz="900">
              <a:solidFill>
                <a:schemeClr val="dk1"/>
              </a:solidFill>
              <a:latin typeface="Calibri"/>
              <a:ea typeface="Calibri"/>
              <a:cs typeface="Calibri"/>
              <a:sym typeface="Calibri"/>
            </a:endParaRPr>
          </a:p>
          <a:p>
            <a:pPr indent="0" lvl="0" marL="0" rtl="0" algn="l">
              <a:lnSpc>
                <a:spcPct val="100000"/>
              </a:lnSpc>
              <a:spcBef>
                <a:spcPts val="0"/>
              </a:spcBef>
              <a:spcAft>
                <a:spcPts val="0"/>
              </a:spcAft>
              <a:buNone/>
            </a:pPr>
            <a:r>
              <a:rPr lang="en" sz="900">
                <a:solidFill>
                  <a:schemeClr val="dk1"/>
                </a:solidFill>
                <a:latin typeface="Calibri"/>
                <a:ea typeface="Calibri"/>
                <a:cs typeface="Calibri"/>
                <a:sym typeface="Calibri"/>
              </a:rPr>
              <a:t>Robertson, F. 2015. THe Tale of Two Beasts. </a:t>
            </a:r>
            <a:r>
              <a:rPr lang="en" sz="900" u="sng">
                <a:solidFill>
                  <a:schemeClr val="hlink"/>
                </a:solidFill>
                <a:latin typeface="Calibri"/>
                <a:ea typeface="Calibri"/>
                <a:cs typeface="Calibri"/>
                <a:sym typeface="Calibri"/>
                <a:hlinkClick r:id="rId4"/>
              </a:rPr>
              <a:t>https://www.youtube.com/watch?v=zCkOocQGtDU</a:t>
            </a:r>
            <a:r>
              <a:rPr lang="en" sz="900">
                <a:solidFill>
                  <a:schemeClr val="dk1"/>
                </a:solidFill>
                <a:latin typeface="Calibri"/>
                <a:ea typeface="Calibri"/>
                <a:cs typeface="Calibri"/>
                <a:sym typeface="Calibri"/>
              </a:rPr>
              <a:t> </a:t>
            </a:r>
            <a:endParaRPr sz="900">
              <a:solidFill>
                <a:schemeClr val="dk1"/>
              </a:solidFill>
              <a:latin typeface="Calibri"/>
              <a:ea typeface="Calibri"/>
              <a:cs typeface="Calibri"/>
              <a:sym typeface="Calibri"/>
            </a:endParaRPr>
          </a:p>
          <a:p>
            <a:pPr indent="0" lvl="0" marL="0" rtl="0" algn="l">
              <a:lnSpc>
                <a:spcPct val="100000"/>
              </a:lnSpc>
              <a:spcBef>
                <a:spcPts val="0"/>
              </a:spcBef>
              <a:spcAft>
                <a:spcPts val="0"/>
              </a:spcAft>
              <a:buNone/>
            </a:pPr>
            <a:r>
              <a:rPr lang="en" sz="900">
                <a:solidFill>
                  <a:schemeClr val="dk1"/>
                </a:solidFill>
                <a:latin typeface="Calibri"/>
                <a:ea typeface="Calibri"/>
                <a:cs typeface="Calibri"/>
                <a:sym typeface="Calibri"/>
              </a:rPr>
              <a:t>Agustin, A. 2015. Aku Suka Caramu. Litara Foundation</a:t>
            </a:r>
            <a:endParaRPr sz="900">
              <a:solidFill>
                <a:schemeClr val="dk1"/>
              </a:solidFill>
              <a:latin typeface="Calibri"/>
              <a:ea typeface="Calibri"/>
              <a:cs typeface="Calibri"/>
              <a:sym typeface="Calibri"/>
            </a:endParaRPr>
          </a:p>
          <a:p>
            <a:pPr indent="0" lvl="0" marL="0" rtl="0" algn="l">
              <a:lnSpc>
                <a:spcPct val="100000"/>
              </a:lnSpc>
              <a:spcBef>
                <a:spcPts val="0"/>
              </a:spcBef>
              <a:spcAft>
                <a:spcPts val="0"/>
              </a:spcAft>
              <a:buNone/>
            </a:pPr>
            <a:r>
              <a:rPr lang="en" sz="900">
                <a:solidFill>
                  <a:schemeClr val="dk1"/>
                </a:solidFill>
                <a:latin typeface="Calibri"/>
                <a:ea typeface="Calibri"/>
                <a:cs typeface="Calibri"/>
                <a:sym typeface="Calibri"/>
              </a:rPr>
              <a:t>Rosenthal, A.K. 2009. Duck!Rabbit! </a:t>
            </a:r>
            <a:r>
              <a:rPr lang="en" sz="900" u="sng">
                <a:solidFill>
                  <a:schemeClr val="hlink"/>
                </a:solidFill>
                <a:latin typeface="Calibri"/>
                <a:ea typeface="Calibri"/>
                <a:cs typeface="Calibri"/>
                <a:sym typeface="Calibri"/>
                <a:hlinkClick r:id="rId5"/>
              </a:rPr>
              <a:t>https://www.youtube.com/watch?v=36AqMX5uua4</a:t>
            </a:r>
            <a:r>
              <a:rPr lang="en" sz="900">
                <a:solidFill>
                  <a:schemeClr val="dk1"/>
                </a:solidFill>
                <a:latin typeface="Calibri"/>
                <a:ea typeface="Calibri"/>
                <a:cs typeface="Calibri"/>
                <a:sym typeface="Calibri"/>
              </a:rPr>
              <a:t> </a:t>
            </a:r>
            <a:endParaRPr sz="900">
              <a:solidFill>
                <a:schemeClr val="dk1"/>
              </a:solidFill>
              <a:latin typeface="Calibri"/>
              <a:ea typeface="Calibri"/>
              <a:cs typeface="Calibri"/>
              <a:sym typeface="Calibri"/>
            </a:endParaRPr>
          </a:p>
          <a:p>
            <a:pPr indent="0" lvl="0" marL="0" rtl="0" algn="l">
              <a:lnSpc>
                <a:spcPct val="100000"/>
              </a:lnSpc>
              <a:spcBef>
                <a:spcPts val="0"/>
              </a:spcBef>
              <a:spcAft>
                <a:spcPts val="0"/>
              </a:spcAft>
              <a:buNone/>
            </a:pPr>
            <a:r>
              <a:rPr b="1" lang="en" sz="900">
                <a:solidFill>
                  <a:schemeClr val="dk1"/>
                </a:solidFill>
                <a:latin typeface="Calibri"/>
                <a:ea typeface="Calibri"/>
                <a:cs typeface="Calibri"/>
                <a:sym typeface="Calibri"/>
              </a:rPr>
              <a:t>Hlm 28</a:t>
            </a:r>
            <a:endParaRPr b="1" sz="900">
              <a:solidFill>
                <a:schemeClr val="dk1"/>
              </a:solidFill>
              <a:latin typeface="Calibri"/>
              <a:ea typeface="Calibri"/>
              <a:cs typeface="Calibri"/>
              <a:sym typeface="Calibri"/>
            </a:endParaRPr>
          </a:p>
          <a:p>
            <a:pPr indent="0" lvl="0" marL="0" rtl="0" algn="l">
              <a:lnSpc>
                <a:spcPct val="100000"/>
              </a:lnSpc>
              <a:spcBef>
                <a:spcPts val="0"/>
              </a:spcBef>
              <a:spcAft>
                <a:spcPts val="0"/>
              </a:spcAft>
              <a:buClr>
                <a:schemeClr val="dk1"/>
              </a:buClr>
              <a:buSzPts val="1100"/>
              <a:buFont typeface="Arial"/>
              <a:buNone/>
            </a:pPr>
            <a:r>
              <a:rPr lang="en" sz="900" u="sng">
                <a:solidFill>
                  <a:schemeClr val="hlink"/>
                </a:solidFill>
                <a:hlinkClick r:id="rId6"/>
              </a:rPr>
              <a:t>https://nationalgeographic.grid.id/read/132273750/saya-pilih-bumi-mengenal-5-aktivis-lingkungan-muda-yang-menginspirasi?page=all</a:t>
            </a:r>
            <a:r>
              <a:rPr lang="en" sz="900"/>
              <a:t> </a:t>
            </a:r>
            <a:endParaRPr sz="900"/>
          </a:p>
          <a:p>
            <a:pPr indent="0" lvl="0" marL="0" rtl="0" algn="l">
              <a:lnSpc>
                <a:spcPct val="100000"/>
              </a:lnSpc>
              <a:spcBef>
                <a:spcPts val="0"/>
              </a:spcBef>
              <a:spcAft>
                <a:spcPts val="0"/>
              </a:spcAft>
              <a:buClr>
                <a:schemeClr val="dk1"/>
              </a:buClr>
              <a:buSzPts val="1100"/>
              <a:buFont typeface="Arial"/>
              <a:buNone/>
            </a:pPr>
            <a:r>
              <a:rPr lang="en" sz="900" u="sng">
                <a:solidFill>
                  <a:schemeClr val="hlink"/>
                </a:solidFill>
                <a:hlinkClick r:id="rId7"/>
              </a:rPr>
              <a:t>https://mediaindonesia.com/weekend/231587/deretan-aktivis-muda-lingkungan-dari-indonesia-pun-ada</a:t>
            </a:r>
            <a:r>
              <a:rPr lang="en" sz="900"/>
              <a:t> </a:t>
            </a:r>
            <a:endParaRPr sz="900"/>
          </a:p>
          <a:p>
            <a:pPr indent="0" lvl="0" marL="0" rtl="0" algn="l">
              <a:lnSpc>
                <a:spcPct val="100000"/>
              </a:lnSpc>
              <a:spcBef>
                <a:spcPts val="0"/>
              </a:spcBef>
              <a:spcAft>
                <a:spcPts val="0"/>
              </a:spcAft>
              <a:buNone/>
            </a:pPr>
            <a:r>
              <a:rPr lang="en" sz="900" u="sng">
                <a:solidFill>
                  <a:schemeClr val="hlink"/>
                </a:solidFill>
                <a:hlinkClick r:id="rId8"/>
              </a:rPr>
              <a:t>https://www.euronews.com/living/2020/08/18/move-over-greta-7-young-activists-you-didn-t-know-about</a:t>
            </a:r>
            <a:endParaRPr sz="900"/>
          </a:p>
          <a:p>
            <a:pPr indent="0" lvl="0" marL="0" rtl="0" algn="l">
              <a:lnSpc>
                <a:spcPct val="100000"/>
              </a:lnSpc>
              <a:spcBef>
                <a:spcPts val="0"/>
              </a:spcBef>
              <a:spcAft>
                <a:spcPts val="0"/>
              </a:spcAft>
              <a:buClr>
                <a:schemeClr val="dk1"/>
              </a:buClr>
              <a:buSzPts val="1100"/>
              <a:buFont typeface="Arial"/>
              <a:buNone/>
            </a:pPr>
            <a:r>
              <a:rPr b="1" lang="en" sz="900">
                <a:latin typeface="Calibri"/>
                <a:ea typeface="Calibri"/>
                <a:cs typeface="Calibri"/>
                <a:sym typeface="Calibri"/>
              </a:rPr>
              <a:t>Hlm 29</a:t>
            </a:r>
            <a:endParaRPr b="1" sz="900">
              <a:latin typeface="Calibri"/>
              <a:ea typeface="Calibri"/>
              <a:cs typeface="Calibri"/>
              <a:sym typeface="Calibri"/>
            </a:endParaRPr>
          </a:p>
          <a:p>
            <a:pPr indent="0" lvl="0" marL="0" rtl="0" algn="l">
              <a:lnSpc>
                <a:spcPct val="100000"/>
              </a:lnSpc>
              <a:spcBef>
                <a:spcPts val="0"/>
              </a:spcBef>
              <a:spcAft>
                <a:spcPts val="0"/>
              </a:spcAft>
              <a:buNone/>
            </a:pPr>
            <a:r>
              <a:rPr lang="en" sz="900" u="sng">
                <a:solidFill>
                  <a:schemeClr val="accent5"/>
                </a:solidFill>
                <a:latin typeface="Calibri"/>
                <a:ea typeface="Calibri"/>
                <a:cs typeface="Calibri"/>
                <a:sym typeface="Calibri"/>
                <a:hlinkClick r:id="rId9">
                  <a:extLst>
                    <a:ext uri="{A12FA001-AC4F-418D-AE19-62706E023703}">
                      <ahyp:hlinkClr val="tx"/>
                    </a:ext>
                  </a:extLst>
                </a:hlinkClick>
              </a:rPr>
              <a:t>https://boardgame.id/board-game-pemanasan-global-anak/</a:t>
            </a:r>
            <a:endParaRPr sz="900">
              <a:solidFill>
                <a:schemeClr val="dk1"/>
              </a:solidFill>
              <a:latin typeface="Calibri"/>
              <a:ea typeface="Calibri"/>
              <a:cs typeface="Calibri"/>
              <a:sym typeface="Calibri"/>
            </a:endParaRPr>
          </a:p>
          <a:p>
            <a:pPr indent="0" lvl="0" marL="0" rtl="0" algn="l">
              <a:lnSpc>
                <a:spcPct val="100000"/>
              </a:lnSpc>
              <a:spcBef>
                <a:spcPts val="0"/>
              </a:spcBef>
              <a:spcAft>
                <a:spcPts val="0"/>
              </a:spcAft>
              <a:buNone/>
            </a:pPr>
            <a:r>
              <a:rPr b="1" lang="en" sz="900">
                <a:solidFill>
                  <a:schemeClr val="dk1"/>
                </a:solidFill>
                <a:latin typeface="Calibri"/>
                <a:ea typeface="Calibri"/>
                <a:cs typeface="Calibri"/>
                <a:sym typeface="Calibri"/>
              </a:rPr>
              <a:t>Hlm 32-33</a:t>
            </a:r>
            <a:endParaRPr b="1" sz="900">
              <a:solidFill>
                <a:schemeClr val="dk1"/>
              </a:solidFill>
              <a:latin typeface="Calibri"/>
              <a:ea typeface="Calibri"/>
              <a:cs typeface="Calibri"/>
              <a:sym typeface="Calibri"/>
            </a:endParaRPr>
          </a:p>
          <a:p>
            <a:pPr indent="0" lvl="0" marL="0" rtl="0" algn="l">
              <a:lnSpc>
                <a:spcPct val="100000"/>
              </a:lnSpc>
              <a:spcBef>
                <a:spcPts val="0"/>
              </a:spcBef>
              <a:spcAft>
                <a:spcPts val="0"/>
              </a:spcAft>
              <a:buClr>
                <a:schemeClr val="dk1"/>
              </a:buClr>
              <a:buSzPts val="1100"/>
              <a:buFont typeface="Arial"/>
              <a:buNone/>
            </a:pPr>
            <a:r>
              <a:rPr lang="en" sz="900" u="sng">
                <a:solidFill>
                  <a:schemeClr val="hlink"/>
                </a:solidFill>
                <a:latin typeface="Calibri"/>
                <a:ea typeface="Calibri"/>
                <a:cs typeface="Calibri"/>
                <a:sym typeface="Calibri"/>
                <a:hlinkClick r:id="rId10"/>
              </a:rPr>
              <a:t>https://siaga.bnpb.go.id/hkb/po-content/uploads/documents/Buku_Saku-10Jan18_FA.pdf</a:t>
            </a:r>
            <a:r>
              <a:rPr lang="en" sz="900">
                <a:solidFill>
                  <a:schemeClr val="dk1"/>
                </a:solidFill>
                <a:latin typeface="Calibri"/>
                <a:ea typeface="Calibri"/>
                <a:cs typeface="Calibri"/>
                <a:sym typeface="Calibri"/>
              </a:rPr>
              <a:t> </a:t>
            </a:r>
            <a:endParaRPr sz="900">
              <a:solidFill>
                <a:schemeClr val="dk1"/>
              </a:solidFill>
              <a:latin typeface="Calibri"/>
              <a:ea typeface="Calibri"/>
              <a:cs typeface="Calibri"/>
              <a:sym typeface="Calibri"/>
            </a:endParaRPr>
          </a:p>
          <a:p>
            <a:pPr indent="0" lvl="0" marL="0" rtl="0" algn="l">
              <a:lnSpc>
                <a:spcPct val="100000"/>
              </a:lnSpc>
              <a:spcBef>
                <a:spcPts val="0"/>
              </a:spcBef>
              <a:spcAft>
                <a:spcPts val="0"/>
              </a:spcAft>
              <a:buNone/>
            </a:pPr>
            <a:r>
              <a:rPr b="1" lang="en" sz="900">
                <a:latin typeface="Calibri"/>
                <a:ea typeface="Calibri"/>
                <a:cs typeface="Calibri"/>
                <a:sym typeface="Calibri"/>
              </a:rPr>
              <a:t>Hlm 34</a:t>
            </a:r>
            <a:endParaRPr b="1" sz="900">
              <a:latin typeface="Calibri"/>
              <a:ea typeface="Calibri"/>
              <a:cs typeface="Calibri"/>
              <a:sym typeface="Calibri"/>
            </a:endParaRPr>
          </a:p>
          <a:p>
            <a:pPr indent="0" lvl="0" marL="0" rtl="0" algn="l">
              <a:lnSpc>
                <a:spcPct val="100000"/>
              </a:lnSpc>
              <a:spcBef>
                <a:spcPts val="0"/>
              </a:spcBef>
              <a:spcAft>
                <a:spcPts val="0"/>
              </a:spcAft>
              <a:buNone/>
            </a:pPr>
            <a:r>
              <a:rPr lang="en" sz="900" u="sng">
                <a:solidFill>
                  <a:schemeClr val="hlink"/>
                </a:solidFill>
                <a:latin typeface="Calibri"/>
                <a:ea typeface="Calibri"/>
                <a:cs typeface="Calibri"/>
                <a:sym typeface="Calibri"/>
                <a:hlinkClick r:id="rId11"/>
              </a:rPr>
              <a:t>https://bnpb.go.id/uploads/24/siaga-bencana/buku-pembelajaran-spab-indo.pdf</a:t>
            </a:r>
            <a:r>
              <a:rPr lang="en" sz="900">
                <a:latin typeface="Calibri"/>
                <a:ea typeface="Calibri"/>
                <a:cs typeface="Calibri"/>
                <a:sym typeface="Calibri"/>
              </a:rPr>
              <a:t> </a:t>
            </a:r>
            <a:endParaRPr sz="900">
              <a:latin typeface="Calibri"/>
              <a:ea typeface="Calibri"/>
              <a:cs typeface="Calibri"/>
              <a:sym typeface="Calibri"/>
            </a:endParaRPr>
          </a:p>
          <a:p>
            <a:pPr indent="0" lvl="0" marL="0" rtl="0" algn="l">
              <a:lnSpc>
                <a:spcPct val="100000"/>
              </a:lnSpc>
              <a:spcBef>
                <a:spcPts val="0"/>
              </a:spcBef>
              <a:spcAft>
                <a:spcPts val="0"/>
              </a:spcAft>
              <a:buNone/>
            </a:pPr>
            <a:r>
              <a:t/>
            </a:r>
            <a:endParaRPr b="1" sz="900">
              <a:latin typeface="Calibri"/>
              <a:ea typeface="Calibri"/>
              <a:cs typeface="Calibri"/>
              <a:sym typeface="Calibri"/>
            </a:endParaRPr>
          </a:p>
          <a:p>
            <a:pPr indent="0" lvl="0" marL="0" rtl="0" algn="l">
              <a:lnSpc>
                <a:spcPct val="100000"/>
              </a:lnSpc>
              <a:spcBef>
                <a:spcPts val="0"/>
              </a:spcBef>
              <a:spcAft>
                <a:spcPts val="0"/>
              </a:spcAft>
              <a:buNone/>
            </a:pPr>
            <a:r>
              <a:rPr b="1" lang="en" sz="900">
                <a:solidFill>
                  <a:schemeClr val="dk1"/>
                </a:solidFill>
                <a:latin typeface="Calibri"/>
                <a:ea typeface="Calibri"/>
                <a:cs typeface="Calibri"/>
                <a:sym typeface="Calibri"/>
              </a:rPr>
              <a:t>Sumber foto dan gambar</a:t>
            </a:r>
            <a:endParaRPr b="1" sz="900">
              <a:solidFill>
                <a:schemeClr val="dk1"/>
              </a:solidFill>
              <a:latin typeface="Calibri"/>
              <a:ea typeface="Calibri"/>
              <a:cs typeface="Calibri"/>
              <a:sym typeface="Calibri"/>
            </a:endParaRPr>
          </a:p>
          <a:p>
            <a:pPr indent="0" lvl="0" marL="0" rtl="0" algn="l">
              <a:lnSpc>
                <a:spcPct val="100000"/>
              </a:lnSpc>
              <a:spcBef>
                <a:spcPts val="0"/>
              </a:spcBef>
              <a:spcAft>
                <a:spcPts val="0"/>
              </a:spcAft>
              <a:buClr>
                <a:schemeClr val="dk1"/>
              </a:buClr>
              <a:buSzPts val="1100"/>
              <a:buFont typeface="Arial"/>
              <a:buNone/>
            </a:pPr>
            <a:r>
              <a:rPr lang="en" sz="900">
                <a:solidFill>
                  <a:schemeClr val="dk1"/>
                </a:solidFill>
                <a:latin typeface="Calibri"/>
                <a:ea typeface="Calibri"/>
                <a:cs typeface="Calibri"/>
                <a:sym typeface="Calibri"/>
              </a:rPr>
              <a:t>Dokumentasi pribadi</a:t>
            </a:r>
            <a:endParaRPr sz="900">
              <a:solidFill>
                <a:schemeClr val="dk1"/>
              </a:solidFill>
              <a:latin typeface="Calibri"/>
              <a:ea typeface="Calibri"/>
              <a:cs typeface="Calibri"/>
              <a:sym typeface="Calibri"/>
            </a:endParaRPr>
          </a:p>
          <a:p>
            <a:pPr indent="0" lvl="0" marL="0" rtl="0" algn="l">
              <a:lnSpc>
                <a:spcPct val="100000"/>
              </a:lnSpc>
              <a:spcBef>
                <a:spcPts val="0"/>
              </a:spcBef>
              <a:spcAft>
                <a:spcPts val="0"/>
              </a:spcAft>
              <a:buClr>
                <a:schemeClr val="dk1"/>
              </a:buClr>
              <a:buSzPts val="1100"/>
              <a:buFont typeface="Arial"/>
              <a:buNone/>
            </a:pPr>
            <a:r>
              <a:rPr lang="en" sz="900">
                <a:solidFill>
                  <a:schemeClr val="dk1"/>
                </a:solidFill>
                <a:latin typeface="Calibri"/>
                <a:ea typeface="Calibri"/>
                <a:cs typeface="Calibri"/>
                <a:sym typeface="Calibri"/>
              </a:rPr>
              <a:t>Dokumentasi Komunitas Sahabat Kota</a:t>
            </a:r>
            <a:endParaRPr sz="900">
              <a:solidFill>
                <a:schemeClr val="dk1"/>
              </a:solidFill>
              <a:latin typeface="Calibri"/>
              <a:ea typeface="Calibri"/>
              <a:cs typeface="Calibri"/>
              <a:sym typeface="Calibri"/>
            </a:endParaRPr>
          </a:p>
          <a:p>
            <a:pPr indent="0" lvl="0" marL="0" rtl="0" algn="l">
              <a:lnSpc>
                <a:spcPct val="100000"/>
              </a:lnSpc>
              <a:spcBef>
                <a:spcPts val="0"/>
              </a:spcBef>
              <a:spcAft>
                <a:spcPts val="0"/>
              </a:spcAft>
              <a:buNone/>
            </a:pPr>
            <a:r>
              <a:rPr lang="en" sz="900">
                <a:solidFill>
                  <a:schemeClr val="dk1"/>
                </a:solidFill>
                <a:latin typeface="Calibri"/>
                <a:ea typeface="Calibri"/>
                <a:cs typeface="Calibri"/>
                <a:sym typeface="Calibri"/>
              </a:rPr>
              <a:t>Sahabatkota.wordpress.com </a:t>
            </a:r>
            <a:endParaRPr sz="900">
              <a:solidFill>
                <a:schemeClr val="dk1"/>
              </a:solidFill>
              <a:latin typeface="Calibri"/>
              <a:ea typeface="Calibri"/>
              <a:cs typeface="Calibri"/>
              <a:sym typeface="Calibri"/>
            </a:endParaRPr>
          </a:p>
          <a:p>
            <a:pPr indent="0" lvl="0" marL="0" rtl="0" algn="l">
              <a:lnSpc>
                <a:spcPct val="100000"/>
              </a:lnSpc>
              <a:spcBef>
                <a:spcPts val="0"/>
              </a:spcBef>
              <a:spcAft>
                <a:spcPts val="0"/>
              </a:spcAft>
              <a:buClr>
                <a:schemeClr val="dk1"/>
              </a:buClr>
              <a:buSzPts val="1100"/>
              <a:buFont typeface="Arial"/>
              <a:buNone/>
            </a:pPr>
            <a:r>
              <a:rPr lang="en" sz="900">
                <a:solidFill>
                  <a:schemeClr val="dk1"/>
                </a:solidFill>
                <a:latin typeface="Calibri"/>
                <a:ea typeface="Calibri"/>
                <a:cs typeface="Calibri"/>
                <a:sym typeface="Calibri"/>
              </a:rPr>
              <a:t>Weareteachers.com </a:t>
            </a:r>
            <a:endParaRPr sz="900">
              <a:solidFill>
                <a:schemeClr val="dk1"/>
              </a:solidFill>
              <a:latin typeface="Calibri"/>
              <a:ea typeface="Calibri"/>
              <a:cs typeface="Calibri"/>
              <a:sym typeface="Calibri"/>
            </a:endParaRPr>
          </a:p>
          <a:p>
            <a:pPr indent="0" lvl="0" marL="0" rtl="0" algn="l">
              <a:lnSpc>
                <a:spcPct val="100000"/>
              </a:lnSpc>
              <a:spcBef>
                <a:spcPts val="0"/>
              </a:spcBef>
              <a:spcAft>
                <a:spcPts val="0"/>
              </a:spcAft>
              <a:buNone/>
            </a:pPr>
            <a:r>
              <a:rPr lang="en" sz="900">
                <a:solidFill>
                  <a:schemeClr val="dk1"/>
                </a:solidFill>
                <a:latin typeface="Calibri"/>
                <a:ea typeface="Calibri"/>
                <a:cs typeface="Calibri"/>
                <a:sym typeface="Calibri"/>
              </a:rPr>
              <a:t>Rudysugengp.blogspot.com</a:t>
            </a:r>
            <a:endParaRPr sz="900">
              <a:solidFill>
                <a:schemeClr val="dk1"/>
              </a:solidFill>
              <a:latin typeface="Calibri"/>
              <a:ea typeface="Calibri"/>
              <a:cs typeface="Calibri"/>
              <a:sym typeface="Calibri"/>
            </a:endParaRPr>
          </a:p>
          <a:p>
            <a:pPr indent="0" lvl="0" marL="0" rtl="0" algn="l">
              <a:lnSpc>
                <a:spcPct val="100000"/>
              </a:lnSpc>
              <a:spcBef>
                <a:spcPts val="0"/>
              </a:spcBef>
              <a:spcAft>
                <a:spcPts val="0"/>
              </a:spcAft>
              <a:buNone/>
            </a:pPr>
            <a:r>
              <a:rPr lang="en" sz="900">
                <a:solidFill>
                  <a:schemeClr val="dk1"/>
                </a:solidFill>
                <a:latin typeface="Calibri"/>
                <a:ea typeface="Calibri"/>
                <a:cs typeface="Calibri"/>
                <a:sym typeface="Calibri"/>
              </a:rPr>
              <a:t>Kisspng.com</a:t>
            </a:r>
            <a:endParaRPr sz="900">
              <a:solidFill>
                <a:schemeClr val="dk1"/>
              </a:solidFill>
              <a:latin typeface="Calibri"/>
              <a:ea typeface="Calibri"/>
              <a:cs typeface="Calibri"/>
              <a:sym typeface="Calibri"/>
            </a:endParaRPr>
          </a:p>
          <a:p>
            <a:pPr indent="0" lvl="0" marL="0" rtl="0" algn="l">
              <a:lnSpc>
                <a:spcPct val="100000"/>
              </a:lnSpc>
              <a:spcBef>
                <a:spcPts val="0"/>
              </a:spcBef>
              <a:spcAft>
                <a:spcPts val="0"/>
              </a:spcAft>
              <a:buClr>
                <a:schemeClr val="dk1"/>
              </a:buClr>
              <a:buSzPts val="1100"/>
              <a:buFont typeface="Arial"/>
              <a:buNone/>
            </a:pPr>
            <a:r>
              <a:rPr lang="en" sz="900">
                <a:solidFill>
                  <a:schemeClr val="dk1"/>
                </a:solidFill>
                <a:latin typeface="Calibri"/>
                <a:ea typeface="Calibri"/>
                <a:cs typeface="Calibri"/>
                <a:sym typeface="Calibri"/>
              </a:rPr>
              <a:t>Pngtree.com</a:t>
            </a:r>
            <a:endParaRPr sz="900">
              <a:solidFill>
                <a:schemeClr val="dk1"/>
              </a:solidFill>
              <a:latin typeface="Calibri"/>
              <a:ea typeface="Calibri"/>
              <a:cs typeface="Calibri"/>
              <a:sym typeface="Calibri"/>
            </a:endParaRPr>
          </a:p>
          <a:p>
            <a:pPr indent="0" lvl="0" marL="0" rtl="0" algn="l">
              <a:lnSpc>
                <a:spcPct val="100000"/>
              </a:lnSpc>
              <a:spcBef>
                <a:spcPts val="0"/>
              </a:spcBef>
              <a:spcAft>
                <a:spcPts val="0"/>
              </a:spcAft>
              <a:buClr>
                <a:schemeClr val="dk1"/>
              </a:buClr>
              <a:buSzPts val="1100"/>
              <a:buFont typeface="Arial"/>
              <a:buNone/>
            </a:pPr>
            <a:r>
              <a:rPr lang="en" sz="900">
                <a:solidFill>
                  <a:schemeClr val="dk1"/>
                </a:solidFill>
                <a:latin typeface="Calibri"/>
                <a:ea typeface="Calibri"/>
                <a:cs typeface="Calibri"/>
                <a:sym typeface="Calibri"/>
              </a:rPr>
              <a:t>P</a:t>
            </a:r>
            <a:r>
              <a:rPr lang="en" sz="900">
                <a:solidFill>
                  <a:schemeClr val="dk1"/>
                </a:solidFill>
                <a:latin typeface="Calibri"/>
                <a:ea typeface="Calibri"/>
                <a:cs typeface="Calibri"/>
                <a:sym typeface="Calibri"/>
              </a:rPr>
              <a:t>ngwing.com </a:t>
            </a:r>
            <a:endParaRPr sz="900">
              <a:solidFill>
                <a:schemeClr val="dk1"/>
              </a:solidFill>
              <a:latin typeface="Calibri"/>
              <a:ea typeface="Calibri"/>
              <a:cs typeface="Calibri"/>
              <a:sym typeface="Calibri"/>
            </a:endParaRPr>
          </a:p>
          <a:p>
            <a:pPr indent="0" lvl="0" marL="0" rtl="0" algn="l">
              <a:lnSpc>
                <a:spcPct val="100000"/>
              </a:lnSpc>
              <a:spcBef>
                <a:spcPts val="0"/>
              </a:spcBef>
              <a:spcAft>
                <a:spcPts val="1200"/>
              </a:spcAft>
              <a:buNone/>
            </a:pPr>
            <a:r>
              <a:rPr lang="en" sz="900">
                <a:solidFill>
                  <a:schemeClr val="dk1"/>
                </a:solidFill>
                <a:latin typeface="Calibri"/>
                <a:ea typeface="Calibri"/>
                <a:cs typeface="Calibri"/>
                <a:sym typeface="Calibri"/>
              </a:rPr>
              <a:t>&lt;a title="logger icon png 7" href="https://pngimage.net/logger-icon-png-7/"&gt;logger icon png 7&lt;/a&gt; </a:t>
            </a:r>
            <a:endParaRPr sz="900">
              <a:solidFill>
                <a:schemeClr val="dk1"/>
              </a:solidFill>
              <a:latin typeface="Calibri"/>
              <a:ea typeface="Calibri"/>
              <a:cs typeface="Calibri"/>
              <a:sym typeface="Calibri"/>
            </a:endParaRPr>
          </a:p>
        </p:txBody>
      </p:sp>
      <p:sp>
        <p:nvSpPr>
          <p:cNvPr id="646" name="Google Shape;646;p58"/>
          <p:cNvSpPr txBox="1"/>
          <p:nvPr>
            <p:ph type="title"/>
          </p:nvPr>
        </p:nvSpPr>
        <p:spPr>
          <a:xfrm>
            <a:off x="235500" y="64025"/>
            <a:ext cx="33774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Daftar pustaka</a:t>
            </a:r>
            <a:endParaRPr/>
          </a:p>
        </p:txBody>
      </p:sp>
      <p:sp>
        <p:nvSpPr>
          <p:cNvPr id="647" name="Google Shape;647;p58"/>
          <p:cNvSpPr txBox="1"/>
          <p:nvPr>
            <p:ph idx="1" type="body"/>
          </p:nvPr>
        </p:nvSpPr>
        <p:spPr>
          <a:xfrm>
            <a:off x="235500" y="695275"/>
            <a:ext cx="4097700" cy="4448100"/>
          </a:xfrm>
          <a:prstGeom prst="rect">
            <a:avLst/>
          </a:prstGeom>
        </p:spPr>
        <p:txBody>
          <a:bodyPr anchorCtr="0" anchor="t" bIns="91425" lIns="91425" spcFirstLastPara="1" rIns="91425" wrap="square" tIns="91425">
            <a:normAutofit fontScale="85000" lnSpcReduction="20000"/>
          </a:bodyPr>
          <a:lstStyle/>
          <a:p>
            <a:pPr indent="0" lvl="0" marL="0" rtl="0" algn="l">
              <a:lnSpc>
                <a:spcPct val="100000"/>
              </a:lnSpc>
              <a:spcBef>
                <a:spcPts val="0"/>
              </a:spcBef>
              <a:spcAft>
                <a:spcPts val="0"/>
              </a:spcAft>
              <a:buNone/>
            </a:pPr>
            <a:r>
              <a:rPr b="1" lang="en" sz="1050">
                <a:solidFill>
                  <a:schemeClr val="dk1"/>
                </a:solidFill>
                <a:latin typeface="Calibri"/>
                <a:ea typeface="Calibri"/>
                <a:cs typeface="Calibri"/>
                <a:sym typeface="Calibri"/>
              </a:rPr>
              <a:t>Hlm 2</a:t>
            </a:r>
            <a:endParaRPr b="1" sz="1050">
              <a:solidFill>
                <a:schemeClr val="dk1"/>
              </a:solidFill>
              <a:latin typeface="Calibri"/>
              <a:ea typeface="Calibri"/>
              <a:cs typeface="Calibri"/>
              <a:sym typeface="Calibri"/>
            </a:endParaRPr>
          </a:p>
          <a:p>
            <a:pPr indent="0" lvl="0" marL="0" rtl="0" algn="l">
              <a:lnSpc>
                <a:spcPct val="100000"/>
              </a:lnSpc>
              <a:spcBef>
                <a:spcPts val="0"/>
              </a:spcBef>
              <a:spcAft>
                <a:spcPts val="0"/>
              </a:spcAft>
              <a:buNone/>
            </a:pPr>
            <a:r>
              <a:rPr lang="en" sz="1100" u="sng">
                <a:solidFill>
                  <a:schemeClr val="accent5"/>
                </a:solidFill>
                <a:latin typeface="Calibri"/>
                <a:ea typeface="Calibri"/>
                <a:cs typeface="Calibri"/>
                <a:sym typeface="Calibri"/>
                <a:hlinkClick r:id="rId12">
                  <a:extLst>
                    <a:ext uri="{A12FA001-AC4F-418D-AE19-62706E023703}">
                      <ahyp:hlinkClr val="tx"/>
                    </a:ext>
                  </a:extLst>
                </a:hlinkClick>
              </a:rPr>
              <a:t>https://www.ipcc.ch/report/sr15/summary-for-policymakers/</a:t>
            </a:r>
            <a:endParaRPr/>
          </a:p>
          <a:p>
            <a:pPr indent="0" lvl="0" marL="0" rtl="0" algn="l">
              <a:lnSpc>
                <a:spcPct val="100000"/>
              </a:lnSpc>
              <a:spcBef>
                <a:spcPts val="0"/>
              </a:spcBef>
              <a:spcAft>
                <a:spcPts val="0"/>
              </a:spcAft>
              <a:buNone/>
            </a:pPr>
            <a:r>
              <a:rPr lang="en" sz="1100" u="sng">
                <a:solidFill>
                  <a:schemeClr val="hlink"/>
                </a:solidFill>
                <a:latin typeface="Calibri"/>
                <a:ea typeface="Calibri"/>
                <a:cs typeface="Calibri"/>
                <a:sym typeface="Calibri"/>
                <a:hlinkClick r:id="rId13"/>
              </a:rPr>
              <a:t>https://www.studyinternational.com/news/climate-change-education-schools/</a:t>
            </a:r>
            <a:endParaRPr sz="1100">
              <a:latin typeface="Calibri"/>
              <a:ea typeface="Calibri"/>
              <a:cs typeface="Calibri"/>
              <a:sym typeface="Calibri"/>
            </a:endParaRPr>
          </a:p>
          <a:p>
            <a:pPr indent="0" lvl="0" marL="0" rtl="0" algn="l">
              <a:lnSpc>
                <a:spcPct val="100000"/>
              </a:lnSpc>
              <a:spcBef>
                <a:spcPts val="0"/>
              </a:spcBef>
              <a:spcAft>
                <a:spcPts val="0"/>
              </a:spcAft>
              <a:buNone/>
            </a:pPr>
            <a:r>
              <a:rPr lang="en" sz="1100">
                <a:solidFill>
                  <a:schemeClr val="dk1"/>
                </a:solidFill>
                <a:latin typeface="Calibri"/>
                <a:ea typeface="Calibri"/>
                <a:cs typeface="Calibri"/>
                <a:sym typeface="Calibri"/>
              </a:rPr>
              <a:t>YouGov Cambridge. 2020.</a:t>
            </a:r>
            <a:r>
              <a:rPr lang="en" sz="1100">
                <a:latin typeface="Calibri"/>
                <a:ea typeface="Calibri"/>
                <a:cs typeface="Calibri"/>
                <a:sym typeface="Calibri"/>
              </a:rPr>
              <a:t> </a:t>
            </a:r>
            <a:r>
              <a:rPr lang="en" sz="1100" u="sng">
                <a:solidFill>
                  <a:schemeClr val="hlink"/>
                </a:solidFill>
                <a:latin typeface="Calibri"/>
                <a:ea typeface="Calibri"/>
                <a:cs typeface="Calibri"/>
                <a:sym typeface="Calibri"/>
                <a:hlinkClick r:id="rId14"/>
              </a:rPr>
              <a:t>https://docs.cdn.yougov.com/rhokagcmxq/Globalism2020%20Guardian%20Climate%20and%20Lifestyle%20after%20COVID.pdf</a:t>
            </a:r>
            <a:r>
              <a:rPr lang="en" sz="1100">
                <a:latin typeface="Calibri"/>
                <a:ea typeface="Calibri"/>
                <a:cs typeface="Calibri"/>
                <a:sym typeface="Calibri"/>
              </a:rPr>
              <a:t> </a:t>
            </a:r>
            <a:endParaRPr sz="1100">
              <a:latin typeface="Calibri"/>
              <a:ea typeface="Calibri"/>
              <a:cs typeface="Calibri"/>
              <a:sym typeface="Calibri"/>
            </a:endParaRPr>
          </a:p>
          <a:p>
            <a:pPr indent="0" lvl="0" marL="0" rtl="0" algn="l">
              <a:lnSpc>
                <a:spcPct val="100000"/>
              </a:lnSpc>
              <a:spcBef>
                <a:spcPts val="0"/>
              </a:spcBef>
              <a:spcAft>
                <a:spcPts val="0"/>
              </a:spcAft>
              <a:buClr>
                <a:schemeClr val="dk1"/>
              </a:buClr>
              <a:buSzPct val="100000"/>
              <a:buFont typeface="Arial"/>
              <a:buNone/>
            </a:pPr>
            <a:r>
              <a:rPr lang="en" sz="1100" u="sng">
                <a:solidFill>
                  <a:schemeClr val="accent5"/>
                </a:solidFill>
                <a:latin typeface="Calibri"/>
                <a:ea typeface="Calibri"/>
                <a:cs typeface="Calibri"/>
                <a:sym typeface="Calibri"/>
                <a:hlinkClick r:id="rId15">
                  <a:extLst>
                    <a:ext uri="{A12FA001-AC4F-418D-AE19-62706E023703}">
                      <ahyp:hlinkClr val="tx"/>
                    </a:ext>
                  </a:extLst>
                </a:hlinkClick>
              </a:rPr>
              <a:t>https://www.statista.com/chart/19449/countries-with-biggest-share-of-climate-change-deniers/</a:t>
            </a:r>
            <a:r>
              <a:rPr lang="en" sz="1100">
                <a:solidFill>
                  <a:schemeClr val="dk1"/>
                </a:solidFill>
                <a:latin typeface="Calibri"/>
                <a:ea typeface="Calibri"/>
                <a:cs typeface="Calibri"/>
                <a:sym typeface="Calibri"/>
              </a:rPr>
              <a:t> </a:t>
            </a:r>
            <a:endParaRPr sz="1100">
              <a:latin typeface="Calibri"/>
              <a:ea typeface="Calibri"/>
              <a:cs typeface="Calibri"/>
              <a:sym typeface="Calibri"/>
            </a:endParaRPr>
          </a:p>
          <a:p>
            <a:pPr indent="0" lvl="0" marL="0" rtl="0" algn="l">
              <a:lnSpc>
                <a:spcPct val="100000"/>
              </a:lnSpc>
              <a:spcBef>
                <a:spcPts val="0"/>
              </a:spcBef>
              <a:spcAft>
                <a:spcPts val="0"/>
              </a:spcAft>
              <a:buNone/>
            </a:pPr>
            <a:r>
              <a:rPr b="1" lang="en" sz="1050">
                <a:solidFill>
                  <a:schemeClr val="dk1"/>
                </a:solidFill>
                <a:latin typeface="Calibri"/>
                <a:ea typeface="Calibri"/>
                <a:cs typeface="Calibri"/>
                <a:sym typeface="Calibri"/>
              </a:rPr>
              <a:t>Hlm 4-7</a:t>
            </a:r>
            <a:endParaRPr b="1" sz="1050">
              <a:solidFill>
                <a:schemeClr val="dk1"/>
              </a:solidFill>
              <a:latin typeface="Calibri"/>
              <a:ea typeface="Calibri"/>
              <a:cs typeface="Calibri"/>
              <a:sym typeface="Calibri"/>
            </a:endParaRPr>
          </a:p>
          <a:p>
            <a:pPr indent="0" lvl="0" marL="0" rtl="0" algn="l">
              <a:lnSpc>
                <a:spcPct val="100000"/>
              </a:lnSpc>
              <a:spcBef>
                <a:spcPts val="0"/>
              </a:spcBef>
              <a:spcAft>
                <a:spcPts val="0"/>
              </a:spcAft>
              <a:buNone/>
            </a:pPr>
            <a:r>
              <a:rPr lang="en" sz="1050">
                <a:solidFill>
                  <a:schemeClr val="dk1"/>
                </a:solidFill>
                <a:latin typeface="Calibri"/>
                <a:ea typeface="Calibri"/>
                <a:cs typeface="Calibri"/>
                <a:sym typeface="Calibri"/>
              </a:rPr>
              <a:t>Felicia, N. dkk. 2020. Naskah Akademik Profil Pelajar Pancasila. Kemdikbud</a:t>
            </a:r>
            <a:endParaRPr sz="1050">
              <a:solidFill>
                <a:schemeClr val="dk1"/>
              </a:solidFill>
              <a:latin typeface="Calibri"/>
              <a:ea typeface="Calibri"/>
              <a:cs typeface="Calibri"/>
              <a:sym typeface="Calibri"/>
            </a:endParaRPr>
          </a:p>
          <a:p>
            <a:pPr indent="0" lvl="0" marL="0" rtl="0" algn="l">
              <a:lnSpc>
                <a:spcPct val="100000"/>
              </a:lnSpc>
              <a:spcBef>
                <a:spcPts val="0"/>
              </a:spcBef>
              <a:spcAft>
                <a:spcPts val="0"/>
              </a:spcAft>
              <a:buNone/>
            </a:pPr>
            <a:r>
              <a:rPr b="1" lang="en" sz="1050">
                <a:solidFill>
                  <a:schemeClr val="dk1"/>
                </a:solidFill>
                <a:latin typeface="Calibri"/>
                <a:ea typeface="Calibri"/>
                <a:cs typeface="Calibri"/>
                <a:sym typeface="Calibri"/>
              </a:rPr>
              <a:t>Hlm 10</a:t>
            </a:r>
            <a:endParaRPr b="1" sz="1050">
              <a:solidFill>
                <a:schemeClr val="dk1"/>
              </a:solidFill>
              <a:latin typeface="Calibri"/>
              <a:ea typeface="Calibri"/>
              <a:cs typeface="Calibri"/>
              <a:sym typeface="Calibri"/>
            </a:endParaRPr>
          </a:p>
          <a:p>
            <a:pPr indent="0" lvl="0" marL="0" rtl="0" algn="l">
              <a:lnSpc>
                <a:spcPct val="100000"/>
              </a:lnSpc>
              <a:spcBef>
                <a:spcPts val="0"/>
              </a:spcBef>
              <a:spcAft>
                <a:spcPts val="0"/>
              </a:spcAft>
              <a:buClr>
                <a:schemeClr val="dk1"/>
              </a:buClr>
              <a:buSzPct val="104761"/>
              <a:buFont typeface="Arial"/>
              <a:buNone/>
            </a:pPr>
            <a:r>
              <a:rPr lang="en" sz="1050">
                <a:solidFill>
                  <a:schemeClr val="dk1"/>
                </a:solidFill>
                <a:latin typeface="Calibri"/>
                <a:ea typeface="Calibri"/>
                <a:cs typeface="Calibri"/>
                <a:sym typeface="Calibri"/>
              </a:rPr>
              <a:t>Sekarwulan, K. 2011. Leave No Trace Ethics. </a:t>
            </a:r>
            <a:r>
              <a:rPr lang="en" sz="1100" u="sng">
                <a:solidFill>
                  <a:schemeClr val="accent5"/>
                </a:solidFill>
                <a:latin typeface="Calibri"/>
                <a:ea typeface="Calibri"/>
                <a:cs typeface="Calibri"/>
                <a:sym typeface="Calibri"/>
                <a:hlinkClick r:id="rId16">
                  <a:extLst>
                    <a:ext uri="{A12FA001-AC4F-418D-AE19-62706E023703}">
                      <ahyp:hlinkClr val="tx"/>
                    </a:ext>
                  </a:extLst>
                </a:hlinkClick>
              </a:rPr>
              <a:t>https://www.facebook.com/notes/333455111279536/</a:t>
            </a:r>
            <a:r>
              <a:rPr lang="en" sz="1100">
                <a:solidFill>
                  <a:schemeClr val="dk1"/>
                </a:solidFill>
                <a:latin typeface="Calibri"/>
                <a:ea typeface="Calibri"/>
                <a:cs typeface="Calibri"/>
                <a:sym typeface="Calibri"/>
              </a:rPr>
              <a:t> </a:t>
            </a:r>
            <a:endParaRPr sz="1100">
              <a:solidFill>
                <a:schemeClr val="dk1"/>
              </a:solidFill>
              <a:latin typeface="Calibri"/>
              <a:ea typeface="Calibri"/>
              <a:cs typeface="Calibri"/>
              <a:sym typeface="Calibri"/>
            </a:endParaRPr>
          </a:p>
          <a:p>
            <a:pPr indent="0" lvl="0" marL="0" rtl="0" algn="l">
              <a:lnSpc>
                <a:spcPct val="100000"/>
              </a:lnSpc>
              <a:spcBef>
                <a:spcPts val="0"/>
              </a:spcBef>
              <a:spcAft>
                <a:spcPts val="0"/>
              </a:spcAft>
              <a:buNone/>
            </a:pPr>
            <a:r>
              <a:rPr b="1" lang="en" sz="1100">
                <a:solidFill>
                  <a:schemeClr val="dk1"/>
                </a:solidFill>
                <a:latin typeface="Calibri"/>
                <a:ea typeface="Calibri"/>
                <a:cs typeface="Calibri"/>
                <a:sym typeface="Calibri"/>
              </a:rPr>
              <a:t>Hlm 13 &amp; 21</a:t>
            </a:r>
            <a:endParaRPr b="1" sz="1100">
              <a:solidFill>
                <a:schemeClr val="dk1"/>
              </a:solidFill>
              <a:latin typeface="Calibri"/>
              <a:ea typeface="Calibri"/>
              <a:cs typeface="Calibri"/>
              <a:sym typeface="Calibri"/>
            </a:endParaRPr>
          </a:p>
          <a:p>
            <a:pPr indent="0" lvl="0" marL="0" rtl="0" algn="l">
              <a:lnSpc>
                <a:spcPct val="100000"/>
              </a:lnSpc>
              <a:spcBef>
                <a:spcPts val="0"/>
              </a:spcBef>
              <a:spcAft>
                <a:spcPts val="0"/>
              </a:spcAft>
              <a:buNone/>
            </a:pPr>
            <a:r>
              <a:rPr lang="en" sz="1100">
                <a:solidFill>
                  <a:schemeClr val="dk1"/>
                </a:solidFill>
                <a:latin typeface="Calibri"/>
                <a:ea typeface="Calibri"/>
                <a:cs typeface="Calibri"/>
                <a:sym typeface="Calibri"/>
              </a:rPr>
              <a:t>Knowledge Center Perubahan Iklim. KLHK.</a:t>
            </a:r>
            <a:endParaRPr sz="1100">
              <a:solidFill>
                <a:schemeClr val="dk1"/>
              </a:solidFill>
              <a:latin typeface="Calibri"/>
              <a:ea typeface="Calibri"/>
              <a:cs typeface="Calibri"/>
              <a:sym typeface="Calibri"/>
            </a:endParaRPr>
          </a:p>
          <a:p>
            <a:pPr indent="0" lvl="0" marL="0" rtl="0" algn="l">
              <a:lnSpc>
                <a:spcPct val="100000"/>
              </a:lnSpc>
              <a:spcBef>
                <a:spcPts val="0"/>
              </a:spcBef>
              <a:spcAft>
                <a:spcPts val="0"/>
              </a:spcAft>
              <a:buClr>
                <a:schemeClr val="dk1"/>
              </a:buClr>
              <a:buSzPct val="100000"/>
              <a:buFont typeface="Arial"/>
              <a:buNone/>
            </a:pPr>
            <a:r>
              <a:rPr lang="en" sz="1100" u="sng">
                <a:solidFill>
                  <a:schemeClr val="hlink"/>
                </a:solidFill>
                <a:latin typeface="Calibri"/>
                <a:ea typeface="Calibri"/>
                <a:cs typeface="Calibri"/>
                <a:sym typeface="Calibri"/>
                <a:hlinkClick r:id="rId17"/>
              </a:rPr>
              <a:t>http://ditjenppi.menlhk.go.id/kcpi/index.php/video/119-mengenal-perubahan-iklim</a:t>
            </a:r>
            <a:r>
              <a:rPr lang="en" sz="1100">
                <a:latin typeface="Calibri"/>
                <a:ea typeface="Calibri"/>
                <a:cs typeface="Calibri"/>
                <a:sym typeface="Calibri"/>
              </a:rPr>
              <a:t> </a:t>
            </a:r>
            <a:endParaRPr sz="1100">
              <a:latin typeface="Calibri"/>
              <a:ea typeface="Calibri"/>
              <a:cs typeface="Calibri"/>
              <a:sym typeface="Calibri"/>
            </a:endParaRPr>
          </a:p>
          <a:p>
            <a:pPr indent="0" lvl="0" marL="0" rtl="0" algn="l">
              <a:lnSpc>
                <a:spcPct val="100000"/>
              </a:lnSpc>
              <a:spcBef>
                <a:spcPts val="0"/>
              </a:spcBef>
              <a:spcAft>
                <a:spcPts val="0"/>
              </a:spcAft>
              <a:buNone/>
            </a:pPr>
            <a:r>
              <a:rPr b="1" lang="en" sz="1100">
                <a:solidFill>
                  <a:schemeClr val="dk1"/>
                </a:solidFill>
                <a:latin typeface="Calibri"/>
                <a:ea typeface="Calibri"/>
                <a:cs typeface="Calibri"/>
                <a:sym typeface="Calibri"/>
              </a:rPr>
              <a:t>Hlm 15-16</a:t>
            </a:r>
            <a:endParaRPr b="1" sz="1100">
              <a:solidFill>
                <a:schemeClr val="dk1"/>
              </a:solidFill>
              <a:latin typeface="Calibri"/>
              <a:ea typeface="Calibri"/>
              <a:cs typeface="Calibri"/>
              <a:sym typeface="Calibri"/>
            </a:endParaRPr>
          </a:p>
          <a:p>
            <a:pPr indent="0" lvl="0" marL="0" rtl="0" algn="l">
              <a:lnSpc>
                <a:spcPct val="100000"/>
              </a:lnSpc>
              <a:spcBef>
                <a:spcPts val="0"/>
              </a:spcBef>
              <a:spcAft>
                <a:spcPts val="0"/>
              </a:spcAft>
              <a:buNone/>
            </a:pPr>
            <a:r>
              <a:rPr lang="en" sz="1100" u="sng">
                <a:solidFill>
                  <a:schemeClr val="hlink"/>
                </a:solidFill>
                <a:latin typeface="Calibri"/>
                <a:ea typeface="Calibri"/>
                <a:cs typeface="Calibri"/>
                <a:sym typeface="Calibri"/>
                <a:hlinkClick r:id="rId18"/>
              </a:rPr>
              <a:t>https://greenteacher.com/the-carbon-dioxide-game/</a:t>
            </a:r>
            <a:r>
              <a:rPr lang="en" sz="1100">
                <a:solidFill>
                  <a:schemeClr val="dk1"/>
                </a:solidFill>
                <a:latin typeface="Calibri"/>
                <a:ea typeface="Calibri"/>
                <a:cs typeface="Calibri"/>
                <a:sym typeface="Calibri"/>
              </a:rPr>
              <a:t> </a:t>
            </a:r>
            <a:endParaRPr sz="1100">
              <a:solidFill>
                <a:schemeClr val="dk1"/>
              </a:solidFill>
              <a:latin typeface="Calibri"/>
              <a:ea typeface="Calibri"/>
              <a:cs typeface="Calibri"/>
              <a:sym typeface="Calibri"/>
            </a:endParaRPr>
          </a:p>
          <a:p>
            <a:pPr indent="0" lvl="0" marL="0" rtl="0" algn="l">
              <a:lnSpc>
                <a:spcPct val="100000"/>
              </a:lnSpc>
              <a:spcBef>
                <a:spcPts val="0"/>
              </a:spcBef>
              <a:spcAft>
                <a:spcPts val="0"/>
              </a:spcAft>
              <a:buNone/>
            </a:pPr>
            <a:r>
              <a:rPr b="1" lang="en" sz="1100">
                <a:solidFill>
                  <a:schemeClr val="dk1"/>
                </a:solidFill>
                <a:latin typeface="Calibri"/>
                <a:ea typeface="Calibri"/>
                <a:cs typeface="Calibri"/>
                <a:sym typeface="Calibri"/>
              </a:rPr>
              <a:t>Hlm 17</a:t>
            </a:r>
            <a:endParaRPr b="1" sz="1100">
              <a:solidFill>
                <a:schemeClr val="dk1"/>
              </a:solidFill>
              <a:latin typeface="Calibri"/>
              <a:ea typeface="Calibri"/>
              <a:cs typeface="Calibri"/>
              <a:sym typeface="Calibri"/>
            </a:endParaRPr>
          </a:p>
          <a:p>
            <a:pPr indent="0" lvl="0" marL="0" rtl="0" algn="l">
              <a:lnSpc>
                <a:spcPct val="100000"/>
              </a:lnSpc>
              <a:spcBef>
                <a:spcPts val="0"/>
              </a:spcBef>
              <a:spcAft>
                <a:spcPts val="0"/>
              </a:spcAft>
              <a:buClr>
                <a:schemeClr val="dk1"/>
              </a:buClr>
              <a:buSzPct val="100000"/>
              <a:buFont typeface="Arial"/>
              <a:buNone/>
            </a:pPr>
            <a:r>
              <a:rPr lang="en" sz="1100">
                <a:solidFill>
                  <a:schemeClr val="dk1"/>
                </a:solidFill>
                <a:latin typeface="Calibri"/>
                <a:ea typeface="Calibri"/>
                <a:cs typeface="Calibri"/>
                <a:sym typeface="Calibri"/>
              </a:rPr>
              <a:t>Apriyono, A. dkk. 2019. Cerita 100 Pohon. Fauna &amp; Flora International</a:t>
            </a:r>
            <a:endParaRPr sz="1100">
              <a:solidFill>
                <a:schemeClr val="dk1"/>
              </a:solidFill>
              <a:latin typeface="Calibri"/>
              <a:ea typeface="Calibri"/>
              <a:cs typeface="Calibri"/>
              <a:sym typeface="Calibri"/>
            </a:endParaRPr>
          </a:p>
          <a:p>
            <a:pPr indent="0" lvl="0" marL="0" rtl="0" algn="l">
              <a:lnSpc>
                <a:spcPct val="100000"/>
              </a:lnSpc>
              <a:spcBef>
                <a:spcPts val="0"/>
              </a:spcBef>
              <a:spcAft>
                <a:spcPts val="0"/>
              </a:spcAft>
              <a:buClr>
                <a:schemeClr val="dk1"/>
              </a:buClr>
              <a:buSzPct val="100000"/>
              <a:buFont typeface="Arial"/>
              <a:buNone/>
            </a:pPr>
            <a:r>
              <a:rPr b="1" lang="en" sz="1100">
                <a:solidFill>
                  <a:schemeClr val="dk1"/>
                </a:solidFill>
                <a:latin typeface="Calibri"/>
                <a:ea typeface="Calibri"/>
                <a:cs typeface="Calibri"/>
                <a:sym typeface="Calibri"/>
              </a:rPr>
              <a:t>Hlm 18</a:t>
            </a:r>
            <a:endParaRPr b="1" sz="1100">
              <a:solidFill>
                <a:schemeClr val="dk1"/>
              </a:solidFill>
              <a:latin typeface="Calibri"/>
              <a:ea typeface="Calibri"/>
              <a:cs typeface="Calibri"/>
              <a:sym typeface="Calibri"/>
            </a:endParaRPr>
          </a:p>
          <a:p>
            <a:pPr indent="0" lvl="0" marL="0" rtl="0" algn="l">
              <a:lnSpc>
                <a:spcPct val="100000"/>
              </a:lnSpc>
              <a:spcBef>
                <a:spcPts val="0"/>
              </a:spcBef>
              <a:spcAft>
                <a:spcPts val="0"/>
              </a:spcAft>
              <a:buClr>
                <a:schemeClr val="dk1"/>
              </a:buClr>
              <a:buSzPct val="100000"/>
              <a:buFont typeface="Arial"/>
              <a:buNone/>
            </a:pPr>
            <a:r>
              <a:rPr lang="en" sz="1100">
                <a:solidFill>
                  <a:schemeClr val="dk1"/>
                </a:solidFill>
                <a:latin typeface="Calibri"/>
                <a:ea typeface="Calibri"/>
                <a:cs typeface="Calibri"/>
                <a:sym typeface="Calibri"/>
              </a:rPr>
              <a:t>LIPI. 2020. Apa Itu Vegetasi Laut?</a:t>
            </a:r>
            <a:endParaRPr sz="1100">
              <a:solidFill>
                <a:schemeClr val="dk1"/>
              </a:solidFill>
              <a:latin typeface="Calibri"/>
              <a:ea typeface="Calibri"/>
              <a:cs typeface="Calibri"/>
              <a:sym typeface="Calibri"/>
            </a:endParaRPr>
          </a:p>
          <a:p>
            <a:pPr indent="0" lvl="0" marL="0" rtl="0" algn="l">
              <a:lnSpc>
                <a:spcPct val="100000"/>
              </a:lnSpc>
              <a:spcBef>
                <a:spcPts val="0"/>
              </a:spcBef>
              <a:spcAft>
                <a:spcPts val="0"/>
              </a:spcAft>
              <a:buNone/>
            </a:pPr>
            <a:r>
              <a:rPr lang="en" sz="1100" u="sng">
                <a:solidFill>
                  <a:schemeClr val="hlink"/>
                </a:solidFill>
                <a:latin typeface="Calibri"/>
                <a:ea typeface="Calibri"/>
                <a:cs typeface="Calibri"/>
                <a:sym typeface="Calibri"/>
                <a:hlinkClick r:id="rId19"/>
              </a:rPr>
              <a:t>https://www.youtube.com/watch?v=IDTqUC6K9K0</a:t>
            </a:r>
            <a:r>
              <a:rPr lang="en" sz="1100">
                <a:solidFill>
                  <a:schemeClr val="dk1"/>
                </a:solidFill>
                <a:latin typeface="Calibri"/>
                <a:ea typeface="Calibri"/>
                <a:cs typeface="Calibri"/>
                <a:sym typeface="Calibri"/>
              </a:rPr>
              <a:t> </a:t>
            </a:r>
            <a:endParaRPr sz="1100">
              <a:solidFill>
                <a:schemeClr val="dk1"/>
              </a:solidFill>
              <a:latin typeface="Calibri"/>
              <a:ea typeface="Calibri"/>
              <a:cs typeface="Calibri"/>
              <a:sym typeface="Calibri"/>
            </a:endParaRPr>
          </a:p>
          <a:p>
            <a:pPr indent="0" lvl="0" marL="0" rtl="0" algn="l">
              <a:lnSpc>
                <a:spcPct val="100000"/>
              </a:lnSpc>
              <a:spcBef>
                <a:spcPts val="0"/>
              </a:spcBef>
              <a:spcAft>
                <a:spcPts val="0"/>
              </a:spcAft>
              <a:buNone/>
            </a:pPr>
            <a:r>
              <a:rPr b="1" lang="en" sz="1100">
                <a:solidFill>
                  <a:schemeClr val="dk1"/>
                </a:solidFill>
                <a:latin typeface="Calibri"/>
                <a:ea typeface="Calibri"/>
                <a:cs typeface="Calibri"/>
                <a:sym typeface="Calibri"/>
              </a:rPr>
              <a:t>Hlm 19</a:t>
            </a:r>
            <a:endParaRPr b="1" sz="1100">
              <a:solidFill>
                <a:schemeClr val="dk1"/>
              </a:solidFill>
              <a:latin typeface="Calibri"/>
              <a:ea typeface="Calibri"/>
              <a:cs typeface="Calibri"/>
              <a:sym typeface="Calibri"/>
            </a:endParaRPr>
          </a:p>
          <a:p>
            <a:pPr indent="0" lvl="0" marL="0" rtl="0" algn="l">
              <a:lnSpc>
                <a:spcPct val="100000"/>
              </a:lnSpc>
              <a:spcBef>
                <a:spcPts val="0"/>
              </a:spcBef>
              <a:spcAft>
                <a:spcPts val="0"/>
              </a:spcAft>
              <a:buNone/>
            </a:pPr>
            <a:r>
              <a:rPr lang="en" sz="1050">
                <a:solidFill>
                  <a:schemeClr val="dk1"/>
                </a:solidFill>
                <a:latin typeface="Calibri"/>
                <a:ea typeface="Calibri"/>
                <a:cs typeface="Calibri"/>
                <a:sym typeface="Calibri"/>
              </a:rPr>
              <a:t>YaleE360. 2020. Extreme Weather Events Have Increased in the Last 20 Years.</a:t>
            </a:r>
            <a:r>
              <a:rPr lang="en" sz="1050">
                <a:latin typeface="Calibri"/>
                <a:ea typeface="Calibri"/>
                <a:cs typeface="Calibri"/>
                <a:sym typeface="Calibri"/>
              </a:rPr>
              <a:t> </a:t>
            </a:r>
            <a:r>
              <a:rPr lang="en" sz="1050" u="sng">
                <a:solidFill>
                  <a:schemeClr val="accent5"/>
                </a:solidFill>
                <a:latin typeface="Calibri"/>
                <a:ea typeface="Calibri"/>
                <a:cs typeface="Calibri"/>
                <a:sym typeface="Calibri"/>
                <a:hlinkClick r:id="rId20">
                  <a:extLst>
                    <a:ext uri="{A12FA001-AC4F-418D-AE19-62706E023703}">
                      <ahyp:hlinkClr val="tx"/>
                    </a:ext>
                  </a:extLst>
                </a:hlinkClick>
              </a:rPr>
              <a:t>https://e360.yale.edu/digest/extreme-weather-events-have-increased-significantly-in-the-last-20-years</a:t>
            </a:r>
            <a:endParaRPr sz="1050">
              <a:latin typeface="Calibri"/>
              <a:ea typeface="Calibri"/>
              <a:cs typeface="Calibri"/>
              <a:sym typeface="Calibri"/>
            </a:endParaRPr>
          </a:p>
          <a:p>
            <a:pPr indent="0" lvl="0" marL="0" rtl="0" algn="l">
              <a:lnSpc>
                <a:spcPct val="100000"/>
              </a:lnSpc>
              <a:spcBef>
                <a:spcPts val="0"/>
              </a:spcBef>
              <a:spcAft>
                <a:spcPts val="0"/>
              </a:spcAft>
              <a:buNone/>
            </a:pPr>
            <a:r>
              <a:rPr lang="en" sz="1050" u="sng">
                <a:solidFill>
                  <a:schemeClr val="accent5"/>
                </a:solidFill>
                <a:latin typeface="Calibri"/>
                <a:ea typeface="Calibri"/>
                <a:cs typeface="Calibri"/>
                <a:sym typeface="Calibri"/>
                <a:hlinkClick r:id="rId21">
                  <a:extLst>
                    <a:ext uri="{A12FA001-AC4F-418D-AE19-62706E023703}">
                      <ahyp:hlinkClr val="tx"/>
                    </a:ext>
                  </a:extLst>
                </a:hlinkClick>
              </a:rPr>
              <a:t>https://www.kompas.com/tren/read/2020/11/22/144500565/riset--cuaca-ekstrem-perubahan-iklim-dan-badai-yang-semakin-kuat?page=all</a:t>
            </a:r>
            <a:r>
              <a:rPr lang="en" sz="1050">
                <a:latin typeface="Calibri"/>
                <a:ea typeface="Calibri"/>
                <a:cs typeface="Calibri"/>
                <a:sym typeface="Calibri"/>
              </a:rPr>
              <a:t> </a:t>
            </a:r>
            <a:endParaRPr sz="1050">
              <a:latin typeface="Calibri"/>
              <a:ea typeface="Calibri"/>
              <a:cs typeface="Calibri"/>
              <a:sym typeface="Calibri"/>
            </a:endParaRPr>
          </a:p>
          <a:p>
            <a:pPr indent="0" lvl="0" marL="0" rtl="0" algn="l">
              <a:lnSpc>
                <a:spcPct val="100000"/>
              </a:lnSpc>
              <a:spcBef>
                <a:spcPts val="0"/>
              </a:spcBef>
              <a:spcAft>
                <a:spcPts val="0"/>
              </a:spcAft>
              <a:buNone/>
            </a:pPr>
            <a:r>
              <a:rPr b="1" lang="en" sz="1100">
                <a:solidFill>
                  <a:schemeClr val="dk1"/>
                </a:solidFill>
                <a:latin typeface="Calibri"/>
                <a:ea typeface="Calibri"/>
                <a:cs typeface="Calibri"/>
                <a:sym typeface="Calibri"/>
              </a:rPr>
              <a:t>Hlm 22</a:t>
            </a:r>
            <a:endParaRPr b="1" sz="1100">
              <a:solidFill>
                <a:schemeClr val="dk1"/>
              </a:solidFill>
              <a:latin typeface="Calibri"/>
              <a:ea typeface="Calibri"/>
              <a:cs typeface="Calibri"/>
              <a:sym typeface="Calibri"/>
            </a:endParaRPr>
          </a:p>
          <a:p>
            <a:pPr indent="0" lvl="0" marL="0" rtl="0" algn="l">
              <a:lnSpc>
                <a:spcPct val="100000"/>
              </a:lnSpc>
              <a:spcBef>
                <a:spcPts val="0"/>
              </a:spcBef>
              <a:spcAft>
                <a:spcPts val="0"/>
              </a:spcAft>
              <a:buClr>
                <a:schemeClr val="dk1"/>
              </a:buClr>
              <a:buSzPct val="104761"/>
              <a:buFont typeface="Arial"/>
              <a:buNone/>
            </a:pPr>
            <a:r>
              <a:rPr lang="en" sz="1050" u="sng">
                <a:solidFill>
                  <a:schemeClr val="accent5"/>
                </a:solidFill>
                <a:latin typeface="Calibri"/>
                <a:ea typeface="Calibri"/>
                <a:cs typeface="Calibri"/>
                <a:sym typeface="Calibri"/>
                <a:hlinkClick r:id="rId22">
                  <a:extLst>
                    <a:ext uri="{A12FA001-AC4F-418D-AE19-62706E023703}">
                      <ahyp:hlinkClr val="tx"/>
                    </a:ext>
                  </a:extLst>
                </a:hlinkClick>
              </a:rPr>
              <a:t>https://climate.nasa.gov</a:t>
            </a:r>
            <a:endParaRPr sz="1050"/>
          </a:p>
          <a:p>
            <a:pPr indent="0" lvl="0" marL="0" rtl="0" algn="l">
              <a:lnSpc>
                <a:spcPct val="100000"/>
              </a:lnSpc>
              <a:spcBef>
                <a:spcPts val="0"/>
              </a:spcBef>
              <a:spcAft>
                <a:spcPts val="0"/>
              </a:spcAft>
              <a:buNone/>
            </a:pPr>
            <a:r>
              <a:rPr lang="en" sz="1050" u="sng">
                <a:solidFill>
                  <a:schemeClr val="accent5"/>
                </a:solidFill>
                <a:latin typeface="Calibri"/>
                <a:ea typeface="Calibri"/>
                <a:cs typeface="Calibri"/>
                <a:sym typeface="Calibri"/>
                <a:hlinkClick r:id="rId23">
                  <a:extLst>
                    <a:ext uri="{A12FA001-AC4F-418D-AE19-62706E023703}">
                      <ahyp:hlinkClr val="tx"/>
                    </a:ext>
                  </a:extLst>
                </a:hlinkClick>
              </a:rPr>
              <a:t>https://www.globalcitizen.org/en/content/nasa-images-of-climate-change-shocking/</a:t>
            </a:r>
            <a:endParaRPr sz="1050">
              <a:solidFill>
                <a:schemeClr val="dk1"/>
              </a:solidFill>
              <a:latin typeface="Calibri"/>
              <a:ea typeface="Calibri"/>
              <a:cs typeface="Calibri"/>
              <a:sym typeface="Calibri"/>
            </a:endParaRPr>
          </a:p>
          <a:p>
            <a:pPr indent="0" lvl="0" marL="0" rtl="0" algn="l">
              <a:lnSpc>
                <a:spcPct val="100000"/>
              </a:lnSpc>
              <a:spcBef>
                <a:spcPts val="0"/>
              </a:spcBef>
              <a:spcAft>
                <a:spcPts val="0"/>
              </a:spcAft>
              <a:buNone/>
            </a:pPr>
            <a:r>
              <a:rPr lang="en" sz="1050" u="sng">
                <a:solidFill>
                  <a:schemeClr val="accent5"/>
                </a:solidFill>
                <a:latin typeface="Calibri"/>
                <a:ea typeface="Calibri"/>
                <a:cs typeface="Calibri"/>
                <a:sym typeface="Calibri"/>
                <a:hlinkClick r:id="rId24">
                  <a:extLst>
                    <a:ext uri="{A12FA001-AC4F-418D-AE19-62706E023703}">
                      <ahyp:hlinkClr val="tx"/>
                    </a:ext>
                  </a:extLst>
                </a:hlinkClick>
              </a:rPr>
              <a:t>https://youtu.be/ekL8VTgjFP0</a:t>
            </a:r>
            <a:r>
              <a:rPr lang="en" sz="1050">
                <a:latin typeface="Calibri"/>
                <a:ea typeface="Calibri"/>
                <a:cs typeface="Calibri"/>
                <a:sym typeface="Calibri"/>
              </a:rPr>
              <a:t> </a:t>
            </a:r>
            <a:endParaRPr sz="1050">
              <a:latin typeface="Calibri"/>
              <a:ea typeface="Calibri"/>
              <a:cs typeface="Calibri"/>
              <a:sym typeface="Calibri"/>
            </a:endParaRPr>
          </a:p>
          <a:p>
            <a:pPr indent="0" lvl="0" marL="0" rtl="0" algn="l">
              <a:lnSpc>
                <a:spcPct val="100000"/>
              </a:lnSpc>
              <a:spcBef>
                <a:spcPts val="0"/>
              </a:spcBef>
              <a:spcAft>
                <a:spcPts val="0"/>
              </a:spcAft>
              <a:buClr>
                <a:schemeClr val="dk1"/>
              </a:buClr>
              <a:buSzPct val="104761"/>
              <a:buFont typeface="Arial"/>
              <a:buNone/>
            </a:pPr>
            <a:r>
              <a:rPr lang="en" sz="1050" u="sng">
                <a:solidFill>
                  <a:schemeClr val="accent5"/>
                </a:solidFill>
                <a:latin typeface="Calibri"/>
                <a:ea typeface="Calibri"/>
                <a:cs typeface="Calibri"/>
                <a:sym typeface="Calibri"/>
                <a:hlinkClick r:id="rId25">
                  <a:extLst>
                    <a:ext uri="{A12FA001-AC4F-418D-AE19-62706E023703}">
                      <ahyp:hlinkClr val="tx"/>
                    </a:ext>
                  </a:extLst>
                </a:hlinkClick>
              </a:rPr>
              <a:t>https://climate.nasa.gov/interactives/global-ice-viewer/#/</a:t>
            </a:r>
            <a:r>
              <a:rPr lang="en" sz="1050">
                <a:latin typeface="Calibri"/>
                <a:ea typeface="Calibri"/>
                <a:cs typeface="Calibri"/>
                <a:sym typeface="Calibri"/>
              </a:rPr>
              <a:t> </a:t>
            </a:r>
            <a:endParaRPr sz="1050">
              <a:solidFill>
                <a:schemeClr val="dk1"/>
              </a:solidFill>
              <a:latin typeface="Calibri"/>
              <a:ea typeface="Calibri"/>
              <a:cs typeface="Calibri"/>
              <a:sym typeface="Calibri"/>
            </a:endParaRPr>
          </a:p>
        </p:txBody>
      </p:sp>
      <p:sp>
        <p:nvSpPr>
          <p:cNvPr id="648" name="Google Shape;648;p58"/>
          <p:cNvSpPr txBox="1"/>
          <p:nvPr>
            <p:ph idx="12" type="sldNum"/>
          </p:nvPr>
        </p:nvSpPr>
        <p:spPr>
          <a:xfrm>
            <a:off x="8548658" y="47394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 name="Shape 101"/>
        <p:cNvGrpSpPr/>
        <p:nvPr/>
      </p:nvGrpSpPr>
      <p:grpSpPr>
        <a:xfrm>
          <a:off x="0" y="0"/>
          <a:ext cx="0" cy="0"/>
          <a:chOff x="0" y="0"/>
          <a:chExt cx="0" cy="0"/>
        </a:xfrm>
      </p:grpSpPr>
      <p:sp>
        <p:nvSpPr>
          <p:cNvPr id="102" name="Google Shape;102;p17"/>
          <p:cNvSpPr txBox="1"/>
          <p:nvPr>
            <p:ph type="title"/>
          </p:nvPr>
        </p:nvSpPr>
        <p:spPr>
          <a:xfrm>
            <a:off x="311700" y="218750"/>
            <a:ext cx="8520600" cy="777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b="1" lang="en" sz="2020"/>
              <a:t>Referensi - perkembangan sub-elemen antarfase</a:t>
            </a:r>
            <a:endParaRPr b="1" sz="2020"/>
          </a:p>
          <a:p>
            <a:pPr indent="0" lvl="0" marL="0" rtl="0" algn="l">
              <a:spcBef>
                <a:spcPts val="0"/>
              </a:spcBef>
              <a:spcAft>
                <a:spcPts val="0"/>
              </a:spcAft>
              <a:buSzPts val="990"/>
              <a:buNone/>
            </a:pPr>
            <a:r>
              <a:t/>
            </a:r>
            <a:endParaRPr sz="800">
              <a:latin typeface="Calibri"/>
              <a:ea typeface="Calibri"/>
              <a:cs typeface="Calibri"/>
              <a:sym typeface="Calibri"/>
            </a:endParaRPr>
          </a:p>
          <a:p>
            <a:pPr indent="0" lvl="0" marL="0" rtl="0" algn="l">
              <a:spcBef>
                <a:spcPts val="0"/>
              </a:spcBef>
              <a:spcAft>
                <a:spcPts val="0"/>
              </a:spcAft>
              <a:buSzPts val="990"/>
              <a:buNone/>
            </a:pPr>
            <a:r>
              <a:rPr lang="en" sz="1800">
                <a:latin typeface="Calibri"/>
                <a:ea typeface="Calibri"/>
                <a:cs typeface="Calibri"/>
                <a:sym typeface="Calibri"/>
              </a:rPr>
              <a:t>Beriman, bertakwa kepada Tuhan Yang Maha Esa dan akhlak mulia</a:t>
            </a:r>
            <a:endParaRPr b="1" sz="2820"/>
          </a:p>
        </p:txBody>
      </p:sp>
      <p:graphicFrame>
        <p:nvGraphicFramePr>
          <p:cNvPr id="103" name="Google Shape;103;p17"/>
          <p:cNvGraphicFramePr/>
          <p:nvPr/>
        </p:nvGraphicFramePr>
        <p:xfrm>
          <a:off x="393125" y="1344875"/>
          <a:ext cx="3000000" cy="3000000"/>
        </p:xfrm>
        <a:graphic>
          <a:graphicData uri="http://schemas.openxmlformats.org/drawingml/2006/table">
            <a:tbl>
              <a:tblPr>
                <a:noFill/>
                <a:tableStyleId>{486B34A1-BCAB-435D-98B4-5EAAC1E2DC24}</a:tableStyleId>
              </a:tblPr>
              <a:tblGrid>
                <a:gridCol w="1195400"/>
                <a:gridCol w="1577375"/>
                <a:gridCol w="1700175"/>
                <a:gridCol w="1986725"/>
                <a:gridCol w="1904825"/>
              </a:tblGrid>
              <a:tr h="481850">
                <a:tc>
                  <a:txBody>
                    <a:bodyPr/>
                    <a:lstStyle/>
                    <a:p>
                      <a:pPr indent="0" lvl="0" marL="0" rtl="0" algn="ctr">
                        <a:spcBef>
                          <a:spcPts val="0"/>
                        </a:spcBef>
                        <a:spcAft>
                          <a:spcPts val="0"/>
                        </a:spcAft>
                        <a:buNone/>
                      </a:pPr>
                      <a:r>
                        <a:rPr b="1" lang="en" sz="1000">
                          <a:latin typeface="Calibri"/>
                          <a:ea typeface="Calibri"/>
                          <a:cs typeface="Calibri"/>
                          <a:sym typeface="Calibri"/>
                        </a:rPr>
                        <a:t>Sub elemen</a:t>
                      </a:r>
                      <a:endParaRPr b="1" sz="1000">
                        <a:latin typeface="Calibri"/>
                        <a:ea typeface="Calibri"/>
                        <a:cs typeface="Calibri"/>
                        <a:sym typeface="Calibri"/>
                      </a:endParaRPr>
                    </a:p>
                  </a:txBody>
                  <a:tcPr marT="91425" marB="91425" marR="91425" marL="91425" anchor="ctr"/>
                </a:tc>
                <a:tc>
                  <a:txBody>
                    <a:bodyPr/>
                    <a:lstStyle/>
                    <a:p>
                      <a:pPr indent="0" lvl="0" marL="0" rtl="0" algn="ctr">
                        <a:spcBef>
                          <a:spcPts val="0"/>
                        </a:spcBef>
                        <a:spcAft>
                          <a:spcPts val="0"/>
                        </a:spcAft>
                        <a:buNone/>
                      </a:pPr>
                      <a:r>
                        <a:rPr b="1" lang="en" sz="1000">
                          <a:latin typeface="Calibri"/>
                          <a:ea typeface="Calibri"/>
                          <a:cs typeface="Calibri"/>
                          <a:sym typeface="Calibri"/>
                        </a:rPr>
                        <a:t>Belum Berkembang</a:t>
                      </a:r>
                      <a:endParaRPr b="1" sz="1000">
                        <a:latin typeface="Calibri"/>
                        <a:ea typeface="Calibri"/>
                        <a:cs typeface="Calibri"/>
                        <a:sym typeface="Calibri"/>
                      </a:endParaRPr>
                    </a:p>
                  </a:txBody>
                  <a:tcPr marT="91425" marB="91425" marR="91425" marL="91425" anchor="ctr">
                    <a:solidFill>
                      <a:srgbClr val="CFE2F3"/>
                    </a:solidFill>
                  </a:tcPr>
                </a:tc>
                <a:tc>
                  <a:txBody>
                    <a:bodyPr/>
                    <a:lstStyle/>
                    <a:p>
                      <a:pPr indent="0" lvl="0" marL="0" rtl="0" algn="ctr">
                        <a:spcBef>
                          <a:spcPts val="0"/>
                        </a:spcBef>
                        <a:spcAft>
                          <a:spcPts val="0"/>
                        </a:spcAft>
                        <a:buNone/>
                      </a:pPr>
                      <a:r>
                        <a:rPr b="1" lang="en" sz="1000">
                          <a:latin typeface="Calibri"/>
                          <a:ea typeface="Calibri"/>
                          <a:cs typeface="Calibri"/>
                          <a:sym typeface="Calibri"/>
                        </a:rPr>
                        <a:t>Mulai Berkembang</a:t>
                      </a:r>
                      <a:endParaRPr b="1" sz="1000">
                        <a:latin typeface="Calibri"/>
                        <a:ea typeface="Calibri"/>
                        <a:cs typeface="Calibri"/>
                        <a:sym typeface="Calibri"/>
                      </a:endParaRPr>
                    </a:p>
                  </a:txBody>
                  <a:tcPr marT="91425" marB="91425" marR="91425" marL="91425" anchor="ctr">
                    <a:solidFill>
                      <a:srgbClr val="9FC5E8"/>
                    </a:solidFill>
                  </a:tcPr>
                </a:tc>
                <a:tc>
                  <a:txBody>
                    <a:bodyPr/>
                    <a:lstStyle/>
                    <a:p>
                      <a:pPr indent="0" lvl="0" marL="0" rtl="0" algn="ctr">
                        <a:spcBef>
                          <a:spcPts val="0"/>
                        </a:spcBef>
                        <a:spcAft>
                          <a:spcPts val="0"/>
                        </a:spcAft>
                        <a:buNone/>
                      </a:pPr>
                      <a:r>
                        <a:rPr b="1" lang="en" sz="1000">
                          <a:latin typeface="Calibri"/>
                          <a:ea typeface="Calibri"/>
                          <a:cs typeface="Calibri"/>
                          <a:sym typeface="Calibri"/>
                        </a:rPr>
                        <a:t>Berkembang Sesuai Harapan</a:t>
                      </a:r>
                      <a:endParaRPr b="1" sz="1000">
                        <a:latin typeface="Calibri"/>
                        <a:ea typeface="Calibri"/>
                        <a:cs typeface="Calibri"/>
                        <a:sym typeface="Calibri"/>
                      </a:endParaRPr>
                    </a:p>
                  </a:txBody>
                  <a:tcPr marT="91425" marB="91425" marR="91425" marL="91425" anchor="ctr">
                    <a:solidFill>
                      <a:srgbClr val="6FA8DC"/>
                    </a:solidFill>
                  </a:tcPr>
                </a:tc>
                <a:tc>
                  <a:txBody>
                    <a:bodyPr/>
                    <a:lstStyle/>
                    <a:p>
                      <a:pPr indent="0" lvl="0" marL="0" rtl="0" algn="ctr">
                        <a:spcBef>
                          <a:spcPts val="0"/>
                        </a:spcBef>
                        <a:spcAft>
                          <a:spcPts val="0"/>
                        </a:spcAft>
                        <a:buNone/>
                      </a:pPr>
                      <a:r>
                        <a:rPr b="1" lang="en" sz="1000">
                          <a:latin typeface="Calibri"/>
                          <a:ea typeface="Calibri"/>
                          <a:cs typeface="Calibri"/>
                          <a:sym typeface="Calibri"/>
                        </a:rPr>
                        <a:t>Sangat Berkembang</a:t>
                      </a:r>
                      <a:endParaRPr b="1" sz="1000">
                        <a:latin typeface="Calibri"/>
                        <a:ea typeface="Calibri"/>
                        <a:cs typeface="Calibri"/>
                        <a:sym typeface="Calibri"/>
                      </a:endParaRPr>
                    </a:p>
                  </a:txBody>
                  <a:tcPr marT="91425" marB="91425" marR="91425" marL="91425" anchor="ctr">
                    <a:solidFill>
                      <a:srgbClr val="3D85C6"/>
                    </a:solidFill>
                  </a:tcPr>
                </a:tc>
              </a:tr>
              <a:tr h="381000">
                <a:tc>
                  <a:txBody>
                    <a:bodyPr/>
                    <a:lstStyle/>
                    <a:p>
                      <a:pPr indent="0" lvl="0" marL="0" rtl="0" algn="l">
                        <a:spcBef>
                          <a:spcPts val="0"/>
                        </a:spcBef>
                        <a:spcAft>
                          <a:spcPts val="0"/>
                        </a:spcAft>
                        <a:buClr>
                          <a:schemeClr val="dk1"/>
                        </a:buClr>
                        <a:buSzPts val="1100"/>
                        <a:buFont typeface="Arial"/>
                        <a:buNone/>
                      </a:pPr>
                      <a:r>
                        <a:rPr b="1" lang="en" sz="1000">
                          <a:solidFill>
                            <a:schemeClr val="dk1"/>
                          </a:solidFill>
                          <a:latin typeface="Calibri"/>
                          <a:ea typeface="Calibri"/>
                          <a:cs typeface="Calibri"/>
                          <a:sym typeface="Calibri"/>
                        </a:rPr>
                        <a:t>Memahami keterhubungan ekosistem Bumi</a:t>
                      </a:r>
                      <a:endParaRPr b="1"/>
                    </a:p>
                  </a:txBody>
                  <a:tcPr marT="91425" marB="91425" marR="91425" marL="91425" anchor="ctr"/>
                </a:tc>
                <a:tc>
                  <a:txBody>
                    <a:bodyPr/>
                    <a:lstStyle/>
                    <a:p>
                      <a:pPr indent="0" lvl="0" marL="0" rtl="0" algn="l">
                        <a:spcBef>
                          <a:spcPts val="0"/>
                        </a:spcBef>
                        <a:spcAft>
                          <a:spcPts val="0"/>
                        </a:spcAft>
                        <a:buNone/>
                      </a:pPr>
                      <a:r>
                        <a:rPr lang="en" sz="1000">
                          <a:latin typeface="Calibri"/>
                          <a:ea typeface="Calibri"/>
                          <a:cs typeface="Calibri"/>
                          <a:sym typeface="Calibri"/>
                        </a:rPr>
                        <a:t>Mengidentifikasi berbagai ciptaan Tuhan</a:t>
                      </a:r>
                      <a:endParaRPr sz="1000">
                        <a:latin typeface="Calibri"/>
                        <a:ea typeface="Calibri"/>
                        <a:cs typeface="Calibri"/>
                        <a:sym typeface="Calibri"/>
                      </a:endParaRPr>
                    </a:p>
                  </a:txBody>
                  <a:tcPr marT="91425" marB="91425" marR="91425" marL="91425" anchor="ctr">
                    <a:solidFill>
                      <a:srgbClr val="CFE2F3"/>
                    </a:solidFill>
                  </a:tcPr>
                </a:tc>
                <a:tc>
                  <a:txBody>
                    <a:bodyPr/>
                    <a:lstStyle/>
                    <a:p>
                      <a:pPr indent="0" lvl="0" marL="0" rtl="0" algn="l">
                        <a:spcBef>
                          <a:spcPts val="0"/>
                        </a:spcBef>
                        <a:spcAft>
                          <a:spcPts val="0"/>
                        </a:spcAft>
                        <a:buNone/>
                      </a:pPr>
                      <a:r>
                        <a:rPr lang="en" sz="1000">
                          <a:latin typeface="Calibri"/>
                          <a:ea typeface="Calibri"/>
                          <a:cs typeface="Calibri"/>
                          <a:sym typeface="Calibri"/>
                        </a:rPr>
                        <a:t>Memahami keterhubungan antara satu ciptaan dengan ciptaan Tuhan yang lainnya</a:t>
                      </a:r>
                      <a:endParaRPr sz="1000">
                        <a:latin typeface="Calibri"/>
                        <a:ea typeface="Calibri"/>
                        <a:cs typeface="Calibri"/>
                        <a:sym typeface="Calibri"/>
                      </a:endParaRPr>
                    </a:p>
                  </a:txBody>
                  <a:tcPr marT="91425" marB="91425" marR="91425" marL="91425" anchor="ctr">
                    <a:solidFill>
                      <a:srgbClr val="9FC5E8"/>
                    </a:solidFill>
                  </a:tcPr>
                </a:tc>
                <a:tc>
                  <a:txBody>
                    <a:bodyPr/>
                    <a:lstStyle/>
                    <a:p>
                      <a:pPr indent="0" lvl="0" marL="0" rtl="0" algn="l">
                        <a:lnSpc>
                          <a:spcPct val="112455"/>
                        </a:lnSpc>
                        <a:spcBef>
                          <a:spcPts val="0"/>
                        </a:spcBef>
                        <a:spcAft>
                          <a:spcPts val="0"/>
                        </a:spcAft>
                        <a:buClr>
                          <a:schemeClr val="dk1"/>
                        </a:buClr>
                        <a:buSzPts val="1100"/>
                        <a:buFont typeface="Arial"/>
                        <a:buNone/>
                      </a:pPr>
                      <a:r>
                        <a:rPr lang="en" sz="1000">
                          <a:solidFill>
                            <a:schemeClr val="dk1"/>
                          </a:solidFill>
                          <a:latin typeface="Calibri"/>
                          <a:ea typeface="Calibri"/>
                          <a:cs typeface="Calibri"/>
                          <a:sym typeface="Calibri"/>
                        </a:rPr>
                        <a:t>Memahami konsep harmoni dan mengidentifikasi adanya saling ketergantungan antara berbagai ciptaan Tuhan</a:t>
                      </a:r>
                      <a:endParaRPr sz="1000">
                        <a:latin typeface="Calibri"/>
                        <a:ea typeface="Calibri"/>
                        <a:cs typeface="Calibri"/>
                        <a:sym typeface="Calibri"/>
                      </a:endParaRPr>
                    </a:p>
                  </a:txBody>
                  <a:tcPr marT="91425" marB="91425" marR="91425" marL="91425" anchor="ctr">
                    <a:solidFill>
                      <a:srgbClr val="6FA8DC"/>
                    </a:solidFill>
                  </a:tcPr>
                </a:tc>
                <a:tc>
                  <a:txBody>
                    <a:bodyPr/>
                    <a:lstStyle/>
                    <a:p>
                      <a:pPr indent="0" lvl="0" marL="0" rtl="0" algn="l">
                        <a:spcBef>
                          <a:spcPts val="0"/>
                        </a:spcBef>
                        <a:spcAft>
                          <a:spcPts val="0"/>
                        </a:spcAft>
                        <a:buNone/>
                      </a:pPr>
                      <a:r>
                        <a:rPr lang="en" sz="1000">
                          <a:latin typeface="Calibri"/>
                          <a:ea typeface="Calibri"/>
                          <a:cs typeface="Calibri"/>
                          <a:sym typeface="Calibri"/>
                        </a:rPr>
                        <a:t>Memahami konsep sebab-akibat di antara berbagai ciptaan Tuhan dan mengidentifikasi berbagai sebab yang mempunyai dampak baik atau buruk, langsung maupun tidak langsung, terhadap alam semesta</a:t>
                      </a:r>
                      <a:endParaRPr sz="1000">
                        <a:latin typeface="Calibri"/>
                        <a:ea typeface="Calibri"/>
                        <a:cs typeface="Calibri"/>
                        <a:sym typeface="Calibri"/>
                      </a:endParaRPr>
                    </a:p>
                  </a:txBody>
                  <a:tcPr marT="91425" marB="91425" marR="91425" marL="91425">
                    <a:solidFill>
                      <a:srgbClr val="3D85C6"/>
                    </a:solidFill>
                  </a:tcPr>
                </a:tc>
              </a:tr>
              <a:tr h="381000">
                <a:tc>
                  <a:txBody>
                    <a:bodyPr/>
                    <a:lstStyle/>
                    <a:p>
                      <a:pPr indent="0" lvl="0" marL="0" rtl="0" algn="l">
                        <a:spcBef>
                          <a:spcPts val="0"/>
                        </a:spcBef>
                        <a:spcAft>
                          <a:spcPts val="0"/>
                        </a:spcAft>
                        <a:buClr>
                          <a:schemeClr val="dk1"/>
                        </a:buClr>
                        <a:buSzPts val="1100"/>
                        <a:buFont typeface="Arial"/>
                        <a:buNone/>
                      </a:pPr>
                      <a:r>
                        <a:rPr b="1" lang="en" sz="1000">
                          <a:solidFill>
                            <a:schemeClr val="dk1"/>
                          </a:solidFill>
                          <a:latin typeface="Calibri"/>
                          <a:ea typeface="Calibri"/>
                          <a:cs typeface="Calibri"/>
                          <a:sym typeface="Calibri"/>
                        </a:rPr>
                        <a:t>Menjaga lingkungan alam sekitar</a:t>
                      </a:r>
                      <a:endParaRPr b="1"/>
                    </a:p>
                  </a:txBody>
                  <a:tcPr marT="91425" marB="91425" marR="91425" marL="91425" anchor="ctr"/>
                </a:tc>
                <a:tc>
                  <a:txBody>
                    <a:bodyPr/>
                    <a:lstStyle/>
                    <a:p>
                      <a:pPr indent="0" lvl="0" marL="0" rtl="0" algn="l">
                        <a:spcBef>
                          <a:spcPts val="0"/>
                        </a:spcBef>
                        <a:spcAft>
                          <a:spcPts val="0"/>
                        </a:spcAft>
                        <a:buNone/>
                      </a:pPr>
                      <a:r>
                        <a:rPr lang="en" sz="1000">
                          <a:latin typeface="Calibri"/>
                          <a:ea typeface="Calibri"/>
                          <a:cs typeface="Calibri"/>
                          <a:sym typeface="Calibri"/>
                        </a:rPr>
                        <a:t>Membiasakan bersyukur atas lingkungan alam sekitar dan berlatih untuk menjaganya</a:t>
                      </a:r>
                      <a:endParaRPr sz="1000">
                        <a:latin typeface="Calibri"/>
                        <a:ea typeface="Calibri"/>
                        <a:cs typeface="Calibri"/>
                        <a:sym typeface="Calibri"/>
                      </a:endParaRPr>
                    </a:p>
                  </a:txBody>
                  <a:tcPr marT="91425" marB="91425" marR="91425" marL="91425" anchor="ctr">
                    <a:solidFill>
                      <a:srgbClr val="CFE2F3"/>
                    </a:solidFill>
                  </a:tcPr>
                </a:tc>
                <a:tc>
                  <a:txBody>
                    <a:bodyPr/>
                    <a:lstStyle/>
                    <a:p>
                      <a:pPr indent="0" lvl="0" marL="0" rtl="0" algn="l">
                        <a:spcBef>
                          <a:spcPts val="0"/>
                        </a:spcBef>
                        <a:spcAft>
                          <a:spcPts val="0"/>
                        </a:spcAft>
                        <a:buNone/>
                      </a:pPr>
                      <a:r>
                        <a:rPr lang="en" sz="1000">
                          <a:latin typeface="Calibri"/>
                          <a:ea typeface="Calibri"/>
                          <a:cs typeface="Calibri"/>
                          <a:sym typeface="Calibri"/>
                        </a:rPr>
                        <a:t>Terbiasa memahami tindakan-tindakan yang ramah dan tidak ramah lingkungan serta membiasakan diri untuk berperilaku ramah lingkungan</a:t>
                      </a:r>
                      <a:endParaRPr sz="1000">
                        <a:latin typeface="Calibri"/>
                        <a:ea typeface="Calibri"/>
                        <a:cs typeface="Calibri"/>
                        <a:sym typeface="Calibri"/>
                      </a:endParaRPr>
                    </a:p>
                  </a:txBody>
                  <a:tcPr marT="91425" marB="91425" marR="91425" marL="91425" anchor="ctr">
                    <a:solidFill>
                      <a:srgbClr val="9FC5E8"/>
                    </a:solidFill>
                  </a:tcPr>
                </a:tc>
                <a:tc>
                  <a:txBody>
                    <a:bodyPr/>
                    <a:lstStyle/>
                    <a:p>
                      <a:pPr indent="0" lvl="0" marL="0" rtl="0" algn="l">
                        <a:lnSpc>
                          <a:spcPct val="112455"/>
                        </a:lnSpc>
                        <a:spcBef>
                          <a:spcPts val="0"/>
                        </a:spcBef>
                        <a:spcAft>
                          <a:spcPts val="0"/>
                        </a:spcAft>
                        <a:buClr>
                          <a:schemeClr val="dk1"/>
                        </a:buClr>
                        <a:buSzPts val="1100"/>
                        <a:buFont typeface="Arial"/>
                        <a:buNone/>
                      </a:pPr>
                      <a:r>
                        <a:rPr lang="en" sz="1000">
                          <a:solidFill>
                            <a:schemeClr val="dk1"/>
                          </a:solidFill>
                          <a:latin typeface="Calibri"/>
                          <a:ea typeface="Calibri"/>
                          <a:cs typeface="Calibri"/>
                          <a:sym typeface="Calibri"/>
                        </a:rPr>
                        <a:t>Mewujudkan rasa syukur dengan terbiasa berperilaku ramah lingkungan dan memahami akibat perbuatan tidak ramah lingkungan dalam lingkup kecil maupun besar</a:t>
                      </a:r>
                      <a:endParaRPr sz="1000">
                        <a:latin typeface="Calibri"/>
                        <a:ea typeface="Calibri"/>
                        <a:cs typeface="Calibri"/>
                        <a:sym typeface="Calibri"/>
                      </a:endParaRPr>
                    </a:p>
                  </a:txBody>
                  <a:tcPr marT="91425" marB="91425" marR="91425" marL="91425" anchor="ctr">
                    <a:solidFill>
                      <a:srgbClr val="6FA8DC"/>
                    </a:solidFill>
                  </a:tcPr>
                </a:tc>
                <a:tc>
                  <a:txBody>
                    <a:bodyPr/>
                    <a:lstStyle/>
                    <a:p>
                      <a:pPr indent="0" lvl="0" marL="0" rtl="0" algn="l">
                        <a:lnSpc>
                          <a:spcPct val="112455"/>
                        </a:lnSpc>
                        <a:spcBef>
                          <a:spcPts val="0"/>
                        </a:spcBef>
                        <a:spcAft>
                          <a:spcPts val="0"/>
                        </a:spcAft>
                        <a:buClr>
                          <a:schemeClr val="dk1"/>
                        </a:buClr>
                        <a:buSzPts val="1100"/>
                        <a:buFont typeface="Arial"/>
                        <a:buNone/>
                      </a:pPr>
                      <a:r>
                        <a:rPr lang="en" sz="1000">
                          <a:solidFill>
                            <a:schemeClr val="dk1"/>
                          </a:solidFill>
                          <a:latin typeface="Calibri"/>
                          <a:ea typeface="Calibri"/>
                          <a:cs typeface="Calibri"/>
                          <a:sym typeface="Calibri"/>
                        </a:rPr>
                        <a:t>Mewujudkan rasa syukur dengan berinisiatif untuk menyelesaikan  permasalahan lingkungan alam sekitarnya dengan mengajukan alternatif  solusi dan mulai  </a:t>
                      </a:r>
                      <a:endParaRPr sz="1000">
                        <a:latin typeface="Calibri"/>
                        <a:ea typeface="Calibri"/>
                        <a:cs typeface="Calibri"/>
                        <a:sym typeface="Calibri"/>
                      </a:endParaRPr>
                    </a:p>
                  </a:txBody>
                  <a:tcPr marT="91425" marB="91425" marR="91425" marL="91425">
                    <a:solidFill>
                      <a:srgbClr val="3D85C6"/>
                    </a:solidFill>
                  </a:tcPr>
                </a:tc>
              </a:tr>
            </a:tbl>
          </a:graphicData>
        </a:graphic>
      </p:graphicFrame>
      <p:sp>
        <p:nvSpPr>
          <p:cNvPr id="104" name="Google Shape;104;p1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8" name="Shape 108"/>
        <p:cNvGrpSpPr/>
        <p:nvPr/>
      </p:nvGrpSpPr>
      <p:grpSpPr>
        <a:xfrm>
          <a:off x="0" y="0"/>
          <a:ext cx="0" cy="0"/>
          <a:chOff x="0" y="0"/>
          <a:chExt cx="0" cy="0"/>
        </a:xfrm>
      </p:grpSpPr>
      <p:sp>
        <p:nvSpPr>
          <p:cNvPr id="109" name="Google Shape;109;p18"/>
          <p:cNvSpPr txBox="1"/>
          <p:nvPr>
            <p:ph type="title"/>
          </p:nvPr>
        </p:nvSpPr>
        <p:spPr>
          <a:xfrm>
            <a:off x="311700" y="218750"/>
            <a:ext cx="8520600" cy="777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b="1" lang="en" sz="2020"/>
              <a:t>Referensi - perkembangan sub-elemen antarfase</a:t>
            </a:r>
            <a:endParaRPr b="1" sz="2020"/>
          </a:p>
          <a:p>
            <a:pPr indent="0" lvl="0" marL="0" rtl="0" algn="l">
              <a:spcBef>
                <a:spcPts val="0"/>
              </a:spcBef>
              <a:spcAft>
                <a:spcPts val="0"/>
              </a:spcAft>
              <a:buSzPts val="990"/>
              <a:buNone/>
            </a:pPr>
            <a:r>
              <a:t/>
            </a:r>
            <a:endParaRPr sz="400">
              <a:latin typeface="Calibri"/>
              <a:ea typeface="Calibri"/>
              <a:cs typeface="Calibri"/>
              <a:sym typeface="Calibri"/>
            </a:endParaRPr>
          </a:p>
          <a:p>
            <a:pPr indent="0" lvl="0" marL="0" rtl="0" algn="l">
              <a:spcBef>
                <a:spcPts val="0"/>
              </a:spcBef>
              <a:spcAft>
                <a:spcPts val="0"/>
              </a:spcAft>
              <a:buSzPts val="990"/>
              <a:buNone/>
            </a:pPr>
            <a:r>
              <a:rPr lang="en" sz="1800">
                <a:latin typeface="Calibri"/>
                <a:ea typeface="Calibri"/>
                <a:cs typeface="Calibri"/>
                <a:sym typeface="Calibri"/>
              </a:rPr>
              <a:t>Bergotong-royong</a:t>
            </a:r>
            <a:endParaRPr b="1" sz="2820"/>
          </a:p>
        </p:txBody>
      </p:sp>
      <p:graphicFrame>
        <p:nvGraphicFramePr>
          <p:cNvPr id="110" name="Google Shape;110;p18"/>
          <p:cNvGraphicFramePr/>
          <p:nvPr/>
        </p:nvGraphicFramePr>
        <p:xfrm>
          <a:off x="393125" y="1268675"/>
          <a:ext cx="3000000" cy="3000000"/>
        </p:xfrm>
        <a:graphic>
          <a:graphicData uri="http://schemas.openxmlformats.org/drawingml/2006/table">
            <a:tbl>
              <a:tblPr>
                <a:noFill/>
                <a:tableStyleId>{486B34A1-BCAB-435D-98B4-5EAAC1E2DC24}</a:tableStyleId>
              </a:tblPr>
              <a:tblGrid>
                <a:gridCol w="1195400"/>
                <a:gridCol w="1577375"/>
                <a:gridCol w="1795650"/>
                <a:gridCol w="1973100"/>
                <a:gridCol w="1822975"/>
              </a:tblGrid>
              <a:tr h="304500">
                <a:tc>
                  <a:txBody>
                    <a:bodyPr/>
                    <a:lstStyle/>
                    <a:p>
                      <a:pPr indent="0" lvl="0" marL="0" rtl="0" algn="ctr">
                        <a:spcBef>
                          <a:spcPts val="0"/>
                        </a:spcBef>
                        <a:spcAft>
                          <a:spcPts val="0"/>
                        </a:spcAft>
                        <a:buNone/>
                      </a:pPr>
                      <a:r>
                        <a:rPr b="1" lang="en" sz="1000">
                          <a:latin typeface="Calibri"/>
                          <a:ea typeface="Calibri"/>
                          <a:cs typeface="Calibri"/>
                          <a:sym typeface="Calibri"/>
                        </a:rPr>
                        <a:t>Sub elemen</a:t>
                      </a:r>
                      <a:endParaRPr b="1" sz="1000">
                        <a:latin typeface="Calibri"/>
                        <a:ea typeface="Calibri"/>
                        <a:cs typeface="Calibri"/>
                        <a:sym typeface="Calibri"/>
                      </a:endParaRPr>
                    </a:p>
                  </a:txBody>
                  <a:tcPr marT="91425" marB="91425" marR="91425" marL="91425" anchor="ctr"/>
                </a:tc>
                <a:tc>
                  <a:txBody>
                    <a:bodyPr/>
                    <a:lstStyle/>
                    <a:p>
                      <a:pPr indent="0" lvl="0" marL="0" rtl="0" algn="ctr">
                        <a:spcBef>
                          <a:spcPts val="0"/>
                        </a:spcBef>
                        <a:spcAft>
                          <a:spcPts val="0"/>
                        </a:spcAft>
                        <a:buNone/>
                      </a:pPr>
                      <a:r>
                        <a:rPr b="1" lang="en" sz="1000">
                          <a:latin typeface="Calibri"/>
                          <a:ea typeface="Calibri"/>
                          <a:cs typeface="Calibri"/>
                          <a:sym typeface="Calibri"/>
                        </a:rPr>
                        <a:t>Belum Berkembang</a:t>
                      </a:r>
                      <a:endParaRPr b="1" sz="1000">
                        <a:latin typeface="Calibri"/>
                        <a:ea typeface="Calibri"/>
                        <a:cs typeface="Calibri"/>
                        <a:sym typeface="Calibri"/>
                      </a:endParaRPr>
                    </a:p>
                  </a:txBody>
                  <a:tcPr marT="91425" marB="91425" marR="91425" marL="91425" anchor="ctr">
                    <a:solidFill>
                      <a:srgbClr val="D9EAD3"/>
                    </a:solidFill>
                  </a:tcPr>
                </a:tc>
                <a:tc>
                  <a:txBody>
                    <a:bodyPr/>
                    <a:lstStyle/>
                    <a:p>
                      <a:pPr indent="0" lvl="0" marL="0" rtl="0" algn="ctr">
                        <a:spcBef>
                          <a:spcPts val="0"/>
                        </a:spcBef>
                        <a:spcAft>
                          <a:spcPts val="0"/>
                        </a:spcAft>
                        <a:buNone/>
                      </a:pPr>
                      <a:r>
                        <a:rPr b="1" lang="en" sz="1000">
                          <a:latin typeface="Calibri"/>
                          <a:ea typeface="Calibri"/>
                          <a:cs typeface="Calibri"/>
                          <a:sym typeface="Calibri"/>
                        </a:rPr>
                        <a:t>Mulai Berkembang</a:t>
                      </a:r>
                      <a:endParaRPr b="1" sz="1000">
                        <a:latin typeface="Calibri"/>
                        <a:ea typeface="Calibri"/>
                        <a:cs typeface="Calibri"/>
                        <a:sym typeface="Calibri"/>
                      </a:endParaRPr>
                    </a:p>
                  </a:txBody>
                  <a:tcPr marT="91425" marB="91425" marR="91425" marL="91425" anchor="ctr">
                    <a:solidFill>
                      <a:srgbClr val="B6D7A8"/>
                    </a:solidFill>
                  </a:tcPr>
                </a:tc>
                <a:tc>
                  <a:txBody>
                    <a:bodyPr/>
                    <a:lstStyle/>
                    <a:p>
                      <a:pPr indent="0" lvl="0" marL="0" rtl="0" algn="ctr">
                        <a:spcBef>
                          <a:spcPts val="0"/>
                        </a:spcBef>
                        <a:spcAft>
                          <a:spcPts val="0"/>
                        </a:spcAft>
                        <a:buNone/>
                      </a:pPr>
                      <a:r>
                        <a:rPr b="1" lang="en" sz="1000">
                          <a:latin typeface="Calibri"/>
                          <a:ea typeface="Calibri"/>
                          <a:cs typeface="Calibri"/>
                          <a:sym typeface="Calibri"/>
                        </a:rPr>
                        <a:t>Berkembang Sesuai Harapan</a:t>
                      </a:r>
                      <a:endParaRPr b="1" sz="1000">
                        <a:latin typeface="Calibri"/>
                        <a:ea typeface="Calibri"/>
                        <a:cs typeface="Calibri"/>
                        <a:sym typeface="Calibri"/>
                      </a:endParaRPr>
                    </a:p>
                  </a:txBody>
                  <a:tcPr marT="91425" marB="91425" marR="91425" marL="91425" anchor="ctr">
                    <a:solidFill>
                      <a:srgbClr val="93C47D"/>
                    </a:solidFill>
                  </a:tcPr>
                </a:tc>
                <a:tc>
                  <a:txBody>
                    <a:bodyPr/>
                    <a:lstStyle/>
                    <a:p>
                      <a:pPr indent="0" lvl="0" marL="0" rtl="0" algn="ctr">
                        <a:spcBef>
                          <a:spcPts val="0"/>
                        </a:spcBef>
                        <a:spcAft>
                          <a:spcPts val="0"/>
                        </a:spcAft>
                        <a:buNone/>
                      </a:pPr>
                      <a:r>
                        <a:rPr b="1" lang="en" sz="1000">
                          <a:latin typeface="Calibri"/>
                          <a:ea typeface="Calibri"/>
                          <a:cs typeface="Calibri"/>
                          <a:sym typeface="Calibri"/>
                        </a:rPr>
                        <a:t>Sangat Berkembang</a:t>
                      </a:r>
                      <a:endParaRPr b="1" sz="1000">
                        <a:latin typeface="Calibri"/>
                        <a:ea typeface="Calibri"/>
                        <a:cs typeface="Calibri"/>
                        <a:sym typeface="Calibri"/>
                      </a:endParaRPr>
                    </a:p>
                  </a:txBody>
                  <a:tcPr marT="91425" marB="91425" marR="91425" marL="91425" anchor="ctr">
                    <a:solidFill>
                      <a:srgbClr val="6AA84F"/>
                    </a:solidFill>
                  </a:tcPr>
                </a:tc>
              </a:tr>
              <a:tr h="381000">
                <a:tc>
                  <a:txBody>
                    <a:bodyPr/>
                    <a:lstStyle/>
                    <a:p>
                      <a:pPr indent="0" lvl="0" marL="0" rtl="0" algn="l">
                        <a:spcBef>
                          <a:spcPts val="0"/>
                        </a:spcBef>
                        <a:spcAft>
                          <a:spcPts val="0"/>
                        </a:spcAft>
                        <a:buNone/>
                      </a:pPr>
                      <a:r>
                        <a:rPr b="1" lang="en" sz="1100">
                          <a:latin typeface="Calibri"/>
                          <a:ea typeface="Calibri"/>
                          <a:cs typeface="Calibri"/>
                          <a:sym typeface="Calibri"/>
                        </a:rPr>
                        <a:t>Kerja sama</a:t>
                      </a:r>
                      <a:endParaRPr b="1" sz="1100">
                        <a:latin typeface="Calibri"/>
                        <a:ea typeface="Calibri"/>
                        <a:cs typeface="Calibri"/>
                        <a:sym typeface="Calibri"/>
                      </a:endParaRPr>
                    </a:p>
                  </a:txBody>
                  <a:tcPr marT="91425" marB="91425" marR="91425" marL="91425" anchor="ctr"/>
                </a:tc>
                <a:tc>
                  <a:txBody>
                    <a:bodyPr/>
                    <a:lstStyle/>
                    <a:p>
                      <a:pPr indent="0" lvl="0" marL="0" rtl="0" algn="l">
                        <a:spcBef>
                          <a:spcPts val="0"/>
                        </a:spcBef>
                        <a:spcAft>
                          <a:spcPts val="0"/>
                        </a:spcAft>
                        <a:buNone/>
                      </a:pPr>
                      <a:r>
                        <a:rPr lang="en" sz="1100">
                          <a:latin typeface="Calibri"/>
                          <a:ea typeface="Calibri"/>
                          <a:cs typeface="Calibri"/>
                          <a:sym typeface="Calibri"/>
                        </a:rPr>
                        <a:t>Menerima dan melaksanakan tugas serta peran yang diberikan kelompok dalam sebuah kegiatan bersama</a:t>
                      </a:r>
                      <a:endParaRPr sz="1100">
                        <a:latin typeface="Calibri"/>
                        <a:ea typeface="Calibri"/>
                        <a:cs typeface="Calibri"/>
                        <a:sym typeface="Calibri"/>
                      </a:endParaRPr>
                    </a:p>
                  </a:txBody>
                  <a:tcPr marT="91425" marB="91425" marR="91425" marL="91425" anchor="ctr">
                    <a:solidFill>
                      <a:srgbClr val="D9EAD3"/>
                    </a:solidFill>
                  </a:tcPr>
                </a:tc>
                <a:tc>
                  <a:txBody>
                    <a:bodyPr/>
                    <a:lstStyle/>
                    <a:p>
                      <a:pPr indent="0" lvl="0" marL="0" rtl="0" algn="l">
                        <a:spcBef>
                          <a:spcPts val="0"/>
                        </a:spcBef>
                        <a:spcAft>
                          <a:spcPts val="0"/>
                        </a:spcAft>
                        <a:buNone/>
                      </a:pPr>
                      <a:r>
                        <a:rPr lang="en" sz="1100">
                          <a:latin typeface="Calibri"/>
                          <a:ea typeface="Calibri"/>
                          <a:cs typeface="Calibri"/>
                          <a:sym typeface="Calibri"/>
                        </a:rPr>
                        <a:t>Menampilkan tindakan yang sesuai dengan harapan dan tujuan kelompok</a:t>
                      </a:r>
                      <a:endParaRPr sz="1100">
                        <a:latin typeface="Calibri"/>
                        <a:ea typeface="Calibri"/>
                        <a:cs typeface="Calibri"/>
                        <a:sym typeface="Calibri"/>
                      </a:endParaRPr>
                    </a:p>
                  </a:txBody>
                  <a:tcPr marT="91425" marB="91425" marR="91425" marL="91425" anchor="ctr">
                    <a:solidFill>
                      <a:srgbClr val="B6D7A8"/>
                    </a:solidFill>
                  </a:tcPr>
                </a:tc>
                <a:tc>
                  <a:txBody>
                    <a:bodyPr/>
                    <a:lstStyle/>
                    <a:p>
                      <a:pPr indent="0" lvl="0" marL="0" rtl="0" algn="l">
                        <a:lnSpc>
                          <a:spcPct val="112455"/>
                        </a:lnSpc>
                        <a:spcBef>
                          <a:spcPts val="0"/>
                        </a:spcBef>
                        <a:spcAft>
                          <a:spcPts val="0"/>
                        </a:spcAft>
                        <a:buClr>
                          <a:schemeClr val="dk1"/>
                        </a:buClr>
                        <a:buSzPts val="1100"/>
                        <a:buFont typeface="Arial"/>
                        <a:buNone/>
                      </a:pPr>
                      <a:r>
                        <a:rPr lang="en" sz="1100">
                          <a:latin typeface="Calibri"/>
                          <a:ea typeface="Calibri"/>
                          <a:cs typeface="Calibri"/>
                          <a:sym typeface="Calibri"/>
                        </a:rPr>
                        <a:t>Menunjukkan ekspektasi (harapan) positif kepada orang lain dalam rangka mencapai tujuan kelompok di lingkungan (sekolah dan rumah)</a:t>
                      </a:r>
                      <a:endParaRPr sz="1100">
                        <a:latin typeface="Calibri"/>
                        <a:ea typeface="Calibri"/>
                        <a:cs typeface="Calibri"/>
                        <a:sym typeface="Calibri"/>
                      </a:endParaRPr>
                    </a:p>
                  </a:txBody>
                  <a:tcPr marT="91425" marB="91425" marR="91425" marL="91425" anchor="ctr">
                    <a:solidFill>
                      <a:srgbClr val="93C47D"/>
                    </a:solidFill>
                  </a:tcPr>
                </a:tc>
                <a:tc>
                  <a:txBody>
                    <a:bodyPr/>
                    <a:lstStyle/>
                    <a:p>
                      <a:pPr indent="0" lvl="0" marL="0" rtl="0" algn="l">
                        <a:lnSpc>
                          <a:spcPct val="112455"/>
                        </a:lnSpc>
                        <a:spcBef>
                          <a:spcPts val="0"/>
                        </a:spcBef>
                        <a:spcAft>
                          <a:spcPts val="0"/>
                        </a:spcAft>
                        <a:buNone/>
                      </a:pPr>
                      <a:r>
                        <a:rPr lang="en" sz="1000">
                          <a:solidFill>
                            <a:schemeClr val="dk1"/>
                          </a:solidFill>
                          <a:latin typeface="Calibri"/>
                          <a:ea typeface="Calibri"/>
                          <a:cs typeface="Calibri"/>
                          <a:sym typeface="Calibri"/>
                        </a:rPr>
                        <a:t>Menyelaraskan tindakan sendiri dengan tindakan orang lain untuk  melaksanakan kegiatan dan mencapai tujuan kelompok di lingkungan sekitar, serta memberi semangat kepada orang lain untuk bekerja efektif dan mencapai tujuan bersama</a:t>
                      </a:r>
                      <a:endParaRPr sz="1000">
                        <a:solidFill>
                          <a:schemeClr val="dk1"/>
                        </a:solidFill>
                        <a:latin typeface="Calibri"/>
                        <a:ea typeface="Calibri"/>
                        <a:cs typeface="Calibri"/>
                        <a:sym typeface="Calibri"/>
                      </a:endParaRPr>
                    </a:p>
                  </a:txBody>
                  <a:tcPr marT="91425" marB="91425" marR="91425" marL="91425">
                    <a:solidFill>
                      <a:srgbClr val="6AA84F"/>
                    </a:solidFill>
                  </a:tcPr>
                </a:tc>
              </a:tr>
              <a:tr h="381000">
                <a:tc>
                  <a:txBody>
                    <a:bodyPr/>
                    <a:lstStyle/>
                    <a:p>
                      <a:pPr indent="0" lvl="0" marL="0" rtl="0" algn="l">
                        <a:spcBef>
                          <a:spcPts val="0"/>
                        </a:spcBef>
                        <a:spcAft>
                          <a:spcPts val="0"/>
                        </a:spcAft>
                        <a:buNone/>
                      </a:pPr>
                      <a:r>
                        <a:rPr b="1" lang="en" sz="1000">
                          <a:latin typeface="Calibri"/>
                          <a:ea typeface="Calibri"/>
                          <a:cs typeface="Calibri"/>
                          <a:sym typeface="Calibri"/>
                        </a:rPr>
                        <a:t>Komunikasi untuk mencapai tujuan bersama</a:t>
                      </a:r>
                      <a:endParaRPr b="1" sz="1100">
                        <a:latin typeface="Calibri"/>
                        <a:ea typeface="Calibri"/>
                        <a:cs typeface="Calibri"/>
                        <a:sym typeface="Calibri"/>
                      </a:endParaRPr>
                    </a:p>
                  </a:txBody>
                  <a:tcPr marT="91425" marB="91425" marR="91425" marL="91425" anchor="ctr"/>
                </a:tc>
                <a:tc>
                  <a:txBody>
                    <a:bodyPr/>
                    <a:lstStyle/>
                    <a:p>
                      <a:pPr indent="0" lvl="0" marL="0" rtl="0" algn="l">
                        <a:spcBef>
                          <a:spcPts val="0"/>
                        </a:spcBef>
                        <a:spcAft>
                          <a:spcPts val="0"/>
                        </a:spcAft>
                        <a:buNone/>
                      </a:pPr>
                      <a:r>
                        <a:rPr lang="en" sz="1100">
                          <a:latin typeface="Calibri"/>
                          <a:ea typeface="Calibri"/>
                          <a:cs typeface="Calibri"/>
                          <a:sym typeface="Calibri"/>
                        </a:rPr>
                        <a:t>Memahami informasi sederhana dari orang lain dan menyampaikan informasi sederhana kepada orang lain dengan kata-kata sendiri</a:t>
                      </a:r>
                      <a:endParaRPr sz="1100">
                        <a:latin typeface="Calibri"/>
                        <a:ea typeface="Calibri"/>
                        <a:cs typeface="Calibri"/>
                        <a:sym typeface="Calibri"/>
                      </a:endParaRPr>
                    </a:p>
                  </a:txBody>
                  <a:tcPr marT="91425" marB="91425" marR="91425" marL="91425" anchor="ctr">
                    <a:solidFill>
                      <a:srgbClr val="D9EAD3"/>
                    </a:solidFill>
                  </a:tcPr>
                </a:tc>
                <a:tc>
                  <a:txBody>
                    <a:bodyPr/>
                    <a:lstStyle/>
                    <a:p>
                      <a:pPr indent="0" lvl="0" marL="0" rtl="0" algn="l">
                        <a:spcBef>
                          <a:spcPts val="0"/>
                        </a:spcBef>
                        <a:spcAft>
                          <a:spcPts val="0"/>
                        </a:spcAft>
                        <a:buNone/>
                      </a:pPr>
                      <a:r>
                        <a:rPr lang="en" sz="1100">
                          <a:latin typeface="Calibri"/>
                          <a:ea typeface="Calibri"/>
                          <a:cs typeface="Calibri"/>
                          <a:sym typeface="Calibri"/>
                        </a:rPr>
                        <a:t>Memahami informasi yang disampaikan (ungkapan pikiran, perasaan dan keprihatinan) orang lain dan menyampaikan informasi secara akurat menggunakan berbagai simbol dan media</a:t>
                      </a:r>
                      <a:endParaRPr sz="1100">
                        <a:latin typeface="Calibri"/>
                        <a:ea typeface="Calibri"/>
                        <a:cs typeface="Calibri"/>
                        <a:sym typeface="Calibri"/>
                      </a:endParaRPr>
                    </a:p>
                  </a:txBody>
                  <a:tcPr marT="91425" marB="91425" marR="91425" marL="91425" anchor="ctr">
                    <a:solidFill>
                      <a:srgbClr val="B6D7A8"/>
                    </a:solidFill>
                  </a:tcPr>
                </a:tc>
                <a:tc>
                  <a:txBody>
                    <a:bodyPr/>
                    <a:lstStyle/>
                    <a:p>
                      <a:pPr indent="0" lvl="0" marL="0" rtl="0" algn="l">
                        <a:spcBef>
                          <a:spcPts val="0"/>
                        </a:spcBef>
                        <a:spcAft>
                          <a:spcPts val="0"/>
                        </a:spcAft>
                        <a:buClr>
                          <a:schemeClr val="dk1"/>
                        </a:buClr>
                        <a:buSzPts val="1100"/>
                        <a:buFont typeface="Arial"/>
                        <a:buNone/>
                      </a:pPr>
                      <a:r>
                        <a:rPr lang="en" sz="1000">
                          <a:solidFill>
                            <a:schemeClr val="dk1"/>
                          </a:solidFill>
                          <a:latin typeface="Calibri"/>
                          <a:ea typeface="Calibri"/>
                          <a:cs typeface="Calibri"/>
                          <a:sym typeface="Calibri"/>
                        </a:rPr>
                        <a:t>Memahami informasi dari berbagai sumber dan menyampaikan pesan menggunakan berbagai simbol dan media secara efektif kepada orang lain untuk mencapai tujuan bersama</a:t>
                      </a:r>
                      <a:endParaRPr sz="1100">
                        <a:latin typeface="Calibri"/>
                        <a:ea typeface="Calibri"/>
                        <a:cs typeface="Calibri"/>
                        <a:sym typeface="Calibri"/>
                      </a:endParaRPr>
                    </a:p>
                  </a:txBody>
                  <a:tcPr marT="91425" marB="91425" marR="91425" marL="91425" anchor="ctr">
                    <a:solidFill>
                      <a:srgbClr val="93C47D"/>
                    </a:solidFill>
                  </a:tcPr>
                </a:tc>
                <a:tc>
                  <a:txBody>
                    <a:bodyPr/>
                    <a:lstStyle/>
                    <a:p>
                      <a:pPr indent="0" lvl="0" marL="0" rtl="0" algn="l">
                        <a:spcBef>
                          <a:spcPts val="0"/>
                        </a:spcBef>
                        <a:spcAft>
                          <a:spcPts val="0"/>
                        </a:spcAft>
                        <a:buNone/>
                      </a:pPr>
                      <a:r>
                        <a:rPr lang="en" sz="1000">
                          <a:latin typeface="Calibri"/>
                          <a:ea typeface="Calibri"/>
                          <a:cs typeface="Calibri"/>
                          <a:sym typeface="Calibri"/>
                        </a:rPr>
                        <a:t>Memahami informasi, gagasan, emosi, keterampilan dan keprihatinan yang diungkapkan orang lain melalui berbagai simbol dan media secara efektif, serta memanfaatkannya untuk meningkatkan kualitas hubungan interpersonal</a:t>
                      </a:r>
                      <a:endParaRPr sz="1000">
                        <a:latin typeface="Calibri"/>
                        <a:ea typeface="Calibri"/>
                        <a:cs typeface="Calibri"/>
                        <a:sym typeface="Calibri"/>
                      </a:endParaRPr>
                    </a:p>
                  </a:txBody>
                  <a:tcPr marT="91425" marB="91425" marR="91425" marL="91425">
                    <a:solidFill>
                      <a:srgbClr val="6AA84F"/>
                    </a:solidFill>
                  </a:tcPr>
                </a:tc>
              </a:tr>
            </a:tbl>
          </a:graphicData>
        </a:graphic>
      </p:graphicFrame>
      <p:sp>
        <p:nvSpPr>
          <p:cNvPr id="111" name="Google Shape;111;p1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5" name="Shape 115"/>
        <p:cNvGrpSpPr/>
        <p:nvPr/>
      </p:nvGrpSpPr>
      <p:grpSpPr>
        <a:xfrm>
          <a:off x="0" y="0"/>
          <a:ext cx="0" cy="0"/>
          <a:chOff x="0" y="0"/>
          <a:chExt cx="0" cy="0"/>
        </a:xfrm>
      </p:grpSpPr>
      <p:sp>
        <p:nvSpPr>
          <p:cNvPr id="116" name="Google Shape;116;p19"/>
          <p:cNvSpPr txBox="1"/>
          <p:nvPr>
            <p:ph type="title"/>
          </p:nvPr>
        </p:nvSpPr>
        <p:spPr>
          <a:xfrm>
            <a:off x="311700" y="218750"/>
            <a:ext cx="8520600" cy="777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b="1" lang="en" sz="2020"/>
              <a:t>Referensi - perkembangan sub-elemen antarfase</a:t>
            </a:r>
            <a:endParaRPr b="1" sz="2020"/>
          </a:p>
          <a:p>
            <a:pPr indent="0" lvl="0" marL="0" rtl="0" algn="l">
              <a:spcBef>
                <a:spcPts val="0"/>
              </a:spcBef>
              <a:spcAft>
                <a:spcPts val="0"/>
              </a:spcAft>
              <a:buSzPts val="990"/>
              <a:buNone/>
            </a:pPr>
            <a:r>
              <a:t/>
            </a:r>
            <a:endParaRPr sz="400">
              <a:latin typeface="Calibri"/>
              <a:ea typeface="Calibri"/>
              <a:cs typeface="Calibri"/>
              <a:sym typeface="Calibri"/>
            </a:endParaRPr>
          </a:p>
          <a:p>
            <a:pPr indent="0" lvl="0" marL="0" rtl="0" algn="l">
              <a:spcBef>
                <a:spcPts val="0"/>
              </a:spcBef>
              <a:spcAft>
                <a:spcPts val="0"/>
              </a:spcAft>
              <a:buSzPts val="990"/>
              <a:buNone/>
            </a:pPr>
            <a:r>
              <a:rPr lang="en" sz="1800">
                <a:latin typeface="Calibri"/>
                <a:ea typeface="Calibri"/>
                <a:cs typeface="Calibri"/>
                <a:sym typeface="Calibri"/>
              </a:rPr>
              <a:t>Bergotong-royong (lanjutan)</a:t>
            </a:r>
            <a:endParaRPr b="1" sz="2820"/>
          </a:p>
        </p:txBody>
      </p:sp>
      <p:graphicFrame>
        <p:nvGraphicFramePr>
          <p:cNvPr id="117" name="Google Shape;117;p19"/>
          <p:cNvGraphicFramePr/>
          <p:nvPr/>
        </p:nvGraphicFramePr>
        <p:xfrm>
          <a:off x="393125" y="1268675"/>
          <a:ext cx="3000000" cy="3000000"/>
        </p:xfrm>
        <a:graphic>
          <a:graphicData uri="http://schemas.openxmlformats.org/drawingml/2006/table">
            <a:tbl>
              <a:tblPr>
                <a:noFill/>
                <a:tableStyleId>{486B34A1-BCAB-435D-98B4-5EAAC1E2DC24}</a:tableStyleId>
              </a:tblPr>
              <a:tblGrid>
                <a:gridCol w="1195400"/>
                <a:gridCol w="1577375"/>
                <a:gridCol w="1795650"/>
                <a:gridCol w="1973100"/>
                <a:gridCol w="1822975"/>
              </a:tblGrid>
              <a:tr h="304500">
                <a:tc>
                  <a:txBody>
                    <a:bodyPr/>
                    <a:lstStyle/>
                    <a:p>
                      <a:pPr indent="0" lvl="0" marL="0" rtl="0" algn="ctr">
                        <a:spcBef>
                          <a:spcPts val="0"/>
                        </a:spcBef>
                        <a:spcAft>
                          <a:spcPts val="0"/>
                        </a:spcAft>
                        <a:buNone/>
                      </a:pPr>
                      <a:r>
                        <a:rPr b="1" lang="en" sz="1000">
                          <a:latin typeface="Calibri"/>
                          <a:ea typeface="Calibri"/>
                          <a:cs typeface="Calibri"/>
                          <a:sym typeface="Calibri"/>
                        </a:rPr>
                        <a:t>Sub elemen</a:t>
                      </a:r>
                      <a:endParaRPr b="1" sz="1000">
                        <a:latin typeface="Calibri"/>
                        <a:ea typeface="Calibri"/>
                        <a:cs typeface="Calibri"/>
                        <a:sym typeface="Calibri"/>
                      </a:endParaRPr>
                    </a:p>
                  </a:txBody>
                  <a:tcPr marT="91425" marB="91425" marR="91425" marL="91425" anchor="ctr"/>
                </a:tc>
                <a:tc>
                  <a:txBody>
                    <a:bodyPr/>
                    <a:lstStyle/>
                    <a:p>
                      <a:pPr indent="0" lvl="0" marL="0" rtl="0" algn="ctr">
                        <a:spcBef>
                          <a:spcPts val="0"/>
                        </a:spcBef>
                        <a:spcAft>
                          <a:spcPts val="0"/>
                        </a:spcAft>
                        <a:buNone/>
                      </a:pPr>
                      <a:r>
                        <a:rPr b="1" lang="en" sz="1000">
                          <a:latin typeface="Calibri"/>
                          <a:ea typeface="Calibri"/>
                          <a:cs typeface="Calibri"/>
                          <a:sym typeface="Calibri"/>
                        </a:rPr>
                        <a:t>Belum Berkembang</a:t>
                      </a:r>
                      <a:endParaRPr b="1" sz="1000">
                        <a:latin typeface="Calibri"/>
                        <a:ea typeface="Calibri"/>
                        <a:cs typeface="Calibri"/>
                        <a:sym typeface="Calibri"/>
                      </a:endParaRPr>
                    </a:p>
                  </a:txBody>
                  <a:tcPr marT="91425" marB="91425" marR="91425" marL="91425" anchor="ctr">
                    <a:solidFill>
                      <a:srgbClr val="D9EAD3"/>
                    </a:solidFill>
                  </a:tcPr>
                </a:tc>
                <a:tc>
                  <a:txBody>
                    <a:bodyPr/>
                    <a:lstStyle/>
                    <a:p>
                      <a:pPr indent="0" lvl="0" marL="0" rtl="0" algn="ctr">
                        <a:spcBef>
                          <a:spcPts val="0"/>
                        </a:spcBef>
                        <a:spcAft>
                          <a:spcPts val="0"/>
                        </a:spcAft>
                        <a:buNone/>
                      </a:pPr>
                      <a:r>
                        <a:rPr b="1" lang="en" sz="1000">
                          <a:latin typeface="Calibri"/>
                          <a:ea typeface="Calibri"/>
                          <a:cs typeface="Calibri"/>
                          <a:sym typeface="Calibri"/>
                        </a:rPr>
                        <a:t>Mulai Berkembang</a:t>
                      </a:r>
                      <a:endParaRPr b="1" sz="1000">
                        <a:latin typeface="Calibri"/>
                        <a:ea typeface="Calibri"/>
                        <a:cs typeface="Calibri"/>
                        <a:sym typeface="Calibri"/>
                      </a:endParaRPr>
                    </a:p>
                  </a:txBody>
                  <a:tcPr marT="91425" marB="91425" marR="91425" marL="91425" anchor="ctr">
                    <a:solidFill>
                      <a:srgbClr val="B6D7A8"/>
                    </a:solidFill>
                  </a:tcPr>
                </a:tc>
                <a:tc>
                  <a:txBody>
                    <a:bodyPr/>
                    <a:lstStyle/>
                    <a:p>
                      <a:pPr indent="0" lvl="0" marL="0" rtl="0" algn="ctr">
                        <a:spcBef>
                          <a:spcPts val="0"/>
                        </a:spcBef>
                        <a:spcAft>
                          <a:spcPts val="0"/>
                        </a:spcAft>
                        <a:buNone/>
                      </a:pPr>
                      <a:r>
                        <a:rPr b="1" lang="en" sz="1000">
                          <a:latin typeface="Calibri"/>
                          <a:ea typeface="Calibri"/>
                          <a:cs typeface="Calibri"/>
                          <a:sym typeface="Calibri"/>
                        </a:rPr>
                        <a:t>Berkembang Sesuai Harapan</a:t>
                      </a:r>
                      <a:endParaRPr b="1" sz="1000">
                        <a:latin typeface="Calibri"/>
                        <a:ea typeface="Calibri"/>
                        <a:cs typeface="Calibri"/>
                        <a:sym typeface="Calibri"/>
                      </a:endParaRPr>
                    </a:p>
                  </a:txBody>
                  <a:tcPr marT="91425" marB="91425" marR="91425" marL="91425" anchor="ctr">
                    <a:solidFill>
                      <a:srgbClr val="93C47D"/>
                    </a:solidFill>
                  </a:tcPr>
                </a:tc>
                <a:tc>
                  <a:txBody>
                    <a:bodyPr/>
                    <a:lstStyle/>
                    <a:p>
                      <a:pPr indent="0" lvl="0" marL="0" rtl="0" algn="ctr">
                        <a:spcBef>
                          <a:spcPts val="0"/>
                        </a:spcBef>
                        <a:spcAft>
                          <a:spcPts val="0"/>
                        </a:spcAft>
                        <a:buNone/>
                      </a:pPr>
                      <a:r>
                        <a:rPr b="1" lang="en" sz="1000">
                          <a:latin typeface="Calibri"/>
                          <a:ea typeface="Calibri"/>
                          <a:cs typeface="Calibri"/>
                          <a:sym typeface="Calibri"/>
                        </a:rPr>
                        <a:t>Sangat Berkembang</a:t>
                      </a:r>
                      <a:endParaRPr b="1" sz="1000">
                        <a:latin typeface="Calibri"/>
                        <a:ea typeface="Calibri"/>
                        <a:cs typeface="Calibri"/>
                        <a:sym typeface="Calibri"/>
                      </a:endParaRPr>
                    </a:p>
                  </a:txBody>
                  <a:tcPr marT="91425" marB="91425" marR="91425" marL="91425" anchor="ctr">
                    <a:solidFill>
                      <a:srgbClr val="6AA84F"/>
                    </a:solidFill>
                  </a:tcPr>
                </a:tc>
              </a:tr>
              <a:tr h="381000">
                <a:tc>
                  <a:txBody>
                    <a:bodyPr/>
                    <a:lstStyle/>
                    <a:p>
                      <a:pPr indent="0" lvl="0" marL="0" rtl="0" algn="l">
                        <a:spcBef>
                          <a:spcPts val="0"/>
                        </a:spcBef>
                        <a:spcAft>
                          <a:spcPts val="0"/>
                        </a:spcAft>
                        <a:buClr>
                          <a:schemeClr val="dk1"/>
                        </a:buClr>
                        <a:buSzPts val="1100"/>
                        <a:buFont typeface="Arial"/>
                        <a:buNone/>
                      </a:pPr>
                      <a:r>
                        <a:rPr b="1" lang="en" sz="1000">
                          <a:latin typeface="Calibri"/>
                          <a:ea typeface="Calibri"/>
                          <a:cs typeface="Calibri"/>
                          <a:sym typeface="Calibri"/>
                        </a:rPr>
                        <a:t>Tanggap terhadap lingkungan sosial</a:t>
                      </a:r>
                      <a:endParaRPr b="1" sz="1100">
                        <a:latin typeface="Calibri"/>
                        <a:ea typeface="Calibri"/>
                        <a:cs typeface="Calibri"/>
                        <a:sym typeface="Calibri"/>
                      </a:endParaRPr>
                    </a:p>
                  </a:txBody>
                  <a:tcPr marT="91425" marB="91425" marR="91425" marL="91425" anchor="ctr"/>
                </a:tc>
                <a:tc>
                  <a:txBody>
                    <a:bodyPr/>
                    <a:lstStyle/>
                    <a:p>
                      <a:pPr indent="0" lvl="0" marL="0" rtl="0" algn="l">
                        <a:spcBef>
                          <a:spcPts val="0"/>
                        </a:spcBef>
                        <a:spcAft>
                          <a:spcPts val="0"/>
                        </a:spcAft>
                        <a:buNone/>
                      </a:pPr>
                      <a:r>
                        <a:rPr lang="en" sz="1100">
                          <a:latin typeface="Calibri"/>
                          <a:ea typeface="Calibri"/>
                          <a:cs typeface="Calibri"/>
                          <a:sym typeface="Calibri"/>
                        </a:rPr>
                        <a:t>Peka dan mengapresiasi orang-orang di lingkungan sekitar, kemudian melakukan tindakan sederhana untuk mengungkapkan-</a:t>
                      </a:r>
                      <a:endParaRPr sz="1100">
                        <a:latin typeface="Calibri"/>
                        <a:ea typeface="Calibri"/>
                        <a:cs typeface="Calibri"/>
                        <a:sym typeface="Calibri"/>
                      </a:endParaRPr>
                    </a:p>
                    <a:p>
                      <a:pPr indent="0" lvl="0" marL="0" rtl="0" algn="l">
                        <a:spcBef>
                          <a:spcPts val="0"/>
                        </a:spcBef>
                        <a:spcAft>
                          <a:spcPts val="0"/>
                        </a:spcAft>
                        <a:buNone/>
                      </a:pPr>
                      <a:r>
                        <a:rPr lang="en" sz="1100">
                          <a:latin typeface="Calibri"/>
                          <a:ea typeface="Calibri"/>
                          <a:cs typeface="Calibri"/>
                          <a:sym typeface="Calibri"/>
                        </a:rPr>
                        <a:t>nya</a:t>
                      </a:r>
                      <a:endParaRPr sz="1100">
                        <a:latin typeface="Calibri"/>
                        <a:ea typeface="Calibri"/>
                        <a:cs typeface="Calibri"/>
                        <a:sym typeface="Calibri"/>
                      </a:endParaRPr>
                    </a:p>
                  </a:txBody>
                  <a:tcPr marT="91425" marB="91425" marR="91425" marL="91425" anchor="ctr">
                    <a:solidFill>
                      <a:srgbClr val="D9EAD3"/>
                    </a:solidFill>
                  </a:tcPr>
                </a:tc>
                <a:tc>
                  <a:txBody>
                    <a:bodyPr/>
                    <a:lstStyle/>
                    <a:p>
                      <a:pPr indent="0" lvl="0" marL="0" rtl="0" algn="l">
                        <a:spcBef>
                          <a:spcPts val="0"/>
                        </a:spcBef>
                        <a:spcAft>
                          <a:spcPts val="0"/>
                        </a:spcAft>
                        <a:buClr>
                          <a:schemeClr val="dk1"/>
                        </a:buClr>
                        <a:buSzPts val="1100"/>
                        <a:buFont typeface="Arial"/>
                        <a:buNone/>
                      </a:pPr>
                      <a:r>
                        <a:rPr lang="en" sz="1100">
                          <a:solidFill>
                            <a:schemeClr val="dk1"/>
                          </a:solidFill>
                          <a:latin typeface="Calibri"/>
                          <a:ea typeface="Calibri"/>
                          <a:cs typeface="Calibri"/>
                          <a:sym typeface="Calibri"/>
                        </a:rPr>
                        <a:t>Peka dan mengapresiasi orang-orang di lingkungan sekitar, kemudian melakukan tindakan untuk menjaga keselarasan dalam berelasi dengan orang lain</a:t>
                      </a:r>
                      <a:endParaRPr sz="1100">
                        <a:latin typeface="Calibri"/>
                        <a:ea typeface="Calibri"/>
                        <a:cs typeface="Calibri"/>
                        <a:sym typeface="Calibri"/>
                      </a:endParaRPr>
                    </a:p>
                  </a:txBody>
                  <a:tcPr marT="91425" marB="91425" marR="91425" marL="91425" anchor="ctr">
                    <a:solidFill>
                      <a:srgbClr val="B6D7A8"/>
                    </a:solidFill>
                  </a:tcPr>
                </a:tc>
                <a:tc>
                  <a:txBody>
                    <a:bodyPr/>
                    <a:lstStyle/>
                    <a:p>
                      <a:pPr indent="0" lvl="0" marL="0" rtl="0" algn="l">
                        <a:spcBef>
                          <a:spcPts val="0"/>
                        </a:spcBef>
                        <a:spcAft>
                          <a:spcPts val="0"/>
                        </a:spcAft>
                        <a:buClr>
                          <a:schemeClr val="dk1"/>
                        </a:buClr>
                        <a:buSzPts val="1100"/>
                        <a:buFont typeface="Arial"/>
                        <a:buNone/>
                      </a:pPr>
                      <a:r>
                        <a:rPr lang="en" sz="1000">
                          <a:solidFill>
                            <a:schemeClr val="dk1"/>
                          </a:solidFill>
                          <a:latin typeface="Calibri"/>
                          <a:ea typeface="Calibri"/>
                          <a:cs typeface="Calibri"/>
                          <a:sym typeface="Calibri"/>
                        </a:rPr>
                        <a:t>Tanggap terhadap lingkungan sosial sesuai dengan tuntutan peran sosialnya, dan menjaga keselarasan dalam berelasi dengan orang lain</a:t>
                      </a:r>
                      <a:endParaRPr sz="1100">
                        <a:latin typeface="Calibri"/>
                        <a:ea typeface="Calibri"/>
                        <a:cs typeface="Calibri"/>
                        <a:sym typeface="Calibri"/>
                      </a:endParaRPr>
                    </a:p>
                  </a:txBody>
                  <a:tcPr marT="91425" marB="91425" marR="91425" marL="91425" anchor="ctr">
                    <a:solidFill>
                      <a:srgbClr val="93C47D"/>
                    </a:solidFill>
                  </a:tcPr>
                </a:tc>
                <a:tc>
                  <a:txBody>
                    <a:bodyPr/>
                    <a:lstStyle/>
                    <a:p>
                      <a:pPr indent="0" lvl="0" marL="0" rtl="0" algn="l">
                        <a:spcBef>
                          <a:spcPts val="0"/>
                        </a:spcBef>
                        <a:spcAft>
                          <a:spcPts val="0"/>
                        </a:spcAft>
                        <a:buClr>
                          <a:schemeClr val="dk1"/>
                        </a:buClr>
                        <a:buSzPts val="1100"/>
                        <a:buFont typeface="Arial"/>
                        <a:buNone/>
                      </a:pPr>
                      <a:r>
                        <a:rPr lang="en" sz="1000">
                          <a:solidFill>
                            <a:schemeClr val="dk1"/>
                          </a:solidFill>
                          <a:latin typeface="Calibri"/>
                          <a:ea typeface="Calibri"/>
                          <a:cs typeface="Calibri"/>
                          <a:sym typeface="Calibri"/>
                        </a:rPr>
                        <a:t>Tanggap terhadap lingkungan sosial sesuai dengan peran sosialnya dan berkontribusi sesuai dengan kebutuhan masyarakat</a:t>
                      </a:r>
                      <a:endParaRPr sz="1100">
                        <a:latin typeface="Calibri"/>
                        <a:ea typeface="Calibri"/>
                        <a:cs typeface="Calibri"/>
                        <a:sym typeface="Calibri"/>
                      </a:endParaRPr>
                    </a:p>
                  </a:txBody>
                  <a:tcPr marT="91425" marB="91425" marR="91425" marL="91425" anchor="ctr">
                    <a:solidFill>
                      <a:srgbClr val="6AA84F"/>
                    </a:solidFill>
                  </a:tcPr>
                </a:tc>
              </a:tr>
            </a:tbl>
          </a:graphicData>
        </a:graphic>
      </p:graphicFrame>
      <p:sp>
        <p:nvSpPr>
          <p:cNvPr id="118" name="Google Shape;118;p1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2" name="Shape 122"/>
        <p:cNvGrpSpPr/>
        <p:nvPr/>
      </p:nvGrpSpPr>
      <p:grpSpPr>
        <a:xfrm>
          <a:off x="0" y="0"/>
          <a:ext cx="0" cy="0"/>
          <a:chOff x="0" y="0"/>
          <a:chExt cx="0" cy="0"/>
        </a:xfrm>
      </p:grpSpPr>
      <p:sp>
        <p:nvSpPr>
          <p:cNvPr id="123" name="Google Shape;123;p20"/>
          <p:cNvSpPr/>
          <p:nvPr/>
        </p:nvSpPr>
        <p:spPr>
          <a:xfrm>
            <a:off x="369325" y="712925"/>
            <a:ext cx="2453700" cy="4179300"/>
          </a:xfrm>
          <a:prstGeom prst="rect">
            <a:avLst/>
          </a:prstGeom>
          <a:solidFill>
            <a:srgbClr val="D9D9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 name="Google Shape;124;p20"/>
          <p:cNvSpPr/>
          <p:nvPr/>
        </p:nvSpPr>
        <p:spPr>
          <a:xfrm>
            <a:off x="3026625" y="710450"/>
            <a:ext cx="2757900" cy="4179300"/>
          </a:xfrm>
          <a:prstGeom prst="rect">
            <a:avLst/>
          </a:prstGeom>
          <a:solidFill>
            <a:srgbClr val="D9D9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 name="Google Shape;125;p20"/>
          <p:cNvSpPr/>
          <p:nvPr/>
        </p:nvSpPr>
        <p:spPr>
          <a:xfrm>
            <a:off x="5976375" y="710450"/>
            <a:ext cx="2779800" cy="4179300"/>
          </a:xfrm>
          <a:prstGeom prst="rect">
            <a:avLst/>
          </a:prstGeom>
          <a:solidFill>
            <a:srgbClr val="D9D9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 name="Google Shape;126;p20"/>
          <p:cNvSpPr txBox="1"/>
          <p:nvPr>
            <p:ph type="title"/>
          </p:nvPr>
        </p:nvSpPr>
        <p:spPr>
          <a:xfrm>
            <a:off x="311700" y="216425"/>
            <a:ext cx="8520600" cy="572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SzPts val="990"/>
              <a:buNone/>
            </a:pPr>
            <a:r>
              <a:rPr lang="en" sz="2320"/>
              <a:t>Cara Penggunaan</a:t>
            </a:r>
            <a:endParaRPr sz="2320"/>
          </a:p>
        </p:txBody>
      </p:sp>
      <p:sp>
        <p:nvSpPr>
          <p:cNvPr id="127" name="Google Shape;127;p20"/>
          <p:cNvSpPr txBox="1"/>
          <p:nvPr/>
        </p:nvSpPr>
        <p:spPr>
          <a:xfrm>
            <a:off x="5976375" y="3703950"/>
            <a:ext cx="2779800" cy="1200600"/>
          </a:xfrm>
          <a:prstGeom prst="rect">
            <a:avLst/>
          </a:prstGeom>
          <a:solidFill>
            <a:srgbClr val="FFF2CC"/>
          </a:solid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100">
                <a:latin typeface="Calibri"/>
                <a:ea typeface="Calibri"/>
                <a:cs typeface="Calibri"/>
                <a:sym typeface="Calibri"/>
              </a:rPr>
              <a:t>Untuk merangkum seluruh projek menjadi cerita utuh, di akhir projek akan diadakan pameran. S</a:t>
            </a:r>
            <a:r>
              <a:rPr lang="en" sz="1100">
                <a:latin typeface="Calibri"/>
                <a:ea typeface="Calibri"/>
                <a:cs typeface="Calibri"/>
                <a:sym typeface="Calibri"/>
              </a:rPr>
              <a:t>emua hasil kerja peserta didik sepanjang projek akan menjadi bahan pameran, sehingga hasil-hasil kerja tersebut perlu disimpan dengan baik.</a:t>
            </a:r>
            <a:endParaRPr sz="1100">
              <a:latin typeface="Calibri"/>
              <a:ea typeface="Calibri"/>
              <a:cs typeface="Calibri"/>
              <a:sym typeface="Calibri"/>
            </a:endParaRPr>
          </a:p>
        </p:txBody>
      </p:sp>
      <p:sp>
        <p:nvSpPr>
          <p:cNvPr id="128" name="Google Shape;128;p20"/>
          <p:cNvSpPr txBox="1"/>
          <p:nvPr/>
        </p:nvSpPr>
        <p:spPr>
          <a:xfrm>
            <a:off x="3026475" y="1192425"/>
            <a:ext cx="2757900" cy="1369800"/>
          </a:xfrm>
          <a:prstGeom prst="rect">
            <a:avLst/>
          </a:prstGeom>
          <a:solidFill>
            <a:srgbClr val="FFF2CC"/>
          </a:solid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100">
                <a:latin typeface="Calibri"/>
                <a:ea typeface="Calibri"/>
                <a:cs typeface="Calibri"/>
                <a:sym typeface="Calibri"/>
              </a:rPr>
              <a:t>Perubahan iklim adalah sesuatu yang ilmiah</a:t>
            </a:r>
            <a:r>
              <a:rPr lang="en" sz="1100">
                <a:latin typeface="Calibri"/>
                <a:ea typeface="Calibri"/>
                <a:cs typeface="Calibri"/>
                <a:sym typeface="Calibri"/>
              </a:rPr>
              <a:t>/saintifik</a:t>
            </a:r>
            <a:r>
              <a:rPr lang="en" sz="1100">
                <a:latin typeface="Calibri"/>
                <a:ea typeface="Calibri"/>
                <a:cs typeface="Calibri"/>
                <a:sym typeface="Calibri"/>
              </a:rPr>
              <a:t>. Untuk mendapatkan pemahaman yang tepat, guru perlu memastikan bahwa peserta didik benar-benar memahami definisi suatu istilah sebelum mengolah istilah tersebut lebih jauh dalam diskusi, praktik, dan kegiatan lain.</a:t>
            </a:r>
            <a:endParaRPr sz="1100">
              <a:latin typeface="Calibri"/>
              <a:ea typeface="Calibri"/>
              <a:cs typeface="Calibri"/>
              <a:sym typeface="Calibri"/>
            </a:endParaRPr>
          </a:p>
        </p:txBody>
      </p:sp>
      <p:sp>
        <p:nvSpPr>
          <p:cNvPr id="129" name="Google Shape;129;p20"/>
          <p:cNvSpPr txBox="1"/>
          <p:nvPr/>
        </p:nvSpPr>
        <p:spPr>
          <a:xfrm>
            <a:off x="369300" y="1192425"/>
            <a:ext cx="2453700" cy="861900"/>
          </a:xfrm>
          <a:prstGeom prst="rect">
            <a:avLst/>
          </a:prstGeom>
          <a:solidFill>
            <a:srgbClr val="FFF2CC"/>
          </a:solid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100">
                <a:solidFill>
                  <a:schemeClr val="dk1"/>
                </a:solidFill>
                <a:latin typeface="Calibri"/>
                <a:ea typeface="Calibri"/>
                <a:cs typeface="Calibri"/>
                <a:sym typeface="Calibri"/>
              </a:rPr>
              <a:t>Perangkat ajar ini lebih berupa acuan bagi guru. Guru dapat memodifikasi projek atau memilih aktivitas sesuai kondisi dan kebutuhan sekolah.</a:t>
            </a:r>
            <a:endParaRPr/>
          </a:p>
        </p:txBody>
      </p:sp>
      <p:sp>
        <p:nvSpPr>
          <p:cNvPr id="130" name="Google Shape;130;p20"/>
          <p:cNvSpPr txBox="1"/>
          <p:nvPr/>
        </p:nvSpPr>
        <p:spPr>
          <a:xfrm>
            <a:off x="5976375" y="1192425"/>
            <a:ext cx="2779800" cy="1031400"/>
          </a:xfrm>
          <a:prstGeom prst="rect">
            <a:avLst/>
          </a:prstGeom>
          <a:solidFill>
            <a:srgbClr val="FFF2CC"/>
          </a:solid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100">
                <a:solidFill>
                  <a:schemeClr val="dk1"/>
                </a:solidFill>
                <a:latin typeface="Calibri"/>
                <a:ea typeface="Calibri"/>
                <a:cs typeface="Calibri"/>
                <a:sym typeface="Calibri"/>
              </a:rPr>
              <a:t>Dalam projek ini, penguatan profil Pelajar Pancasila dilakukan melalui 2 cara yaitu aktivitas dan pembiasaan. Sangat disarankan untuk menerapkan tips pada halaman 10 sebagai pembiasaan akhlak kepada alam. </a:t>
            </a:r>
            <a:endParaRPr/>
          </a:p>
        </p:txBody>
      </p:sp>
      <p:sp>
        <p:nvSpPr>
          <p:cNvPr id="131" name="Google Shape;131;p20"/>
          <p:cNvSpPr txBox="1"/>
          <p:nvPr/>
        </p:nvSpPr>
        <p:spPr>
          <a:xfrm>
            <a:off x="3026625" y="2862325"/>
            <a:ext cx="2757900" cy="1708500"/>
          </a:xfrm>
          <a:prstGeom prst="rect">
            <a:avLst/>
          </a:prstGeom>
          <a:solidFill>
            <a:srgbClr val="FFF2CC"/>
          </a:solid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100">
                <a:solidFill>
                  <a:schemeClr val="dk1"/>
                </a:solidFill>
                <a:latin typeface="Calibri"/>
                <a:ea typeface="Calibri"/>
                <a:cs typeface="Calibri"/>
                <a:sym typeface="Calibri"/>
              </a:rPr>
              <a:t>Perubahan iklim adalah fenomena yang kompleks, setiap bagiannya saling terkait dan saling mempengaruhi (sistemik). Namun karena keterbatasan projek, pembelajaran harus dipecah per bagian. Agar peserta didik dapat memahami gambaran besarnya, guru perlu memberikan </a:t>
            </a:r>
            <a:r>
              <a:rPr b="1" lang="en" sz="1100">
                <a:solidFill>
                  <a:schemeClr val="dk1"/>
                </a:solidFill>
                <a:latin typeface="Calibri"/>
                <a:ea typeface="Calibri"/>
                <a:cs typeface="Calibri"/>
                <a:sym typeface="Calibri"/>
              </a:rPr>
              <a:t>‘kait’</a:t>
            </a:r>
            <a:r>
              <a:rPr lang="en" sz="1100">
                <a:solidFill>
                  <a:schemeClr val="dk1"/>
                </a:solidFill>
                <a:latin typeface="Calibri"/>
                <a:ea typeface="Calibri"/>
                <a:cs typeface="Calibri"/>
                <a:sym typeface="Calibri"/>
              </a:rPr>
              <a:t> dari satu aktivitas ke aktivitas lain, sehingga keseluruhan projek ini menjadi satu cerita yang utuh. </a:t>
            </a:r>
            <a:endParaRPr/>
          </a:p>
        </p:txBody>
      </p:sp>
      <p:sp>
        <p:nvSpPr>
          <p:cNvPr id="132" name="Google Shape;132;p20"/>
          <p:cNvSpPr txBox="1"/>
          <p:nvPr/>
        </p:nvSpPr>
        <p:spPr>
          <a:xfrm>
            <a:off x="5976375" y="2364875"/>
            <a:ext cx="2779800" cy="1200600"/>
          </a:xfrm>
          <a:prstGeom prst="rect">
            <a:avLst/>
          </a:prstGeom>
          <a:solidFill>
            <a:srgbClr val="FFF2CC"/>
          </a:solid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100">
                <a:solidFill>
                  <a:schemeClr val="dk1"/>
                </a:solidFill>
                <a:latin typeface="Calibri"/>
                <a:ea typeface="Calibri"/>
                <a:cs typeface="Calibri"/>
                <a:sym typeface="Calibri"/>
              </a:rPr>
              <a:t>Untuk usia Sekolah Dasar, pembelajaran perlu dilakukan secara konkret (melalui pengalaman indera). Karena itu, aktivitas untuk menyampaikan konsep dirancang dalam bentuk permainan, simulasi atau penyelidikan. </a:t>
            </a:r>
            <a:endParaRPr/>
          </a:p>
        </p:txBody>
      </p:sp>
      <p:sp>
        <p:nvSpPr>
          <p:cNvPr id="133" name="Google Shape;133;p20"/>
          <p:cNvSpPr txBox="1"/>
          <p:nvPr/>
        </p:nvSpPr>
        <p:spPr>
          <a:xfrm>
            <a:off x="369300" y="3702700"/>
            <a:ext cx="2453700" cy="1200600"/>
          </a:xfrm>
          <a:prstGeom prst="rect">
            <a:avLst/>
          </a:prstGeom>
          <a:solidFill>
            <a:srgbClr val="FFF2CC"/>
          </a:solid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100">
                <a:solidFill>
                  <a:schemeClr val="dk1"/>
                </a:solidFill>
                <a:latin typeface="Calibri"/>
                <a:ea typeface="Calibri"/>
                <a:cs typeface="Calibri"/>
                <a:sym typeface="Calibri"/>
              </a:rPr>
              <a:t>Dalam projek ini asesmen pembelajaran dilakukan dengan dua cara:</a:t>
            </a:r>
            <a:endParaRPr sz="1100">
              <a:solidFill>
                <a:schemeClr val="dk1"/>
              </a:solidFill>
              <a:latin typeface="Calibri"/>
              <a:ea typeface="Calibri"/>
              <a:cs typeface="Calibri"/>
              <a:sym typeface="Calibri"/>
            </a:endParaRPr>
          </a:p>
          <a:p>
            <a:pPr indent="0" lvl="0" marL="0" rtl="0" algn="ctr">
              <a:spcBef>
                <a:spcPts val="0"/>
              </a:spcBef>
              <a:spcAft>
                <a:spcPts val="0"/>
              </a:spcAft>
              <a:buNone/>
            </a:pPr>
            <a:r>
              <a:rPr lang="en" sz="1100">
                <a:solidFill>
                  <a:schemeClr val="dk1"/>
                </a:solidFill>
                <a:latin typeface="Calibri"/>
                <a:ea typeface="Calibri"/>
                <a:cs typeface="Calibri"/>
                <a:sym typeface="Calibri"/>
              </a:rPr>
              <a:t>1.</a:t>
            </a:r>
            <a:r>
              <a:rPr lang="en" sz="1100">
                <a:solidFill>
                  <a:schemeClr val="dk1"/>
                </a:solidFill>
                <a:latin typeface="Calibri"/>
                <a:ea typeface="Calibri"/>
                <a:cs typeface="Calibri"/>
                <a:sym typeface="Calibri"/>
              </a:rPr>
              <a:t> Formatif (instrumen lembar refleksi dan lembar observasi)</a:t>
            </a:r>
            <a:endParaRPr sz="1100">
              <a:solidFill>
                <a:schemeClr val="dk1"/>
              </a:solidFill>
              <a:latin typeface="Calibri"/>
              <a:ea typeface="Calibri"/>
              <a:cs typeface="Calibri"/>
              <a:sym typeface="Calibri"/>
            </a:endParaRPr>
          </a:p>
          <a:p>
            <a:pPr indent="0" lvl="0" marL="0" rtl="0" algn="ctr">
              <a:spcBef>
                <a:spcPts val="0"/>
              </a:spcBef>
              <a:spcAft>
                <a:spcPts val="0"/>
              </a:spcAft>
              <a:buNone/>
            </a:pPr>
            <a:r>
              <a:rPr lang="en" sz="1100">
                <a:solidFill>
                  <a:schemeClr val="dk1"/>
                </a:solidFill>
                <a:latin typeface="Calibri"/>
                <a:ea typeface="Calibri"/>
                <a:cs typeface="Calibri"/>
                <a:sym typeface="Calibri"/>
              </a:rPr>
              <a:t>2. Sumatif (instrumen lembar sumatif I dan II)</a:t>
            </a:r>
            <a:endParaRPr sz="1100">
              <a:solidFill>
                <a:schemeClr val="dk1"/>
              </a:solidFill>
              <a:latin typeface="Calibri"/>
              <a:ea typeface="Calibri"/>
              <a:cs typeface="Calibri"/>
              <a:sym typeface="Calibri"/>
            </a:endParaRPr>
          </a:p>
        </p:txBody>
      </p:sp>
      <p:sp>
        <p:nvSpPr>
          <p:cNvPr id="134" name="Google Shape;134;p20"/>
          <p:cNvSpPr txBox="1"/>
          <p:nvPr/>
        </p:nvSpPr>
        <p:spPr>
          <a:xfrm>
            <a:off x="369300" y="2335425"/>
            <a:ext cx="2453700" cy="1031400"/>
          </a:xfrm>
          <a:prstGeom prst="rect">
            <a:avLst/>
          </a:prstGeom>
          <a:solidFill>
            <a:srgbClr val="FFF2CC"/>
          </a:solid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100">
                <a:solidFill>
                  <a:schemeClr val="dk1"/>
                </a:solidFill>
                <a:latin typeface="Calibri"/>
                <a:ea typeface="Calibri"/>
                <a:cs typeface="Calibri"/>
                <a:sym typeface="Calibri"/>
              </a:rPr>
              <a:t>Perangkat ajar untuk projek ini terdiri dari:</a:t>
            </a:r>
            <a:endParaRPr sz="1100">
              <a:solidFill>
                <a:schemeClr val="dk1"/>
              </a:solidFill>
              <a:latin typeface="Calibri"/>
              <a:ea typeface="Calibri"/>
              <a:cs typeface="Calibri"/>
              <a:sym typeface="Calibri"/>
            </a:endParaRPr>
          </a:p>
          <a:p>
            <a:pPr indent="0" lvl="0" marL="0" rtl="0" algn="ctr">
              <a:spcBef>
                <a:spcPts val="0"/>
              </a:spcBef>
              <a:spcAft>
                <a:spcPts val="0"/>
              </a:spcAft>
              <a:buNone/>
            </a:pPr>
            <a:r>
              <a:rPr lang="en" sz="1100">
                <a:solidFill>
                  <a:schemeClr val="dk1"/>
                </a:solidFill>
                <a:latin typeface="Calibri"/>
                <a:ea typeface="Calibri"/>
                <a:cs typeface="Calibri"/>
                <a:sym typeface="Calibri"/>
              </a:rPr>
              <a:t>7 Topik Utama</a:t>
            </a:r>
            <a:endParaRPr sz="1100">
              <a:solidFill>
                <a:schemeClr val="dk1"/>
              </a:solidFill>
              <a:latin typeface="Calibri"/>
              <a:ea typeface="Calibri"/>
              <a:cs typeface="Calibri"/>
              <a:sym typeface="Calibri"/>
            </a:endParaRPr>
          </a:p>
          <a:p>
            <a:pPr indent="0" lvl="0" marL="0" rtl="0" algn="ctr">
              <a:spcBef>
                <a:spcPts val="0"/>
              </a:spcBef>
              <a:spcAft>
                <a:spcPts val="0"/>
              </a:spcAft>
              <a:buNone/>
            </a:pPr>
            <a:r>
              <a:rPr lang="en" sz="1100">
                <a:solidFill>
                  <a:schemeClr val="dk1"/>
                </a:solidFill>
                <a:latin typeface="Calibri"/>
                <a:ea typeface="Calibri"/>
                <a:cs typeface="Calibri"/>
                <a:sym typeface="Calibri"/>
              </a:rPr>
              <a:t>17 Aktivitas</a:t>
            </a:r>
            <a:endParaRPr sz="1100">
              <a:solidFill>
                <a:schemeClr val="dk1"/>
              </a:solidFill>
              <a:latin typeface="Calibri"/>
              <a:ea typeface="Calibri"/>
              <a:cs typeface="Calibri"/>
              <a:sym typeface="Calibri"/>
            </a:endParaRPr>
          </a:p>
          <a:p>
            <a:pPr indent="0" lvl="0" marL="0" rtl="0" algn="ctr">
              <a:spcBef>
                <a:spcPts val="0"/>
              </a:spcBef>
              <a:spcAft>
                <a:spcPts val="0"/>
              </a:spcAft>
              <a:buNone/>
            </a:pPr>
            <a:r>
              <a:rPr lang="en" sz="1100">
                <a:solidFill>
                  <a:schemeClr val="dk1"/>
                </a:solidFill>
                <a:latin typeface="Calibri"/>
                <a:ea typeface="Calibri"/>
                <a:cs typeface="Calibri"/>
                <a:sym typeface="Calibri"/>
              </a:rPr>
              <a:t>84 Jam Pelajaran</a:t>
            </a:r>
            <a:endParaRPr sz="1100">
              <a:solidFill>
                <a:schemeClr val="dk1"/>
              </a:solidFill>
              <a:latin typeface="Calibri"/>
              <a:ea typeface="Calibri"/>
              <a:cs typeface="Calibri"/>
              <a:sym typeface="Calibri"/>
            </a:endParaRPr>
          </a:p>
        </p:txBody>
      </p:sp>
      <p:sp>
        <p:nvSpPr>
          <p:cNvPr id="135" name="Google Shape;135;p20"/>
          <p:cNvSpPr txBox="1"/>
          <p:nvPr/>
        </p:nvSpPr>
        <p:spPr>
          <a:xfrm>
            <a:off x="369325" y="734150"/>
            <a:ext cx="2453700" cy="384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300"/>
              <a:t>Tentang Perangkat Ajar</a:t>
            </a:r>
            <a:endParaRPr sz="1200"/>
          </a:p>
        </p:txBody>
      </p:sp>
      <p:sp>
        <p:nvSpPr>
          <p:cNvPr id="136" name="Google Shape;136;p20"/>
          <p:cNvSpPr txBox="1"/>
          <p:nvPr/>
        </p:nvSpPr>
        <p:spPr>
          <a:xfrm>
            <a:off x="3235825" y="734150"/>
            <a:ext cx="2268300" cy="384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300"/>
              <a:t>Tentang Materi</a:t>
            </a:r>
            <a:endParaRPr sz="1200"/>
          </a:p>
        </p:txBody>
      </p:sp>
      <p:sp>
        <p:nvSpPr>
          <p:cNvPr id="137" name="Google Shape;137;p20"/>
          <p:cNvSpPr txBox="1"/>
          <p:nvPr/>
        </p:nvSpPr>
        <p:spPr>
          <a:xfrm>
            <a:off x="6207625" y="734150"/>
            <a:ext cx="2268300" cy="384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300"/>
              <a:t>Tentang Metode</a:t>
            </a:r>
            <a:endParaRPr sz="1200"/>
          </a:p>
        </p:txBody>
      </p:sp>
      <p:sp>
        <p:nvSpPr>
          <p:cNvPr id="138" name="Google Shape;138;p20"/>
          <p:cNvSpPr txBox="1"/>
          <p:nvPr>
            <p:ph idx="12" type="sldNum"/>
          </p:nvPr>
        </p:nvSpPr>
        <p:spPr>
          <a:xfrm>
            <a:off x="8548658" y="47394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2" name="Shape 142"/>
        <p:cNvGrpSpPr/>
        <p:nvPr/>
      </p:nvGrpSpPr>
      <p:grpSpPr>
        <a:xfrm>
          <a:off x="0" y="0"/>
          <a:ext cx="0" cy="0"/>
          <a:chOff x="0" y="0"/>
          <a:chExt cx="0" cy="0"/>
        </a:xfrm>
      </p:grpSpPr>
      <p:sp>
        <p:nvSpPr>
          <p:cNvPr id="143" name="Google Shape;143;p21"/>
          <p:cNvSpPr txBox="1"/>
          <p:nvPr>
            <p:ph type="title"/>
          </p:nvPr>
        </p:nvSpPr>
        <p:spPr>
          <a:xfrm>
            <a:off x="311700" y="10546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Hal yang Perlu Diperhatikan Sebelum Memulai</a:t>
            </a:r>
            <a:endParaRPr/>
          </a:p>
        </p:txBody>
      </p:sp>
      <p:sp>
        <p:nvSpPr>
          <p:cNvPr id="144" name="Google Shape;144;p21"/>
          <p:cNvSpPr txBox="1"/>
          <p:nvPr/>
        </p:nvSpPr>
        <p:spPr>
          <a:xfrm>
            <a:off x="405150" y="1729950"/>
            <a:ext cx="1587000" cy="2016300"/>
          </a:xfrm>
          <a:prstGeom prst="rect">
            <a:avLst/>
          </a:prstGeom>
          <a:solidFill>
            <a:srgbClr val="FCE5CD"/>
          </a:solidFill>
          <a:ln>
            <a:noFill/>
          </a:ln>
        </p:spPr>
        <p:txBody>
          <a:bodyPr anchorCtr="0" anchor="t" bIns="91425" lIns="91425" spcFirstLastPara="1" rIns="91425" wrap="square" tIns="91425">
            <a:spAutoFit/>
          </a:bodyPr>
          <a:lstStyle/>
          <a:p>
            <a:pPr indent="0" lvl="0" marL="0" rtl="0" algn="ctr">
              <a:spcBef>
                <a:spcPts val="0"/>
              </a:spcBef>
              <a:spcAft>
                <a:spcPts val="0"/>
              </a:spcAft>
              <a:buNone/>
            </a:pPr>
            <a:r>
              <a:t/>
            </a:r>
            <a:endParaRPr sz="1100">
              <a:solidFill>
                <a:schemeClr val="dk1"/>
              </a:solidFill>
              <a:latin typeface="Calibri"/>
              <a:ea typeface="Calibri"/>
              <a:cs typeface="Calibri"/>
              <a:sym typeface="Calibri"/>
            </a:endParaRPr>
          </a:p>
          <a:p>
            <a:pPr indent="0" lvl="0" marL="0" rtl="0" algn="ctr">
              <a:spcBef>
                <a:spcPts val="0"/>
              </a:spcBef>
              <a:spcAft>
                <a:spcPts val="0"/>
              </a:spcAft>
              <a:buNone/>
            </a:pPr>
            <a:r>
              <a:t/>
            </a:r>
            <a:endParaRPr sz="1100">
              <a:solidFill>
                <a:schemeClr val="dk1"/>
              </a:solidFill>
              <a:latin typeface="Calibri"/>
              <a:ea typeface="Calibri"/>
              <a:cs typeface="Calibri"/>
              <a:sym typeface="Calibri"/>
            </a:endParaRPr>
          </a:p>
          <a:p>
            <a:pPr indent="0" lvl="0" marL="0" rtl="0" algn="ctr">
              <a:spcBef>
                <a:spcPts val="0"/>
              </a:spcBef>
              <a:spcAft>
                <a:spcPts val="0"/>
              </a:spcAft>
              <a:buNone/>
            </a:pPr>
            <a:r>
              <a:rPr lang="en" sz="1100">
                <a:solidFill>
                  <a:schemeClr val="dk1"/>
                </a:solidFill>
                <a:latin typeface="Calibri"/>
                <a:ea typeface="Calibri"/>
                <a:cs typeface="Calibri"/>
                <a:sym typeface="Calibri"/>
              </a:rPr>
              <a:t>Guru perlu terlebih dahulu mempelajari dan memahami isu Perubahan Iklim sebelum menyampaikannya pada peserta didik.</a:t>
            </a:r>
            <a:endParaRPr sz="1100">
              <a:solidFill>
                <a:schemeClr val="dk1"/>
              </a:solidFill>
              <a:latin typeface="Calibri"/>
              <a:ea typeface="Calibri"/>
              <a:cs typeface="Calibri"/>
              <a:sym typeface="Calibri"/>
            </a:endParaRPr>
          </a:p>
          <a:p>
            <a:pPr indent="0" lvl="0" marL="0" rtl="0" algn="ctr">
              <a:spcBef>
                <a:spcPts val="0"/>
              </a:spcBef>
              <a:spcAft>
                <a:spcPts val="0"/>
              </a:spcAft>
              <a:buNone/>
            </a:pPr>
            <a:r>
              <a:t/>
            </a:r>
            <a:endParaRPr sz="1100">
              <a:solidFill>
                <a:schemeClr val="dk1"/>
              </a:solidFill>
              <a:latin typeface="Calibri"/>
              <a:ea typeface="Calibri"/>
              <a:cs typeface="Calibri"/>
              <a:sym typeface="Calibri"/>
            </a:endParaRPr>
          </a:p>
          <a:p>
            <a:pPr indent="0" lvl="0" marL="0" rtl="0" algn="ctr">
              <a:spcBef>
                <a:spcPts val="0"/>
              </a:spcBef>
              <a:spcAft>
                <a:spcPts val="0"/>
              </a:spcAft>
              <a:buNone/>
            </a:pPr>
            <a:r>
              <a:t/>
            </a:r>
            <a:endParaRPr sz="900">
              <a:solidFill>
                <a:schemeClr val="dk1"/>
              </a:solidFill>
              <a:latin typeface="Calibri"/>
              <a:ea typeface="Calibri"/>
              <a:cs typeface="Calibri"/>
              <a:sym typeface="Calibri"/>
            </a:endParaRPr>
          </a:p>
        </p:txBody>
      </p:sp>
      <p:sp>
        <p:nvSpPr>
          <p:cNvPr id="145" name="Google Shape;145;p21"/>
          <p:cNvSpPr txBox="1"/>
          <p:nvPr/>
        </p:nvSpPr>
        <p:spPr>
          <a:xfrm>
            <a:off x="2081550" y="1714075"/>
            <a:ext cx="1587000" cy="2031900"/>
          </a:xfrm>
          <a:prstGeom prst="rect">
            <a:avLst/>
          </a:prstGeom>
          <a:solidFill>
            <a:srgbClr val="FFFCCC"/>
          </a:solidFill>
          <a:ln>
            <a:noFill/>
          </a:ln>
        </p:spPr>
        <p:txBody>
          <a:bodyPr anchorCtr="0" anchor="t" bIns="91425" lIns="91425" spcFirstLastPara="1" rIns="91425" wrap="square" tIns="91425">
            <a:spAutoFit/>
          </a:bodyPr>
          <a:lstStyle/>
          <a:p>
            <a:pPr indent="0" lvl="0" marL="0" rtl="0" algn="ctr">
              <a:spcBef>
                <a:spcPts val="0"/>
              </a:spcBef>
              <a:spcAft>
                <a:spcPts val="0"/>
              </a:spcAft>
              <a:buNone/>
            </a:pPr>
            <a:r>
              <a:t/>
            </a:r>
            <a:endParaRPr sz="1100">
              <a:solidFill>
                <a:schemeClr val="dk1"/>
              </a:solidFill>
              <a:latin typeface="Calibri"/>
              <a:ea typeface="Calibri"/>
              <a:cs typeface="Calibri"/>
              <a:sym typeface="Calibri"/>
            </a:endParaRPr>
          </a:p>
          <a:p>
            <a:pPr indent="0" lvl="0" marL="0" rtl="0" algn="ctr">
              <a:spcBef>
                <a:spcPts val="0"/>
              </a:spcBef>
              <a:spcAft>
                <a:spcPts val="0"/>
              </a:spcAft>
              <a:buNone/>
            </a:pPr>
            <a:r>
              <a:t/>
            </a:r>
            <a:endParaRPr sz="500">
              <a:solidFill>
                <a:schemeClr val="dk1"/>
              </a:solidFill>
              <a:latin typeface="Calibri"/>
              <a:ea typeface="Calibri"/>
              <a:cs typeface="Calibri"/>
              <a:sym typeface="Calibri"/>
            </a:endParaRPr>
          </a:p>
          <a:p>
            <a:pPr indent="0" lvl="0" marL="0" rtl="0" algn="ctr">
              <a:spcBef>
                <a:spcPts val="0"/>
              </a:spcBef>
              <a:spcAft>
                <a:spcPts val="0"/>
              </a:spcAft>
              <a:buNone/>
            </a:pPr>
            <a:r>
              <a:rPr lang="en" sz="1100">
                <a:solidFill>
                  <a:schemeClr val="dk1"/>
                </a:solidFill>
                <a:latin typeface="Calibri"/>
                <a:ea typeface="Calibri"/>
                <a:cs typeface="Calibri"/>
                <a:sym typeface="Calibri"/>
              </a:rPr>
              <a:t>S</a:t>
            </a:r>
            <a:r>
              <a:rPr lang="en" sz="1100">
                <a:solidFill>
                  <a:schemeClr val="dk1"/>
                </a:solidFill>
                <a:latin typeface="Calibri"/>
                <a:ea typeface="Calibri"/>
                <a:cs typeface="Calibri"/>
                <a:sym typeface="Calibri"/>
              </a:rPr>
              <a:t>ekolah perlu terbuka terhadap usulan dan aksi peserta didik yang membutuhkan kerjasama, respon serta dukungan sekolah (contoh: sekolah impian, sekolah siaga bencana)</a:t>
            </a:r>
            <a:endParaRPr sz="1100">
              <a:solidFill>
                <a:schemeClr val="dk1"/>
              </a:solidFill>
              <a:latin typeface="Calibri"/>
              <a:ea typeface="Calibri"/>
              <a:cs typeface="Calibri"/>
              <a:sym typeface="Calibri"/>
            </a:endParaRPr>
          </a:p>
          <a:p>
            <a:pPr indent="0" lvl="0" marL="0" rtl="0" algn="ctr">
              <a:spcBef>
                <a:spcPts val="0"/>
              </a:spcBef>
              <a:spcAft>
                <a:spcPts val="0"/>
              </a:spcAft>
              <a:buNone/>
            </a:pPr>
            <a:r>
              <a:t/>
            </a:r>
            <a:endParaRPr sz="500">
              <a:solidFill>
                <a:schemeClr val="dk1"/>
              </a:solidFill>
              <a:latin typeface="Calibri"/>
              <a:ea typeface="Calibri"/>
              <a:cs typeface="Calibri"/>
              <a:sym typeface="Calibri"/>
            </a:endParaRPr>
          </a:p>
          <a:p>
            <a:pPr indent="0" lvl="0" marL="0" rtl="0" algn="ctr">
              <a:spcBef>
                <a:spcPts val="0"/>
              </a:spcBef>
              <a:spcAft>
                <a:spcPts val="0"/>
              </a:spcAft>
              <a:buNone/>
            </a:pPr>
            <a:r>
              <a:t/>
            </a:r>
            <a:endParaRPr sz="1100">
              <a:solidFill>
                <a:schemeClr val="dk1"/>
              </a:solidFill>
              <a:latin typeface="Calibri"/>
              <a:ea typeface="Calibri"/>
              <a:cs typeface="Calibri"/>
              <a:sym typeface="Calibri"/>
            </a:endParaRPr>
          </a:p>
        </p:txBody>
      </p:sp>
      <p:sp>
        <p:nvSpPr>
          <p:cNvPr id="146" name="Google Shape;146;p21"/>
          <p:cNvSpPr txBox="1"/>
          <p:nvPr/>
        </p:nvSpPr>
        <p:spPr>
          <a:xfrm>
            <a:off x="5471300" y="1729950"/>
            <a:ext cx="1587000" cy="2047200"/>
          </a:xfrm>
          <a:prstGeom prst="rect">
            <a:avLst/>
          </a:prstGeom>
          <a:solidFill>
            <a:srgbClr val="FFE599"/>
          </a:solid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100">
                <a:solidFill>
                  <a:schemeClr val="dk1"/>
                </a:solidFill>
                <a:latin typeface="Calibri"/>
                <a:ea typeface="Calibri"/>
                <a:cs typeface="Calibri"/>
                <a:sym typeface="Calibri"/>
              </a:rPr>
              <a:t>Guru dan sekolah dapat m</a:t>
            </a:r>
            <a:r>
              <a:rPr lang="en" sz="1100">
                <a:solidFill>
                  <a:schemeClr val="dk1"/>
                </a:solidFill>
                <a:latin typeface="Calibri"/>
                <a:ea typeface="Calibri"/>
                <a:cs typeface="Calibri"/>
                <a:sym typeface="Calibri"/>
              </a:rPr>
              <a:t>embangun kemitraan dengan lembaga / komunitas yang bergerak di bidang kebencanaan, juga lembaga riset atau perguruan tinggi setempat yang memiliki riset atau jurusan terkait perubahan iklim.</a:t>
            </a:r>
            <a:endParaRPr sz="1100">
              <a:solidFill>
                <a:schemeClr val="dk1"/>
              </a:solidFill>
              <a:latin typeface="Calibri"/>
              <a:ea typeface="Calibri"/>
              <a:cs typeface="Calibri"/>
              <a:sym typeface="Calibri"/>
            </a:endParaRPr>
          </a:p>
        </p:txBody>
      </p:sp>
      <p:sp>
        <p:nvSpPr>
          <p:cNvPr id="147" name="Google Shape;147;p21"/>
          <p:cNvSpPr txBox="1"/>
          <p:nvPr/>
        </p:nvSpPr>
        <p:spPr>
          <a:xfrm>
            <a:off x="7193875" y="1729950"/>
            <a:ext cx="1587000" cy="2047200"/>
          </a:xfrm>
          <a:prstGeom prst="rect">
            <a:avLst/>
          </a:prstGeom>
          <a:solidFill>
            <a:srgbClr val="F9CB9C"/>
          </a:solidFill>
          <a:ln>
            <a:noFill/>
          </a:ln>
        </p:spPr>
        <p:txBody>
          <a:bodyPr anchorCtr="0" anchor="t" bIns="91425" lIns="91425" spcFirstLastPara="1" rIns="91425" wrap="square" tIns="91425">
            <a:spAutoFit/>
          </a:bodyPr>
          <a:lstStyle/>
          <a:p>
            <a:pPr indent="0" lvl="0" marL="0" rtl="0" algn="ctr">
              <a:spcBef>
                <a:spcPts val="0"/>
              </a:spcBef>
              <a:spcAft>
                <a:spcPts val="0"/>
              </a:spcAft>
              <a:buNone/>
            </a:pPr>
            <a:r>
              <a:t/>
            </a:r>
            <a:endParaRPr sz="1100">
              <a:solidFill>
                <a:schemeClr val="dk1"/>
              </a:solidFill>
              <a:latin typeface="Calibri"/>
              <a:ea typeface="Calibri"/>
              <a:cs typeface="Calibri"/>
              <a:sym typeface="Calibri"/>
            </a:endParaRPr>
          </a:p>
          <a:p>
            <a:pPr indent="0" lvl="0" marL="0" rtl="0" algn="ctr">
              <a:spcBef>
                <a:spcPts val="0"/>
              </a:spcBef>
              <a:spcAft>
                <a:spcPts val="0"/>
              </a:spcAft>
              <a:buNone/>
            </a:pPr>
            <a:r>
              <a:rPr lang="en" sz="1100">
                <a:solidFill>
                  <a:schemeClr val="dk1"/>
                </a:solidFill>
                <a:latin typeface="Calibri"/>
                <a:ea typeface="Calibri"/>
                <a:cs typeface="Calibri"/>
                <a:sym typeface="Calibri"/>
              </a:rPr>
              <a:t>Guru dan sekolah berkomitmen m</a:t>
            </a:r>
            <a:r>
              <a:rPr lang="en" sz="1100">
                <a:solidFill>
                  <a:schemeClr val="dk1"/>
                </a:solidFill>
                <a:latin typeface="Calibri"/>
                <a:ea typeface="Calibri"/>
                <a:cs typeface="Calibri"/>
                <a:sym typeface="Calibri"/>
              </a:rPr>
              <a:t>erancang pembelajaran yang ramah lingkungan. Guru perlu memahamkan hal tersebut pada peserta didik sebelum memulai program.</a:t>
            </a:r>
            <a:endParaRPr sz="1100">
              <a:solidFill>
                <a:schemeClr val="dk1"/>
              </a:solidFill>
              <a:latin typeface="Calibri"/>
              <a:ea typeface="Calibri"/>
              <a:cs typeface="Calibri"/>
              <a:sym typeface="Calibri"/>
            </a:endParaRPr>
          </a:p>
          <a:p>
            <a:pPr indent="0" lvl="0" marL="0" rtl="0" algn="ctr">
              <a:spcBef>
                <a:spcPts val="0"/>
              </a:spcBef>
              <a:spcAft>
                <a:spcPts val="0"/>
              </a:spcAft>
              <a:buNone/>
            </a:pPr>
            <a:r>
              <a:t/>
            </a:r>
            <a:endParaRPr sz="1100">
              <a:solidFill>
                <a:schemeClr val="dk1"/>
              </a:solidFill>
              <a:latin typeface="Calibri"/>
              <a:ea typeface="Calibri"/>
              <a:cs typeface="Calibri"/>
              <a:sym typeface="Calibri"/>
            </a:endParaRPr>
          </a:p>
        </p:txBody>
      </p:sp>
      <p:sp>
        <p:nvSpPr>
          <p:cNvPr id="148" name="Google Shape;148;p21"/>
          <p:cNvSpPr txBox="1"/>
          <p:nvPr/>
        </p:nvSpPr>
        <p:spPr>
          <a:xfrm>
            <a:off x="3776425" y="1729950"/>
            <a:ext cx="1587000" cy="2047200"/>
          </a:xfrm>
          <a:prstGeom prst="rect">
            <a:avLst/>
          </a:prstGeom>
          <a:solidFill>
            <a:srgbClr val="FFF2CC"/>
          </a:solidFill>
          <a:ln>
            <a:noFill/>
          </a:ln>
        </p:spPr>
        <p:txBody>
          <a:bodyPr anchorCtr="0" anchor="t" bIns="91425" lIns="91425" spcFirstLastPara="1" rIns="91425" wrap="square" tIns="91425">
            <a:spAutoFit/>
          </a:bodyPr>
          <a:lstStyle/>
          <a:p>
            <a:pPr indent="0" lvl="0" marL="0" rtl="0" algn="ctr">
              <a:spcBef>
                <a:spcPts val="0"/>
              </a:spcBef>
              <a:spcAft>
                <a:spcPts val="0"/>
              </a:spcAft>
              <a:buNone/>
            </a:pPr>
            <a:r>
              <a:t/>
            </a:r>
            <a:endParaRPr sz="1100">
              <a:solidFill>
                <a:schemeClr val="dk1"/>
              </a:solidFill>
              <a:latin typeface="Calibri"/>
              <a:ea typeface="Calibri"/>
              <a:cs typeface="Calibri"/>
              <a:sym typeface="Calibri"/>
            </a:endParaRPr>
          </a:p>
          <a:p>
            <a:pPr indent="0" lvl="0" marL="0" rtl="0" algn="ctr">
              <a:spcBef>
                <a:spcPts val="0"/>
              </a:spcBef>
              <a:spcAft>
                <a:spcPts val="0"/>
              </a:spcAft>
              <a:buNone/>
            </a:pPr>
            <a:r>
              <a:rPr lang="en" sz="1100">
                <a:solidFill>
                  <a:schemeClr val="dk1"/>
                </a:solidFill>
                <a:latin typeface="Calibri"/>
                <a:ea typeface="Calibri"/>
                <a:cs typeface="Calibri"/>
                <a:sym typeface="Calibri"/>
              </a:rPr>
              <a:t>Orang tua perlu mendapatkan sosialisasi tentang projek. Orang tua juga perlu mendapat edukasi dasar tentang perubahan iklim, agar dapat mendampingi dan mendukung proses belajar anak di rumah.</a:t>
            </a:r>
            <a:endParaRPr sz="1100">
              <a:solidFill>
                <a:schemeClr val="dk1"/>
              </a:solidFill>
              <a:latin typeface="Calibri"/>
              <a:ea typeface="Calibri"/>
              <a:cs typeface="Calibri"/>
              <a:sym typeface="Calibri"/>
            </a:endParaRPr>
          </a:p>
          <a:p>
            <a:pPr indent="0" lvl="0" marL="0" rtl="0" algn="ctr">
              <a:spcBef>
                <a:spcPts val="0"/>
              </a:spcBef>
              <a:spcAft>
                <a:spcPts val="0"/>
              </a:spcAft>
              <a:buNone/>
            </a:pPr>
            <a:r>
              <a:rPr lang="en" sz="1100">
                <a:solidFill>
                  <a:schemeClr val="dk1"/>
                </a:solidFill>
                <a:latin typeface="Calibri"/>
                <a:ea typeface="Calibri"/>
                <a:cs typeface="Calibri"/>
                <a:sym typeface="Calibri"/>
              </a:rPr>
              <a:t> </a:t>
            </a:r>
            <a:endParaRPr sz="1100">
              <a:solidFill>
                <a:schemeClr val="dk1"/>
              </a:solidFill>
              <a:latin typeface="Calibri"/>
              <a:ea typeface="Calibri"/>
              <a:cs typeface="Calibri"/>
              <a:sym typeface="Calibri"/>
            </a:endParaRPr>
          </a:p>
        </p:txBody>
      </p:sp>
      <p:sp>
        <p:nvSpPr>
          <p:cNvPr id="149" name="Google Shape;149;p2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