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61" r:id="rId3"/>
    <p:sldId id="275" r:id="rId4"/>
    <p:sldId id="293" r:id="rId5"/>
    <p:sldId id="294" r:id="rId6"/>
    <p:sldId id="295" r:id="rId7"/>
    <p:sldId id="296" r:id="rId8"/>
    <p:sldId id="297" r:id="rId9"/>
    <p:sldId id="300" r:id="rId10"/>
    <p:sldId id="298" r:id="rId11"/>
    <p:sldId id="301" r:id="rId12"/>
    <p:sldId id="302" r:id="rId13"/>
    <p:sldId id="304" r:id="rId14"/>
    <p:sldId id="303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299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06A"/>
    <a:srgbClr val="336600"/>
    <a:srgbClr val="BFD101"/>
    <a:srgbClr val="993300"/>
    <a:srgbClr val="FF6699"/>
    <a:srgbClr val="FF7575"/>
    <a:srgbClr val="006600"/>
    <a:srgbClr val="663300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2" autoAdjust="0"/>
    <p:restoredTop sz="94660"/>
  </p:normalViewPr>
  <p:slideViewPr>
    <p:cSldViewPr>
      <p:cViewPr>
        <p:scale>
          <a:sx n="66" d="100"/>
          <a:sy n="66" d="100"/>
        </p:scale>
        <p:origin x="-2112" y="-9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FF015-938E-424D-B5AB-BB143FBE17D5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91B28-E746-46C2-B8DA-78B917425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191B28-E746-46C2-B8DA-78B9174257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7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9" t="4167" r="2652" b="3646"/>
          <a:stretch/>
        </p:blipFill>
        <p:spPr bwMode="auto">
          <a:xfrm>
            <a:off x="1524000" y="878945"/>
            <a:ext cx="2320301" cy="314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14400" y="133350"/>
            <a:ext cx="6934200" cy="1066800"/>
            <a:chOff x="-329762" y="1123950"/>
            <a:chExt cx="6934200" cy="1066800"/>
          </a:xfrm>
        </p:grpSpPr>
        <p:sp>
          <p:nvSpPr>
            <p:cNvPr id="3" name="Rectangle 2"/>
            <p:cNvSpPr/>
            <p:nvPr/>
          </p:nvSpPr>
          <p:spPr>
            <a:xfrm>
              <a:off x="-329762" y="1123950"/>
              <a:ext cx="6934200" cy="1066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51491" y="1200150"/>
              <a:ext cx="5852947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Pembentukan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VOC </a:t>
              </a:r>
              <a:endParaRPr lang="en-US" sz="2400" b="1" dirty="0" smtClean="0">
                <a:solidFill>
                  <a:schemeClr val="bg1"/>
                </a:solidFill>
                <a:latin typeface="+mj-lt"/>
              </a:endParaRPr>
            </a:p>
            <a:p>
              <a:r>
                <a:rPr lang="en-US" sz="2800" b="1" dirty="0" smtClean="0">
                  <a:solidFill>
                    <a:schemeClr val="bg1"/>
                  </a:solidFill>
                  <a:latin typeface="+mj-lt"/>
                </a:rPr>
                <a:t>(</a:t>
              </a:r>
              <a:r>
                <a:rPr lang="en-US" sz="2800" b="1" i="1" dirty="0" err="1" smtClean="0">
                  <a:solidFill>
                    <a:schemeClr val="bg1"/>
                  </a:solidFill>
                  <a:latin typeface="+mj-lt"/>
                </a:rPr>
                <a:t>Vereenigde</a:t>
              </a:r>
              <a:r>
                <a:rPr lang="en-US" sz="2800" b="1" i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i="1" dirty="0" err="1" smtClean="0">
                  <a:solidFill>
                    <a:schemeClr val="bg1"/>
                  </a:solidFill>
                  <a:latin typeface="+mj-lt"/>
                </a:rPr>
                <a:t>Oostindische</a:t>
              </a:r>
              <a:r>
                <a:rPr lang="en-US" sz="2800" b="1" i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800" b="1" i="1" dirty="0" err="1">
                  <a:solidFill>
                    <a:schemeClr val="bg1"/>
                  </a:solidFill>
                  <a:latin typeface="+mj-lt"/>
                </a:rPr>
                <a:t>Compagnie</a:t>
              </a:r>
              <a:r>
                <a:rPr lang="en-US" sz="2800" b="1" i="1" dirty="0">
                  <a:solidFill>
                    <a:schemeClr val="bg1"/>
                  </a:solidFill>
                  <a:latin typeface="+mj-lt"/>
                </a:rPr>
                <a:t>)</a:t>
              </a:r>
              <a:endParaRPr lang="en-US" sz="2800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5" name="Picture 4" descr="E:\ELISA\PPT ESPS\ibu gu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6506" r="25594"/>
          <a:stretch>
            <a:fillRect/>
          </a:stretch>
        </p:blipFill>
        <p:spPr bwMode="auto">
          <a:xfrm>
            <a:off x="5867400" y="1537960"/>
            <a:ext cx="2534829" cy="48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127635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+mj-lt"/>
              </a:rPr>
              <a:t>Tujuannya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: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80975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Memperkuat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pedagang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Belanda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menghadapi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persaingan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.</a:t>
            </a:r>
            <a:endParaRPr lang="en-US" sz="2400" dirty="0">
              <a:solidFill>
                <a:srgbClr val="3D271B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57175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Menghindari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persaingan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tidak</a:t>
            </a:r>
            <a:r>
              <a:rPr lang="en-US" sz="2400" b="1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+mj-lt"/>
              </a:rPr>
              <a:t>sehat</a:t>
            </a:r>
            <a:r>
              <a:rPr lang="en-US" sz="2400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+mj-lt"/>
              </a:rPr>
              <a:t>antarpedagang</a:t>
            </a:r>
            <a:r>
              <a:rPr lang="en-US" sz="2400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+mj-lt"/>
              </a:rPr>
              <a:t>Belanda</a:t>
            </a:r>
            <a:r>
              <a:rPr lang="en-US" sz="2400" dirty="0" smtClean="0">
                <a:solidFill>
                  <a:srgbClr val="006600"/>
                </a:solidFill>
                <a:latin typeface="+mj-lt"/>
              </a:rPr>
              <a:t>.</a:t>
            </a:r>
            <a:endParaRPr lang="en-US" sz="2400" dirty="0">
              <a:solidFill>
                <a:srgbClr val="0066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402747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Memonopoli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pedagangan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rempah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di Indonesia.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733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02" y="1962150"/>
            <a:ext cx="8325666" cy="243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424755"/>
            <a:ext cx="64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Deandels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menerapkan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kebijakan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kerja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rodi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untuk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membangun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Jalan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Raya </a:t>
            </a:r>
          </a:p>
          <a:p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Pos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Anyer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en-US" sz="2800" b="1" dirty="0" err="1" smtClean="0">
                <a:solidFill>
                  <a:schemeClr val="bg1"/>
                </a:solidFill>
                <a:latin typeface="+mj-lt"/>
              </a:rPr>
              <a:t>Panarukan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266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04800" y="269910"/>
            <a:ext cx="3962400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342900">
              <a:spcAft>
                <a:spcPts val="1200"/>
              </a:spcAft>
            </a:pPr>
            <a:r>
              <a:rPr lang="sv-SE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Bangsa Inggris</a:t>
            </a:r>
            <a:endParaRPr lang="sv-SE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6650" y="971550"/>
            <a:ext cx="47815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Inggris</a:t>
            </a: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menguasai</a:t>
            </a: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Indonesia </a:t>
            </a:r>
            <a:r>
              <a:rPr lang="en-US" sz="26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sangat</a:t>
            </a:r>
            <a:r>
              <a:rPr lang="en-US" sz="26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singkat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, </a:t>
            </a:r>
            <a:r>
              <a:rPr lang="en-US" sz="26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yaitu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1811–1816.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23950"/>
            <a:ext cx="2943225" cy="2986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6" name="Group 5"/>
          <p:cNvGrpSpPr/>
          <p:nvPr/>
        </p:nvGrpSpPr>
        <p:grpSpPr>
          <a:xfrm>
            <a:off x="3676650" y="1962150"/>
            <a:ext cx="4876800" cy="1981200"/>
            <a:chOff x="352424" y="2728134"/>
            <a:chExt cx="4876800" cy="1981200"/>
          </a:xfrm>
        </p:grpSpPr>
        <p:pic>
          <p:nvPicPr>
            <p:cNvPr id="7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4" y="2728134"/>
              <a:ext cx="4876800" cy="198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90549" y="2848511"/>
              <a:ext cx="4638675" cy="16927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Inggris menghapus dan mengganti banyak kebijakan, contohnya </a:t>
              </a:r>
              <a:r>
                <a:rPr lang="pt-BR" sz="2800" b="1" dirty="0" smtClean="0">
                  <a:solidFill>
                    <a:srgbClr val="FF0000"/>
                  </a:solidFill>
                  <a:latin typeface="+mj-lt"/>
                </a:rPr>
                <a:t>Sistem Tanam Paksa </a:t>
              </a:r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menjadi </a:t>
              </a:r>
              <a:r>
                <a:rPr lang="pt-BR" sz="2800" b="1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Sistem Sewa Tanah</a:t>
              </a:r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pt-BR" sz="24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24887" y="3943350"/>
            <a:ext cx="2242513" cy="707886"/>
            <a:chOff x="3294468" y="962593"/>
            <a:chExt cx="2242513" cy="707886"/>
          </a:xfrm>
        </p:grpSpPr>
        <p:sp>
          <p:nvSpPr>
            <p:cNvPr id="10" name="TextBox 9"/>
            <p:cNvSpPr txBox="1"/>
            <p:nvPr/>
          </p:nvSpPr>
          <p:spPr>
            <a:xfrm>
              <a:off x="3671509" y="962593"/>
              <a:ext cx="18654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Thomas Stanford </a:t>
              </a:r>
              <a:r>
                <a:rPr lang="en-US" sz="2000" b="1" dirty="0" err="1" smtClean="0">
                  <a:solidFill>
                    <a:srgbClr val="5C4D2E"/>
                  </a:solidFill>
                  <a:latin typeface="+mj-lt"/>
                </a:rPr>
                <a:t>Rafles</a:t>
              </a:r>
              <a:endParaRPr lang="en-US" sz="2000" b="1" dirty="0">
                <a:solidFill>
                  <a:srgbClr val="5C4D2E"/>
                </a:solidFill>
                <a:latin typeface="+mj-lt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5400000" flipV="1">
              <a:off x="3262779" y="1089640"/>
              <a:ext cx="419942" cy="356564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029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09549"/>
            <a:ext cx="5410201" cy="1192686"/>
            <a:chOff x="228600" y="361949"/>
            <a:chExt cx="5288623" cy="1192686"/>
          </a:xfrm>
        </p:grpSpPr>
        <p:sp>
          <p:nvSpPr>
            <p:cNvPr id="3" name="Pentagon 2"/>
            <p:cNvSpPr/>
            <p:nvPr/>
          </p:nvSpPr>
          <p:spPr>
            <a:xfrm>
              <a:off x="609600" y="361949"/>
              <a:ext cx="4907622" cy="1192685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5905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C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4526623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Perjuangan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Rakyat Indonesia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Melawan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Penjajah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9127" y="1660088"/>
            <a:ext cx="44400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FF0000"/>
                </a:solidFill>
                <a:latin typeface="+mj-lt"/>
              </a:rPr>
              <a:t>Sikap</a:t>
            </a:r>
            <a:r>
              <a:rPr lang="en-US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+mj-lt"/>
              </a:rPr>
              <a:t>semena-mena</a:t>
            </a:r>
            <a:r>
              <a:rPr lang="en-US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+mj-lt"/>
              </a:rPr>
              <a:t>Bangsa</a:t>
            </a:r>
            <a:r>
              <a:rPr lang="en-US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+mj-lt"/>
              </a:rPr>
              <a:t>Asing</a:t>
            </a:r>
            <a:r>
              <a:rPr lang="en-US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mendorong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perlawangan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bangsa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Indonesia.</a:t>
            </a:r>
            <a:endParaRPr lang="en-US" sz="26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3056393"/>
            <a:ext cx="44196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Perjuangan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bangsa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Indonesia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masih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bersifat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kedaerahan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8" name="Picture 7" descr="E:\ELISA\PPT ESPS\ibu gu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6506" r="25594"/>
          <a:stretch>
            <a:fillRect/>
          </a:stretch>
        </p:blipFill>
        <p:spPr bwMode="auto">
          <a:xfrm>
            <a:off x="5791200" y="1128741"/>
            <a:ext cx="2667000" cy="506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24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04800" y="372130"/>
            <a:ext cx="52578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>
              <a:spcAft>
                <a:spcPts val="1200"/>
              </a:spcAft>
            </a:pPr>
            <a:r>
              <a:rPr lang="sv-SE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1. Perjuangan Rakyat Aceh</a:t>
            </a:r>
            <a:endParaRPr lang="sv-SE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4050" y="1114781"/>
            <a:ext cx="34099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Para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pahlawan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menggunakan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taktik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perang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gerilya</a:t>
            </a:r>
            <a:r>
              <a:rPr lang="en-US" sz="2600" b="1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6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6350"/>
            <a:ext cx="1700614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76350"/>
            <a:ext cx="173884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20" y="1276350"/>
            <a:ext cx="1694280" cy="226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986" y="3578511"/>
            <a:ext cx="2005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Teuku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Cik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Ditiro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6450" y="3578511"/>
            <a:ext cx="170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Cut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Nyak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Dien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1986" y="3578511"/>
            <a:ext cx="170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Teuku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Umar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804338" y="2480817"/>
            <a:ext cx="3873062" cy="1297752"/>
            <a:chOff x="1106050" y="3036411"/>
            <a:chExt cx="5125484" cy="986637"/>
          </a:xfrm>
        </p:grpSpPr>
        <p:sp>
          <p:nvSpPr>
            <p:cNvPr id="12" name="Rectangle 11"/>
            <p:cNvSpPr/>
            <p:nvPr/>
          </p:nvSpPr>
          <p:spPr>
            <a:xfrm>
              <a:off x="1106050" y="3036411"/>
              <a:ext cx="5125484" cy="986637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89504" y="3105544"/>
              <a:ext cx="4352759" cy="772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Cara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masuk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ke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hutan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agar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tidak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mudah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ditangkap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oleh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penjajah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.</a:t>
              </a:r>
              <a:endParaRPr lang="en-US" sz="2000" dirty="0">
                <a:solidFill>
                  <a:srgbClr val="FFFF66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107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239000" y="2281995"/>
            <a:ext cx="1676400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  <a:latin typeface="+mj-lt"/>
              </a:rPr>
              <a:t>Tuangku Imam Bonjol memimpin Kaun Padri melawan Belanda.</a:t>
            </a:r>
          </a:p>
        </p:txBody>
      </p:sp>
      <p:sp>
        <p:nvSpPr>
          <p:cNvPr id="2" name="Rectangle 1"/>
          <p:cNvSpPr/>
          <p:nvPr/>
        </p:nvSpPr>
        <p:spPr>
          <a:xfrm>
            <a:off x="-304800" y="361950"/>
            <a:ext cx="44958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857250" indent="-514350">
              <a:spcAft>
                <a:spcPts val="1200"/>
              </a:spcAft>
              <a:buFont typeface="+mj-lt"/>
              <a:buAutoNum type="arabicPeriod" startAt="2"/>
            </a:pPr>
            <a:r>
              <a:rPr lang="sv-SE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Perjuangan Rakyat Sumatra Barat</a:t>
            </a:r>
            <a:endParaRPr lang="sv-SE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525" y="1526798"/>
            <a:ext cx="40290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Perang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padri</a:t>
            </a:r>
            <a:r>
              <a:rPr lang="en-US" sz="26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+mj-lt"/>
              </a:rPr>
              <a:t>disebabkan</a:t>
            </a:r>
            <a:r>
              <a:rPr lang="en-US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+mj-lt"/>
              </a:rPr>
              <a:t>politik</a:t>
            </a:r>
            <a:r>
              <a:rPr lang="en-US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+mj-lt"/>
              </a:rPr>
              <a:t>adu</a:t>
            </a:r>
            <a:r>
              <a:rPr lang="en-US" sz="2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+mj-lt"/>
              </a:rPr>
              <a:t>domba</a:t>
            </a:r>
            <a:r>
              <a:rPr lang="en-US" sz="2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Belanda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6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0525" y="2571750"/>
            <a:ext cx="3648075" cy="1381721"/>
            <a:chOff x="5022573" y="1725009"/>
            <a:chExt cx="3368389" cy="13817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573" y="1725009"/>
              <a:ext cx="3368389" cy="1352728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TextBox 8"/>
            <p:cNvSpPr txBox="1"/>
            <p:nvPr/>
          </p:nvSpPr>
          <p:spPr>
            <a:xfrm>
              <a:off x="5029199" y="1906401"/>
              <a:ext cx="32210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Belanda</a:t>
              </a:r>
              <a:r>
                <a:rPr lang="en-US" sz="2400" b="1" dirty="0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menyerang</a:t>
              </a:r>
              <a:r>
                <a:rPr lang="en-US" sz="2400" b="1" dirty="0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Kaum</a:t>
              </a:r>
              <a:r>
                <a:rPr lang="en-US" sz="2400" b="1" dirty="0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Padri</a:t>
              </a:r>
              <a:r>
                <a:rPr lang="en-US" sz="2400" b="1" dirty="0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pada</a:t>
              </a:r>
              <a:r>
                <a:rPr lang="en-US" sz="2400" b="1" dirty="0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tahun</a:t>
              </a:r>
              <a:r>
                <a:rPr lang="en-US" sz="2400" b="1" dirty="0" smtClean="0">
                  <a:solidFill>
                    <a:srgbClr val="2883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1833.</a:t>
              </a:r>
              <a:endParaRPr lang="en-US" sz="2400" b="1" dirty="0">
                <a:solidFill>
                  <a:srgbClr val="28832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8242"/>
            <a:ext cx="2667000" cy="371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34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57600" y="-46093"/>
            <a:ext cx="5486400" cy="5189594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304800" y="361950"/>
            <a:ext cx="3733800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857250" indent="-514350">
              <a:spcAft>
                <a:spcPts val="1200"/>
              </a:spcAft>
              <a:buFont typeface="+mj-lt"/>
              <a:buAutoNum type="arabicPeriod" startAt="3"/>
            </a:pPr>
            <a:r>
              <a:rPr lang="sv-SE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Perjuangan Rakyat Sumatra Utara</a:t>
            </a:r>
            <a:endParaRPr lang="sv-SE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00500" y="849183"/>
            <a:ext cx="55245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Perjuangan</a:t>
            </a:r>
            <a:r>
              <a:rPr lang="en-US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Rakyat </a:t>
            </a:r>
            <a:r>
              <a:rPr lang="en-US" sz="28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Jawa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124" y="1885950"/>
            <a:ext cx="31908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5C4D2E"/>
                </a:solidFill>
              </a:rPr>
              <a:t>Perang</a:t>
            </a:r>
            <a:r>
              <a:rPr lang="en-US" sz="2600" dirty="0">
                <a:solidFill>
                  <a:srgbClr val="5C4D2E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disebabkan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keinginan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Belanda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menguasai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00C06A"/>
                </a:solidFill>
              </a:rPr>
              <a:t>wilayah</a:t>
            </a:r>
            <a:r>
              <a:rPr lang="en-US" sz="2600" b="1" dirty="0">
                <a:solidFill>
                  <a:srgbClr val="00C06A"/>
                </a:solidFill>
              </a:rPr>
              <a:t> </a:t>
            </a:r>
            <a:r>
              <a:rPr lang="en-US" sz="2600" b="1" dirty="0" err="1">
                <a:solidFill>
                  <a:srgbClr val="00C06A"/>
                </a:solidFill>
              </a:rPr>
              <a:t>Tapanuli</a:t>
            </a:r>
            <a:r>
              <a:rPr lang="en-US" sz="2600" dirty="0">
                <a:solidFill>
                  <a:srgbClr val="5C4D2E"/>
                </a:solidFill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0500" y="1518611"/>
            <a:ext cx="3124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Peperangan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terjadi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tahun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1825 </a:t>
            </a:r>
            <a:r>
              <a:rPr lang="en-US" sz="26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hingga</a:t>
            </a:r>
            <a:r>
              <a:rPr lang="en-US" sz="2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1930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6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48100" y="3000446"/>
            <a:ext cx="3276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Pangeran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Diponegoro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memimpin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pertempuran</a:t>
            </a:r>
            <a:r>
              <a:rPr lang="en-US" sz="2600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Jawa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6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2" y="2164942"/>
            <a:ext cx="1577576" cy="2128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2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11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72" y="2485875"/>
            <a:ext cx="1838325" cy="241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061282" y="2647950"/>
            <a:ext cx="3431381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857250" indent="-514350">
              <a:spcAft>
                <a:spcPts val="1200"/>
              </a:spcAft>
              <a:buFont typeface="+mj-lt"/>
              <a:buAutoNum type="arabicPeriod" startAt="6"/>
            </a:pPr>
            <a:r>
              <a:rPr lang="sv-SE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Perjuangan Rakyat Maluku</a:t>
            </a:r>
            <a:endParaRPr lang="sv-SE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1"/>
            <a:ext cx="9144000" cy="2343150"/>
          </a:xfrm>
          <a:prstGeom prst="roundRect">
            <a:avLst>
              <a:gd name="adj" fmla="val 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304800" y="796111"/>
            <a:ext cx="33909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857250" indent="-514350">
              <a:spcAft>
                <a:spcPts val="1200"/>
              </a:spcAft>
              <a:buFont typeface="+mj-lt"/>
              <a:buAutoNum type="arabicPeriod" startAt="5"/>
            </a:pPr>
            <a:r>
              <a:rPr lang="sv-SE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Perjuangan Rakyat Bali</a:t>
            </a:r>
            <a:endParaRPr lang="sv-SE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5181" y="361950"/>
            <a:ext cx="45696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5C4D2E"/>
                </a:solidFill>
              </a:rPr>
              <a:t>Perang</a:t>
            </a:r>
            <a:r>
              <a:rPr lang="en-US" sz="2600" dirty="0">
                <a:solidFill>
                  <a:srgbClr val="5C4D2E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disebabkan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Belanda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menolak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chemeClr val="accent5">
                    <a:lumMod val="75000"/>
                  </a:schemeClr>
                </a:solidFill>
              </a:rPr>
              <a:t>Hak</a:t>
            </a: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accent5">
                    <a:lumMod val="75000"/>
                  </a:schemeClr>
                </a:solidFill>
              </a:rPr>
              <a:t>Tawan</a:t>
            </a: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accent5">
                    <a:lumMod val="75000"/>
                  </a:schemeClr>
                </a:solidFill>
              </a:rPr>
              <a:t>Karang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5C4D2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74231" y="1316057"/>
            <a:ext cx="3940970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Belanda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berhasil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menguasai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Benteng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Jagaraga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3075834"/>
            <a:ext cx="2897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Pattimura</a:t>
            </a: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memimpin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perlawanan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rakyat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 Maluku.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53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5" grpId="0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9"/>
          <a:stretch/>
        </p:blipFill>
        <p:spPr bwMode="auto">
          <a:xfrm>
            <a:off x="0" y="0"/>
            <a:ext cx="917477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27926"/>
            <a:ext cx="79248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857250" indent="-514350">
              <a:spcAft>
                <a:spcPts val="1200"/>
              </a:spcAft>
              <a:buFont typeface="+mj-lt"/>
              <a:buAutoNum type="arabicPeriod" startAt="7"/>
            </a:pPr>
            <a:r>
              <a:rPr lang="sv-SE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Perjuangan Rakyat Kalimantan Selatan</a:t>
            </a:r>
            <a:endParaRPr lang="sv-SE" sz="2800" b="1" dirty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2892921"/>
            <a:ext cx="2895600" cy="169277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rgbClr val="5C4D2E"/>
                </a:solidFill>
              </a:rPr>
              <a:t>Perang</a:t>
            </a:r>
            <a:r>
              <a:rPr lang="en-US" sz="2600" dirty="0">
                <a:solidFill>
                  <a:srgbClr val="5C4D2E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disebabkan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Belanda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berusaha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menguasai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chemeClr val="accent5">
                    <a:lumMod val="75000"/>
                  </a:schemeClr>
                </a:solidFill>
              </a:rPr>
              <a:t>Kerajaan</a:t>
            </a:r>
            <a:r>
              <a:rPr lang="en-US" sz="2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accent5">
                    <a:lumMod val="75000"/>
                  </a:schemeClr>
                </a:solidFill>
              </a:rPr>
              <a:t>Banjar</a:t>
            </a:r>
            <a:r>
              <a:rPr lang="en-US" sz="2600" b="1" dirty="0" smtClean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5C4D2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400" y="1718557"/>
            <a:ext cx="2398872" cy="1256679"/>
            <a:chOff x="3747709" y="978643"/>
            <a:chExt cx="2398872" cy="1256679"/>
          </a:xfrm>
        </p:grpSpPr>
        <p:sp>
          <p:nvSpPr>
            <p:cNvPr id="6" name="TextBox 5"/>
            <p:cNvSpPr txBox="1"/>
            <p:nvPr/>
          </p:nvSpPr>
          <p:spPr>
            <a:xfrm>
              <a:off x="3747709" y="978643"/>
              <a:ext cx="2398872" cy="1015663"/>
            </a:xfrm>
            <a:prstGeom prst="rect">
              <a:avLst/>
            </a:prstGeom>
            <a:solidFill>
              <a:schemeClr val="bg2">
                <a:lumMod val="90000"/>
                <a:alpha val="86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err="1" smtClean="0">
                  <a:latin typeface="+mj-lt"/>
                </a:rPr>
                <a:t>Penyerangan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b="1" dirty="0" err="1" smtClean="0">
                  <a:latin typeface="+mj-lt"/>
                </a:rPr>
                <a:t>Benteng</a:t>
              </a:r>
              <a:r>
                <a:rPr lang="en-US" sz="2000" b="1" dirty="0" smtClean="0">
                  <a:latin typeface="+mj-lt"/>
                </a:rPr>
                <a:t> </a:t>
              </a:r>
              <a:r>
                <a:rPr lang="en-US" sz="2000" b="1" dirty="0" err="1" smtClean="0">
                  <a:latin typeface="+mj-lt"/>
                </a:rPr>
                <a:t>Terapung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Kerajaan</a:t>
              </a:r>
              <a:r>
                <a:rPr lang="en-US" sz="2000" dirty="0" smtClean="0">
                  <a:latin typeface="+mj-lt"/>
                </a:rPr>
                <a:t> </a:t>
              </a:r>
              <a:r>
                <a:rPr lang="en-US" sz="2000" dirty="0" err="1" smtClean="0">
                  <a:latin typeface="+mj-lt"/>
                </a:rPr>
                <a:t>Banjar</a:t>
              </a:r>
              <a:r>
                <a:rPr lang="en-US" sz="2000" dirty="0" smtClean="0">
                  <a:latin typeface="+mj-lt"/>
                </a:rPr>
                <a:t>.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 rot="10800000">
              <a:off x="5488891" y="2036545"/>
              <a:ext cx="657689" cy="198777"/>
            </a:xfrm>
            <a:prstGeom prst="triangl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2E3F9B-5411-3843-A582-2B77FAF96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"/>
          <a:stretch/>
        </p:blipFill>
        <p:spPr>
          <a:xfrm flipH="1">
            <a:off x="6934200" y="1843609"/>
            <a:ext cx="2055937" cy="36981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8600" y="285750"/>
            <a:ext cx="5867400" cy="857251"/>
            <a:chOff x="228600" y="361949"/>
            <a:chExt cx="5735548" cy="857251"/>
          </a:xfrm>
        </p:grpSpPr>
        <p:sp>
          <p:nvSpPr>
            <p:cNvPr id="3" name="Pentagon 2"/>
            <p:cNvSpPr/>
            <p:nvPr/>
          </p:nvSpPr>
          <p:spPr>
            <a:xfrm>
              <a:off x="609600" y="361949"/>
              <a:ext cx="5354548" cy="857251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49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D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599" y="514350"/>
              <a:ext cx="4750085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Organisasi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Pergerakan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Nasional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9126" y="1276350"/>
            <a:ext cx="4019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C4D2E"/>
                </a:solidFill>
                <a:latin typeface="+mj-lt"/>
              </a:rPr>
              <a:t>Lahirnya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pergerakan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nasional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ditandai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dengan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berdirinya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6699"/>
                </a:solidFill>
                <a:latin typeface="+mj-lt"/>
              </a:rPr>
              <a:t>organisasi</a:t>
            </a:r>
            <a:r>
              <a:rPr lang="en-US" sz="2400" b="1" dirty="0">
                <a:solidFill>
                  <a:srgbClr val="FF6699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6699"/>
                </a:solidFill>
                <a:latin typeface="+mj-lt"/>
              </a:rPr>
              <a:t>bersifat</a:t>
            </a:r>
            <a:r>
              <a:rPr lang="en-US" sz="2400" b="1" dirty="0">
                <a:solidFill>
                  <a:srgbClr val="FF6699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6699"/>
                </a:solidFill>
                <a:latin typeface="+mj-lt"/>
              </a:rPr>
              <a:t>nasional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18359" y="2604957"/>
            <a:ext cx="1743841" cy="703421"/>
            <a:chOff x="618359" y="2604957"/>
            <a:chExt cx="1743841" cy="703421"/>
          </a:xfrm>
        </p:grpSpPr>
        <p:sp>
          <p:nvSpPr>
            <p:cNvPr id="15" name="Rounded Rectangle 14"/>
            <p:cNvSpPr/>
            <p:nvPr/>
          </p:nvSpPr>
          <p:spPr>
            <a:xfrm>
              <a:off x="618359" y="2604957"/>
              <a:ext cx="1743841" cy="70342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5800" y="2710445"/>
              <a:ext cx="16764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sv-SE" sz="2200" b="1" dirty="0">
                  <a:solidFill>
                    <a:schemeClr val="bg1"/>
                  </a:solidFill>
                  <a:cs typeface="Arial" pitchFamily="34" charset="0"/>
                </a:rPr>
                <a:t>Budi </a:t>
              </a:r>
              <a:r>
                <a:rPr lang="sv-SE" sz="2200" b="1" dirty="0" smtClean="0">
                  <a:solidFill>
                    <a:schemeClr val="bg1"/>
                  </a:solidFill>
                  <a:cs typeface="Arial" pitchFamily="34" charset="0"/>
                </a:rPr>
                <a:t>Utomo</a:t>
              </a:r>
              <a:endParaRPr lang="sv-SE" sz="2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85258" y="2604957"/>
            <a:ext cx="2086742" cy="703421"/>
            <a:chOff x="618359" y="2604957"/>
            <a:chExt cx="2086742" cy="703421"/>
          </a:xfrm>
        </p:grpSpPr>
        <p:sp>
          <p:nvSpPr>
            <p:cNvPr id="22" name="Rounded Rectangle 21"/>
            <p:cNvSpPr/>
            <p:nvPr/>
          </p:nvSpPr>
          <p:spPr>
            <a:xfrm>
              <a:off x="618359" y="2604957"/>
              <a:ext cx="2086742" cy="70342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85799" y="2710445"/>
              <a:ext cx="201930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sv-SE" sz="2200" b="1" i="1" dirty="0" smtClean="0">
                  <a:solidFill>
                    <a:schemeClr val="bg1"/>
                  </a:solidFill>
                  <a:cs typeface="Arial" pitchFamily="34" charset="0"/>
                </a:rPr>
                <a:t>Indische Partij</a:t>
              </a:r>
              <a:endParaRPr lang="sv-SE" sz="2200" b="1" i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8359" y="3409950"/>
            <a:ext cx="1866899" cy="703421"/>
            <a:chOff x="618359" y="2604957"/>
            <a:chExt cx="1866899" cy="703421"/>
          </a:xfrm>
        </p:grpSpPr>
        <p:sp>
          <p:nvSpPr>
            <p:cNvPr id="25" name="Rounded Rectangle 24"/>
            <p:cNvSpPr/>
            <p:nvPr/>
          </p:nvSpPr>
          <p:spPr>
            <a:xfrm>
              <a:off x="618359" y="2604957"/>
              <a:ext cx="1866899" cy="703421"/>
            </a:xfrm>
            <a:prstGeom prst="roundRect">
              <a:avLst/>
            </a:prstGeom>
            <a:ln>
              <a:noFill/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5800" y="2710445"/>
              <a:ext cx="179945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sv-SE" sz="2200" b="1" dirty="0" smtClean="0">
                  <a:solidFill>
                    <a:schemeClr val="bg1"/>
                  </a:solidFill>
                  <a:cs typeface="Arial" pitchFamily="34" charset="0"/>
                </a:rPr>
                <a:t>Serekat Islam</a:t>
              </a:r>
              <a:endParaRPr lang="sv-SE" sz="2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14600" y="3409950"/>
            <a:ext cx="2256662" cy="703421"/>
            <a:chOff x="580261" y="2604957"/>
            <a:chExt cx="2256662" cy="703421"/>
          </a:xfrm>
        </p:grpSpPr>
        <p:sp>
          <p:nvSpPr>
            <p:cNvPr id="28" name="Rounded Rectangle 27"/>
            <p:cNvSpPr/>
            <p:nvPr/>
          </p:nvSpPr>
          <p:spPr>
            <a:xfrm>
              <a:off x="618359" y="2604957"/>
              <a:ext cx="2218564" cy="703421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0261" y="2710445"/>
              <a:ext cx="2256662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sv-SE" sz="2200" b="1" dirty="0" smtClean="0">
                  <a:solidFill>
                    <a:schemeClr val="bg1"/>
                  </a:solidFill>
                  <a:cs typeface="Arial" pitchFamily="34" charset="0"/>
                </a:rPr>
                <a:t>Muhammadiyah </a:t>
              </a:r>
              <a:endParaRPr lang="sv-SE" sz="2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48200" y="2604957"/>
            <a:ext cx="1752600" cy="703421"/>
            <a:chOff x="618359" y="2604957"/>
            <a:chExt cx="1752600" cy="703421"/>
          </a:xfrm>
        </p:grpSpPr>
        <p:sp>
          <p:nvSpPr>
            <p:cNvPr id="31" name="Rounded Rectangle 30"/>
            <p:cNvSpPr/>
            <p:nvPr/>
          </p:nvSpPr>
          <p:spPr>
            <a:xfrm>
              <a:off x="618359" y="2604957"/>
              <a:ext cx="1752600" cy="70342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5799" y="2710445"/>
              <a:ext cx="168516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sv-SE" sz="2200" b="1" dirty="0" smtClean="0">
                  <a:solidFill>
                    <a:schemeClr val="bg1"/>
                  </a:solidFill>
                  <a:cs typeface="Arial" pitchFamily="34" charset="0"/>
                </a:rPr>
                <a:t>Taman Siswa</a:t>
              </a:r>
              <a:endParaRPr lang="sv-SE" sz="2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73338" y="3427656"/>
            <a:ext cx="1832262" cy="874929"/>
            <a:chOff x="618359" y="2604957"/>
            <a:chExt cx="1832262" cy="874929"/>
          </a:xfrm>
        </p:grpSpPr>
        <p:sp>
          <p:nvSpPr>
            <p:cNvPr id="37" name="Rounded Rectangle 36"/>
            <p:cNvSpPr/>
            <p:nvPr/>
          </p:nvSpPr>
          <p:spPr>
            <a:xfrm>
              <a:off x="618359" y="2604957"/>
              <a:ext cx="1832262" cy="874929"/>
            </a:xfrm>
            <a:prstGeom prst="roundRect">
              <a:avLst/>
            </a:prstGeom>
            <a:solidFill>
              <a:srgbClr val="993300"/>
            </a:solidFill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5799" y="2710445"/>
              <a:ext cx="17648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sv-SE" sz="2200" b="1" dirty="0" smtClean="0">
                  <a:solidFill>
                    <a:schemeClr val="bg1"/>
                  </a:solidFill>
                  <a:cs typeface="Arial" pitchFamily="34" charset="0"/>
                </a:rPr>
                <a:t>Perhimpunan Indonesia</a:t>
              </a:r>
              <a:endParaRPr lang="sv-SE" sz="2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69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76" r="-36026"/>
          <a:stretch/>
        </p:blipFill>
        <p:spPr>
          <a:xfrm>
            <a:off x="5638800" y="-85725"/>
            <a:ext cx="3352800" cy="4857750"/>
          </a:xfrm>
          <a:prstGeom prst="flowChartInputOutpu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50499"/>
            <a:ext cx="5978985" cy="952124"/>
            <a:chOff x="1611544" y="3352296"/>
            <a:chExt cx="5889507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889507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635082" y="3436867"/>
              <a:ext cx="4715851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Perjuangan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Bangsa</a:t>
              </a:r>
              <a:r>
                <a:rPr lang="en-US" sz="3000" b="1" dirty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Indonesia </a:t>
              </a:r>
              <a:r>
                <a:rPr lang="en-US" sz="3000" b="1" dirty="0" err="1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Melawan</a:t>
              </a:r>
              <a:r>
                <a:rPr lang="en-US" sz="3000" b="1" dirty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Penjajah</a:t>
              </a:r>
              <a:endParaRPr lang="en-US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885950"/>
            <a:ext cx="5638800" cy="2519303"/>
            <a:chOff x="157161" y="1733550"/>
            <a:chExt cx="5638800" cy="2519303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190750"/>
              <a:ext cx="5630256" cy="2062103"/>
            </a:xfrm>
            <a:prstGeom prst="rect">
              <a:avLst/>
            </a:prstGeom>
            <a:solidFill>
              <a:srgbClr val="FFFFFF">
                <a:alpha val="79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latar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belakang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kedatangan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bangsa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asing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Indonesia.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perjuangan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bangsa</a:t>
              </a:r>
              <a:r>
                <a:rPr lang="en-US" altLang="id-ID" sz="1600" dirty="0" smtClean="0">
                  <a:latin typeface="+mj-lt"/>
                </a:rPr>
                <a:t> Indonesia </a:t>
              </a:r>
              <a:r>
                <a:rPr lang="en-US" altLang="id-ID" sz="1600" dirty="0" err="1">
                  <a:latin typeface="+mj-lt"/>
                </a:rPr>
                <a:t>pada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masa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penjajahan</a:t>
              </a:r>
              <a:r>
                <a:rPr lang="en-US" altLang="id-ID" sz="1600" dirty="0" smtClean="0">
                  <a:latin typeface="+mj-lt"/>
                </a:rPr>
                <a:t> (</a:t>
              </a:r>
              <a:r>
                <a:rPr lang="en-US" altLang="id-ID" sz="1600" dirty="0" err="1" smtClean="0">
                  <a:latin typeface="+mj-lt"/>
                </a:rPr>
                <a:t>kolonial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imperialisme</a:t>
              </a:r>
              <a:r>
                <a:rPr lang="en-US" altLang="id-ID" sz="1600" dirty="0" smtClean="0">
                  <a:latin typeface="+mj-lt"/>
                </a:rPr>
                <a:t>).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enyajikan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informasi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mengenai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perjuangan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para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pahlawan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dalam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mengusir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penjajah</a:t>
              </a:r>
              <a:r>
                <a:rPr lang="en-US" altLang="id-ID" sz="1600" dirty="0">
                  <a:latin typeface="+mj-lt"/>
                </a:rPr>
                <a:t>;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eneladani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perjuangan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sikap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para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pahlawan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dalam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pementasan</a:t>
              </a:r>
              <a:r>
                <a:rPr lang="en-US" altLang="id-ID" sz="1600" dirty="0">
                  <a:latin typeface="+mj-lt"/>
                </a:rPr>
                <a:t> drama.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85750"/>
            <a:ext cx="7010400" cy="857251"/>
            <a:chOff x="228600" y="361949"/>
            <a:chExt cx="6852862" cy="857251"/>
          </a:xfrm>
        </p:grpSpPr>
        <p:sp>
          <p:nvSpPr>
            <p:cNvPr id="3" name="Pentagon 2"/>
            <p:cNvSpPr/>
            <p:nvPr/>
          </p:nvSpPr>
          <p:spPr>
            <a:xfrm>
              <a:off x="609599" y="361949"/>
              <a:ext cx="6471863" cy="857251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49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E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599" y="514350"/>
              <a:ext cx="5941888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Kedatangan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Bangsa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Jepang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di Indonesia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0"/>
          <a:stretch/>
        </p:blipFill>
        <p:spPr bwMode="auto">
          <a:xfrm rot="21312459">
            <a:off x="-13544" y="1472445"/>
            <a:ext cx="4406732" cy="2640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420696" y="1371242"/>
            <a:ext cx="4080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C06A"/>
                </a:solidFill>
                <a:latin typeface="+mj-lt"/>
              </a:rPr>
              <a:t>Jepang</a:t>
            </a:r>
            <a:r>
              <a:rPr lang="en-US" sz="2400" dirty="0" smtClean="0">
                <a:solidFill>
                  <a:srgbClr val="00C06A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menarik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simpati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rakyat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Indonesia agar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ikut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melawan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sekutu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 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95800" y="2571571"/>
            <a:ext cx="4876800" cy="457201"/>
            <a:chOff x="4495800" y="2571571"/>
            <a:chExt cx="4876800" cy="457201"/>
          </a:xfrm>
        </p:grpSpPr>
        <p:sp>
          <p:nvSpPr>
            <p:cNvPr id="6" name="Rounded Rectangle 5"/>
            <p:cNvSpPr/>
            <p:nvPr/>
          </p:nvSpPr>
          <p:spPr>
            <a:xfrm>
              <a:off x="4495800" y="2571571"/>
              <a:ext cx="4876800" cy="457201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72000" y="2647950"/>
              <a:ext cx="4389928" cy="3693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lphaLcPeriod"/>
              </a:pPr>
              <a:r>
                <a:rPr lang="en-US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Mengibarkan</a:t>
              </a:r>
              <a:r>
                <a:rPr lang="en-US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bendera</a:t>
              </a:r>
              <a:r>
                <a:rPr lang="en-US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Merah</a:t>
              </a:r>
              <a:r>
                <a:rPr lang="en-US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Putih</a:t>
              </a:r>
              <a:r>
                <a:rPr lang="en-US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495800" y="3105150"/>
            <a:ext cx="4876800" cy="457201"/>
            <a:chOff x="4495800" y="2571571"/>
            <a:chExt cx="4876800" cy="457201"/>
          </a:xfrm>
        </p:grpSpPr>
        <p:sp>
          <p:nvSpPr>
            <p:cNvPr id="17" name="Rounded Rectangle 16"/>
            <p:cNvSpPr/>
            <p:nvPr/>
          </p:nvSpPr>
          <p:spPr>
            <a:xfrm>
              <a:off x="4495800" y="2571571"/>
              <a:ext cx="4876800" cy="457201"/>
            </a:xfrm>
            <a:prstGeom prst="roundRect">
              <a:avLst/>
            </a:prstGeom>
            <a:solidFill>
              <a:srgbClr val="BFD101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72000" y="2647950"/>
              <a:ext cx="4389928" cy="369332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lphaLcPeriod" startAt="2"/>
              </a:pPr>
              <a:r>
                <a:rPr lang="en-US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Menyanyikan</a:t>
              </a:r>
              <a:r>
                <a:rPr lang="en-US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lagu</a:t>
              </a:r>
              <a:r>
                <a:rPr lang="en-US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Indonesia Raya.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95800" y="3638550"/>
            <a:ext cx="4876800" cy="722710"/>
            <a:chOff x="4495800" y="2571571"/>
            <a:chExt cx="4876800" cy="722710"/>
          </a:xfrm>
        </p:grpSpPr>
        <p:sp>
          <p:nvSpPr>
            <p:cNvPr id="20" name="Rounded Rectangle 19"/>
            <p:cNvSpPr/>
            <p:nvPr/>
          </p:nvSpPr>
          <p:spPr>
            <a:xfrm>
              <a:off x="4495800" y="2571571"/>
              <a:ext cx="4876800" cy="72271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0" y="2611040"/>
              <a:ext cx="4389928" cy="64633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lphaLcPeriod" startAt="3"/>
              </a:pPr>
              <a:r>
                <a:rPr lang="en-US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Menggunakan</a:t>
              </a:r>
              <a:r>
                <a:rPr lang="en-US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bahasa</a:t>
              </a:r>
              <a:r>
                <a:rPr lang="en-US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Indonesia </a:t>
              </a:r>
              <a:r>
                <a:rPr lang="en-US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sebagai</a:t>
              </a:r>
              <a:r>
                <a:rPr lang="en-US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bahasa</a:t>
              </a:r>
              <a:r>
                <a:rPr lang="en-US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sehari-hari</a:t>
              </a:r>
              <a:r>
                <a:rPr lang="en-US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5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3ED52B-5B4C-4FF9-A313-9380082D75CE}"/>
              </a:ext>
            </a:extLst>
          </p:cNvPr>
          <p:cNvGrpSpPr/>
          <p:nvPr/>
        </p:nvGrpSpPr>
        <p:grpSpPr>
          <a:xfrm>
            <a:off x="-5443" y="0"/>
            <a:ext cx="3047999" cy="1809751"/>
            <a:chOff x="1960193" y="471055"/>
            <a:chExt cx="6671190" cy="41344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9CFC3164-AEF5-4B0C-86EB-BFD9522946B8}"/>
                </a:ext>
              </a:extLst>
            </p:cNvPr>
            <p:cNvSpPr/>
            <p:nvPr/>
          </p:nvSpPr>
          <p:spPr>
            <a:xfrm>
              <a:off x="1960193" y="471055"/>
              <a:ext cx="6671190" cy="413446"/>
            </a:xfrm>
            <a:prstGeom prst="roundRect">
              <a:avLst>
                <a:gd name="adj" fmla="val 0"/>
              </a:avLst>
            </a:prstGeom>
            <a:solidFill>
              <a:srgbClr val="E6F9B5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CD534DC-3F91-4A2D-A054-881A8813E822}"/>
                </a:ext>
              </a:extLst>
            </p:cNvPr>
            <p:cNvSpPr txBox="1"/>
            <p:nvPr/>
          </p:nvSpPr>
          <p:spPr>
            <a:xfrm>
              <a:off x="2138886" y="484111"/>
              <a:ext cx="6471932" cy="358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663300"/>
                  </a:solidFill>
                  <a:latin typeface="Arial" pitchFamily="34" charset="0"/>
                  <a:cs typeface="Arial" pitchFamily="34" charset="0"/>
                </a:rPr>
                <a:t>Organisasi</a:t>
              </a:r>
              <a:r>
                <a:rPr lang="en-US" sz="3200" b="1" dirty="0" smtClean="0">
                  <a:solidFill>
                    <a:srgbClr val="663300"/>
                  </a:solidFill>
                  <a:latin typeface="Arial" pitchFamily="34" charset="0"/>
                  <a:cs typeface="Arial" pitchFamily="34" charset="0"/>
                </a:rPr>
                <a:t> yang </a:t>
              </a:r>
              <a:r>
                <a:rPr lang="en-US" sz="3200" b="1" dirty="0" err="1" smtClean="0">
                  <a:solidFill>
                    <a:srgbClr val="663300"/>
                  </a:solidFill>
                  <a:latin typeface="Arial" pitchFamily="34" charset="0"/>
                  <a:cs typeface="Arial" pitchFamily="34" charset="0"/>
                </a:rPr>
                <a:t>dibentuk</a:t>
              </a:r>
              <a:r>
                <a:rPr lang="en-US" sz="3200" b="1" dirty="0" smtClean="0">
                  <a:solidFill>
                    <a:srgbClr val="6633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3300"/>
                  </a:solidFill>
                  <a:latin typeface="Arial" pitchFamily="34" charset="0"/>
                  <a:cs typeface="Arial" pitchFamily="34" charset="0"/>
                </a:rPr>
                <a:t>oleh</a:t>
              </a:r>
              <a:r>
                <a:rPr lang="en-US" sz="3200" b="1" dirty="0" smtClean="0">
                  <a:solidFill>
                    <a:srgbClr val="6633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663300"/>
                  </a:solidFill>
                  <a:latin typeface="Arial" pitchFamily="34" charset="0"/>
                  <a:cs typeface="Arial" pitchFamily="34" charset="0"/>
                </a:rPr>
                <a:t>Jepang</a:t>
              </a:r>
              <a:endParaRPr lang="en-US" sz="3200" b="1" dirty="0">
                <a:solidFill>
                  <a:srgbClr val="6633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7199" y="2229568"/>
            <a:ext cx="2575960" cy="681413"/>
            <a:chOff x="152400" y="1287932"/>
            <a:chExt cx="2754800" cy="6814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87932"/>
              <a:ext cx="2754799" cy="68141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7" name="TextBox 8"/>
            <p:cNvSpPr txBox="1"/>
            <p:nvPr/>
          </p:nvSpPr>
          <p:spPr>
            <a:xfrm>
              <a:off x="233891" y="1468036"/>
              <a:ext cx="26733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Gerakan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Tiga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199" y="3105150"/>
            <a:ext cx="1676401" cy="681413"/>
            <a:chOff x="152400" y="1287932"/>
            <a:chExt cx="1792788" cy="6814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287932"/>
              <a:ext cx="1792788" cy="68141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TextBox 8"/>
            <p:cNvSpPr txBox="1"/>
            <p:nvPr/>
          </p:nvSpPr>
          <p:spPr>
            <a:xfrm>
              <a:off x="233892" y="1468036"/>
              <a:ext cx="16298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PUTERA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52801" y="2229568"/>
            <a:ext cx="2362200" cy="681413"/>
            <a:chOff x="152401" y="1287932"/>
            <a:chExt cx="2526199" cy="6814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1" y="1287932"/>
              <a:ext cx="2526199" cy="68141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8"/>
            <p:cNvSpPr txBox="1"/>
            <p:nvPr/>
          </p:nvSpPr>
          <p:spPr>
            <a:xfrm>
              <a:off x="233891" y="1468036"/>
              <a:ext cx="2363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Jawa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Hokokai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62201" y="3105150"/>
            <a:ext cx="1219200" cy="681413"/>
            <a:chOff x="152401" y="1287932"/>
            <a:chExt cx="1303845" cy="6814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1" y="1287932"/>
              <a:ext cx="1303845" cy="68141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6" name="TextBox 8"/>
            <p:cNvSpPr txBox="1"/>
            <p:nvPr/>
          </p:nvSpPr>
          <p:spPr>
            <a:xfrm>
              <a:off x="233892" y="1468036"/>
              <a:ext cx="1222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Heiho</a:t>
              </a:r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33800" y="3105150"/>
            <a:ext cx="1219200" cy="681413"/>
            <a:chOff x="152401" y="1287932"/>
            <a:chExt cx="1303845" cy="6814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1" y="1287932"/>
              <a:ext cx="1303845" cy="681413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9" name="TextBox 8"/>
            <p:cNvSpPr txBox="1"/>
            <p:nvPr/>
          </p:nvSpPr>
          <p:spPr>
            <a:xfrm>
              <a:off x="152401" y="1440332"/>
              <a:ext cx="1222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PETA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179618" y="304710"/>
            <a:ext cx="4343400" cy="1200329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Jepang</a:t>
            </a:r>
            <a:r>
              <a:rPr lang="en-US" sz="2400" dirty="0" smtClean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membentuk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organisasi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menghadapi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serangan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sekutu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72ECC3D-AD88-4A1E-84DE-3B3E716886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1313540"/>
            <a:ext cx="2700346" cy="46055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0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5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90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85750"/>
            <a:ext cx="7010400" cy="857251"/>
            <a:chOff x="228600" y="361949"/>
            <a:chExt cx="6852862" cy="857251"/>
          </a:xfrm>
        </p:grpSpPr>
        <p:sp>
          <p:nvSpPr>
            <p:cNvPr id="3" name="Pentagon 2"/>
            <p:cNvSpPr/>
            <p:nvPr/>
          </p:nvSpPr>
          <p:spPr>
            <a:xfrm>
              <a:off x="609599" y="361949"/>
              <a:ext cx="6471863" cy="857251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49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F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599" y="514350"/>
              <a:ext cx="5941888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Meneladani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Perjuangan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Para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Pahlawan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9268" y="1271155"/>
            <a:ext cx="4205374" cy="3281795"/>
            <a:chOff x="129268" y="1271155"/>
            <a:chExt cx="4205374" cy="3281795"/>
          </a:xfrm>
        </p:grpSpPr>
        <p:sp>
          <p:nvSpPr>
            <p:cNvPr id="6" name="Flowchart: Connector 5"/>
            <p:cNvSpPr/>
            <p:nvPr/>
          </p:nvSpPr>
          <p:spPr>
            <a:xfrm>
              <a:off x="129268" y="1347355"/>
              <a:ext cx="1896242" cy="2209800"/>
            </a:xfrm>
            <a:prstGeom prst="flowChartConnector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2438400" y="1271155"/>
              <a:ext cx="1896242" cy="2286000"/>
            </a:xfrm>
            <a:prstGeom prst="flowChartConnector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1219200" y="2266950"/>
              <a:ext cx="1896242" cy="2286000"/>
            </a:xfrm>
            <a:prstGeom prst="flowChartConnector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72000" y="1255570"/>
            <a:ext cx="4267200" cy="924790"/>
            <a:chOff x="4724400" y="1418360"/>
            <a:chExt cx="4267200" cy="924790"/>
          </a:xfrm>
        </p:grpSpPr>
        <p:sp>
          <p:nvSpPr>
            <p:cNvPr id="9" name="Rounded Rectangle 8"/>
            <p:cNvSpPr/>
            <p:nvPr/>
          </p:nvSpPr>
          <p:spPr>
            <a:xfrm>
              <a:off x="5178552" y="1418360"/>
              <a:ext cx="3813048" cy="772390"/>
            </a:xfrm>
            <a:prstGeom prst="roundRect">
              <a:avLst>
                <a:gd name="adj" fmla="val 7698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257800" y="1570760"/>
              <a:ext cx="3124200" cy="772390"/>
            </a:xfrm>
            <a:prstGeom prst="roundRect">
              <a:avLst>
                <a:gd name="adj" fmla="val 76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Memperjuangkan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kesetaraan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pendidikan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bangsa</a:t>
              </a:r>
              <a:r>
                <a:rPr lang="en-US" b="1" dirty="0">
                  <a:solidFill>
                    <a:schemeClr val="bg1"/>
                  </a:solidFill>
                </a:rPr>
                <a:t> Indonesia.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6200000">
              <a:off x="4566805" y="1575955"/>
              <a:ext cx="772390" cy="457200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2000" y="2104160"/>
            <a:ext cx="4267200" cy="924790"/>
            <a:chOff x="4724400" y="1418360"/>
            <a:chExt cx="4267200" cy="924790"/>
          </a:xfrm>
        </p:grpSpPr>
        <p:sp>
          <p:nvSpPr>
            <p:cNvPr id="14" name="Rounded Rectangle 13"/>
            <p:cNvSpPr/>
            <p:nvPr/>
          </p:nvSpPr>
          <p:spPr>
            <a:xfrm>
              <a:off x="5178552" y="1418360"/>
              <a:ext cx="3813048" cy="772390"/>
            </a:xfrm>
            <a:prstGeom prst="roundRect">
              <a:avLst>
                <a:gd name="adj" fmla="val 769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257800" y="1570760"/>
              <a:ext cx="3124200" cy="772390"/>
            </a:xfrm>
            <a:prstGeom prst="roundRect">
              <a:avLst>
                <a:gd name="adj" fmla="val 76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Memperjuangkan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nasib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rakyat</a:t>
              </a:r>
              <a:r>
                <a:rPr lang="en-US" b="1" dirty="0" smtClean="0">
                  <a:solidFill>
                    <a:schemeClr val="bg1"/>
                  </a:solidFill>
                </a:rPr>
                <a:t> Indonesia.</a:t>
              </a:r>
              <a:endParaRPr lang="en-US" b="1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 rot="16200000">
              <a:off x="4566805" y="1575955"/>
              <a:ext cx="772390" cy="457200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572000" y="2942360"/>
            <a:ext cx="4267200" cy="924790"/>
            <a:chOff x="4724400" y="1418360"/>
            <a:chExt cx="4267200" cy="924790"/>
          </a:xfrm>
        </p:grpSpPr>
        <p:sp>
          <p:nvSpPr>
            <p:cNvPr id="18" name="Rounded Rectangle 17"/>
            <p:cNvSpPr/>
            <p:nvPr/>
          </p:nvSpPr>
          <p:spPr>
            <a:xfrm>
              <a:off x="5178552" y="1418360"/>
              <a:ext cx="3813048" cy="772390"/>
            </a:xfrm>
            <a:prstGeom prst="roundRect">
              <a:avLst>
                <a:gd name="adj" fmla="val 7698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257800" y="1570760"/>
              <a:ext cx="3581400" cy="772390"/>
            </a:xfrm>
            <a:prstGeom prst="roundRect">
              <a:avLst>
                <a:gd name="adj" fmla="val 76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Pantang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menyerah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memperjuangkan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kemerdekaan</a:t>
              </a:r>
              <a:r>
                <a:rPr lang="en-US" b="1" dirty="0" smtClean="0">
                  <a:solidFill>
                    <a:schemeClr val="bg1"/>
                  </a:solidFill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 rot="16200000">
              <a:off x="4566805" y="1575955"/>
              <a:ext cx="772390" cy="457200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72000" y="3780560"/>
            <a:ext cx="4267200" cy="924790"/>
            <a:chOff x="4724400" y="1418360"/>
            <a:chExt cx="4267200" cy="924790"/>
          </a:xfrm>
        </p:grpSpPr>
        <p:sp>
          <p:nvSpPr>
            <p:cNvPr id="22" name="Rounded Rectangle 21"/>
            <p:cNvSpPr/>
            <p:nvPr/>
          </p:nvSpPr>
          <p:spPr>
            <a:xfrm>
              <a:off x="5178552" y="1418360"/>
              <a:ext cx="3813048" cy="772390"/>
            </a:xfrm>
            <a:prstGeom prst="roundRect">
              <a:avLst>
                <a:gd name="adj" fmla="val 7698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257800" y="1570760"/>
              <a:ext cx="3581400" cy="772390"/>
            </a:xfrm>
            <a:prstGeom prst="roundRect">
              <a:avLst>
                <a:gd name="adj" fmla="val 7698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chemeClr val="bg1"/>
                  </a:solidFill>
                </a:rPr>
                <a:t>Mengutamakan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kepentingan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rakyat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daripada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</a:rPr>
                <a:t>pribadi</a:t>
              </a:r>
              <a:r>
                <a:rPr lang="en-US" b="1" dirty="0" smtClean="0">
                  <a:solidFill>
                    <a:schemeClr val="bg1"/>
                  </a:solidFill>
                </a:rPr>
                <a:t>.</a:t>
              </a:r>
              <a:endParaRPr lang="en-US" b="1" dirty="0">
                <a:solidFill>
                  <a:schemeClr val="bg1"/>
                </a:solidFill>
              </a:endParaRP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 rot="16200000">
              <a:off x="4566805" y="1575955"/>
              <a:ext cx="772390" cy="457200"/>
            </a:xfrm>
            <a:prstGeom prst="triangl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817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267200" y="-46093"/>
            <a:ext cx="5181600" cy="5189594"/>
          </a:xfrm>
          <a:prstGeom prst="roundRect">
            <a:avLst>
              <a:gd name="adj" fmla="val 0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572000" y="438150"/>
            <a:ext cx="4572000" cy="892992"/>
            <a:chOff x="381000" y="-400050"/>
            <a:chExt cx="4572000" cy="892992"/>
          </a:xfrm>
          <a:solidFill>
            <a:schemeClr val="bg1"/>
          </a:solidFill>
        </p:grpSpPr>
        <p:sp>
          <p:nvSpPr>
            <p:cNvPr id="12" name="Rounded Rectangle 11"/>
            <p:cNvSpPr/>
            <p:nvPr/>
          </p:nvSpPr>
          <p:spPr>
            <a:xfrm>
              <a:off x="381000" y="-400050"/>
              <a:ext cx="4572000" cy="8857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-338055"/>
              <a:ext cx="43434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pt-BR" sz="2400" b="1" dirty="0" smtClean="0">
                  <a:solidFill>
                    <a:srgbClr val="336600"/>
                  </a:solidFill>
                  <a:latin typeface="+mj-lt"/>
                </a:rPr>
                <a:t>Mengisi kemerdekaan dengan kegiatan bermanfaat.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358563"/>
            <a:ext cx="4190999" cy="1828800"/>
            <a:chOff x="228600" y="361949"/>
            <a:chExt cx="4096819" cy="1828800"/>
          </a:xfrm>
        </p:grpSpPr>
        <p:sp>
          <p:nvSpPr>
            <p:cNvPr id="15" name="Pentagon 14"/>
            <p:cNvSpPr/>
            <p:nvPr/>
          </p:nvSpPr>
          <p:spPr>
            <a:xfrm>
              <a:off x="609599" y="361949"/>
              <a:ext cx="3715820" cy="18288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228600" y="895349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G</a:t>
              </a:r>
              <a:endParaRPr lang="en-US" sz="28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90599" y="514350"/>
              <a:ext cx="3185846" cy="15142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Upaya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Menghargai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Perjuangan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Para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Pahlawan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89758" y="2502987"/>
            <a:ext cx="3420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Para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pahlawan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berjuang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dengan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C06A"/>
                </a:solidFill>
                <a:latin typeface="+mj-lt"/>
              </a:rPr>
              <a:t>gagah</a:t>
            </a:r>
            <a:r>
              <a:rPr lang="en-US" sz="2400" b="1" dirty="0" smtClean="0">
                <a:solidFill>
                  <a:srgbClr val="00C06A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C06A"/>
                </a:solidFill>
                <a:latin typeface="+mj-lt"/>
              </a:rPr>
              <a:t>berani</a:t>
            </a:r>
            <a:r>
              <a:rPr lang="en-US" sz="2400" b="1" dirty="0" smtClean="0">
                <a:solidFill>
                  <a:srgbClr val="00C06A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untuk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mengusir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j-lt"/>
              </a:rPr>
              <a:t>penjajah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572000" y="1483542"/>
            <a:ext cx="4572000" cy="976629"/>
            <a:chOff x="381000" y="-400050"/>
            <a:chExt cx="4572000" cy="976629"/>
          </a:xfrm>
          <a:solidFill>
            <a:schemeClr val="bg1"/>
          </a:solidFill>
        </p:grpSpPr>
        <p:sp>
          <p:nvSpPr>
            <p:cNvPr id="20" name="Rounded Rectangle 19"/>
            <p:cNvSpPr/>
            <p:nvPr/>
          </p:nvSpPr>
          <p:spPr>
            <a:xfrm>
              <a:off x="381000" y="-400050"/>
              <a:ext cx="4572000" cy="97662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" y="-345258"/>
              <a:ext cx="43434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pt-BR" sz="2400" b="1" dirty="0" smtClean="0">
                  <a:solidFill>
                    <a:srgbClr val="336600"/>
                  </a:solidFill>
                  <a:latin typeface="+mj-lt"/>
                </a:rPr>
                <a:t>Mendoakan para pahlawan saat mengheningkan cipta.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72000" y="2585721"/>
            <a:ext cx="4572000" cy="892992"/>
            <a:chOff x="381000" y="-400050"/>
            <a:chExt cx="4572000" cy="892992"/>
          </a:xfrm>
          <a:solidFill>
            <a:schemeClr val="bg1"/>
          </a:solidFill>
        </p:grpSpPr>
        <p:sp>
          <p:nvSpPr>
            <p:cNvPr id="27" name="Rounded Rectangle 26"/>
            <p:cNvSpPr/>
            <p:nvPr/>
          </p:nvSpPr>
          <p:spPr>
            <a:xfrm>
              <a:off x="381000" y="-400050"/>
              <a:ext cx="4572000" cy="8857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7200" y="-338055"/>
              <a:ext cx="43434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pt-BR" sz="2400" b="1" dirty="0" smtClean="0">
                  <a:solidFill>
                    <a:srgbClr val="336600"/>
                  </a:solidFill>
                  <a:latin typeface="+mj-lt"/>
                </a:rPr>
                <a:t>Menerapkan sikap kepahlawanan yang baik.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3631113"/>
            <a:ext cx="4572000" cy="976629"/>
            <a:chOff x="381000" y="-400050"/>
            <a:chExt cx="4572000" cy="976629"/>
          </a:xfrm>
          <a:solidFill>
            <a:schemeClr val="bg1"/>
          </a:solidFill>
        </p:grpSpPr>
        <p:sp>
          <p:nvSpPr>
            <p:cNvPr id="30" name="Rounded Rectangle 29"/>
            <p:cNvSpPr/>
            <p:nvPr/>
          </p:nvSpPr>
          <p:spPr>
            <a:xfrm>
              <a:off x="381000" y="-400050"/>
              <a:ext cx="4572000" cy="97662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57200" y="-345258"/>
              <a:ext cx="43434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q"/>
              </a:pPr>
              <a:r>
                <a:rPr lang="pt-BR" sz="2400" b="1" dirty="0" smtClean="0">
                  <a:solidFill>
                    <a:srgbClr val="336600"/>
                  </a:solidFill>
                  <a:latin typeface="+mj-lt"/>
                </a:rPr>
                <a:t>Memelihara persatuan dan kesatuan dalam kehidupan.</a:t>
              </a: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750"/>
            <a:ext cx="5126359" cy="415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38774" y="875692"/>
            <a:ext cx="3552826" cy="2064438"/>
            <a:chOff x="1857374" y="361949"/>
            <a:chExt cx="3552826" cy="2064438"/>
          </a:xfrm>
        </p:grpSpPr>
        <p:sp>
          <p:nvSpPr>
            <p:cNvPr id="3" name="Pentagon 2"/>
            <p:cNvSpPr/>
            <p:nvPr/>
          </p:nvSpPr>
          <p:spPr>
            <a:xfrm>
              <a:off x="2209800" y="361949"/>
              <a:ext cx="3200400" cy="2064438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1857374" y="1041743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A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562224" y="438150"/>
              <a:ext cx="2619375" cy="1988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Latar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Belakang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Kedatangan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Bangsa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Asing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ke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Indonesia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676400" y="1526995"/>
            <a:ext cx="19431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B050"/>
                </a:solidFill>
                <a:latin typeface="+mj-lt"/>
              </a:rPr>
              <a:t>Faktor Pendorong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7800" y="285750"/>
            <a:ext cx="28279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Zaman renaisans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313" y="2842050"/>
            <a:ext cx="232228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 smtClean="0">
                <a:solidFill>
                  <a:srgbClr val="00C06A"/>
                </a:solidFill>
                <a:latin typeface="+mj-lt"/>
              </a:rPr>
              <a:t>Penyebaran misi </a:t>
            </a:r>
            <a:r>
              <a:rPr lang="pt-BR" sz="2400" b="1" dirty="0" smtClean="0">
                <a:solidFill>
                  <a:srgbClr val="00C06A"/>
                </a:solidFill>
                <a:latin typeface="+mj-lt"/>
              </a:rPr>
              <a:t>3G </a:t>
            </a:r>
            <a:r>
              <a:rPr lang="pt-BR" sz="2400" b="1" i="1" dirty="0" smtClean="0">
                <a:solidFill>
                  <a:srgbClr val="00C06A"/>
                </a:solidFill>
                <a:latin typeface="+mj-lt"/>
              </a:rPr>
              <a:t>(Glory, Gospel, </a:t>
            </a:r>
            <a:r>
              <a:rPr lang="pt-BR" sz="2400" b="1" dirty="0" smtClean="0">
                <a:solidFill>
                  <a:srgbClr val="00C06A"/>
                </a:solidFill>
                <a:latin typeface="+mj-lt"/>
              </a:rPr>
              <a:t>dan </a:t>
            </a:r>
            <a:r>
              <a:rPr lang="pt-BR" sz="2400" b="1" i="1" dirty="0" smtClean="0">
                <a:solidFill>
                  <a:srgbClr val="00C06A"/>
                </a:solidFill>
                <a:latin typeface="+mj-lt"/>
              </a:rPr>
              <a:t>Gold)</a:t>
            </a:r>
            <a:endParaRPr lang="pt-BR" sz="2400" b="1" i="1" dirty="0" smtClean="0">
              <a:solidFill>
                <a:srgbClr val="00C06A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61785" y="3257550"/>
            <a:ext cx="216741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070C0"/>
                </a:solidFill>
                <a:latin typeface="+mj-lt"/>
              </a:rPr>
              <a:t>Jatuhnya konstantinopel</a:t>
            </a:r>
          </a:p>
        </p:txBody>
      </p:sp>
    </p:spTree>
    <p:extLst>
      <p:ext uri="{BB962C8B-B14F-4D97-AF65-F5344CB8AC3E}">
        <p14:creationId xmlns:p14="http://schemas.microsoft.com/office/powerpoint/2010/main" val="224648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38600" y="0"/>
            <a:ext cx="5105400" cy="5143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4938" y="448239"/>
            <a:ext cx="2438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B050"/>
                </a:solidFill>
                <a:latin typeface="+mj-lt"/>
              </a:rPr>
              <a:t>Faktor Penarik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399" y="883860"/>
            <a:ext cx="4081273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LcPeriod"/>
            </a:pPr>
            <a:r>
              <a:rPr lang="pt-BR" sz="2600" b="1" dirty="0" smtClean="0">
                <a:solidFill>
                  <a:srgbClr val="006600"/>
                </a:solidFill>
                <a:latin typeface="+mj-lt"/>
              </a:rPr>
              <a:t>Kekayaan alam berupa rempah-rempah.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3399" y="1907798"/>
            <a:ext cx="4081273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LcPeriod" startAt="2"/>
            </a:pPr>
            <a:r>
              <a:rPr lang="pt-BR" sz="2600" b="1" dirty="0" smtClean="0">
                <a:solidFill>
                  <a:srgbClr val="006600"/>
                </a:solidFill>
                <a:latin typeface="+mj-lt"/>
              </a:rPr>
              <a:t>Jalur perdagangan dan lalu lintas dunia.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399" y="2876550"/>
            <a:ext cx="4081273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lphaLcPeriod" startAt="3"/>
            </a:pPr>
            <a:r>
              <a:rPr lang="pt-BR" sz="2600" b="1" dirty="0" smtClean="0">
                <a:solidFill>
                  <a:srgbClr val="006600"/>
                </a:solidFill>
                <a:latin typeface="+mj-lt"/>
              </a:rPr>
              <a:t>Kurangnya rasa persatuan dan kesatuan rakyat Indonesia.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1449" y="1185902"/>
            <a:ext cx="4781551" cy="3486150"/>
            <a:chOff x="76198" y="1839748"/>
            <a:chExt cx="4248151" cy="309420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727" r="978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8" y="1839748"/>
              <a:ext cx="2438401" cy="1616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09" b="95442" l="2386" r="992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8" y="2968406"/>
              <a:ext cx="2038349" cy="1422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65" b="84291" l="9804" r="970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398" y="2758092"/>
              <a:ext cx="1998812" cy="1704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53" b="95324" l="3081" r="895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687" y="3455898"/>
              <a:ext cx="2243662" cy="1478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2119" r="957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17880">
              <a:off x="2312414" y="2231521"/>
              <a:ext cx="1616640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5854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8600" y="209550"/>
            <a:ext cx="6781800" cy="838200"/>
            <a:chOff x="228600" y="361950"/>
            <a:chExt cx="6629400" cy="8382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6248400" cy="8382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B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5867400" cy="566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Penjajahan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Bangsa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Eropa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di Indonesia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6" name="Picture 2" descr="F:\Peta\5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69" y="1620576"/>
            <a:ext cx="3082461" cy="35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1312" y="1352550"/>
            <a:ext cx="45302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C4D2E"/>
                </a:solidFill>
                <a:latin typeface="+mj-lt"/>
              </a:rPr>
              <a:t>Awalnya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bangsa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asing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datang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ke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Indonesia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hanya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berniat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untuk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5C4D2E"/>
                </a:solidFill>
                <a:latin typeface="+mj-lt"/>
              </a:rPr>
              <a:t>berdagang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01084" y="2876550"/>
            <a:ext cx="3920688" cy="1157883"/>
            <a:chOff x="204952" y="544222"/>
            <a:chExt cx="3920688" cy="1157883"/>
          </a:xfrm>
        </p:grpSpPr>
        <p:sp>
          <p:nvSpPr>
            <p:cNvPr id="9" name="Rectangle 8"/>
            <p:cNvSpPr/>
            <p:nvPr/>
          </p:nvSpPr>
          <p:spPr>
            <a:xfrm>
              <a:off x="204952" y="544222"/>
              <a:ext cx="3920688" cy="1157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9C01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2251" y="613478"/>
              <a:ext cx="379718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000" b="1" dirty="0" smtClean="0">
                  <a:solidFill>
                    <a:srgbClr val="0D4B14"/>
                  </a:solidFill>
                  <a:latin typeface="Arial" pitchFamily="34" charset="0"/>
                  <a:cs typeface="Arial" pitchFamily="34" charset="0"/>
                </a:rPr>
                <a:t>Niat mereka </a:t>
              </a:r>
              <a:r>
                <a:rPr lang="sv-SE" sz="2000" b="1" dirty="0">
                  <a:solidFill>
                    <a:srgbClr val="0D4B14"/>
                  </a:solidFill>
                  <a:latin typeface="Arial" pitchFamily="34" charset="0"/>
                  <a:cs typeface="Arial" pitchFamily="34" charset="0"/>
                </a:rPr>
                <a:t>berubah menjadi </a:t>
              </a:r>
              <a:r>
                <a:rPr lang="sv-SE" sz="2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menjajah</a:t>
              </a:r>
              <a:r>
                <a:rPr lang="sv-SE" sz="2400" b="1" dirty="0">
                  <a:solidFill>
                    <a:srgbClr val="0D4B14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sv-SE" sz="2000" b="1" dirty="0">
                  <a:solidFill>
                    <a:srgbClr val="0D4B14"/>
                  </a:solidFill>
                  <a:latin typeface="Arial" pitchFamily="34" charset="0"/>
                  <a:cs typeface="Arial" pitchFamily="34" charset="0"/>
                </a:rPr>
                <a:t>untuk </a:t>
              </a:r>
              <a:r>
                <a:rPr lang="sv-SE" sz="2000" b="1" dirty="0" smtClean="0">
                  <a:solidFill>
                    <a:srgbClr val="0D4B14"/>
                  </a:solidFill>
                  <a:latin typeface="Arial" pitchFamily="34" charset="0"/>
                  <a:cs typeface="Arial" pitchFamily="34" charset="0"/>
                </a:rPr>
                <a:t>menguasai kekayaan </a:t>
              </a:r>
              <a:r>
                <a:rPr lang="sv-SE" sz="2000" b="1" dirty="0">
                  <a:solidFill>
                    <a:srgbClr val="0D4B14"/>
                  </a:solidFill>
                  <a:latin typeface="Arial" pitchFamily="34" charset="0"/>
                  <a:cs typeface="Arial" pitchFamily="34" charset="0"/>
                </a:rPr>
                <a:t>alam Indonesia.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7500" y="285750"/>
            <a:ext cx="3668417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Bangsa Portugis</a:t>
            </a:r>
            <a:endParaRPr lang="sv-SE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291" y="980480"/>
            <a:ext cx="36350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5C4D2E"/>
                </a:solidFill>
                <a:latin typeface="+mj-lt"/>
              </a:rPr>
              <a:t>Bangsa</a:t>
            </a:r>
            <a:r>
              <a:rPr lang="en-US" sz="26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5C4D2E"/>
                </a:solidFill>
                <a:latin typeface="+mj-lt"/>
              </a:rPr>
              <a:t>pertama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datang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dirty="0" err="1" smtClean="0">
                <a:solidFill>
                  <a:srgbClr val="5C4D2E"/>
                </a:solidFill>
                <a:latin typeface="+mj-lt"/>
              </a:rPr>
              <a:t>ke</a:t>
            </a:r>
            <a:r>
              <a:rPr lang="en-US" sz="2600" dirty="0" smtClean="0">
                <a:solidFill>
                  <a:srgbClr val="5C4D2E"/>
                </a:solidFill>
                <a:latin typeface="+mj-lt"/>
              </a:rPr>
              <a:t> Indonesia.</a:t>
            </a:r>
            <a:endParaRPr lang="en-US" sz="2600" b="1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6571" y="1971080"/>
            <a:ext cx="4803629" cy="1596216"/>
            <a:chOff x="352424" y="2728134"/>
            <a:chExt cx="4803629" cy="1596216"/>
          </a:xfrm>
        </p:grpSpPr>
        <p:pic>
          <p:nvPicPr>
            <p:cNvPr id="5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4" y="2728134"/>
              <a:ext cx="4803629" cy="1596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90549" y="2899405"/>
              <a:ext cx="4336904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bg1"/>
                  </a:solidFill>
                  <a:latin typeface="+mj-lt"/>
                </a:rPr>
                <a:t>Portugis</a:t>
              </a:r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 membentuk aliansi dengan </a:t>
              </a:r>
              <a:r>
                <a:rPr lang="pt-BR" sz="2400" b="1" dirty="0" smtClean="0">
                  <a:solidFill>
                    <a:srgbClr val="FFFF00"/>
                  </a:solidFill>
                  <a:latin typeface="+mj-lt"/>
                </a:rPr>
                <a:t>Kerajaan Ternate </a:t>
              </a:r>
              <a:r>
                <a:rPr lang="pt-BR" sz="2400" dirty="0" smtClean="0">
                  <a:solidFill>
                    <a:schemeClr val="bg1"/>
                  </a:solidFill>
                  <a:latin typeface="+mj-lt"/>
                </a:rPr>
                <a:t>melalui pendirian sebuah banteng.</a:t>
              </a:r>
              <a:endParaRPr lang="pt-BR" sz="24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05292" y="3573428"/>
            <a:ext cx="36606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5C4D2E"/>
                </a:solidFill>
                <a:latin typeface="+mj-lt"/>
              </a:rPr>
              <a:t>Portugis</a:t>
            </a:r>
            <a:r>
              <a:rPr lang="en-US" sz="26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5C4D2E"/>
                </a:solidFill>
                <a:latin typeface="+mj-lt"/>
              </a:rPr>
              <a:t>terusir</a:t>
            </a:r>
            <a:r>
              <a:rPr lang="en-US" sz="26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600" b="1" dirty="0" smtClean="0">
                <a:solidFill>
                  <a:srgbClr val="5C4D2E"/>
                </a:solidFill>
                <a:latin typeface="+mj-lt"/>
              </a:rPr>
              <a:t> Ambon </a:t>
            </a:r>
            <a:r>
              <a:rPr lang="en-US" sz="2600" b="1" dirty="0" err="1" smtClean="0">
                <a:solidFill>
                  <a:srgbClr val="5C4D2E"/>
                </a:solidFill>
                <a:latin typeface="+mj-lt"/>
              </a:rPr>
              <a:t>pada</a:t>
            </a:r>
            <a:r>
              <a:rPr lang="en-US" sz="26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5C4D2E"/>
                </a:solidFill>
                <a:latin typeface="+mj-lt"/>
              </a:rPr>
              <a:t>tahun</a:t>
            </a:r>
            <a:r>
              <a:rPr lang="en-US" sz="2600" b="1" dirty="0" smtClean="0">
                <a:solidFill>
                  <a:srgbClr val="5C4D2E"/>
                </a:solidFill>
                <a:latin typeface="+mj-lt"/>
              </a:rPr>
              <a:t> 1599.</a:t>
            </a:r>
            <a:endParaRPr lang="en-US" sz="26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5734050" y="628506"/>
            <a:ext cx="3048000" cy="3239750"/>
          </a:xfrm>
          <a:prstGeom prst="flowChartConnector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27737" y="3943350"/>
            <a:ext cx="3660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5C4D2E"/>
                </a:solidFill>
                <a:latin typeface="+mj-lt"/>
              </a:rPr>
              <a:t>Alfonso de 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Albuquerque</a:t>
            </a:r>
            <a:endParaRPr lang="en-US" sz="2000" b="1" dirty="0">
              <a:solidFill>
                <a:srgbClr val="5C4D2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18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>
          <a:xfrm>
            <a:off x="-1295400" y="0"/>
            <a:ext cx="7315200" cy="5143500"/>
          </a:xfrm>
          <a:prstGeom prst="parallelogram">
            <a:avLst>
              <a:gd name="adj" fmla="val 22297"/>
            </a:avLst>
          </a:prstGeom>
          <a:solidFill>
            <a:srgbClr val="BFD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465243"/>
            <a:ext cx="39624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 smtClean="0">
                <a:latin typeface="+mj-lt"/>
              </a:rPr>
              <a:t>Spanyol tiba di Maluku pada tahun 1521.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445511"/>
            <a:ext cx="38100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800" b="1" dirty="0" smtClean="0">
                <a:latin typeface="+mj-lt"/>
              </a:rPr>
              <a:t>Perjanjian Saragosa menyebabkan Spanyol harus meninggalkan </a:t>
            </a:r>
            <a:r>
              <a:rPr lang="pt-BR" sz="2800" b="1" dirty="0" smtClean="0">
                <a:latin typeface="+mj-lt"/>
              </a:rPr>
              <a:t>Maluku.</a:t>
            </a:r>
            <a:endParaRPr lang="pt-BR" sz="2800" b="1" dirty="0" smtClean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222">
            <a:off x="4353363" y="1662306"/>
            <a:ext cx="4614561" cy="33822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862047"/>
            <a:ext cx="3668417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Bangsa Spanyol</a:t>
            </a:r>
            <a:endParaRPr lang="sv-SE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5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5350"/>
            <a:ext cx="6384269" cy="38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04800" y="269910"/>
            <a:ext cx="3962400" cy="523220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marL="342900">
              <a:spcAft>
                <a:spcPts val="1200"/>
              </a:spcAft>
            </a:pPr>
            <a:r>
              <a:rPr lang="sv-SE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Bangsa Belanda</a:t>
            </a:r>
            <a:endParaRPr lang="sv-SE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1086800"/>
            <a:ext cx="3006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Kedatang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pertama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Belanda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+mj-lt"/>
              </a:rPr>
              <a:t>ditolak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(1596)</a:t>
            </a:r>
            <a:endParaRPr lang="en-US" sz="28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2482155"/>
            <a:ext cx="3006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Kedatang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kedua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Belanda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+mj-lt"/>
              </a:rPr>
              <a:t>diterima</a:t>
            </a:r>
            <a:r>
              <a:rPr lang="en-US" sz="2800" dirty="0" smtClean="0">
                <a:solidFill>
                  <a:srgbClr val="00660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(1598)</a:t>
            </a:r>
            <a:endParaRPr lang="en-US" sz="28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-400050"/>
            <a:ext cx="3200400" cy="1622314"/>
            <a:chOff x="381000" y="-400050"/>
            <a:chExt cx="3200400" cy="1622314"/>
          </a:xfrm>
        </p:grpSpPr>
        <p:sp>
          <p:nvSpPr>
            <p:cNvPr id="3" name="Rounded Rectangle 2"/>
            <p:cNvSpPr/>
            <p:nvPr/>
          </p:nvSpPr>
          <p:spPr>
            <a:xfrm>
              <a:off x="381000" y="-400050"/>
              <a:ext cx="3200400" cy="1622314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7200" y="57150"/>
              <a:ext cx="3048000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 dirty="0" smtClean="0">
                  <a:solidFill>
                    <a:schemeClr val="bg1"/>
                  </a:solidFill>
                  <a:latin typeface="+mj-lt"/>
                </a:rPr>
                <a:t>Pembentukan VOC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1000" y="1339155"/>
            <a:ext cx="358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5C4D2E"/>
                </a:solidFill>
                <a:latin typeface="+mj-lt"/>
              </a:rPr>
              <a:t>Persatuan</a:t>
            </a:r>
            <a:r>
              <a:rPr lang="en-US" sz="28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5C4D2E"/>
                </a:solidFill>
                <a:latin typeface="+mj-lt"/>
              </a:rPr>
              <a:t>Dagang</a:t>
            </a:r>
            <a:r>
              <a:rPr lang="en-US" sz="28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5C4D2E"/>
                </a:solidFill>
                <a:latin typeface="+mj-lt"/>
              </a:rPr>
              <a:t>Hindia</a:t>
            </a:r>
            <a:r>
              <a:rPr lang="en-US" sz="28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5C4D2E"/>
                </a:solidFill>
                <a:latin typeface="+mj-lt"/>
              </a:rPr>
              <a:t>Timur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dibentuk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pada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20 </a:t>
            </a:r>
            <a:r>
              <a:rPr lang="en-US" sz="2800" dirty="0" err="1" smtClean="0">
                <a:solidFill>
                  <a:srgbClr val="5C4D2E"/>
                </a:solidFill>
                <a:latin typeface="+mj-lt"/>
              </a:rPr>
              <a:t>Maret</a:t>
            </a:r>
            <a:r>
              <a:rPr lang="en-US" sz="2800" dirty="0" smtClean="0">
                <a:solidFill>
                  <a:srgbClr val="5C4D2E"/>
                </a:solidFill>
                <a:latin typeface="+mj-lt"/>
              </a:rPr>
              <a:t> 1602.</a:t>
            </a:r>
            <a:endParaRPr lang="en-US" sz="28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266702" y="2836980"/>
            <a:ext cx="5306558" cy="661544"/>
            <a:chOff x="952927" y="3036411"/>
            <a:chExt cx="3690010" cy="661544"/>
          </a:xfrm>
        </p:grpSpPr>
        <p:sp>
          <p:nvSpPr>
            <p:cNvPr id="7" name="Rectangle 6"/>
            <p:cNvSpPr/>
            <p:nvPr/>
          </p:nvSpPr>
          <p:spPr>
            <a:xfrm>
              <a:off x="952927" y="3036411"/>
              <a:ext cx="3690009" cy="6615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16565" y="3076806"/>
              <a:ext cx="3226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Sistem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organisasi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tertata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baik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266702" y="3541914"/>
            <a:ext cx="5306558" cy="661544"/>
            <a:chOff x="952927" y="3036411"/>
            <a:chExt cx="3690010" cy="661544"/>
          </a:xfrm>
        </p:grpSpPr>
        <p:sp>
          <p:nvSpPr>
            <p:cNvPr id="10" name="Rectangle 9"/>
            <p:cNvSpPr/>
            <p:nvPr/>
          </p:nvSpPr>
          <p:spPr>
            <a:xfrm>
              <a:off x="952927" y="3036411"/>
              <a:ext cx="3690009" cy="6615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16565" y="3076806"/>
              <a:ext cx="32263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Memiliki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hak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monopoli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  <a:latin typeface="+mj-lt"/>
                </a:rPr>
                <a:t>istimewa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3892"/>
            <a:ext cx="2530097" cy="243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4" b="97739" l="1975" r="95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11" y="1386211"/>
            <a:ext cx="2121461" cy="208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477000" y="3471004"/>
            <a:ext cx="2398872" cy="929546"/>
            <a:chOff x="3747709" y="993595"/>
            <a:chExt cx="2398872" cy="929546"/>
          </a:xfrm>
        </p:grpSpPr>
        <p:sp>
          <p:nvSpPr>
            <p:cNvPr id="15" name="TextBox 14"/>
            <p:cNvSpPr txBox="1"/>
            <p:nvPr/>
          </p:nvSpPr>
          <p:spPr>
            <a:xfrm>
              <a:off x="3747709" y="1215255"/>
              <a:ext cx="23988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err="1" smtClean="0">
                  <a:solidFill>
                    <a:srgbClr val="5C4D2E"/>
                  </a:solidFill>
                  <a:latin typeface="+mj-lt"/>
                </a:rPr>
                <a:t>Lambang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 VOC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dalam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sebua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koin</a:t>
              </a:r>
              <a:r>
                <a:rPr lang="en-US" sz="2000" dirty="0">
                  <a:solidFill>
                    <a:srgbClr val="5C4D2E"/>
                  </a:solidFill>
                  <a:latin typeface="+mj-lt"/>
                </a:rPr>
                <a:t>.</a:t>
              </a:r>
              <a:endParaRPr lang="en-US" sz="2000" b="1" dirty="0">
                <a:solidFill>
                  <a:srgbClr val="5C4D2E"/>
                </a:solidFill>
                <a:latin typeface="+mj-lt"/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 rot="10800000" flipV="1">
              <a:off x="5417926" y="993595"/>
              <a:ext cx="657689" cy="198777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783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2553</TotalTime>
  <Words>610</Words>
  <Application>Microsoft Office PowerPoint</Application>
  <PresentationFormat>On-screen Show (16:9)</PresentationFormat>
  <Paragraphs>116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 Triyono</cp:lastModifiedBy>
  <cp:revision>255</cp:revision>
  <dcterms:created xsi:type="dcterms:W3CDTF">2022-01-17T01:37:52Z</dcterms:created>
  <dcterms:modified xsi:type="dcterms:W3CDTF">2022-11-15T02:28:35Z</dcterms:modified>
</cp:coreProperties>
</file>